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9" r:id="rId1"/>
  </p:sldMasterIdLst>
  <p:notesMasterIdLst>
    <p:notesMasterId r:id="rId4"/>
  </p:notesMasterIdLst>
  <p:handoutMasterIdLst>
    <p:handoutMasterId r:id="rId5"/>
  </p:handoutMasterIdLst>
  <p:sldIdLst>
    <p:sldId id="256" r:id="rId2"/>
    <p:sldId id="257" r:id="rId3"/>
  </p:sldIdLst>
  <p:sldSz cx="9144000" cy="6858000" type="screen4x3"/>
  <p:notesSz cx="6934200" cy="9220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Times New Roman" pitchFamily="-65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Times New Roman" pitchFamily="-65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Times New Roman" pitchFamily="-65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Times New Roman" pitchFamily="-65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Times New Roman" pitchFamily="-65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bg1"/>
        </a:solidFill>
        <a:latin typeface="Times New Roman" pitchFamily="-65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bg1"/>
        </a:solidFill>
        <a:latin typeface="Times New Roman" pitchFamily="-65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bg1"/>
        </a:solidFill>
        <a:latin typeface="Times New Roman" pitchFamily="-65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bg1"/>
        </a:solidFill>
        <a:latin typeface="Times New Roman" pitchFamily="-65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996633"/>
    <a:srgbClr val="FF9900"/>
    <a:srgbClr val="FFFF00"/>
    <a:srgbClr val="000000"/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 autoAdjust="0"/>
    <p:restoredTop sz="99831" autoAdjust="0"/>
  </p:normalViewPr>
  <p:slideViewPr>
    <p:cSldViewPr>
      <p:cViewPr varScale="1">
        <p:scale>
          <a:sx n="165" d="100"/>
          <a:sy n="165" d="100"/>
        </p:scale>
        <p:origin x="-82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handoutMaster" Target="handoutMasters/handout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7" tIns="46148" rIns="92297" bIns="46148" numCol="1" anchor="t" anchorCtr="0" compatLnSpc="1">
            <a:prstTxWarp prst="textNoShape">
              <a:avLst/>
            </a:prstTxWarp>
          </a:bodyPr>
          <a:lstStyle>
            <a:lvl1pPr defTabSz="920750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29063" y="0"/>
            <a:ext cx="30051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7" tIns="46148" rIns="92297" bIns="46148" numCol="1" anchor="t" anchorCtr="0" compatLnSpc="1">
            <a:prstTxWarp prst="textNoShape">
              <a:avLst/>
            </a:prstTxWarp>
          </a:bodyPr>
          <a:lstStyle>
            <a:lvl1pPr algn="r" defTabSz="920750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890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59825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7" tIns="46148" rIns="92297" bIns="46148" numCol="1" anchor="b" anchorCtr="0" compatLnSpc="1">
            <a:prstTxWarp prst="textNoShape">
              <a:avLst/>
            </a:prstTxWarp>
          </a:bodyPr>
          <a:lstStyle>
            <a:lvl1pPr defTabSz="920750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890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29063" y="8759825"/>
            <a:ext cx="30051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7" tIns="46148" rIns="92297" bIns="46148" numCol="1" anchor="b" anchorCtr="0" compatLnSpc="1">
            <a:prstTxWarp prst="textNoShape">
              <a:avLst/>
            </a:prstTxWarp>
          </a:bodyPr>
          <a:lstStyle>
            <a:lvl1pPr algn="r" defTabSz="920750">
              <a:defRPr sz="1200">
                <a:solidFill>
                  <a:schemeClr val="tx1"/>
                </a:solidFill>
              </a:defRPr>
            </a:lvl1pPr>
          </a:lstStyle>
          <a:p>
            <a:fld id="{45599E04-2420-A64E-9FFE-D65424EEA81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7" tIns="46148" rIns="92297" bIns="46148" numCol="1" anchor="t" anchorCtr="0" compatLnSpc="1">
            <a:prstTxWarp prst="textNoShape">
              <a:avLst/>
            </a:prstTxWarp>
          </a:bodyPr>
          <a:lstStyle>
            <a:lvl1pPr defTabSz="920750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29063" y="0"/>
            <a:ext cx="30051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7" tIns="46148" rIns="92297" bIns="46148" numCol="1" anchor="t" anchorCtr="0" compatLnSpc="1">
            <a:prstTxWarp prst="textNoShape">
              <a:avLst/>
            </a:prstTxWarp>
          </a:bodyPr>
          <a:lstStyle>
            <a:lvl1pPr algn="r" defTabSz="920750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62050" y="692150"/>
            <a:ext cx="4610100" cy="3457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379913"/>
            <a:ext cx="5086350" cy="414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7" tIns="46148" rIns="92297" bIns="4614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59825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7" tIns="46148" rIns="92297" bIns="46148" numCol="1" anchor="b" anchorCtr="0" compatLnSpc="1">
            <a:prstTxWarp prst="textNoShape">
              <a:avLst/>
            </a:prstTxWarp>
          </a:bodyPr>
          <a:lstStyle>
            <a:lvl1pPr defTabSz="920750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29063" y="8759825"/>
            <a:ext cx="30051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7" tIns="46148" rIns="92297" bIns="46148" numCol="1" anchor="b" anchorCtr="0" compatLnSpc="1">
            <a:prstTxWarp prst="textNoShape">
              <a:avLst/>
            </a:prstTxWarp>
          </a:bodyPr>
          <a:lstStyle>
            <a:lvl1pPr algn="r" defTabSz="920750">
              <a:defRPr sz="1200">
                <a:solidFill>
                  <a:schemeClr val="tx1"/>
                </a:solidFill>
              </a:defRPr>
            </a:lvl1pPr>
          </a:lstStyle>
          <a:p>
            <a:fld id="{DCF12F13-23C6-5B4C-AAA1-5B1696B3E6D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sz="1000" u="sng" dirty="0" smtClean="0">
                <a:latin typeface="Arial" charset="0"/>
              </a:rPr>
              <a:t>http://</a:t>
            </a:r>
            <a:r>
              <a:rPr lang="en-US" sz="1000" u="sng" dirty="0" err="1" smtClean="0">
                <a:latin typeface="Arial" charset="0"/>
              </a:rPr>
              <a:t>www.nrc.noaa.gov/HFIPDraftPlan.html</a:t>
            </a:r>
            <a:endParaRPr lang="en-US" sz="1000" dirty="0" smtClean="0">
              <a:latin typeface="Arial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sz="1000" dirty="0" smtClean="0">
                <a:latin typeface="Arial" charset="0"/>
              </a:rPr>
              <a:t>HFIP Team</a:t>
            </a:r>
          </a:p>
          <a:p>
            <a:pPr eaLnBrk="1" hangingPunct="1">
              <a:spcBef>
                <a:spcPct val="0"/>
              </a:spcBef>
            </a:pPr>
            <a:r>
              <a:rPr lang="en-US" sz="1000" dirty="0" smtClean="0">
                <a:latin typeface="Arial" charset="0"/>
              </a:rPr>
              <a:t>Frank Marks, research lead</a:t>
            </a:r>
          </a:p>
          <a:p>
            <a:pPr eaLnBrk="1" hangingPunct="1">
              <a:spcBef>
                <a:spcPct val="0"/>
              </a:spcBef>
            </a:pPr>
            <a:r>
              <a:rPr lang="en-US" sz="1000" dirty="0" smtClean="0">
                <a:latin typeface="Arial" charset="0"/>
              </a:rPr>
              <a:t>Ed </a:t>
            </a:r>
            <a:r>
              <a:rPr lang="en-US" sz="1000" dirty="0" err="1" smtClean="0">
                <a:latin typeface="Arial" charset="0"/>
              </a:rPr>
              <a:t>Rappaport</a:t>
            </a:r>
            <a:r>
              <a:rPr lang="en-US" sz="1000" dirty="0" smtClean="0">
                <a:latin typeface="Arial" charset="0"/>
              </a:rPr>
              <a:t>, operations lead</a:t>
            </a:r>
          </a:p>
          <a:p>
            <a:pPr eaLnBrk="1" hangingPunct="1">
              <a:spcBef>
                <a:spcPct val="0"/>
              </a:spcBef>
            </a:pPr>
            <a:r>
              <a:rPr lang="en-US" sz="1000" dirty="0" smtClean="0">
                <a:latin typeface="Arial" charset="0"/>
              </a:rPr>
              <a:t>Fred </a:t>
            </a:r>
            <a:r>
              <a:rPr lang="en-US" sz="1000" dirty="0" err="1" smtClean="0">
                <a:latin typeface="Arial" charset="0"/>
              </a:rPr>
              <a:t>Toepfer</a:t>
            </a:r>
            <a:r>
              <a:rPr lang="en-US" sz="1000" dirty="0" smtClean="0">
                <a:latin typeface="Arial" charset="0"/>
              </a:rPr>
              <a:t>, project manager</a:t>
            </a:r>
          </a:p>
          <a:p>
            <a:pPr eaLnBrk="1" hangingPunct="1">
              <a:spcBef>
                <a:spcPct val="0"/>
              </a:spcBef>
            </a:pPr>
            <a:r>
              <a:rPr lang="en-US" sz="1000" dirty="0" smtClean="0">
                <a:latin typeface="Arial" charset="0"/>
              </a:rPr>
              <a:t>Robert Gall, development manager</a:t>
            </a:r>
          </a:p>
          <a:p>
            <a:pPr eaLnBrk="1" hangingPunct="1">
              <a:spcBef>
                <a:spcPct val="0"/>
              </a:spcBef>
            </a:pPr>
            <a:r>
              <a:rPr lang="en-US" sz="1000" dirty="0" smtClean="0">
                <a:latin typeface="Arial" charset="0"/>
              </a:rPr>
              <a:t>Mark DeMaria</a:t>
            </a:r>
          </a:p>
          <a:p>
            <a:pPr eaLnBrk="1" hangingPunct="1">
              <a:spcBef>
                <a:spcPct val="0"/>
              </a:spcBef>
            </a:pPr>
            <a:r>
              <a:rPr lang="en-US" sz="1000" dirty="0" smtClean="0">
                <a:latin typeface="Arial" charset="0"/>
              </a:rPr>
              <a:t>Chris </a:t>
            </a:r>
            <a:r>
              <a:rPr lang="en-US" sz="1000" dirty="0" err="1" smtClean="0">
                <a:latin typeface="Arial" charset="0"/>
              </a:rPr>
              <a:t>Fairall</a:t>
            </a:r>
            <a:endParaRPr lang="en-US" sz="1000" dirty="0" smtClean="0">
              <a:latin typeface="Arial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sz="1000" dirty="0" smtClean="0">
                <a:latin typeface="Arial" charset="0"/>
              </a:rPr>
              <a:t>Jim McFadden</a:t>
            </a:r>
          </a:p>
          <a:p>
            <a:pPr eaLnBrk="1" hangingPunct="1">
              <a:spcBef>
                <a:spcPct val="0"/>
              </a:spcBef>
            </a:pPr>
            <a:r>
              <a:rPr lang="en-US" sz="1000" dirty="0" smtClean="0">
                <a:latin typeface="Arial" charset="0"/>
              </a:rPr>
              <a:t>Scott Kiser</a:t>
            </a:r>
          </a:p>
          <a:p>
            <a:pPr eaLnBrk="1" hangingPunct="1">
              <a:spcBef>
                <a:spcPct val="0"/>
              </a:spcBef>
            </a:pPr>
            <a:r>
              <a:rPr lang="en-US" sz="1000" dirty="0" smtClean="0">
                <a:latin typeface="Arial" charset="0"/>
              </a:rPr>
              <a:t>Daniel Melendez</a:t>
            </a:r>
          </a:p>
          <a:p>
            <a:pPr eaLnBrk="1" hangingPunct="1">
              <a:spcBef>
                <a:spcPct val="0"/>
              </a:spcBef>
            </a:pPr>
            <a:r>
              <a:rPr lang="en-US" sz="1000" dirty="0" smtClean="0">
                <a:latin typeface="Arial" charset="0"/>
              </a:rPr>
              <a:t>Roger Pierce</a:t>
            </a:r>
          </a:p>
          <a:p>
            <a:pPr eaLnBrk="1" hangingPunct="1">
              <a:spcBef>
                <a:spcPct val="0"/>
              </a:spcBef>
            </a:pPr>
            <a:endParaRPr lang="en-US" sz="1000" dirty="0" smtClean="0">
              <a:latin typeface="Arial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sz="1000" dirty="0" smtClean="0">
                <a:latin typeface="Arial" charset="0"/>
              </a:rPr>
              <a:t>HFIP </a:t>
            </a:r>
            <a:r>
              <a:rPr lang="en-US" sz="1000" dirty="0" err="1" smtClean="0">
                <a:latin typeface="Arial" charset="0"/>
              </a:rPr>
              <a:t>executieve</a:t>
            </a:r>
            <a:r>
              <a:rPr lang="en-US" sz="1000" dirty="0" smtClean="0">
                <a:latin typeface="Arial" charset="0"/>
              </a:rPr>
              <a:t> oversight board:</a:t>
            </a:r>
          </a:p>
          <a:p>
            <a:r>
              <a:rPr lang="en-US" sz="1000" dirty="0" smtClean="0">
                <a:latin typeface="Arial" charset="0"/>
              </a:rPr>
              <a:t>OAR DAA/Sandy MacDonald, co-chair</a:t>
            </a:r>
          </a:p>
          <a:p>
            <a:r>
              <a:rPr lang="en-US" sz="1000" dirty="0" smtClean="0">
                <a:latin typeface="Arial" charset="0"/>
              </a:rPr>
              <a:t>NWS AA/Jack Hayes, co-chair</a:t>
            </a:r>
          </a:p>
          <a:p>
            <a:r>
              <a:rPr lang="en-US" sz="1000" dirty="0" smtClean="0">
                <a:latin typeface="Arial" charset="0"/>
              </a:rPr>
              <a:t>NCEP/Louis </a:t>
            </a:r>
            <a:r>
              <a:rPr lang="en-US" sz="1000" dirty="0" err="1" smtClean="0">
                <a:latin typeface="Arial" charset="0"/>
              </a:rPr>
              <a:t>Uccellini</a:t>
            </a:r>
            <a:r>
              <a:rPr lang="en-US" sz="1000" dirty="0" smtClean="0">
                <a:latin typeface="Arial" charset="0"/>
              </a:rPr>
              <a:t>, </a:t>
            </a:r>
          </a:p>
          <a:p>
            <a:r>
              <a:rPr lang="en-US" sz="1000" dirty="0" smtClean="0">
                <a:latin typeface="Arial" charset="0"/>
              </a:rPr>
              <a:t>TPC/Bill Read, </a:t>
            </a:r>
          </a:p>
          <a:p>
            <a:r>
              <a:rPr lang="en-US" sz="1000" dirty="0" smtClean="0">
                <a:latin typeface="Arial" charset="0"/>
              </a:rPr>
              <a:t>NESDIS/Mark DeMaria,  </a:t>
            </a:r>
          </a:p>
          <a:p>
            <a:r>
              <a:rPr lang="en-US" sz="1000" dirty="0" smtClean="0">
                <a:latin typeface="Arial" charset="0"/>
              </a:rPr>
              <a:t>NOS/Jesse </a:t>
            </a:r>
            <a:r>
              <a:rPr lang="en-US" sz="1000" dirty="0" err="1" smtClean="0">
                <a:latin typeface="Arial" charset="0"/>
              </a:rPr>
              <a:t>Feyen</a:t>
            </a:r>
            <a:r>
              <a:rPr lang="en-US" sz="1000" dirty="0" smtClean="0">
                <a:latin typeface="Arial" charset="0"/>
              </a:rPr>
              <a:t>, </a:t>
            </a:r>
          </a:p>
          <a:p>
            <a:r>
              <a:rPr lang="en-US" sz="1000" dirty="0" smtClean="0">
                <a:latin typeface="Arial" charset="0"/>
              </a:rPr>
              <a:t>AOML/Bob Atlas</a:t>
            </a:r>
          </a:p>
          <a:p>
            <a:r>
              <a:rPr lang="en-US" sz="1000" dirty="0" smtClean="0">
                <a:latin typeface="Arial" charset="0"/>
              </a:rPr>
              <a:t>PPI/Paul </a:t>
            </a:r>
            <a:r>
              <a:rPr lang="en-US" sz="1000" dirty="0" err="1" smtClean="0">
                <a:latin typeface="Arial" charset="0"/>
              </a:rPr>
              <a:t>Doremus</a:t>
            </a:r>
            <a:endParaRPr lang="en-US" sz="1000" dirty="0" smtClean="0">
              <a:latin typeface="Arial" charset="0"/>
            </a:endParaRPr>
          </a:p>
          <a:p>
            <a:r>
              <a:rPr lang="en-US" sz="1000" dirty="0" smtClean="0">
                <a:latin typeface="Arial" charset="0"/>
              </a:rPr>
              <a:t>NMFS/Bonnie </a:t>
            </a:r>
            <a:r>
              <a:rPr lang="en-US" sz="1000" dirty="0" err="1" smtClean="0">
                <a:latin typeface="Arial" charset="0"/>
              </a:rPr>
              <a:t>Ponwith</a:t>
            </a:r>
            <a:r>
              <a:rPr lang="en-US" sz="1000" dirty="0" smtClean="0">
                <a:latin typeface="Arial" charset="0"/>
              </a:rPr>
              <a:t>, </a:t>
            </a:r>
          </a:p>
          <a:p>
            <a:r>
              <a:rPr lang="en-US" sz="1000" dirty="0" smtClean="0">
                <a:latin typeface="Arial" charset="0"/>
              </a:rPr>
              <a:t>NOS/Liz </a:t>
            </a:r>
            <a:r>
              <a:rPr lang="en-US" sz="1000" dirty="0" err="1" smtClean="0">
                <a:latin typeface="Arial" charset="0"/>
              </a:rPr>
              <a:t>Scheffler</a:t>
            </a:r>
            <a:r>
              <a:rPr lang="en-US" sz="1000" dirty="0" smtClean="0">
                <a:latin typeface="Arial" charset="0"/>
              </a:rPr>
              <a:t>, </a:t>
            </a:r>
          </a:p>
          <a:p>
            <a:r>
              <a:rPr lang="en-US" sz="1000" dirty="0" smtClean="0">
                <a:latin typeface="Arial" charset="0"/>
              </a:rPr>
              <a:t>NMAO-PM Aircraft/Phil </a:t>
            </a:r>
            <a:r>
              <a:rPr lang="en-US" sz="1000" dirty="0" err="1" smtClean="0">
                <a:latin typeface="Arial" charset="0"/>
              </a:rPr>
              <a:t>Kenul</a:t>
            </a:r>
            <a:r>
              <a:rPr lang="en-US" sz="1000" dirty="0" smtClean="0">
                <a:latin typeface="Arial" charset="0"/>
              </a:rPr>
              <a:t>, </a:t>
            </a:r>
          </a:p>
          <a:p>
            <a:r>
              <a:rPr lang="en-US" sz="1000" dirty="0" smtClean="0">
                <a:latin typeface="Arial" charset="0"/>
              </a:rPr>
              <a:t>OFCM/Sam Williamson</a:t>
            </a:r>
          </a:p>
          <a:p>
            <a:r>
              <a:rPr lang="en-US" sz="1000" dirty="0" smtClean="0">
                <a:latin typeface="Arial" charset="0"/>
              </a:rPr>
              <a:t>Executive Secretariat: OAR/Joseph </a:t>
            </a:r>
            <a:r>
              <a:rPr lang="en-US" sz="1000" dirty="0" err="1" smtClean="0">
                <a:latin typeface="Arial" charset="0"/>
              </a:rPr>
              <a:t>Bartosik</a:t>
            </a:r>
            <a:r>
              <a:rPr lang="en-US" sz="1000" dirty="0" smtClean="0">
                <a:latin typeface="Arial" charset="0"/>
              </a:rPr>
              <a:t> and NWS/John </a:t>
            </a:r>
            <a:r>
              <a:rPr lang="en-US" sz="1000" dirty="0" err="1" smtClean="0">
                <a:latin typeface="Arial" charset="0"/>
              </a:rPr>
              <a:t>Iacabucci</a:t>
            </a:r>
            <a:endParaRPr lang="en-US" sz="1000" dirty="0" smtClean="0">
              <a:latin typeface="Arial" charset="0"/>
            </a:endParaRPr>
          </a:p>
          <a:p>
            <a:pPr eaLnBrk="1" hangingPunct="1">
              <a:spcBef>
                <a:spcPct val="0"/>
              </a:spcBef>
            </a:pPr>
            <a:endParaRPr lang="en-US" sz="1000" dirty="0" smtClean="0">
              <a:latin typeface="Arial" charset="0"/>
            </a:endParaRPr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9448BB2-1B1E-3348-AEDC-C0AEED2C1242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990600" y="1009650"/>
            <a:ext cx="7467600" cy="2266950"/>
          </a:xfrm>
        </p:spPr>
        <p:txBody>
          <a:bodyPr>
            <a:spAutoFit/>
          </a:bodyPr>
          <a:lstStyle>
            <a:lvl1pPr>
              <a:defRPr sz="6600">
                <a:solidFill>
                  <a:srgbClr val="CC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-65" charset="2"/>
              <a:buNone/>
              <a:defRPr sz="4000">
                <a:solidFill>
                  <a:srgbClr val="CCECFF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838200" y="6248400"/>
            <a:ext cx="1752600" cy="457200"/>
          </a:xfrm>
        </p:spPr>
        <p:txBody>
          <a:bodyPr/>
          <a:lstStyle>
            <a:lvl1pPr>
              <a:defRPr>
                <a:solidFill>
                  <a:srgbClr val="CCECFF"/>
                </a:solidFill>
                <a:latin typeface="Times New Roman" pitchFamily="-65" charset="0"/>
              </a:defRPr>
            </a:lvl1pPr>
          </a:lstStyle>
          <a:p>
            <a:endParaRPr 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276600" y="6248400"/>
            <a:ext cx="2895600" cy="457200"/>
          </a:xfrm>
        </p:spPr>
        <p:txBody>
          <a:bodyPr/>
          <a:lstStyle>
            <a:lvl1pPr>
              <a:defRPr>
                <a:solidFill>
                  <a:srgbClr val="CCECFF"/>
                </a:solidFill>
                <a:latin typeface="Times New Roman" pitchFamily="-65" charset="0"/>
              </a:defRPr>
            </a:lvl1pPr>
          </a:lstStyle>
          <a:p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934200" y="6248400"/>
            <a:ext cx="1905000" cy="457200"/>
          </a:xfrm>
        </p:spPr>
        <p:txBody>
          <a:bodyPr/>
          <a:lstStyle>
            <a:lvl1pPr>
              <a:defRPr>
                <a:solidFill>
                  <a:srgbClr val="CCECFF"/>
                </a:solidFill>
                <a:latin typeface="Times New Roman" pitchFamily="-65" charset="0"/>
              </a:defRPr>
            </a:lvl1pPr>
          </a:lstStyle>
          <a:p>
            <a:fld id="{A01A59B9-11DF-1C47-AA04-CB970B3154D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941CD477-F7EA-F548-9AF1-B4A40D525B0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152400"/>
            <a:ext cx="194310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76900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C99D1EB9-490D-B54C-AEAC-6AF1BF85CFC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EB8DBCCE-1475-864C-B773-A067431C969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A6602FA3-9FD1-344A-8F60-091243FBB35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047E7907-F1E7-1F45-9ECB-AB65F60DFAD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0ED3E7BA-BEF1-554D-89C9-335629324A2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8C8288BF-C3DB-6745-B909-7B731DB6847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A3BB7BB0-6A81-4D4E-AFE7-C696AC3B3F8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70562B78-0ABB-5F41-80D3-36D3E81B305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B91502D1-F1D0-E34A-AA24-B42D4C8869E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152400"/>
            <a:ext cx="69342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solidFill>
                  <a:schemeClr val="bg2"/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532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>
                <a:solidFill>
                  <a:schemeClr val="bg2"/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solidFill>
                  <a:schemeClr val="bg2"/>
                </a:solidFill>
                <a:latin typeface="+mn-lt"/>
              </a:defRPr>
            </a:lvl1pPr>
          </a:lstStyle>
          <a:p>
            <a:fld id="{D96E817B-40FA-AB4F-9450-088EFA69D0D8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5130" name="Picture 10" descr="Noaablue round small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848600" y="152400"/>
            <a:ext cx="758825" cy="790575"/>
          </a:xfrm>
          <a:prstGeom prst="rect">
            <a:avLst/>
          </a:prstGeom>
          <a:noFill/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Futura" pitchFamily="-65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Futura" pitchFamily="-65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Futura" pitchFamily="-65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Futura" pitchFamily="-65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Futura" pitchFamily="-65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Futura" pitchFamily="-65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Futura" pitchFamily="-65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Futura" pitchFamily="-65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-65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-65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pitchFamily="-65" charset="-128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-65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pitchFamily="-65" charset="-128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Wingdings" pitchFamily="-65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pitchFamily="-65" charset="-128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-65" charset="2"/>
        <a:buChar char="ü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pitchFamily="-65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-65" charset="2"/>
        <a:buChar char="ü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pitchFamily="-65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-65" charset="2"/>
        <a:buChar char="ü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pitchFamily="-65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-65" charset="2"/>
        <a:buChar char="ü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pitchFamily="-65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-65" charset="2"/>
        <a:buChar char="ü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fip.org/" TargetMode="External"/><Relationship Id="rId4" Type="http://schemas.openxmlformats.org/officeDocument/2006/relationships/image" Target="../media/image7.png"/><Relationship Id="rId5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26BCA-73AC-A644-9F63-0C0256B9FD2E}" type="slidenum">
              <a:rPr lang="en-US"/>
              <a:pPr/>
              <a:t>1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447800" y="0"/>
            <a:ext cx="6096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  <a:latin typeface="Calibri"/>
                <a:cs typeface="Calibri"/>
              </a:rPr>
              <a:t>Winning! What </a:t>
            </a:r>
            <a:r>
              <a:rPr lang="en-US" sz="4000" b="1" dirty="0" smtClean="0">
                <a:solidFill>
                  <a:schemeClr val="tx1"/>
                </a:solidFill>
                <a:latin typeface="Calibri"/>
                <a:cs typeface="Calibri"/>
              </a:rPr>
              <a:t>Charlie </a:t>
            </a:r>
            <a:r>
              <a:rPr lang="en-US" sz="4000" b="1" dirty="0" smtClean="0">
                <a:solidFill>
                  <a:schemeClr val="tx1"/>
                </a:solidFill>
                <a:latin typeface="Calibri"/>
                <a:cs typeface="Calibri"/>
              </a:rPr>
              <a:t>taught us about hurricanes</a:t>
            </a:r>
            <a:endParaRPr lang="en-US" sz="4000" b="1" dirty="0">
              <a:solidFill>
                <a:schemeClr val="tx1"/>
              </a:solidFill>
              <a:latin typeface="Calibri"/>
              <a:cs typeface="Calibri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alphaModFix amt="97000"/>
          </a:blip>
          <a:srcRect/>
          <a:stretch>
            <a:fillRect/>
          </a:stretch>
        </p:blipFill>
        <p:spPr bwMode="auto">
          <a:xfrm>
            <a:off x="1185849" y="5715000"/>
            <a:ext cx="4452951" cy="595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09600" y="1676400"/>
            <a:ext cx="5257800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en-US" sz="2800" dirty="0" smtClean="0">
                <a:solidFill>
                  <a:srgbClr val="FFFFFF"/>
                </a:solidFill>
                <a:latin typeface="Calibri"/>
                <a:cs typeface="Calibri"/>
              </a:rPr>
              <a:t>Good track forecasts are not enough</a:t>
            </a:r>
          </a:p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en-US" sz="2800" dirty="0" smtClean="0">
                <a:solidFill>
                  <a:srgbClr val="FFFFFF"/>
                </a:solidFill>
                <a:latin typeface="Calibri"/>
                <a:cs typeface="Calibri"/>
              </a:rPr>
              <a:t>Peak wind is not enough to determine impact</a:t>
            </a:r>
          </a:p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en-US" sz="2800" dirty="0" smtClean="0">
                <a:solidFill>
                  <a:srgbClr val="FFFFFF"/>
                </a:solidFill>
                <a:latin typeface="Calibri"/>
                <a:cs typeface="Calibri"/>
              </a:rPr>
              <a:t>Rapid intensity change (RI) is most serious forecast issue</a:t>
            </a:r>
          </a:p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en-US" sz="2800" dirty="0" smtClean="0">
                <a:solidFill>
                  <a:srgbClr val="FFFFFF"/>
                </a:solidFill>
                <a:latin typeface="Calibri"/>
                <a:cs typeface="Calibri"/>
              </a:rPr>
              <a:t>Forecast uncertainty needs to be better described</a:t>
            </a:r>
          </a:p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en-US" sz="2800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endParaRPr lang="en-US" sz="2800" dirty="0">
              <a:solidFill>
                <a:srgbClr val="FFFFFF"/>
              </a:solidFill>
              <a:latin typeface="Calibri"/>
              <a:cs typeface="Calibri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2724" y="4357374"/>
            <a:ext cx="3014472" cy="2043426"/>
          </a:xfrm>
          <a:prstGeom prst="rect">
            <a:avLst/>
          </a:prstGeom>
        </p:spPr>
      </p:pic>
      <p:pic>
        <p:nvPicPr>
          <p:cNvPr id="13" name="Picture 12" descr="Screen shot 2011-05-11 at 5.56.29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91200" y="1477028"/>
            <a:ext cx="3017520" cy="2790172"/>
          </a:xfrm>
          <a:prstGeom prst="rect">
            <a:avLst/>
          </a:prstGeom>
        </p:spPr>
      </p:pic>
      <p:sp>
        <p:nvSpPr>
          <p:cNvPr id="14" name="Oval 13"/>
          <p:cNvSpPr/>
          <p:nvPr/>
        </p:nvSpPr>
        <p:spPr bwMode="auto">
          <a:xfrm>
            <a:off x="7696200" y="4495800"/>
            <a:ext cx="457200" cy="1447800"/>
          </a:xfrm>
          <a:prstGeom prst="ellipse">
            <a:avLst/>
          </a:prstGeom>
          <a:noFill/>
          <a:ln w="12700" cap="flat" cmpd="sng" algn="ctr">
            <a:solidFill>
              <a:schemeClr val="bg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-65" charset="0"/>
            </a:endParaRPr>
          </a:p>
        </p:txBody>
      </p:sp>
      <p:cxnSp>
        <p:nvCxnSpPr>
          <p:cNvPr id="16" name="Straight Connector 15"/>
          <p:cNvCxnSpPr/>
          <p:nvPr/>
        </p:nvCxnSpPr>
        <p:spPr bwMode="auto">
          <a:xfrm rot="5400000">
            <a:off x="7238205" y="5257800"/>
            <a:ext cx="16764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2"/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sp>
        <p:nvSpPr>
          <p:cNvPr id="17" name="Oval 16"/>
          <p:cNvSpPr/>
          <p:nvPr/>
        </p:nvSpPr>
        <p:spPr bwMode="auto">
          <a:xfrm>
            <a:off x="6705600" y="3505200"/>
            <a:ext cx="457200" cy="838200"/>
          </a:xfrm>
          <a:prstGeom prst="ellipse">
            <a:avLst/>
          </a:prstGeom>
          <a:noFill/>
          <a:ln w="12700" cap="flat" cmpd="sng" algn="ctr">
            <a:solidFill>
              <a:schemeClr val="bg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-65" charset="0"/>
            </a:endParaRPr>
          </a:p>
        </p:txBody>
      </p:sp>
      <p:pic>
        <p:nvPicPr>
          <p:cNvPr id="18" name="Picture 17" descr="Screen shot 2011-05-11 at 5.56.29 PM.png"/>
          <p:cNvPicPr>
            <a:picLocks noChangeAspect="1"/>
          </p:cNvPicPr>
          <p:nvPr/>
        </p:nvPicPr>
        <p:blipFill>
          <a:blip r:embed="rId4"/>
          <a:srcRect l="23528" t="64865" r="46483"/>
          <a:stretch>
            <a:fillRect/>
          </a:stretch>
        </p:blipFill>
        <p:spPr>
          <a:xfrm>
            <a:off x="6477000" y="3276600"/>
            <a:ext cx="914400" cy="990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26502E-6 5.73016E-6 L 0.03334 -0.09997 " pathEditMode="relative" ptsTypes="AA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6" presetClass="emp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/>
          </p:cNvSpPr>
          <p:nvPr>
            <p:ph type="body" idx="1"/>
          </p:nvPr>
        </p:nvSpPr>
        <p:spPr>
          <a:xfrm>
            <a:off x="304800" y="1371600"/>
            <a:ext cx="8763000" cy="5486400"/>
          </a:xfrm>
          <a:ln>
            <a:noFill/>
          </a:ln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900"/>
              </a:spcBef>
              <a:buClrTx/>
              <a:buFont typeface="Arial"/>
              <a:buChar char="•"/>
            </a:pPr>
            <a:r>
              <a:rPr lang="en-US" sz="3600" b="1" i="1" dirty="0" smtClean="0">
                <a:latin typeface="Calibri" charset="0"/>
                <a:ea typeface="Calibri" charset="0"/>
                <a:cs typeface="Calibri" charset="0"/>
              </a:rPr>
              <a:t>Goals</a:t>
            </a:r>
          </a:p>
          <a:p>
            <a:pPr eaLnBrk="1" hangingPunct="1">
              <a:lnSpc>
                <a:spcPct val="90000"/>
              </a:lnSpc>
              <a:spcBef>
                <a:spcPts val="900"/>
              </a:spcBef>
              <a:buClrTx/>
              <a:buFontTx/>
              <a:buChar char="•"/>
            </a:pPr>
            <a:r>
              <a:rPr lang="en-US" dirty="0" smtClean="0">
                <a:latin typeface="Calibri" charset="0"/>
                <a:ea typeface="Calibri" charset="0"/>
                <a:cs typeface="Calibri" charset="0"/>
              </a:rPr>
              <a:t>Improve Forecast Accuracy</a:t>
            </a:r>
            <a:r>
              <a:rPr lang="en-US" sz="2400" dirty="0" smtClean="0">
                <a:latin typeface="Calibri" charset="0"/>
                <a:ea typeface="Calibri" charset="0"/>
                <a:cs typeface="Calibri" charset="0"/>
              </a:rPr>
              <a:t> </a:t>
            </a:r>
          </a:p>
          <a:p>
            <a:pPr lvl="1" eaLnBrk="1" hangingPunct="1">
              <a:lnSpc>
                <a:spcPct val="90000"/>
              </a:lnSpc>
              <a:spcBef>
                <a:spcPts val="900"/>
              </a:spcBef>
              <a:buClrTx/>
            </a:pPr>
            <a:r>
              <a:rPr lang="en-US" sz="2000" dirty="0" smtClean="0">
                <a:latin typeface="Calibri" charset="0"/>
                <a:ea typeface="Calibri" charset="0"/>
                <a:cs typeface="Calibri" charset="0"/>
              </a:rPr>
              <a:t>Hurricane impact areas (track) – 50% </a:t>
            </a:r>
            <a:br>
              <a:rPr lang="en-US" sz="2000" dirty="0" smtClean="0">
                <a:latin typeface="Calibri" charset="0"/>
                <a:ea typeface="Calibri" charset="0"/>
                <a:cs typeface="Calibri" charset="0"/>
              </a:rPr>
            </a:br>
            <a:r>
              <a:rPr lang="en-US" sz="2000" dirty="0" smtClean="0">
                <a:latin typeface="Calibri" charset="0"/>
                <a:ea typeface="Calibri" charset="0"/>
                <a:cs typeface="Calibri" charset="0"/>
              </a:rPr>
              <a:t>in 10 years</a:t>
            </a:r>
          </a:p>
          <a:p>
            <a:pPr lvl="1" eaLnBrk="1" hangingPunct="1">
              <a:lnSpc>
                <a:spcPct val="90000"/>
              </a:lnSpc>
              <a:spcBef>
                <a:spcPts val="900"/>
              </a:spcBef>
              <a:buClrTx/>
            </a:pPr>
            <a:r>
              <a:rPr lang="en-US" sz="2000" dirty="0" smtClean="0">
                <a:latin typeface="Calibri" charset="0"/>
                <a:ea typeface="Calibri" charset="0"/>
                <a:cs typeface="Calibri" charset="0"/>
              </a:rPr>
              <a:t>Severity (intensity) – 50% in 10 years</a:t>
            </a:r>
          </a:p>
          <a:p>
            <a:pPr lvl="1" eaLnBrk="1" hangingPunct="1">
              <a:lnSpc>
                <a:spcPct val="90000"/>
              </a:lnSpc>
              <a:spcBef>
                <a:spcPts val="900"/>
              </a:spcBef>
              <a:buClrTx/>
            </a:pPr>
            <a:r>
              <a:rPr lang="en-US" sz="2000" dirty="0" smtClean="0">
                <a:latin typeface="Calibri" charset="0"/>
                <a:ea typeface="Calibri" charset="0"/>
                <a:cs typeface="Calibri" charset="0"/>
              </a:rPr>
              <a:t>Special Focus on Rapid Intensity Change (RI)</a:t>
            </a:r>
          </a:p>
          <a:p>
            <a:pPr eaLnBrk="1" hangingPunct="1">
              <a:lnSpc>
                <a:spcPct val="90000"/>
              </a:lnSpc>
              <a:spcBef>
                <a:spcPts val="900"/>
              </a:spcBef>
              <a:buClrTx/>
              <a:buFontTx/>
              <a:buChar char="•"/>
            </a:pPr>
            <a:r>
              <a:rPr lang="en-US" dirty="0" smtClean="0">
                <a:latin typeface="Calibri" charset="0"/>
                <a:ea typeface="Calibri" charset="0"/>
                <a:cs typeface="Calibri" charset="0"/>
              </a:rPr>
              <a:t>Extend forecast reliability out to 7 days</a:t>
            </a:r>
            <a:br>
              <a:rPr lang="en-US" dirty="0" smtClean="0">
                <a:latin typeface="Calibri" charset="0"/>
                <a:ea typeface="Calibri" charset="0"/>
                <a:cs typeface="Calibri" charset="0"/>
              </a:rPr>
            </a:br>
            <a:endParaRPr lang="en-US" sz="1200" dirty="0" smtClean="0">
              <a:latin typeface="Calibri" charset="0"/>
              <a:ea typeface="Calibri" charset="0"/>
              <a:cs typeface="Calibri" charset="0"/>
            </a:endParaRPr>
          </a:p>
          <a:p>
            <a:pPr eaLnBrk="1" hangingPunct="1">
              <a:lnSpc>
                <a:spcPct val="90000"/>
              </a:lnSpc>
              <a:spcBef>
                <a:spcPts val="900"/>
              </a:spcBef>
              <a:buClrTx/>
              <a:buFontTx/>
              <a:buChar char="•"/>
            </a:pPr>
            <a:r>
              <a:rPr lang="en-US" dirty="0" smtClean="0">
                <a:latin typeface="Calibri" charset="0"/>
                <a:ea typeface="Calibri" charset="0"/>
                <a:cs typeface="Calibri" charset="0"/>
              </a:rPr>
              <a:t>Quantify, bound and reduce forecast uncertainty to enable risk management decisions</a:t>
            </a:r>
          </a:p>
          <a:p>
            <a:pPr algn="ctr" eaLnBrk="1" hangingPunct="1">
              <a:lnSpc>
                <a:spcPct val="90000"/>
              </a:lnSpc>
              <a:spcBef>
                <a:spcPts val="900"/>
              </a:spcBef>
              <a:buNone/>
            </a:pPr>
            <a:r>
              <a:rPr lang="en-US" dirty="0" smtClean="0">
                <a:latin typeface="Calibri" charset="0"/>
                <a:ea typeface="Calibri" charset="0"/>
                <a:cs typeface="Calibri" charset="0"/>
                <a:hlinkClick r:id="rId3"/>
              </a:rPr>
              <a:t>http://www.hfip.org/</a:t>
            </a:r>
            <a:endParaRPr lang="en-US" dirty="0" smtClean="0"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50184" name="Picture 8" descr="http://www.magazine.noaa.gov/stories/images/145135F120_sm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67400" y="1219200"/>
            <a:ext cx="3124200" cy="2481263"/>
          </a:xfrm>
          <a:prstGeom prst="rect">
            <a:avLst/>
          </a:prstGeom>
          <a:solidFill>
            <a:schemeClr val="bg2"/>
          </a:solidFill>
          <a:ln w="57150">
            <a:solidFill>
              <a:schemeClr val="bg2"/>
            </a:solidFill>
            <a:miter lim="800000"/>
            <a:headEnd/>
            <a:tailEnd/>
          </a:ln>
          <a:effectLst>
            <a:outerShdw blurRad="63500" dist="99190" dir="2388334" algn="ctr" rotWithShape="0">
              <a:srgbClr val="2E507A">
                <a:alpha val="50000"/>
              </a:srgbClr>
            </a:outerShdw>
          </a:effectLst>
        </p:spPr>
      </p:pic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05000" y="179098"/>
            <a:ext cx="5867400" cy="784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0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0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0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NOAA_new">
  <a:themeElements>
    <a:clrScheme name="Office Theme 1">
      <a:dk1>
        <a:srgbClr val="000066"/>
      </a:dk1>
      <a:lt1>
        <a:srgbClr val="FFFFFF"/>
      </a:lt1>
      <a:dk2>
        <a:srgbClr val="0000CC"/>
      </a:dk2>
      <a:lt2>
        <a:srgbClr val="CCFFFF"/>
      </a:lt2>
      <a:accent1>
        <a:srgbClr val="CC99FF"/>
      </a:accent1>
      <a:accent2>
        <a:srgbClr val="9999FF"/>
      </a:accent2>
      <a:accent3>
        <a:srgbClr val="AAAAE2"/>
      </a:accent3>
      <a:accent4>
        <a:srgbClr val="DADADA"/>
      </a:accent4>
      <a:accent5>
        <a:srgbClr val="E2CAFF"/>
      </a:accent5>
      <a:accent6>
        <a:srgbClr val="8A8AE7"/>
      </a:accent6>
      <a:hlink>
        <a:srgbClr val="99CCFF"/>
      </a:hlink>
      <a:folHlink>
        <a:srgbClr val="0066FF"/>
      </a:folHlink>
    </a:clrScheme>
    <a:fontScheme name="Office Theme">
      <a:majorFont>
        <a:latin typeface="Futura"/>
        <a:ea typeface=""/>
        <a:cs typeface=""/>
      </a:majorFont>
      <a:minorFont>
        <a:latin typeface="Futur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Times New Roman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Times New Roman" pitchFamily="-65" charset="0"/>
          </a:defRPr>
        </a:defPPr>
      </a:lstStyle>
    </a:lnDef>
  </a:objectDefaults>
  <a:extraClrSchemeLst>
    <a:extraClrScheme>
      <a:clrScheme name="Office Theme 1">
        <a:dk1>
          <a:srgbClr val="000066"/>
        </a:dk1>
        <a:lt1>
          <a:srgbClr val="FFFFFF"/>
        </a:lt1>
        <a:dk2>
          <a:srgbClr val="0000CC"/>
        </a:dk2>
        <a:lt2>
          <a:srgbClr val="CCFFFF"/>
        </a:lt2>
        <a:accent1>
          <a:srgbClr val="CC99FF"/>
        </a:accent1>
        <a:accent2>
          <a:srgbClr val="9999FF"/>
        </a:accent2>
        <a:accent3>
          <a:srgbClr val="AAAAE2"/>
        </a:accent3>
        <a:accent4>
          <a:srgbClr val="DADADA"/>
        </a:accent4>
        <a:accent5>
          <a:srgbClr val="E2CAFF"/>
        </a:accent5>
        <a:accent6>
          <a:srgbClr val="8A8AE7"/>
        </a:accent6>
        <a:hlink>
          <a:srgbClr val="99CCFF"/>
        </a:hlink>
        <a:folHlink>
          <a:srgbClr val="00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66"/>
        </a:dk1>
        <a:lt1>
          <a:srgbClr val="FFFFFF"/>
        </a:lt1>
        <a:dk2>
          <a:srgbClr val="6699FF"/>
        </a:dk2>
        <a:lt2>
          <a:srgbClr val="CCFFFF"/>
        </a:lt2>
        <a:accent1>
          <a:srgbClr val="CC99FF"/>
        </a:accent1>
        <a:accent2>
          <a:srgbClr val="9999FF"/>
        </a:accent2>
        <a:accent3>
          <a:srgbClr val="B8CAFF"/>
        </a:accent3>
        <a:accent4>
          <a:srgbClr val="DADADA"/>
        </a:accent4>
        <a:accent5>
          <a:srgbClr val="E2CAFF"/>
        </a:accent5>
        <a:accent6>
          <a:srgbClr val="8A8AE7"/>
        </a:accent6>
        <a:hlink>
          <a:srgbClr val="99CCFF"/>
        </a:hlink>
        <a:folHlink>
          <a:srgbClr val="00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393939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868686"/>
        </a:accent2>
        <a:accent3>
          <a:srgbClr val="AAAAAA"/>
        </a:accent3>
        <a:accent4>
          <a:srgbClr val="DADADA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NOAA_new.potx</Template>
  <TotalTime>36</TotalTime>
  <Words>231</Words>
  <Application>Microsoft Macintosh PowerPoint</Application>
  <PresentationFormat>On-screen Show (4:3)</PresentationFormat>
  <Paragraphs>43</Paragraphs>
  <Slides>2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NOAA_new</vt:lpstr>
      <vt:lpstr>Slide 1</vt:lpstr>
      <vt:lpstr>Slide 2</vt:lpstr>
    </vt:vector>
  </TitlesOfParts>
  <Manager/>
  <Company>NOAA/AOML, Hurricane Research Division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/>
  <dc:creator>Frank Marks</dc:creator>
  <cp:keywords/>
  <dc:description/>
  <cp:lastModifiedBy>Erica Rule</cp:lastModifiedBy>
  <cp:revision>3</cp:revision>
  <dcterms:created xsi:type="dcterms:W3CDTF">2011-05-12T12:58:31Z</dcterms:created>
  <dcterms:modified xsi:type="dcterms:W3CDTF">2011-05-12T12:59:22Z</dcterms:modified>
  <cp:category/>
</cp:coreProperties>
</file>