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tiff" ContentType="image/tif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305" r:id="rId2"/>
    <p:sldId id="311" r:id="rId3"/>
    <p:sldId id="372" r:id="rId4"/>
    <p:sldId id="362" r:id="rId5"/>
    <p:sldId id="366" r:id="rId6"/>
    <p:sldId id="367" r:id="rId7"/>
    <p:sldId id="368" r:id="rId8"/>
    <p:sldId id="363" r:id="rId9"/>
    <p:sldId id="364" r:id="rId10"/>
    <p:sldId id="343" r:id="rId11"/>
    <p:sldId id="369" r:id="rId12"/>
    <p:sldId id="373" r:id="rId13"/>
    <p:sldId id="371" r:id="rId14"/>
    <p:sldId id="312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D228"/>
    <a:srgbClr val="E5DF2A"/>
    <a:srgbClr val="BBBB6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660"/>
  </p:normalViewPr>
  <p:slideViewPr>
    <p:cSldViewPr snapToGrid="0" snapToObjects="1">
      <p:cViewPr varScale="1">
        <p:scale>
          <a:sx n="63" d="100"/>
          <a:sy n="63" d="100"/>
        </p:scale>
        <p:origin x="-13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D5A0A7-D323-6748-805F-7992B123D77A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76D300-7A43-1940-88EE-64BB5D8CFCF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76D300-7A43-1940-88EE-64BB5D8CFCF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en-US" smtClean="0">
                <a:ea typeface="ＭＳ Ｐゴシック" charset="-128"/>
                <a:cs typeface="ＭＳ Ｐゴシック" charset="-128"/>
              </a:rPr>
              <a:t>This dependence of the hurricane-induced OML cooling on the geostrophic oceanic flow was particularly underscore during hurricanes Katrina and Rita in 2005</a:t>
            </a: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E1DE0FF-9ECF-9F41-BE0F-8CCB73AF3510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3CA5314-37F5-5542-B1EA-A87D1BF03CE2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3CA5314-37F5-5542-B1EA-A87D1BF03CE2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3CA5314-37F5-5542-B1EA-A87D1BF03CE2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3CA5314-37F5-5542-B1EA-A87D1BF03CE2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3CA5314-37F5-5542-B1EA-A87D1BF03CE2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E14A1-C86C-0A49-8B13-F912CF2537C1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2A8E2-0514-164B-BA71-AB7B7535A4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E14A1-C86C-0A49-8B13-F912CF2537C1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2A8E2-0514-164B-BA71-AB7B7535A4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E14A1-C86C-0A49-8B13-F912CF2537C1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2A8E2-0514-164B-BA71-AB7B7535A4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E14A1-C86C-0A49-8B13-F912CF2537C1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2A8E2-0514-164B-BA71-AB7B7535A4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E14A1-C86C-0A49-8B13-F912CF2537C1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2A8E2-0514-164B-BA71-AB7B7535A4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E14A1-C86C-0A49-8B13-F912CF2537C1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2A8E2-0514-164B-BA71-AB7B7535A4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E14A1-C86C-0A49-8B13-F912CF2537C1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2A8E2-0514-164B-BA71-AB7B7535A4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E14A1-C86C-0A49-8B13-F912CF2537C1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2A8E2-0514-164B-BA71-AB7B7535A4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E14A1-C86C-0A49-8B13-F912CF2537C1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2A8E2-0514-164B-BA71-AB7B7535A4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E14A1-C86C-0A49-8B13-F912CF2537C1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2A8E2-0514-164B-BA71-AB7B7535A4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E14A1-C86C-0A49-8B13-F912CF2537C1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2A8E2-0514-164B-BA71-AB7B7535A4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0E14A1-C86C-0A49-8B13-F912CF2537C1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82A8E2-0514-164B-BA71-AB7B7535A43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tif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noaaP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082" y="80548"/>
            <a:ext cx="8940800" cy="3185160"/>
          </a:xfrm>
          <a:prstGeom prst="rect">
            <a:avLst/>
          </a:prstGeom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790400" y="121589"/>
            <a:ext cx="7845821" cy="15131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1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Intense</a:t>
            </a:r>
            <a:r>
              <a:rPr kumimoji="0" lang="en-US" sz="4500" b="1" i="1" u="none" strike="noStrike" kern="1200" cap="none" spc="0" normalizeH="0" noProof="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interactions </a:t>
            </a:r>
            <a:r>
              <a:rPr kumimoji="0" lang="en-US" sz="4500" b="1" i="1" u="none" strike="noStrike" kern="1200" cap="none" spc="0" normalizeH="0" baseline="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between the ocean and hurricanes</a:t>
            </a:r>
            <a:endParaRPr kumimoji="0" lang="en-US" sz="4500" b="1" i="1" u="none" strike="noStrike" kern="1200" cap="none" spc="0" normalizeH="0" baseline="0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DDDDDD"/>
                </a:outerShdw>
              </a:effectLst>
              <a:uLnTx/>
              <a:uFillTx/>
              <a:latin typeface="+mj-lt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279536" y="1796826"/>
            <a:ext cx="4827588" cy="149590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ＭＳ Ｐゴシック" pitchFamily="-108" charset="-128"/>
                <a:cs typeface="ＭＳ Ｐゴシック" pitchFamily="-108" charset="-128"/>
              </a:rPr>
              <a:t>Benjamin Jaimes, Ph. D.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ＭＳ Ｐゴシック" pitchFamily="-108" charset="-128"/>
                <a:cs typeface="ＭＳ Ｐゴシック" pitchFamily="-108" charset="-128"/>
              </a:rPr>
              <a:t>University of Miami, RSMAS/MPO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2400" b="1" dirty="0" smtClean="0">
              <a:ln>
                <a:solidFill>
                  <a:schemeClr val="tx1"/>
                </a:solidFill>
              </a:ln>
              <a:solidFill>
                <a:schemeClr val="bg1"/>
              </a:solidFill>
              <a:ea typeface="ＭＳ Ｐゴシック" pitchFamily="-108" charset="-128"/>
              <a:cs typeface="ＭＳ Ｐゴシック" pitchFamily="-108" charset="-128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a typeface="ＭＳ Ｐゴシック" pitchFamily="-108" charset="-128"/>
                <a:cs typeface="ＭＳ Ｐゴシック" pitchFamily="-108" charset="-128"/>
              </a:rPr>
              <a:t>12 May 2011</a:t>
            </a:r>
            <a:endParaRPr kumimoji="0" lang="en-US" sz="2400" b="1" i="0" u="none" strike="noStrike" kern="1200" cap="none" spc="0" normalizeH="0" baseline="0" noProof="0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/>
              <a:uLnTx/>
              <a:uFillTx/>
              <a:latin typeface="+mn-lt"/>
              <a:ea typeface="ＭＳ Ｐゴシック" pitchFamily="-108" charset="-128"/>
              <a:cs typeface="ＭＳ Ｐゴシック" pitchFamily="-108" charset="-128"/>
            </a:endParaRPr>
          </a:p>
        </p:txBody>
      </p:sp>
      <p:pic>
        <p:nvPicPr>
          <p:cNvPr id="8" name="Picture 7" descr="nsf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0932" y="5278879"/>
            <a:ext cx="1327499" cy="1327499"/>
          </a:xfrm>
          <a:prstGeom prst="rect">
            <a:avLst/>
          </a:prstGeom>
        </p:spPr>
      </p:pic>
      <p:pic>
        <p:nvPicPr>
          <p:cNvPr id="9" name="Picture 8" descr="nasa-logo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6191" y="5389657"/>
            <a:ext cx="1342253" cy="1149171"/>
          </a:xfrm>
          <a:prstGeom prst="rect">
            <a:avLst/>
          </a:prstGeom>
        </p:spPr>
      </p:pic>
      <p:pic>
        <p:nvPicPr>
          <p:cNvPr id="10" name="Picture 9" descr="Minerals_management_service_seal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0230" y="5389657"/>
            <a:ext cx="1216721" cy="1216721"/>
          </a:xfrm>
          <a:prstGeom prst="rect">
            <a:avLst/>
          </a:prstGeom>
        </p:spPr>
      </p:pic>
      <p:pic>
        <p:nvPicPr>
          <p:cNvPr id="11" name="Picture 10" descr="NOAAcolor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87998" y="5364797"/>
            <a:ext cx="1255091" cy="1255091"/>
          </a:xfrm>
          <a:prstGeom prst="rect">
            <a:avLst/>
          </a:prstGeom>
        </p:spPr>
      </p:pic>
      <p:sp>
        <p:nvSpPr>
          <p:cNvPr id="14" name="Line 15"/>
          <p:cNvSpPr>
            <a:spLocks noChangeShapeType="1"/>
          </p:cNvSpPr>
          <p:nvPr/>
        </p:nvSpPr>
        <p:spPr bwMode="auto">
          <a:xfrm>
            <a:off x="169947" y="3320446"/>
            <a:ext cx="8884979" cy="0"/>
          </a:xfrm>
          <a:prstGeom prst="line">
            <a:avLst/>
          </a:prstGeom>
          <a:noFill/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Line 15"/>
          <p:cNvSpPr>
            <a:spLocks noChangeShapeType="1"/>
          </p:cNvSpPr>
          <p:nvPr/>
        </p:nvSpPr>
        <p:spPr bwMode="auto">
          <a:xfrm>
            <a:off x="169947" y="5059435"/>
            <a:ext cx="8884979" cy="0"/>
          </a:xfrm>
          <a:prstGeom prst="line">
            <a:avLst/>
          </a:prstGeom>
          <a:noFill/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1736240" y="3391003"/>
            <a:ext cx="6188964" cy="1590958"/>
            <a:chOff x="1209272" y="3391003"/>
            <a:chExt cx="6188964" cy="1590958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1236067" y="3391003"/>
              <a:ext cx="1331842" cy="367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spcBef>
                  <a:spcPct val="20000"/>
                </a:spcBef>
              </a:pPr>
              <a:r>
                <a:rPr lang="es-ES_tradnl" b="1" dirty="0" smtClean="0">
                  <a:solidFill>
                    <a:srgbClr val="000090"/>
                  </a:solidFill>
                  <a:ea typeface="ＭＳ Ｐゴシック" pitchFamily="-108" charset="-128"/>
                  <a:cs typeface="ＭＳ Ｐゴシック" pitchFamily="-108" charset="-128"/>
                </a:rPr>
                <a:t>UM Team:</a:t>
              </a:r>
              <a:endParaRPr lang="es-ES_tradnl" b="1" dirty="0">
                <a:solidFill>
                  <a:srgbClr val="000090"/>
                </a:solidFill>
                <a:ea typeface="ＭＳ Ｐゴシック" pitchFamily="-108" charset="-128"/>
                <a:cs typeface="ＭＳ Ｐゴシック" pitchFamily="-108" charset="-128"/>
              </a:endParaRPr>
            </a:p>
          </p:txBody>
        </p:sp>
        <p:sp>
          <p:nvSpPr>
            <p:cNvPr id="12" name="Rectangle 3"/>
            <p:cNvSpPr>
              <a:spLocks noChangeArrowheads="1"/>
            </p:cNvSpPr>
            <p:nvPr/>
          </p:nvSpPr>
          <p:spPr bwMode="auto">
            <a:xfrm>
              <a:off x="1209272" y="3823322"/>
              <a:ext cx="2784475" cy="1104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spcBef>
                  <a:spcPct val="20000"/>
                </a:spcBef>
              </a:pPr>
              <a:r>
                <a:rPr lang="es-ES_tradnl" sz="2000" b="1" dirty="0" smtClean="0">
                  <a:solidFill>
                    <a:srgbClr val="000090"/>
                  </a:solidFill>
                  <a:ea typeface="ＭＳ Ｐゴシック" pitchFamily="-108" charset="-128"/>
                  <a:cs typeface="ＭＳ Ｐゴシック" pitchFamily="-108" charset="-128"/>
                </a:rPr>
                <a:t>Lynn K. </a:t>
              </a:r>
              <a:r>
                <a:rPr lang="es-ES_tradnl" sz="2000" b="1" dirty="0" err="1" smtClean="0">
                  <a:solidFill>
                    <a:srgbClr val="000090"/>
                  </a:solidFill>
                  <a:ea typeface="ＭＳ Ｐゴシック" pitchFamily="-108" charset="-128"/>
                  <a:cs typeface="ＭＳ Ｐゴシック" pitchFamily="-108" charset="-128"/>
                </a:rPr>
                <a:t>Shay</a:t>
              </a:r>
              <a:endParaRPr lang="es-ES_tradnl" sz="2000" b="1" dirty="0" smtClean="0">
                <a:solidFill>
                  <a:srgbClr val="000090"/>
                </a:solidFill>
                <a:ea typeface="ＭＳ Ｐゴシック" pitchFamily="-108" charset="-128"/>
                <a:cs typeface="ＭＳ Ｐゴシック" pitchFamily="-108" charset="-128"/>
              </a:endParaRPr>
            </a:p>
            <a:p>
              <a:pPr>
                <a:spcBef>
                  <a:spcPct val="20000"/>
                </a:spcBef>
              </a:pPr>
              <a:r>
                <a:rPr lang="es-ES_tradnl" sz="2000" b="1" dirty="0" err="1" smtClean="0">
                  <a:solidFill>
                    <a:srgbClr val="000090"/>
                  </a:solidFill>
                  <a:ea typeface="ＭＳ Ｐゴシック" pitchFamily="-108" charset="-128"/>
                  <a:cs typeface="ＭＳ Ｐゴシック" pitchFamily="-108" charset="-128"/>
                </a:rPr>
                <a:t>Jodi</a:t>
              </a:r>
              <a:r>
                <a:rPr lang="es-ES_tradnl" sz="2000" b="1" dirty="0" smtClean="0">
                  <a:solidFill>
                    <a:srgbClr val="000090"/>
                  </a:solidFill>
                  <a:ea typeface="ＭＳ Ｐゴシック" pitchFamily="-108" charset="-128"/>
                  <a:cs typeface="ＭＳ Ｐゴシック" pitchFamily="-108" charset="-128"/>
                </a:rPr>
                <a:t> Brewster</a:t>
              </a:r>
            </a:p>
            <a:p>
              <a:pPr>
                <a:spcBef>
                  <a:spcPct val="20000"/>
                </a:spcBef>
              </a:pPr>
              <a:r>
                <a:rPr lang="es-ES_tradnl" sz="2000" b="1" dirty="0" smtClean="0">
                  <a:solidFill>
                    <a:srgbClr val="000090"/>
                  </a:solidFill>
                  <a:ea typeface="ＭＳ Ｐゴシック" pitchFamily="-108" charset="-128"/>
                  <a:cs typeface="ＭＳ Ｐゴシック" pitchFamily="-108" charset="-128"/>
                </a:rPr>
                <a:t>Patrick </a:t>
              </a:r>
              <a:r>
                <a:rPr lang="es-ES_tradnl" sz="2000" b="1" dirty="0" err="1" smtClean="0">
                  <a:solidFill>
                    <a:srgbClr val="000090"/>
                  </a:solidFill>
                  <a:ea typeface="ＭＳ Ｐゴシック" pitchFamily="-108" charset="-128"/>
                  <a:cs typeface="ＭＳ Ｐゴシック" pitchFamily="-108" charset="-128"/>
                </a:rPr>
                <a:t>Meyers</a:t>
              </a:r>
              <a:endParaRPr lang="es-ES_tradnl" sz="2000" b="1" dirty="0">
                <a:solidFill>
                  <a:srgbClr val="000090"/>
                </a:solidFill>
                <a:ea typeface="ＭＳ Ｐゴシック" pitchFamily="-108" charset="-128"/>
                <a:cs typeface="ＭＳ Ｐゴシック" pitchFamily="-108" charset="-128"/>
              </a:endParaRPr>
            </a:p>
          </p:txBody>
        </p:sp>
        <p:sp>
          <p:nvSpPr>
            <p:cNvPr id="13" name="Rectangle 3"/>
            <p:cNvSpPr>
              <a:spLocks noChangeArrowheads="1"/>
            </p:cNvSpPr>
            <p:nvPr/>
          </p:nvSpPr>
          <p:spPr bwMode="auto">
            <a:xfrm>
              <a:off x="4613761" y="3877362"/>
              <a:ext cx="2784475" cy="1104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spcBef>
                  <a:spcPct val="20000"/>
                </a:spcBef>
              </a:pPr>
              <a:r>
                <a:rPr lang="es-ES_tradnl" sz="2000" b="1" dirty="0" smtClean="0">
                  <a:solidFill>
                    <a:srgbClr val="000090"/>
                  </a:solidFill>
                  <a:ea typeface="ＭＳ Ｐゴシック" pitchFamily="-108" charset="-128"/>
                  <a:cs typeface="ＭＳ Ｐゴシック" pitchFamily="-108" charset="-128"/>
                </a:rPr>
                <a:t>Jim </a:t>
              </a:r>
              <a:r>
                <a:rPr lang="es-ES_tradnl" sz="2000" b="1" dirty="0" err="1" smtClean="0">
                  <a:solidFill>
                    <a:srgbClr val="000090"/>
                  </a:solidFill>
                  <a:ea typeface="ＭＳ Ｐゴシック" pitchFamily="-108" charset="-128"/>
                  <a:cs typeface="ＭＳ Ｐゴシック" pitchFamily="-108" charset="-128"/>
                </a:rPr>
                <a:t>McFadden</a:t>
              </a:r>
              <a:endParaRPr lang="es-ES_tradnl" sz="2000" b="1" dirty="0" smtClean="0">
                <a:solidFill>
                  <a:srgbClr val="000090"/>
                </a:solidFill>
                <a:ea typeface="ＭＳ Ｐゴシック" pitchFamily="-108" charset="-128"/>
                <a:cs typeface="ＭＳ Ｐゴシック" pitchFamily="-108" charset="-128"/>
              </a:endParaRPr>
            </a:p>
            <a:p>
              <a:pPr>
                <a:spcBef>
                  <a:spcPct val="20000"/>
                </a:spcBef>
              </a:pPr>
              <a:r>
                <a:rPr lang="es-ES_tradnl" sz="2000" b="1" dirty="0" smtClean="0">
                  <a:solidFill>
                    <a:srgbClr val="000090"/>
                  </a:solidFill>
                  <a:ea typeface="ＭＳ Ｐゴシック" pitchFamily="-108" charset="-128"/>
                  <a:cs typeface="ＭＳ Ｐゴシック" pitchFamily="-108" charset="-128"/>
                </a:rPr>
                <a:t>Frank </a:t>
              </a:r>
              <a:r>
                <a:rPr lang="es-ES_tradnl" sz="2000" b="1" dirty="0" err="1" smtClean="0">
                  <a:solidFill>
                    <a:srgbClr val="000090"/>
                  </a:solidFill>
                  <a:ea typeface="ＭＳ Ｐゴシック" pitchFamily="-108" charset="-128"/>
                  <a:cs typeface="ＭＳ Ｐゴシック" pitchFamily="-108" charset="-128"/>
                </a:rPr>
                <a:t>Marks</a:t>
              </a:r>
              <a:endParaRPr lang="es-ES_tradnl" sz="2000" b="1" dirty="0" smtClean="0">
                <a:solidFill>
                  <a:srgbClr val="000090"/>
                </a:solidFill>
                <a:ea typeface="ＭＳ Ｐゴシック" pitchFamily="-108" charset="-128"/>
                <a:cs typeface="ＭＳ Ｐゴシック" pitchFamily="-108" charset="-128"/>
              </a:endParaRPr>
            </a:p>
            <a:p>
              <a:pPr>
                <a:spcBef>
                  <a:spcPct val="20000"/>
                </a:spcBef>
              </a:pPr>
              <a:r>
                <a:rPr lang="es-ES_tradnl" sz="2000" b="1" dirty="0" smtClean="0">
                  <a:solidFill>
                    <a:srgbClr val="000090"/>
                  </a:solidFill>
                  <a:ea typeface="ＭＳ Ｐゴシック" pitchFamily="-108" charset="-128"/>
                  <a:cs typeface="ＭＳ Ｐゴシック" pitchFamily="-108" charset="-128"/>
                </a:rPr>
                <a:t>Eric </a:t>
              </a:r>
              <a:r>
                <a:rPr lang="es-ES_tradnl" sz="2000" b="1" dirty="0" err="1" smtClean="0">
                  <a:solidFill>
                    <a:srgbClr val="000090"/>
                  </a:solidFill>
                  <a:ea typeface="ＭＳ Ｐゴシック" pitchFamily="-108" charset="-128"/>
                  <a:cs typeface="ＭＳ Ｐゴシック" pitchFamily="-108" charset="-128"/>
                </a:rPr>
                <a:t>Uhlhorn</a:t>
              </a:r>
              <a:endParaRPr lang="es-ES_tradnl" sz="2000" b="1" dirty="0">
                <a:solidFill>
                  <a:srgbClr val="000090"/>
                </a:solidFill>
                <a:ea typeface="ＭＳ Ｐゴシック" pitchFamily="-108" charset="-128"/>
                <a:cs typeface="ＭＳ Ｐゴシック" pitchFamily="-108" charset="-128"/>
              </a:endParaRPr>
            </a:p>
          </p:txBody>
        </p:sp>
        <p:sp>
          <p:nvSpPr>
            <p:cNvPr id="15" name="Rectangle 3"/>
            <p:cNvSpPr>
              <a:spLocks noChangeArrowheads="1"/>
            </p:cNvSpPr>
            <p:nvPr/>
          </p:nvSpPr>
          <p:spPr bwMode="auto">
            <a:xfrm>
              <a:off x="4613760" y="3455334"/>
              <a:ext cx="2169079" cy="367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spcBef>
                  <a:spcPct val="20000"/>
                </a:spcBef>
              </a:pPr>
              <a:r>
                <a:rPr lang="en-US" b="1" dirty="0" smtClean="0">
                  <a:solidFill>
                    <a:srgbClr val="000090"/>
                  </a:solidFill>
                  <a:ea typeface="ＭＳ Ｐゴシック" pitchFamily="-108" charset="-128"/>
                  <a:cs typeface="ＭＳ Ｐゴシック" pitchFamily="-108" charset="-128"/>
                </a:rPr>
                <a:t>NOAA collaborators:</a:t>
              </a:r>
              <a:endParaRPr lang="en-US" b="1" dirty="0">
                <a:solidFill>
                  <a:srgbClr val="000090"/>
                </a:solidFill>
                <a:ea typeface="ＭＳ Ｐゴシック" pitchFamily="-108" charset="-128"/>
                <a:cs typeface="ＭＳ Ｐゴシック" pitchFamily="-108" charset="-128"/>
              </a:endParaRPr>
            </a:p>
          </p:txBody>
        </p:sp>
      </p:grp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169947" y="5135415"/>
            <a:ext cx="1331842" cy="36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s-ES_tradnl" b="1" dirty="0" smtClean="0">
                <a:solidFill>
                  <a:srgbClr val="000090"/>
                </a:solidFill>
                <a:ea typeface="ＭＳ Ｐゴシック" pitchFamily="-108" charset="-128"/>
                <a:cs typeface="ＭＳ Ｐゴシック" pitchFamily="-108" charset="-128"/>
              </a:rPr>
              <a:t>Sponsors:</a:t>
            </a:r>
            <a:endParaRPr lang="es-ES_tradnl" b="1" dirty="0">
              <a:solidFill>
                <a:srgbClr val="000090"/>
              </a:solidFill>
              <a:ea typeface="ＭＳ Ｐゴシック" pitchFamily="-108" charset="-128"/>
              <a:cs typeface="ＭＳ Ｐゴシック" pitchFamily="-108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613050" y="217172"/>
            <a:ext cx="2348101" cy="606359"/>
          </a:xfrm>
        </p:spPr>
        <p:txBody>
          <a:bodyPr vert="horz" lIns="9144" tIns="9144" rIns="9144" bIns="9144" rtlCol="0" anchor="ctr">
            <a:normAutofit/>
          </a:bodyPr>
          <a:lstStyle/>
          <a:p>
            <a:pPr algn="l"/>
            <a:r>
              <a:rPr lang="en-US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Benefits</a:t>
            </a:r>
          </a:p>
        </p:txBody>
      </p:sp>
      <p:sp>
        <p:nvSpPr>
          <p:cNvPr id="6" name="Rectangle 31"/>
          <p:cNvSpPr>
            <a:spLocks noChangeArrowheads="1"/>
          </p:cNvSpPr>
          <p:nvPr/>
        </p:nvSpPr>
        <p:spPr bwMode="auto">
          <a:xfrm>
            <a:off x="588371" y="1239779"/>
            <a:ext cx="7721051" cy="3475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230188" indent="-230188">
              <a:lnSpc>
                <a:spcPct val="90000"/>
              </a:lnSpc>
              <a:spcBef>
                <a:spcPct val="30000"/>
              </a:spcBef>
              <a:spcAft>
                <a:spcPct val="60000"/>
              </a:spcAft>
              <a:buFont typeface="Arial"/>
              <a:buChar char="•"/>
            </a:pPr>
            <a:r>
              <a:rPr lang="en-US" sz="2000" b="1" dirty="0" smtClean="0">
                <a:solidFill>
                  <a:srgbClr val="000000"/>
                </a:solidFill>
              </a:rPr>
              <a:t>More ocean data will be available for a better representation of warm and cold oceanic features in forecast models.</a:t>
            </a:r>
          </a:p>
          <a:p>
            <a:pPr marL="230188" indent="-230188">
              <a:lnSpc>
                <a:spcPct val="90000"/>
              </a:lnSpc>
              <a:spcBef>
                <a:spcPct val="30000"/>
              </a:spcBef>
              <a:spcAft>
                <a:spcPct val="60000"/>
              </a:spcAft>
              <a:buFont typeface="Arial"/>
              <a:buChar char="•"/>
            </a:pPr>
            <a:r>
              <a:rPr lang="en-US" sz="2000" b="1" dirty="0" smtClean="0">
                <a:solidFill>
                  <a:srgbClr val="000000"/>
                </a:solidFill>
              </a:rPr>
              <a:t>These data will contribute to better understanding of the several physical processes involved.</a:t>
            </a:r>
          </a:p>
          <a:p>
            <a:pPr marL="230188" indent="-230188">
              <a:lnSpc>
                <a:spcPct val="90000"/>
              </a:lnSpc>
              <a:spcBef>
                <a:spcPct val="30000"/>
              </a:spcBef>
              <a:spcAft>
                <a:spcPct val="60000"/>
              </a:spcAft>
              <a:buFont typeface="Arial"/>
              <a:buChar char="•"/>
            </a:pPr>
            <a:r>
              <a:rPr lang="en-US" sz="2000" b="1" dirty="0" smtClean="0">
                <a:solidFill>
                  <a:srgbClr val="000000"/>
                </a:solidFill>
              </a:rPr>
              <a:t>The overall goal is to contribute to improve hurricane intensity forecasts.</a:t>
            </a:r>
          </a:p>
          <a:p>
            <a:pPr marL="230188" indent="-230188">
              <a:lnSpc>
                <a:spcPct val="90000"/>
              </a:lnSpc>
              <a:spcBef>
                <a:spcPct val="30000"/>
              </a:spcBef>
              <a:spcAft>
                <a:spcPct val="60000"/>
              </a:spcAft>
              <a:buFont typeface="Arial"/>
              <a:buChar char="•"/>
            </a:pPr>
            <a:r>
              <a:rPr lang="en-US" sz="2000" b="1" dirty="0" smtClean="0">
                <a:solidFill>
                  <a:srgbClr val="000000"/>
                </a:solidFill>
              </a:rPr>
              <a:t>Better hurricane intensity forecasts will help to reduce life and property loss.</a:t>
            </a:r>
            <a:endParaRPr lang="en-US" sz="20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37359" y="2188613"/>
            <a:ext cx="247262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smtClean="0">
                <a:solidFill>
                  <a:schemeClr val="bg1"/>
                </a:solidFill>
              </a:rPr>
              <a:t>Thank you!</a:t>
            </a:r>
            <a:endParaRPr lang="en-US" sz="32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ke.axbt.gp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016" y="674921"/>
            <a:ext cx="8179124" cy="51922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ChangeArrowheads="1"/>
          </p:cNvSpPr>
          <p:nvPr/>
        </p:nvSpPr>
        <p:spPr bwMode="auto">
          <a:xfrm>
            <a:off x="219495" y="1152352"/>
            <a:ext cx="2172151" cy="877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en-US" dirty="0" smtClean="0">
                <a:ea typeface="ＭＳ Ｐゴシック" pitchFamily="-112" charset="-128"/>
                <a:cs typeface="ＭＳ Ｐゴシック" pitchFamily="-112" charset="-128"/>
              </a:rPr>
              <a:t>All tropical cyclones in record.</a:t>
            </a:r>
            <a:endParaRPr lang="en-US" dirty="0"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204258" y="3710301"/>
            <a:ext cx="1962791" cy="877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en-US" dirty="0" smtClean="0">
                <a:ea typeface="ＭＳ Ｐゴシック" pitchFamily="-112" charset="-128"/>
                <a:cs typeface="ＭＳ Ｐゴシック" pitchFamily="-112" charset="-128"/>
              </a:rPr>
              <a:t>Warm (red) and cold (blue) oceanic vortices.</a:t>
            </a:r>
            <a:endParaRPr lang="en-US" dirty="0">
              <a:ea typeface="ＭＳ Ｐゴシック" pitchFamily="-112" charset="-128"/>
              <a:cs typeface="ＭＳ Ｐゴシック" pitchFamily="-112" charset="-128"/>
            </a:endParaRPr>
          </a:p>
        </p:txBody>
      </p:sp>
      <p:pic>
        <p:nvPicPr>
          <p:cNvPr id="8" name="Picture 7" descr="fig01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6441" y="789843"/>
            <a:ext cx="6543688" cy="5506480"/>
          </a:xfrm>
          <a:prstGeom prst="rect">
            <a:avLst/>
          </a:prstGeom>
        </p:spPr>
      </p:pic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75091" y="4646146"/>
            <a:ext cx="2324550" cy="877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en-US" sz="1600" dirty="0" smtClean="0">
                <a:ea typeface="ＭＳ Ｐゴシック" pitchFamily="-112" charset="-128"/>
                <a:cs typeface="ＭＳ Ｐゴシック" pitchFamily="-112" charset="-128"/>
              </a:rPr>
              <a:t>Width: 60 to 200 mi</a:t>
            </a:r>
          </a:p>
          <a:p>
            <a:r>
              <a:rPr lang="en-US" sz="1600" dirty="0" smtClean="0">
                <a:ea typeface="ＭＳ Ｐゴシック" pitchFamily="-112" charset="-128"/>
                <a:cs typeface="ＭＳ Ｐゴシック" pitchFamily="-112" charset="-128"/>
              </a:rPr>
              <a:t>Depth:  1600 to 4000 ft</a:t>
            </a:r>
          </a:p>
          <a:p>
            <a:r>
              <a:rPr lang="en-US" sz="1600" dirty="0" smtClean="0">
                <a:ea typeface="ＭＳ Ｐゴシック" pitchFamily="-112" charset="-128"/>
                <a:cs typeface="ＭＳ Ｐゴシック" pitchFamily="-112" charset="-128"/>
              </a:rPr>
              <a:t>Life span: 3 to 20 months</a:t>
            </a:r>
            <a:endParaRPr lang="en-US" sz="1600" dirty="0"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6" name="Picture 11" descr="C:\Documents and Settings\bjaimes\My Documents\wop\hs2007\100_06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3568" y="4117877"/>
            <a:ext cx="3582988" cy="26590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9" name="Picture 10" descr="C:\Documents and Settings\bjaimes\My Documents\wop\hs2007\100_06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9672" y="791088"/>
            <a:ext cx="3656013" cy="2713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cxnSp>
        <p:nvCxnSpPr>
          <p:cNvPr id="17" name="Curved Connector 16"/>
          <p:cNvCxnSpPr/>
          <p:nvPr/>
        </p:nvCxnSpPr>
        <p:spPr>
          <a:xfrm flipV="1">
            <a:off x="4367628" y="4863591"/>
            <a:ext cx="904440" cy="574602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urved Connector 18"/>
          <p:cNvCxnSpPr/>
          <p:nvPr/>
        </p:nvCxnSpPr>
        <p:spPr>
          <a:xfrm rot="5400000" flipH="1" flipV="1">
            <a:off x="7643684" y="2838675"/>
            <a:ext cx="1002378" cy="463624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337800" y="42584"/>
            <a:ext cx="3431953" cy="639957"/>
          </a:xfrm>
        </p:spPr>
        <p:txBody>
          <a:bodyPr lIns="9144" tIns="9144" rIns="9144" bIns="9144">
            <a:normAutofit/>
          </a:bodyPr>
          <a:lstStyle/>
          <a:p>
            <a:pPr algn="l" eaLnBrk="1" hangingPunct="1"/>
            <a:r>
              <a:rPr lang="en-US" sz="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Data acquisition</a:t>
            </a:r>
            <a:endParaRPr lang="en-US" sz="2800" b="1" dirty="0">
              <a:solidFill>
                <a:srgbClr val="8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cxnSp>
        <p:nvCxnSpPr>
          <p:cNvPr id="16" name="Curved Connector 15"/>
          <p:cNvCxnSpPr/>
          <p:nvPr/>
        </p:nvCxnSpPr>
        <p:spPr>
          <a:xfrm rot="16200000" flipH="1">
            <a:off x="2037387" y="3696151"/>
            <a:ext cx="519181" cy="270232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IMG_704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556" y="108597"/>
            <a:ext cx="2976111" cy="223208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 descr="phoca_thumb_l_7_AXBT_Deployment_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0118" y="2676179"/>
            <a:ext cx="2458659" cy="40977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1"/>
          <p:cNvSpPr>
            <a:spLocks noChangeArrowheads="1"/>
          </p:cNvSpPr>
          <p:nvPr/>
        </p:nvSpPr>
        <p:spPr bwMode="auto">
          <a:xfrm>
            <a:off x="182169" y="1630732"/>
            <a:ext cx="4428146" cy="303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230188" indent="-230188">
              <a:lnSpc>
                <a:spcPct val="90000"/>
              </a:lnSpc>
              <a:spcBef>
                <a:spcPct val="30000"/>
              </a:spcBef>
              <a:spcAft>
                <a:spcPts val="840"/>
              </a:spcAft>
              <a:buFont typeface="Arial"/>
              <a:buChar char="•"/>
            </a:pPr>
            <a:r>
              <a:rPr lang="en-US" sz="2000" b="1" dirty="0" smtClean="0"/>
              <a:t>In the Gulf of Mexico, tropical cyclones often move over warm and cold oceanic features.</a:t>
            </a:r>
          </a:p>
          <a:p>
            <a:pPr marL="230188" indent="-230188">
              <a:lnSpc>
                <a:spcPct val="90000"/>
              </a:lnSpc>
              <a:spcBef>
                <a:spcPct val="30000"/>
              </a:spcBef>
              <a:spcAft>
                <a:spcPts val="840"/>
              </a:spcAft>
              <a:buFont typeface="Arial"/>
              <a:buChar char="•"/>
            </a:pPr>
            <a:r>
              <a:rPr lang="en-US" sz="2000" b="1" dirty="0" smtClean="0"/>
              <a:t>Warm oceanic features in the Gulf of Mexico and the Caribbean Sea often have enough thermal energy to maintain up to 7 consecutive hurricanes similar to Katrina.</a:t>
            </a:r>
            <a:r>
              <a:rPr lang="es-ES_tradnl" sz="2000" b="1" dirty="0" smtClean="0"/>
              <a:t> </a:t>
            </a:r>
          </a:p>
        </p:txBody>
      </p:sp>
      <p:pic>
        <p:nvPicPr>
          <p:cNvPr id="10" name="Picture 1031" descr="C:\Documents and Settings\bjaimes\My Documents\wop\hs2007\ssh_gom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37339" y="981783"/>
            <a:ext cx="4243375" cy="4165515"/>
          </a:xfrm>
          <a:prstGeom prst="rect">
            <a:avLst/>
          </a:prstGeom>
          <a:noFill/>
        </p:spPr>
      </p:pic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186440" y="158880"/>
            <a:ext cx="8520332" cy="516619"/>
          </a:xfrm>
        </p:spPr>
        <p:txBody>
          <a:bodyPr vert="horz" lIns="9144" tIns="9144" rIns="9144" bIns="9144" rtlCol="0" anchor="ctr">
            <a:normAutofit/>
          </a:bodyPr>
          <a:lstStyle/>
          <a:p>
            <a:r>
              <a:rPr lang="en-US" sz="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Intense interactions in the Gulf of Mexico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"/>
          <p:cNvSpPr>
            <a:spLocks noGrp="1" noChangeArrowheads="1"/>
          </p:cNvSpPr>
          <p:nvPr>
            <p:ph type="title"/>
          </p:nvPr>
        </p:nvSpPr>
        <p:spPr>
          <a:xfrm>
            <a:off x="254000" y="50800"/>
            <a:ext cx="8520332" cy="516619"/>
          </a:xfrm>
        </p:spPr>
        <p:txBody>
          <a:bodyPr vert="horz" lIns="9144" tIns="9144" rIns="9144" bIns="9144" rtlCol="0" anchor="ctr">
            <a:normAutofit/>
          </a:bodyPr>
          <a:lstStyle/>
          <a:p>
            <a:r>
              <a:rPr lang="en-US" sz="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Intense interactions in the Gulf of Mexico</a:t>
            </a:r>
          </a:p>
        </p:txBody>
      </p:sp>
      <p:pic>
        <p:nvPicPr>
          <p:cNvPr id="7" name="Picture 4" descr="gom.hurricanes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61515" y="3828970"/>
            <a:ext cx="4464302" cy="3067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31"/>
          <p:cNvSpPr>
            <a:spLocks noChangeArrowheads="1"/>
          </p:cNvSpPr>
          <p:nvPr/>
        </p:nvSpPr>
        <p:spPr bwMode="auto">
          <a:xfrm>
            <a:off x="254360" y="3957487"/>
            <a:ext cx="4272039" cy="1149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230188" indent="-230188">
              <a:lnSpc>
                <a:spcPct val="90000"/>
              </a:lnSpc>
              <a:spcBef>
                <a:spcPct val="30000"/>
              </a:spcBef>
              <a:spcAft>
                <a:spcPts val="840"/>
              </a:spcAft>
              <a:buFont typeface="Arial"/>
              <a:buChar char="•"/>
            </a:pPr>
            <a:r>
              <a:rPr lang="en-US" sz="2000" b="1" dirty="0" smtClean="0">
                <a:solidFill>
                  <a:srgbClr val="000000"/>
                </a:solidFill>
              </a:rPr>
              <a:t>All Gulf of Mexico major hurricanes became major hurricanes over the gray envelope.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688534" y="788210"/>
            <a:ext cx="4171057" cy="2790997"/>
            <a:chOff x="327025" y="1027113"/>
            <a:chExt cx="4935538" cy="3765550"/>
          </a:xfrm>
        </p:grpSpPr>
        <p:pic>
          <p:nvPicPr>
            <p:cNvPr id="10" name="Picture 3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27025" y="1027113"/>
              <a:ext cx="4935538" cy="3765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40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522663" y="1576388"/>
              <a:ext cx="742950" cy="874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Rectangle 31"/>
          <p:cNvSpPr>
            <a:spLocks noChangeArrowheads="1"/>
          </p:cNvSpPr>
          <p:nvPr/>
        </p:nvSpPr>
        <p:spPr bwMode="auto">
          <a:xfrm>
            <a:off x="227336" y="950331"/>
            <a:ext cx="4069364" cy="2714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230188" indent="-230188">
              <a:lnSpc>
                <a:spcPct val="90000"/>
              </a:lnSpc>
              <a:spcBef>
                <a:spcPct val="30000"/>
              </a:spcBef>
              <a:spcAft>
                <a:spcPct val="60000"/>
              </a:spcAft>
              <a:buFont typeface="Arial"/>
              <a:buChar char="•"/>
            </a:pPr>
            <a:r>
              <a:rPr lang="en-US" sz="2000" b="1" dirty="0" smtClean="0">
                <a:solidFill>
                  <a:srgbClr val="000000"/>
                </a:solidFill>
              </a:rPr>
              <a:t>Katrina and Rita (2005) rapidly intensified </a:t>
            </a:r>
            <a:r>
              <a:rPr lang="en-US" sz="2000" b="1" dirty="0">
                <a:solidFill>
                  <a:srgbClr val="000000"/>
                </a:solidFill>
              </a:rPr>
              <a:t>to category</a:t>
            </a:r>
            <a:r>
              <a:rPr lang="en-US" sz="2000" b="1" dirty="0" smtClean="0">
                <a:solidFill>
                  <a:srgbClr val="000000"/>
                </a:solidFill>
              </a:rPr>
              <a:t> five </a:t>
            </a:r>
            <a:r>
              <a:rPr lang="en-US" sz="2000" b="1" dirty="0">
                <a:solidFill>
                  <a:srgbClr val="000000"/>
                </a:solidFill>
              </a:rPr>
              <a:t>hurricane</a:t>
            </a:r>
            <a:r>
              <a:rPr lang="en-US" sz="2000" b="1" dirty="0" smtClean="0">
                <a:solidFill>
                  <a:srgbClr val="000000"/>
                </a:solidFill>
              </a:rPr>
              <a:t> status over the warm Loop Current bulge.</a:t>
            </a:r>
          </a:p>
          <a:p>
            <a:pPr marL="230188" indent="-230188">
              <a:lnSpc>
                <a:spcPct val="90000"/>
              </a:lnSpc>
              <a:spcBef>
                <a:spcPct val="30000"/>
              </a:spcBef>
              <a:spcAft>
                <a:spcPct val="60000"/>
              </a:spcAft>
              <a:buFont typeface="Arial"/>
              <a:buChar char="•"/>
            </a:pPr>
            <a:r>
              <a:rPr lang="en-US" sz="2000" b="1" dirty="0" smtClean="0">
                <a:solidFill>
                  <a:srgbClr val="000000"/>
                </a:solidFill>
              </a:rPr>
              <a:t>Both hurricanes rapidly weakened </a:t>
            </a:r>
            <a:r>
              <a:rPr lang="en-US" sz="2000" b="1" dirty="0">
                <a:solidFill>
                  <a:srgbClr val="000000"/>
                </a:solidFill>
              </a:rPr>
              <a:t>to category</a:t>
            </a:r>
            <a:r>
              <a:rPr lang="en-US" sz="2000" b="1" dirty="0" smtClean="0">
                <a:solidFill>
                  <a:srgbClr val="000000"/>
                </a:solidFill>
              </a:rPr>
              <a:t> three </a:t>
            </a:r>
            <a:r>
              <a:rPr lang="en-US" sz="2000" b="1" dirty="0">
                <a:solidFill>
                  <a:srgbClr val="000000"/>
                </a:solidFill>
              </a:rPr>
              <a:t>hurricane</a:t>
            </a:r>
            <a:r>
              <a:rPr lang="en-US" sz="2000" b="1" dirty="0" smtClean="0">
                <a:solidFill>
                  <a:srgbClr val="000000"/>
                </a:solidFill>
              </a:rPr>
              <a:t> status after passing over cold oceanic features.</a:t>
            </a:r>
            <a:endParaRPr lang="en-US" sz="20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amileA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122" y="1832772"/>
            <a:ext cx="3871812" cy="3900281"/>
          </a:xfrm>
          <a:prstGeom prst="rect">
            <a:avLst/>
          </a:prstGeom>
        </p:spPr>
      </p:pic>
      <p:pic>
        <p:nvPicPr>
          <p:cNvPr id="9" name="Picture 8" descr="camileB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2241" y="1877171"/>
            <a:ext cx="3904488" cy="3904488"/>
          </a:xfrm>
          <a:prstGeom prst="rect">
            <a:avLst/>
          </a:prstGeom>
        </p:spPr>
      </p:pic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3458369" y="6410186"/>
            <a:ext cx="1946773" cy="385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227013" indent="-227013" algn="ctr"/>
            <a:r>
              <a:rPr lang="en-US" dirty="0" smtClean="0">
                <a:ea typeface="ＭＳ Ｐゴシック" pitchFamily="-112" charset="-128"/>
                <a:cs typeface="ＭＳ Ｐゴシック" pitchFamily="-112" charset="-128"/>
              </a:rPr>
              <a:t>Emanuel 1999</a:t>
            </a:r>
            <a:endParaRPr lang="en-US" dirty="0"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564835" y="50800"/>
            <a:ext cx="2348101" cy="723900"/>
          </a:xfrm>
        </p:spPr>
        <p:txBody>
          <a:bodyPr vert="horz" lIns="9144" tIns="9144" rIns="9144" bIns="9144" rtlCol="0" anchor="ctr">
            <a:normAutofit/>
          </a:bodyPr>
          <a:lstStyle/>
          <a:p>
            <a:pPr algn="l"/>
            <a:r>
              <a:rPr lang="en-US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Issue:</a:t>
            </a: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555954" y="836867"/>
            <a:ext cx="7872026" cy="723900"/>
          </a:xfrm>
          <a:prstGeom prst="rect">
            <a:avLst/>
          </a:prstGeom>
        </p:spPr>
        <p:txBody>
          <a:bodyPr vert="horz" lIns="9144" tIns="9144" rIns="9144" bIns="9144" rtlCol="0" anchor="ctr">
            <a:normAutofit fontScale="90000"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Computer models have problems forecasting accurate hurricane intensity changes over warm and cold oceanic features.</a:t>
            </a:r>
          </a:p>
        </p:txBody>
      </p:sp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1024618" y="5753373"/>
            <a:ext cx="3167172" cy="385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227013" indent="-227013" algn="ctr"/>
            <a:r>
              <a:rPr lang="en-US" dirty="0" smtClean="0">
                <a:ea typeface="ＭＳ Ｐゴシック" pitchFamily="-112" charset="-128"/>
                <a:cs typeface="ＭＳ Ｐゴシック" pitchFamily="-112" charset="-128"/>
              </a:rPr>
              <a:t>Without warm oceanic feature</a:t>
            </a:r>
            <a:endParaRPr lang="en-US" dirty="0"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5135289" y="5753373"/>
            <a:ext cx="3167172" cy="385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227013" indent="-227013" algn="ctr"/>
            <a:r>
              <a:rPr lang="en-US" dirty="0" smtClean="0">
                <a:ea typeface="ＭＳ Ｐゴシック" pitchFamily="-112" charset="-128"/>
                <a:cs typeface="ＭＳ Ｐゴシック" pitchFamily="-112" charset="-128"/>
              </a:rPr>
              <a:t>With warm oceanic feature</a:t>
            </a:r>
            <a:endParaRPr lang="en-US" dirty="0"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564835" y="50800"/>
            <a:ext cx="2348101" cy="723900"/>
          </a:xfrm>
        </p:spPr>
        <p:txBody>
          <a:bodyPr vert="horz" lIns="9144" tIns="9144" rIns="9144" bIns="9144" rtlCol="0" anchor="ctr">
            <a:normAutofit/>
          </a:bodyPr>
          <a:lstStyle/>
          <a:p>
            <a:pPr algn="l"/>
            <a:r>
              <a:rPr lang="en-US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Problems:</a:t>
            </a: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555954" y="836867"/>
            <a:ext cx="7872026" cy="723900"/>
          </a:xfrm>
          <a:prstGeom prst="rect">
            <a:avLst/>
          </a:prstGeom>
        </p:spPr>
        <p:txBody>
          <a:bodyPr vert="horz" lIns="9144" tIns="9144" rIns="9144" bIns="9144" rtlCol="0" anchor="ctr">
            <a:normAutofit fontScale="97500" lnSpcReduction="10000"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Computer models often lack a good representation of warm and cold oceanic features:</a:t>
            </a:r>
          </a:p>
        </p:txBody>
      </p:sp>
      <p:sp>
        <p:nvSpPr>
          <p:cNvPr id="10" name="Rectangle 31"/>
          <p:cNvSpPr>
            <a:spLocks noChangeArrowheads="1"/>
          </p:cNvSpPr>
          <p:nvPr/>
        </p:nvSpPr>
        <p:spPr bwMode="auto">
          <a:xfrm>
            <a:off x="493787" y="1699375"/>
            <a:ext cx="7721051" cy="1666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230188" indent="-230188">
              <a:lnSpc>
                <a:spcPct val="90000"/>
              </a:lnSpc>
              <a:spcBef>
                <a:spcPct val="30000"/>
              </a:spcBef>
              <a:spcAft>
                <a:spcPct val="60000"/>
              </a:spcAft>
              <a:buFont typeface="Arial"/>
              <a:buChar char="•"/>
            </a:pPr>
            <a:r>
              <a:rPr lang="en-US" b="1" dirty="0" smtClean="0">
                <a:solidFill>
                  <a:srgbClr val="000000"/>
                </a:solidFill>
              </a:rPr>
              <a:t>No warm/cold oceanic features at all.</a:t>
            </a:r>
          </a:p>
          <a:p>
            <a:pPr marL="230188" indent="-230188">
              <a:lnSpc>
                <a:spcPct val="90000"/>
              </a:lnSpc>
              <a:spcBef>
                <a:spcPct val="30000"/>
              </a:spcBef>
              <a:spcAft>
                <a:spcPct val="60000"/>
              </a:spcAft>
              <a:buFont typeface="Arial"/>
              <a:buChar char="•"/>
            </a:pPr>
            <a:r>
              <a:rPr lang="en-US" b="1" dirty="0" smtClean="0">
                <a:solidFill>
                  <a:srgbClr val="000000"/>
                </a:solidFill>
              </a:rPr>
              <a:t>Warm/cold oceanic features in wrong position or with different size.</a:t>
            </a:r>
          </a:p>
          <a:p>
            <a:pPr marL="230188" indent="-230188">
              <a:lnSpc>
                <a:spcPct val="90000"/>
              </a:lnSpc>
              <a:spcBef>
                <a:spcPct val="30000"/>
              </a:spcBef>
              <a:spcAft>
                <a:spcPct val="60000"/>
              </a:spcAft>
              <a:buFont typeface="Arial"/>
              <a:buChar char="•"/>
            </a:pPr>
            <a:r>
              <a:rPr lang="en-US" b="1" dirty="0" smtClean="0">
                <a:solidFill>
                  <a:srgbClr val="000000"/>
                </a:solidFill>
              </a:rPr>
              <a:t>Poor representation of temperature in the water column inside warm/cold oceanic features. This impacts the amount of energy available for hurricanes.</a:t>
            </a:r>
            <a:endParaRPr lang="en-US" b="1" dirty="0">
              <a:solidFill>
                <a:srgbClr val="000000"/>
              </a:solidFill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540456" y="3664991"/>
            <a:ext cx="8441400" cy="2914366"/>
            <a:chOff x="689088" y="3664991"/>
            <a:chExt cx="8441400" cy="2914366"/>
          </a:xfrm>
        </p:grpSpPr>
        <p:grpSp>
          <p:nvGrpSpPr>
            <p:cNvPr id="31" name="Group 30"/>
            <p:cNvGrpSpPr/>
            <p:nvPr/>
          </p:nvGrpSpPr>
          <p:grpSpPr>
            <a:xfrm>
              <a:off x="689088" y="3877362"/>
              <a:ext cx="6674749" cy="2701995"/>
              <a:chOff x="878256" y="3877362"/>
              <a:chExt cx="6674749" cy="2701995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878256" y="3877362"/>
                <a:ext cx="6674749" cy="55390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878256" y="4431271"/>
                <a:ext cx="6674749" cy="214808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sp>
          <p:nvSpPr>
            <p:cNvPr id="25" name="Rectangle 24"/>
            <p:cNvSpPr/>
            <p:nvPr/>
          </p:nvSpPr>
          <p:spPr>
            <a:xfrm>
              <a:off x="7914930" y="4323192"/>
              <a:ext cx="77324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Depth</a:t>
              </a:r>
              <a:endParaRPr lang="es-ES_tradnl" dirty="0"/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 rot="5400000">
              <a:off x="7723632" y="5466680"/>
              <a:ext cx="1144557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/>
            <p:cNvSpPr/>
            <p:nvPr/>
          </p:nvSpPr>
          <p:spPr>
            <a:xfrm>
              <a:off x="7812191" y="3664991"/>
              <a:ext cx="131829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Sea surface</a:t>
              </a:r>
              <a:endParaRPr lang="es-ES_tradnl" dirty="0"/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rot="10800000" flipV="1">
              <a:off x="7390866" y="3889528"/>
              <a:ext cx="407813" cy="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>
            <a:off x="1438987" y="3607162"/>
            <a:ext cx="1776781" cy="2927161"/>
            <a:chOff x="1506547" y="3607162"/>
            <a:chExt cx="1776781" cy="2927161"/>
          </a:xfrm>
        </p:grpSpPr>
        <p:grpSp>
          <p:nvGrpSpPr>
            <p:cNvPr id="22" name="Group 21"/>
            <p:cNvGrpSpPr/>
            <p:nvPr/>
          </p:nvGrpSpPr>
          <p:grpSpPr>
            <a:xfrm>
              <a:off x="1506547" y="3607162"/>
              <a:ext cx="1776781" cy="2927161"/>
              <a:chOff x="1506547" y="3607162"/>
              <a:chExt cx="1776781" cy="2927161"/>
            </a:xfrm>
          </p:grpSpPr>
          <p:sp>
            <p:nvSpPr>
              <p:cNvPr id="8" name="Oval 7"/>
              <p:cNvSpPr/>
              <p:nvPr/>
            </p:nvSpPr>
            <p:spPr>
              <a:xfrm>
                <a:off x="1526815" y="3607162"/>
                <a:ext cx="1743001" cy="553909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1517071" y="4299962"/>
                <a:ext cx="1743001" cy="1144557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1517071" y="3884116"/>
                <a:ext cx="1743001" cy="96596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21" name="Freeform 20"/>
              <p:cNvSpPr/>
              <p:nvPr/>
            </p:nvSpPr>
            <p:spPr>
              <a:xfrm>
                <a:off x="1506547" y="3863852"/>
                <a:ext cx="1776781" cy="2670471"/>
              </a:xfrm>
              <a:custGeom>
                <a:avLst/>
                <a:gdLst>
                  <a:gd name="connsiteX0" fmla="*/ 20268 w 1776781"/>
                  <a:gd name="connsiteY0" fmla="*/ 13510 h 2670471"/>
                  <a:gd name="connsiteX1" fmla="*/ 6756 w 1776781"/>
                  <a:gd name="connsiteY1" fmla="*/ 1121328 h 2670471"/>
                  <a:gd name="connsiteX2" fmla="*/ 60803 w 1776781"/>
                  <a:gd name="connsiteY2" fmla="*/ 1702257 h 2670471"/>
                  <a:gd name="connsiteX3" fmla="*/ 263477 w 1776781"/>
                  <a:gd name="connsiteY3" fmla="*/ 2229146 h 2670471"/>
                  <a:gd name="connsiteX4" fmla="*/ 493175 w 1776781"/>
                  <a:gd name="connsiteY4" fmla="*/ 2499345 h 2670471"/>
                  <a:gd name="connsiteX5" fmla="*/ 763408 w 1776781"/>
                  <a:gd name="connsiteY5" fmla="*/ 2634445 h 2670471"/>
                  <a:gd name="connsiteX6" fmla="*/ 1141734 w 1776781"/>
                  <a:gd name="connsiteY6" fmla="*/ 2620935 h 2670471"/>
                  <a:gd name="connsiteX7" fmla="*/ 1520060 w 1776781"/>
                  <a:gd name="connsiteY7" fmla="*/ 2337226 h 2670471"/>
                  <a:gd name="connsiteX8" fmla="*/ 1736246 w 1776781"/>
                  <a:gd name="connsiteY8" fmla="*/ 1661727 h 2670471"/>
                  <a:gd name="connsiteX9" fmla="*/ 1763269 w 1776781"/>
                  <a:gd name="connsiteY9" fmla="*/ 1053778 h 2670471"/>
                  <a:gd name="connsiteX10" fmla="*/ 1736246 w 1776781"/>
                  <a:gd name="connsiteY10" fmla="*/ 0 h 2670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76781" h="2670471">
                    <a:moveTo>
                      <a:pt x="20268" y="13510"/>
                    </a:moveTo>
                    <a:cubicBezTo>
                      <a:pt x="10134" y="426690"/>
                      <a:pt x="0" y="839870"/>
                      <a:pt x="6756" y="1121328"/>
                    </a:cubicBezTo>
                    <a:cubicBezTo>
                      <a:pt x="13512" y="1402786"/>
                      <a:pt x="18016" y="1517621"/>
                      <a:pt x="60803" y="1702257"/>
                    </a:cubicBezTo>
                    <a:cubicBezTo>
                      <a:pt x="103590" y="1886893"/>
                      <a:pt x="191415" y="2096298"/>
                      <a:pt x="263477" y="2229146"/>
                    </a:cubicBezTo>
                    <a:cubicBezTo>
                      <a:pt x="335539" y="2361994"/>
                      <a:pt x="409853" y="2431795"/>
                      <a:pt x="493175" y="2499345"/>
                    </a:cubicBezTo>
                    <a:cubicBezTo>
                      <a:pt x="576497" y="2566895"/>
                      <a:pt x="655315" y="2614180"/>
                      <a:pt x="763408" y="2634445"/>
                    </a:cubicBezTo>
                    <a:cubicBezTo>
                      <a:pt x="871501" y="2654710"/>
                      <a:pt x="1015625" y="2670471"/>
                      <a:pt x="1141734" y="2620935"/>
                    </a:cubicBezTo>
                    <a:cubicBezTo>
                      <a:pt x="1267843" y="2571399"/>
                      <a:pt x="1420975" y="2497094"/>
                      <a:pt x="1520060" y="2337226"/>
                    </a:cubicBezTo>
                    <a:cubicBezTo>
                      <a:pt x="1619145" y="2177358"/>
                      <a:pt x="1695711" y="1875635"/>
                      <a:pt x="1736246" y="1661727"/>
                    </a:cubicBezTo>
                    <a:cubicBezTo>
                      <a:pt x="1776781" y="1447819"/>
                      <a:pt x="1763269" y="1330732"/>
                      <a:pt x="1763269" y="1053778"/>
                    </a:cubicBezTo>
                    <a:cubicBezTo>
                      <a:pt x="1763269" y="776824"/>
                      <a:pt x="1749757" y="388412"/>
                      <a:pt x="1736246" y="0"/>
                    </a:cubicBezTo>
                  </a:path>
                </a:pathLst>
              </a:cu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sp>
          <p:nvSpPr>
            <p:cNvPr id="32" name="Rectangle 31"/>
            <p:cNvSpPr/>
            <p:nvPr/>
          </p:nvSpPr>
          <p:spPr>
            <a:xfrm>
              <a:off x="2009335" y="4525841"/>
              <a:ext cx="97116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Warm vortex</a:t>
              </a:r>
              <a:endParaRPr lang="es-ES_tradnl" dirty="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643851" y="3500826"/>
            <a:ext cx="1743001" cy="2362502"/>
            <a:chOff x="4711411" y="3500826"/>
            <a:chExt cx="1743001" cy="2362502"/>
          </a:xfrm>
        </p:grpSpPr>
        <p:grpSp>
          <p:nvGrpSpPr>
            <p:cNvPr id="24" name="Group 23"/>
            <p:cNvGrpSpPr/>
            <p:nvPr/>
          </p:nvGrpSpPr>
          <p:grpSpPr>
            <a:xfrm>
              <a:off x="4711411" y="3500826"/>
              <a:ext cx="1743001" cy="2362502"/>
              <a:chOff x="4738435" y="3487316"/>
              <a:chExt cx="1743001" cy="2362502"/>
            </a:xfrm>
          </p:grpSpPr>
          <p:sp>
            <p:nvSpPr>
              <p:cNvPr id="15" name="Oval 14"/>
              <p:cNvSpPr/>
              <p:nvPr/>
            </p:nvSpPr>
            <p:spPr>
              <a:xfrm>
                <a:off x="4846532" y="4201601"/>
                <a:ext cx="1557988" cy="553909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4738435" y="3487316"/>
                <a:ext cx="1743001" cy="55390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23" name="Freeform 22"/>
              <p:cNvSpPr/>
              <p:nvPr/>
            </p:nvSpPr>
            <p:spPr>
              <a:xfrm>
                <a:off x="4810143" y="3863852"/>
                <a:ext cx="1661931" cy="1985966"/>
              </a:xfrm>
              <a:custGeom>
                <a:avLst/>
                <a:gdLst>
                  <a:gd name="connsiteX0" fmla="*/ 0 w 1661931"/>
                  <a:gd name="connsiteY0" fmla="*/ 0 h 1985966"/>
                  <a:gd name="connsiteX1" fmla="*/ 27023 w 1661931"/>
                  <a:gd name="connsiteY1" fmla="*/ 580929 h 1985966"/>
                  <a:gd name="connsiteX2" fmla="*/ 27023 w 1661931"/>
                  <a:gd name="connsiteY2" fmla="*/ 1215898 h 1985966"/>
                  <a:gd name="connsiteX3" fmla="*/ 162139 w 1661931"/>
                  <a:gd name="connsiteY3" fmla="*/ 1594177 h 1985966"/>
                  <a:gd name="connsiteX4" fmla="*/ 418860 w 1661931"/>
                  <a:gd name="connsiteY4" fmla="*/ 1823847 h 1985966"/>
                  <a:gd name="connsiteX5" fmla="*/ 689093 w 1661931"/>
                  <a:gd name="connsiteY5" fmla="*/ 1904906 h 1985966"/>
                  <a:gd name="connsiteX6" fmla="*/ 1134977 w 1661931"/>
                  <a:gd name="connsiteY6" fmla="*/ 1904906 h 1985966"/>
                  <a:gd name="connsiteX7" fmla="*/ 1499791 w 1661931"/>
                  <a:gd name="connsiteY7" fmla="*/ 1418547 h 1985966"/>
                  <a:gd name="connsiteX8" fmla="*/ 1621396 w 1661931"/>
                  <a:gd name="connsiteY8" fmla="*/ 553909 h 1985966"/>
                  <a:gd name="connsiteX9" fmla="*/ 1661931 w 1661931"/>
                  <a:gd name="connsiteY9" fmla="*/ 0 h 19859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61931" h="1985966">
                    <a:moveTo>
                      <a:pt x="0" y="0"/>
                    </a:moveTo>
                    <a:cubicBezTo>
                      <a:pt x="11259" y="189139"/>
                      <a:pt x="22519" y="378279"/>
                      <a:pt x="27023" y="580929"/>
                    </a:cubicBezTo>
                    <a:cubicBezTo>
                      <a:pt x="31527" y="783579"/>
                      <a:pt x="4504" y="1047023"/>
                      <a:pt x="27023" y="1215898"/>
                    </a:cubicBezTo>
                    <a:cubicBezTo>
                      <a:pt x="49542" y="1384773"/>
                      <a:pt x="96833" y="1492852"/>
                      <a:pt x="162139" y="1594177"/>
                    </a:cubicBezTo>
                    <a:cubicBezTo>
                      <a:pt x="227445" y="1695502"/>
                      <a:pt x="331034" y="1772059"/>
                      <a:pt x="418860" y="1823847"/>
                    </a:cubicBezTo>
                    <a:cubicBezTo>
                      <a:pt x="506686" y="1875635"/>
                      <a:pt x="569740" y="1891396"/>
                      <a:pt x="689093" y="1904906"/>
                    </a:cubicBezTo>
                    <a:cubicBezTo>
                      <a:pt x="808446" y="1918416"/>
                      <a:pt x="999861" y="1985966"/>
                      <a:pt x="1134977" y="1904906"/>
                    </a:cubicBezTo>
                    <a:cubicBezTo>
                      <a:pt x="1270093" y="1823846"/>
                      <a:pt x="1418721" y="1643713"/>
                      <a:pt x="1499791" y="1418547"/>
                    </a:cubicBezTo>
                    <a:cubicBezTo>
                      <a:pt x="1580861" y="1193381"/>
                      <a:pt x="1594373" y="790334"/>
                      <a:pt x="1621396" y="553909"/>
                    </a:cubicBezTo>
                    <a:cubicBezTo>
                      <a:pt x="1648419" y="317485"/>
                      <a:pt x="1661931" y="0"/>
                      <a:pt x="1661931" y="0"/>
                    </a:cubicBezTo>
                  </a:path>
                </a:pathLst>
              </a:cu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sp>
          <p:nvSpPr>
            <p:cNvPr id="33" name="Rectangle 32"/>
            <p:cNvSpPr/>
            <p:nvPr/>
          </p:nvSpPr>
          <p:spPr>
            <a:xfrm>
              <a:off x="5126361" y="4472874"/>
              <a:ext cx="97116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Cold vortex</a:t>
              </a:r>
              <a:endParaRPr lang="es-ES_tradnl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564835" y="121848"/>
            <a:ext cx="2348101" cy="723900"/>
          </a:xfrm>
        </p:spPr>
        <p:txBody>
          <a:bodyPr vert="horz" lIns="9144" tIns="9144" rIns="9144" bIns="9144" rtlCol="0" anchor="ctr">
            <a:normAutofit/>
          </a:bodyPr>
          <a:lstStyle/>
          <a:p>
            <a:pPr algn="l"/>
            <a:r>
              <a:rPr lang="en-US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So what?</a:t>
            </a:r>
          </a:p>
        </p:txBody>
      </p:sp>
      <p:sp>
        <p:nvSpPr>
          <p:cNvPr id="10" name="Rectangle 31"/>
          <p:cNvSpPr>
            <a:spLocks noChangeArrowheads="1"/>
          </p:cNvSpPr>
          <p:nvPr/>
        </p:nvSpPr>
        <p:spPr bwMode="auto">
          <a:xfrm>
            <a:off x="493787" y="1023619"/>
            <a:ext cx="7721051" cy="1666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230188" indent="-230188">
              <a:lnSpc>
                <a:spcPct val="90000"/>
              </a:lnSpc>
              <a:spcBef>
                <a:spcPct val="30000"/>
              </a:spcBef>
              <a:spcAft>
                <a:spcPct val="60000"/>
              </a:spcAft>
              <a:buFont typeface="Arial"/>
              <a:buChar char="•"/>
            </a:pPr>
            <a:r>
              <a:rPr lang="en-US" sz="2000" b="1" dirty="0" smtClean="0">
                <a:solidFill>
                  <a:srgbClr val="000000"/>
                </a:solidFill>
              </a:rPr>
              <a:t>Inaccurate hurricane intensity forecasts constrain decision-makers regarding whether evacuations should take place.</a:t>
            </a:r>
          </a:p>
          <a:p>
            <a:pPr marL="230188" indent="-230188">
              <a:lnSpc>
                <a:spcPct val="90000"/>
              </a:lnSpc>
              <a:spcBef>
                <a:spcPct val="30000"/>
              </a:spcBef>
              <a:spcAft>
                <a:spcPct val="60000"/>
              </a:spcAft>
              <a:buFont typeface="Arial"/>
              <a:buChar char="•"/>
            </a:pPr>
            <a:r>
              <a:rPr lang="en-US" sz="2000" b="1" dirty="0" smtClean="0">
                <a:solidFill>
                  <a:srgbClr val="000000"/>
                </a:solidFill>
              </a:rPr>
              <a:t>Better hurricane intensity forecasts are needed to reduce life and property loss.</a:t>
            </a:r>
            <a:endParaRPr lang="en-US" sz="2000" b="1" dirty="0">
              <a:solidFill>
                <a:srgbClr val="000000"/>
              </a:solidFill>
            </a:endParaRPr>
          </a:p>
        </p:txBody>
      </p:sp>
      <p:pic>
        <p:nvPicPr>
          <p:cNvPr id="11" name="Picture 10" descr="Decision-making-tips-for-youth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3549" y="3157347"/>
            <a:ext cx="3042724" cy="242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564835" y="50800"/>
            <a:ext cx="2348101" cy="723900"/>
          </a:xfrm>
        </p:spPr>
        <p:txBody>
          <a:bodyPr vert="horz" lIns="9144" tIns="9144" rIns="9144" bIns="9144" rtlCol="0" anchor="ctr">
            <a:normAutofit/>
          </a:bodyPr>
          <a:lstStyle/>
          <a:p>
            <a:pPr algn="l"/>
            <a:r>
              <a:rPr lang="en-US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Solutions</a:t>
            </a:r>
          </a:p>
        </p:txBody>
      </p:sp>
      <p:pic>
        <p:nvPicPr>
          <p:cNvPr id="11" name="Picture 5" descr="C:\bj\phd\seminar2007\pre.rita.good.drops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5461" y="3579095"/>
            <a:ext cx="3762173" cy="3243381"/>
          </a:xfrm>
          <a:prstGeom prst="rect">
            <a:avLst/>
          </a:prstGeom>
          <a:noFill/>
        </p:spPr>
      </p:pic>
      <p:pic>
        <p:nvPicPr>
          <p:cNvPr id="18" name="Picture 11" descr="C:\Documents and Settings\bjaimes\My Documents\wop\hs2007\plane.0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835" y="4186394"/>
            <a:ext cx="1748711" cy="2330741"/>
          </a:xfrm>
          <a:prstGeom prst="rect">
            <a:avLst/>
          </a:prstGeom>
          <a:noFill/>
        </p:spPr>
      </p:pic>
      <p:sp>
        <p:nvSpPr>
          <p:cNvPr id="19" name="Rectangle 31"/>
          <p:cNvSpPr>
            <a:spLocks noChangeArrowheads="1"/>
          </p:cNvSpPr>
          <p:nvPr/>
        </p:nvSpPr>
        <p:spPr bwMode="auto">
          <a:xfrm>
            <a:off x="3111834" y="565407"/>
            <a:ext cx="5856510" cy="2942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230188" indent="-230188">
              <a:lnSpc>
                <a:spcPct val="90000"/>
              </a:lnSpc>
              <a:spcBef>
                <a:spcPct val="30000"/>
              </a:spcBef>
              <a:spcAft>
                <a:spcPct val="60000"/>
              </a:spcAft>
              <a:buFont typeface="Arial"/>
              <a:buChar char="•"/>
            </a:pPr>
            <a:r>
              <a:rPr lang="en-US" b="1" dirty="0" smtClean="0">
                <a:solidFill>
                  <a:srgbClr val="000000"/>
                </a:solidFill>
              </a:rPr>
              <a:t>Identify warm and cold oceanic features from satellite observations.</a:t>
            </a:r>
          </a:p>
          <a:p>
            <a:pPr marL="230188" indent="-230188">
              <a:lnSpc>
                <a:spcPct val="90000"/>
              </a:lnSpc>
              <a:spcBef>
                <a:spcPct val="30000"/>
              </a:spcBef>
              <a:spcAft>
                <a:spcPct val="60000"/>
              </a:spcAft>
              <a:buFont typeface="Arial"/>
              <a:buChar char="•"/>
            </a:pPr>
            <a:r>
              <a:rPr lang="en-US" b="1" dirty="0" smtClean="0">
                <a:solidFill>
                  <a:srgbClr val="000000"/>
                </a:solidFill>
              </a:rPr>
              <a:t>Directly measure important parameters with instruments deployed from NOAA’s hurricane hunter aircraft.</a:t>
            </a:r>
          </a:p>
          <a:p>
            <a:pPr marL="230188" indent="-230188">
              <a:lnSpc>
                <a:spcPct val="90000"/>
              </a:lnSpc>
              <a:spcBef>
                <a:spcPct val="30000"/>
              </a:spcBef>
              <a:spcAft>
                <a:spcPct val="60000"/>
              </a:spcAft>
              <a:buFont typeface="Arial"/>
              <a:buChar char="•"/>
            </a:pPr>
            <a:r>
              <a:rPr lang="en-US" b="1" dirty="0" smtClean="0">
                <a:solidFill>
                  <a:srgbClr val="000000"/>
                </a:solidFill>
              </a:rPr>
              <a:t>Procure a good representation of warm and cold oceanic features in computer models.</a:t>
            </a:r>
          </a:p>
          <a:p>
            <a:pPr marL="230188" indent="-230188">
              <a:lnSpc>
                <a:spcPct val="90000"/>
              </a:lnSpc>
              <a:spcBef>
                <a:spcPct val="30000"/>
              </a:spcBef>
              <a:spcAft>
                <a:spcPct val="60000"/>
              </a:spcAft>
              <a:buFont typeface="Arial"/>
              <a:buChar char="•"/>
            </a:pPr>
            <a:r>
              <a:rPr lang="en-US" b="1" dirty="0" smtClean="0">
                <a:solidFill>
                  <a:srgbClr val="000000"/>
                </a:solidFill>
              </a:rPr>
              <a:t>Improve our understanding of the various physical processes involved.</a:t>
            </a:r>
          </a:p>
        </p:txBody>
      </p:sp>
      <p:pic>
        <p:nvPicPr>
          <p:cNvPr id="20" name="Picture 11" descr="ssh_gom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6931" y="1127007"/>
            <a:ext cx="2533650" cy="2487612"/>
          </a:xfrm>
          <a:prstGeom prst="rect">
            <a:avLst/>
          </a:prstGeom>
          <a:noFill/>
        </p:spPr>
      </p:pic>
      <p:sp>
        <p:nvSpPr>
          <p:cNvPr id="21" name="Down Arrow 20"/>
          <p:cNvSpPr/>
          <p:nvPr/>
        </p:nvSpPr>
        <p:spPr>
          <a:xfrm>
            <a:off x="1420945" y="3614619"/>
            <a:ext cx="159856" cy="571775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Arrow 21"/>
          <p:cNvSpPr/>
          <p:nvPr/>
        </p:nvSpPr>
        <p:spPr>
          <a:xfrm>
            <a:off x="2486653" y="5283924"/>
            <a:ext cx="1035522" cy="177610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hc_probes_gustav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1648" y="0"/>
            <a:ext cx="5429367" cy="3538728"/>
          </a:xfrm>
          <a:prstGeom prst="rect">
            <a:avLst/>
          </a:prstGeom>
        </p:spPr>
      </p:pic>
      <p:pic>
        <p:nvPicPr>
          <p:cNvPr id="11" name="Picture 10" descr="probes_ike_ohc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2545" y="3321315"/>
            <a:ext cx="5426232" cy="3536685"/>
          </a:xfrm>
          <a:prstGeom prst="rect">
            <a:avLst/>
          </a:prstGeom>
        </p:spPr>
      </p:pic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497275" y="50800"/>
            <a:ext cx="2348101" cy="723900"/>
          </a:xfrm>
        </p:spPr>
        <p:txBody>
          <a:bodyPr vert="horz" lIns="9144" tIns="9144" rIns="9144" bIns="9144" rtlCol="0" anchor="ctr">
            <a:normAutofit/>
          </a:bodyPr>
          <a:lstStyle/>
          <a:p>
            <a:pPr algn="l"/>
            <a:r>
              <a:rPr lang="en-US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Solutions</a:t>
            </a: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501906" y="774700"/>
            <a:ext cx="2907598" cy="630337"/>
          </a:xfrm>
          <a:prstGeom prst="rect">
            <a:avLst/>
          </a:prstGeom>
        </p:spPr>
        <p:txBody>
          <a:bodyPr vert="horz" lIns="9144" tIns="9144" rIns="9144" bIns="9144" rtlCol="0" anchor="ctr">
            <a:normAutofit fontScale="97500"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Hurricane season 2008</a:t>
            </a:r>
          </a:p>
        </p:txBody>
      </p:sp>
      <p:sp>
        <p:nvSpPr>
          <p:cNvPr id="6" name="Rectangle 31"/>
          <p:cNvSpPr>
            <a:spLocks noChangeArrowheads="1"/>
          </p:cNvSpPr>
          <p:nvPr/>
        </p:nvSpPr>
        <p:spPr bwMode="auto">
          <a:xfrm>
            <a:off x="418842" y="1742098"/>
            <a:ext cx="3198758" cy="1094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230188" indent="-230188">
              <a:lnSpc>
                <a:spcPct val="90000"/>
              </a:lnSpc>
              <a:spcBef>
                <a:spcPct val="30000"/>
              </a:spcBef>
              <a:spcAft>
                <a:spcPct val="60000"/>
              </a:spcAft>
              <a:buFont typeface="Arial"/>
              <a:buChar char="•"/>
            </a:pPr>
            <a:r>
              <a:rPr lang="en-US" sz="2000" b="1" dirty="0" smtClean="0">
                <a:solidFill>
                  <a:srgbClr val="000000"/>
                </a:solidFill>
              </a:rPr>
              <a:t>407 ocean probes.</a:t>
            </a:r>
          </a:p>
          <a:p>
            <a:pPr marL="230188" indent="-230188">
              <a:lnSpc>
                <a:spcPct val="90000"/>
              </a:lnSpc>
              <a:spcBef>
                <a:spcPct val="30000"/>
              </a:spcBef>
              <a:spcAft>
                <a:spcPct val="60000"/>
              </a:spcAft>
              <a:buFont typeface="Arial"/>
              <a:buChar char="•"/>
            </a:pPr>
            <a:r>
              <a:rPr lang="en-US" sz="2000" b="1" dirty="0" smtClean="0">
                <a:solidFill>
                  <a:srgbClr val="000000"/>
                </a:solidFill>
              </a:rPr>
              <a:t>222 atmospheric probes.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lc.flight.moorings.2008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1955" y="1538065"/>
            <a:ext cx="5678280" cy="4890418"/>
          </a:xfrm>
          <a:prstGeom prst="rect">
            <a:avLst/>
          </a:prstGeom>
        </p:spPr>
      </p:pic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470250" y="50800"/>
            <a:ext cx="3191401" cy="723900"/>
          </a:xfrm>
        </p:spPr>
        <p:txBody>
          <a:bodyPr vert="horz" lIns="9144" tIns="9144" rIns="9144" bIns="9144" rtlCol="0" anchor="ctr">
            <a:normAutofit/>
          </a:bodyPr>
          <a:lstStyle/>
          <a:p>
            <a:pPr algn="l"/>
            <a:r>
              <a:rPr lang="en-US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Solutions</a:t>
            </a:r>
          </a:p>
        </p:txBody>
      </p:sp>
      <p:sp>
        <p:nvSpPr>
          <p:cNvPr id="5" name="Rectangle 31"/>
          <p:cNvSpPr>
            <a:spLocks noChangeArrowheads="1"/>
          </p:cNvSpPr>
          <p:nvPr/>
        </p:nvSpPr>
        <p:spPr bwMode="auto">
          <a:xfrm>
            <a:off x="270210" y="1983895"/>
            <a:ext cx="3148233" cy="2568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230188" indent="-230188">
              <a:lnSpc>
                <a:spcPct val="90000"/>
              </a:lnSpc>
              <a:spcBef>
                <a:spcPct val="30000"/>
              </a:spcBef>
              <a:spcAft>
                <a:spcPct val="60000"/>
              </a:spcAft>
              <a:buFont typeface="Arial"/>
              <a:buChar char="•"/>
            </a:pPr>
            <a:r>
              <a:rPr lang="en-US" sz="2000" b="1" dirty="0" smtClean="0">
                <a:solidFill>
                  <a:srgbClr val="000000"/>
                </a:solidFill>
              </a:rPr>
              <a:t>Continuous observation of the Loop Current from moored instruments.</a:t>
            </a:r>
          </a:p>
          <a:p>
            <a:pPr marL="230188" indent="-230188">
              <a:lnSpc>
                <a:spcPct val="90000"/>
              </a:lnSpc>
              <a:spcBef>
                <a:spcPct val="30000"/>
              </a:spcBef>
              <a:spcAft>
                <a:spcPct val="60000"/>
              </a:spcAft>
              <a:buFont typeface="Arial"/>
              <a:buChar char="•"/>
            </a:pPr>
            <a:r>
              <a:rPr lang="en-US" sz="2000" b="1" dirty="0" smtClean="0">
                <a:solidFill>
                  <a:srgbClr val="000000"/>
                </a:solidFill>
              </a:rPr>
              <a:t>NOAA hurricane hunter aircraft will be used to extend the region of study during the passage of tropical cyclones.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86402" y="818366"/>
            <a:ext cx="5164100" cy="723900"/>
          </a:xfrm>
          <a:prstGeom prst="rect">
            <a:avLst/>
          </a:prstGeom>
        </p:spPr>
        <p:txBody>
          <a:bodyPr vert="horz" lIns="9144" tIns="9144" rIns="9144" bIns="9144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Loop Current experiment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12490</TotalTime>
  <Words>499</Words>
  <Application>Microsoft Office PowerPoint</Application>
  <PresentationFormat>On-screen Show (4:3)</PresentationFormat>
  <Paragraphs>71</Paragraphs>
  <Slides>14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Intense interactions in the Gulf of Mexico</vt:lpstr>
      <vt:lpstr>Intense interactions in the Gulf of Mexico</vt:lpstr>
      <vt:lpstr>Issue:</vt:lpstr>
      <vt:lpstr>Problems:</vt:lpstr>
      <vt:lpstr>So what?</vt:lpstr>
      <vt:lpstr>Solutions</vt:lpstr>
      <vt:lpstr>Solutions</vt:lpstr>
      <vt:lpstr>Solutions</vt:lpstr>
      <vt:lpstr>Benefits</vt:lpstr>
      <vt:lpstr>Slide 11</vt:lpstr>
      <vt:lpstr>Slide 12</vt:lpstr>
      <vt:lpstr>Slide 13</vt:lpstr>
      <vt:lpstr>Data acquisition</vt:lpstr>
    </vt:vector>
  </TitlesOfParts>
  <Manager/>
  <Company>U. of Miami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 -  Thermal and Velocity Response to a Hurricane in Mesoscale Oceanic Eddies</dc:title>
  <dc:subject/>
  <dc:creator>Benjamin Jaimes</dc:creator>
  <cp:keywords/>
  <dc:description/>
  <cp:lastModifiedBy> </cp:lastModifiedBy>
  <cp:revision>580</cp:revision>
  <dcterms:created xsi:type="dcterms:W3CDTF">2011-05-12T13:15:59Z</dcterms:created>
  <dcterms:modified xsi:type="dcterms:W3CDTF">2011-05-12T13:37:48Z</dcterms:modified>
  <cp:category/>
</cp:coreProperties>
</file>