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257" r:id="rId2"/>
    <p:sldId id="259" r:id="rId3"/>
    <p:sldId id="260" r:id="rId4"/>
    <p:sldId id="261" r:id="rId5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-72" charset="0"/>
        <a:ea typeface="ＭＳ Ｐゴシック" pitchFamily="-72" charset="-128"/>
        <a:cs typeface="ＭＳ Ｐゴシック" pitchFamily="-72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-72" charset="0"/>
        <a:ea typeface="ＭＳ Ｐゴシック" pitchFamily="-72" charset="-128"/>
        <a:cs typeface="ＭＳ Ｐゴシック" pitchFamily="-72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-72" charset="0"/>
        <a:ea typeface="ＭＳ Ｐゴシック" pitchFamily="-72" charset="-128"/>
        <a:cs typeface="ＭＳ Ｐゴシック" pitchFamily="-72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-72" charset="0"/>
        <a:ea typeface="ＭＳ Ｐゴシック" pitchFamily="-72" charset="-128"/>
        <a:cs typeface="ＭＳ Ｐゴシック" pitchFamily="-72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-72" charset="0"/>
        <a:ea typeface="ＭＳ Ｐゴシック" pitchFamily="-72" charset="-128"/>
        <a:cs typeface="ＭＳ Ｐゴシック" pitchFamily="-72" charset="-128"/>
      </a:defRPr>
    </a:lvl5pPr>
    <a:lvl6pPr marL="2286000" algn="l" defTabSz="457200" rtl="0" eaLnBrk="1" latinLnBrk="0" hangingPunct="1">
      <a:defRPr sz="2400" kern="1200">
        <a:solidFill>
          <a:schemeClr val="bg1"/>
        </a:solidFill>
        <a:latin typeface="Times New Roman" pitchFamily="-72" charset="0"/>
        <a:ea typeface="ＭＳ Ｐゴシック" pitchFamily="-72" charset="-128"/>
        <a:cs typeface="ＭＳ Ｐゴシック" pitchFamily="-72" charset="-128"/>
      </a:defRPr>
    </a:lvl6pPr>
    <a:lvl7pPr marL="2743200" algn="l" defTabSz="457200" rtl="0" eaLnBrk="1" latinLnBrk="0" hangingPunct="1">
      <a:defRPr sz="2400" kern="1200">
        <a:solidFill>
          <a:schemeClr val="bg1"/>
        </a:solidFill>
        <a:latin typeface="Times New Roman" pitchFamily="-72" charset="0"/>
        <a:ea typeface="ＭＳ Ｐゴシック" pitchFamily="-72" charset="-128"/>
        <a:cs typeface="ＭＳ Ｐゴシック" pitchFamily="-72" charset="-128"/>
      </a:defRPr>
    </a:lvl7pPr>
    <a:lvl8pPr marL="3200400" algn="l" defTabSz="457200" rtl="0" eaLnBrk="1" latinLnBrk="0" hangingPunct="1">
      <a:defRPr sz="2400" kern="1200">
        <a:solidFill>
          <a:schemeClr val="bg1"/>
        </a:solidFill>
        <a:latin typeface="Times New Roman" pitchFamily="-72" charset="0"/>
        <a:ea typeface="ＭＳ Ｐゴシック" pitchFamily="-72" charset="-128"/>
        <a:cs typeface="ＭＳ Ｐゴシック" pitchFamily="-72" charset="-128"/>
      </a:defRPr>
    </a:lvl8pPr>
    <a:lvl9pPr marL="3657600" algn="l" defTabSz="457200" rtl="0" eaLnBrk="1" latinLnBrk="0" hangingPunct="1">
      <a:defRPr sz="2400" kern="1200">
        <a:solidFill>
          <a:schemeClr val="bg1"/>
        </a:solidFill>
        <a:latin typeface="Times New Roman" pitchFamily="-72" charset="0"/>
        <a:ea typeface="ＭＳ Ｐゴシック" pitchFamily="-72" charset="-128"/>
        <a:cs typeface="ＭＳ Ｐゴシック" pitchFamily="-7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996633"/>
    <a:srgbClr val="FF9900"/>
    <a:srgbClr val="FFFF00"/>
    <a:srgbClr val="0000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20" autoAdjust="0"/>
    <p:restoredTop sz="91074" autoAdjust="0"/>
  </p:normalViewPr>
  <p:slideViewPr>
    <p:cSldViewPr>
      <p:cViewPr varScale="1">
        <p:scale>
          <a:sx n="165" d="100"/>
          <a:sy n="165" d="100"/>
        </p:scale>
        <p:origin x="-82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7" tIns="46148" rIns="92297" bIns="46148" numCol="1" anchor="t" anchorCtr="0" compatLnSpc="1">
            <a:prstTxWarp prst="textNoShape">
              <a:avLst/>
            </a:prstTxWarp>
          </a:bodyPr>
          <a:lstStyle>
            <a:lvl1pPr defTabSz="920750">
              <a:defRPr sz="1200">
                <a:solidFill>
                  <a:schemeClr val="tx1"/>
                </a:solidFill>
                <a:latin typeface="Times New Roman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7" tIns="46148" rIns="92297" bIns="46148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solidFill>
                  <a:schemeClr val="tx1"/>
                </a:solidFill>
                <a:latin typeface="Times New Roman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9825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7" tIns="46148" rIns="92297" bIns="46148" numCol="1" anchor="b" anchorCtr="0" compatLnSpc="1">
            <a:prstTxWarp prst="textNoShape">
              <a:avLst/>
            </a:prstTxWarp>
          </a:bodyPr>
          <a:lstStyle>
            <a:lvl1pPr defTabSz="920750">
              <a:defRPr sz="1200">
                <a:solidFill>
                  <a:schemeClr val="tx1"/>
                </a:solidFill>
                <a:latin typeface="Times New Roman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759825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7" tIns="46148" rIns="92297" bIns="46148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solidFill>
                  <a:schemeClr val="tx1"/>
                </a:solidFill>
                <a:latin typeface="Times New Roman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497ABE1-C44F-439B-A4DC-CD040FC2F1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7" tIns="46148" rIns="92297" bIns="46148" numCol="1" anchor="t" anchorCtr="0" compatLnSpc="1">
            <a:prstTxWarp prst="textNoShape">
              <a:avLst/>
            </a:prstTxWarp>
          </a:bodyPr>
          <a:lstStyle>
            <a:lvl1pPr defTabSz="920750">
              <a:defRPr sz="1200">
                <a:solidFill>
                  <a:schemeClr val="tx1"/>
                </a:solidFill>
                <a:latin typeface="Times New Roman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7" tIns="46148" rIns="92297" bIns="46148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solidFill>
                  <a:schemeClr val="tx1"/>
                </a:solidFill>
                <a:latin typeface="Times New Roman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2050" y="692150"/>
            <a:ext cx="4610100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379913"/>
            <a:ext cx="5086350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7" tIns="46148" rIns="92297" bIns="46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9825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7" tIns="46148" rIns="92297" bIns="46148" numCol="1" anchor="b" anchorCtr="0" compatLnSpc="1">
            <a:prstTxWarp prst="textNoShape">
              <a:avLst/>
            </a:prstTxWarp>
          </a:bodyPr>
          <a:lstStyle>
            <a:lvl1pPr defTabSz="920750">
              <a:defRPr sz="1200">
                <a:solidFill>
                  <a:schemeClr val="tx1"/>
                </a:solidFill>
                <a:latin typeface="Times New Roman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759825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7" tIns="46148" rIns="92297" bIns="46148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solidFill>
                  <a:schemeClr val="tx1"/>
                </a:solidFill>
                <a:latin typeface="Times New Roman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DFF74F6E-78EB-4357-A27A-674C08F5B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72" charset="-128"/>
        <a:cs typeface="ＭＳ Ｐゴシック" pitchFamily="-7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Placeholder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Placeholder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72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72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72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72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3247F6-4133-46DD-8F8E-B49B86F3B7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4BFD5-C755-47D2-861E-4BF9C473FE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4ADF1-89C7-434F-9735-2187609B3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9CD11-1A1F-4D52-91D7-274484299C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AC013-2AFE-4435-8DEB-DB98BE364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BD928-0036-49B5-9A3A-B4D43FA063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08A80-18F9-4E7F-B967-5CB321329C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8089B-A01D-40DA-A5B4-27533F228D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35AF7-2BFC-48E1-8E53-307303041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8D7BF-5795-46FE-A11D-6679D43F11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jpeg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52400"/>
            <a:ext cx="6934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9E3626A-46FB-4A1B-9FF8-0D5A30343B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0" descr="Noaablue round small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848600" y="152400"/>
            <a:ext cx="7588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72" charset="-128"/>
          <a:cs typeface="ＭＳ Ｐゴシック" pitchFamily="-7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utura" pitchFamily="-65" charset="0"/>
          <a:ea typeface="ＭＳ Ｐゴシック" pitchFamily="-72" charset="-128"/>
          <a:cs typeface="ＭＳ Ｐゴシック" pitchFamily="-7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utura" pitchFamily="-65" charset="0"/>
          <a:ea typeface="ＭＳ Ｐゴシック" pitchFamily="-72" charset="-128"/>
          <a:cs typeface="ＭＳ Ｐゴシック" pitchFamily="-7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utura" pitchFamily="-65" charset="0"/>
          <a:ea typeface="ＭＳ Ｐゴシック" pitchFamily="-72" charset="-128"/>
          <a:cs typeface="ＭＳ Ｐゴシック" pitchFamily="-7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utura" pitchFamily="-65" charset="0"/>
          <a:ea typeface="ＭＳ Ｐゴシック" pitchFamily="-72" charset="-128"/>
          <a:cs typeface="ＭＳ Ｐゴシック" pitchFamily="-7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utura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utura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utura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utura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-7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72" charset="-128"/>
          <a:cs typeface="ＭＳ Ｐゴシック" pitchFamily="-7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-7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-7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7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-72" charset="2"/>
        <a:buChar char="ü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-65" charset="2"/>
        <a:buChar char="ü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-65" charset="2"/>
        <a:buChar char="ü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-65" charset="2"/>
        <a:buChar char="ü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-65" charset="2"/>
        <a:buChar char="ü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7" Type="http://schemas.openxmlformats.org/officeDocument/2006/relationships/image" Target="../media/image10.jpeg"/><Relationship Id="rId8" Type="http://schemas.openxmlformats.org/officeDocument/2006/relationships/image" Target="../media/image11.png"/><Relationship Id="rId9" Type="http://schemas.openxmlformats.org/officeDocument/2006/relationships/image" Target="../media/image4.png"/><Relationship Id="rId10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600200" y="152400"/>
            <a:ext cx="5715000" cy="1447800"/>
          </a:xfrm>
          <a:noFill/>
          <a:ln/>
        </p:spPr>
        <p:txBody>
          <a:bodyPr/>
          <a:lstStyle/>
          <a:p>
            <a:r>
              <a:rPr lang="en-US" sz="4000" b="1">
                <a:effectLst/>
                <a:latin typeface="Calibri" pitchFamily="-72" charset="0"/>
                <a:ea typeface="Calibri" pitchFamily="-72" charset="0"/>
                <a:cs typeface="Calibri" pitchFamily="-72" charset="0"/>
              </a:rPr>
              <a:t>Wringing Data Out of Hurricane Seasons</a:t>
            </a:r>
          </a:p>
        </p:txBody>
      </p:sp>
      <p:sp>
        <p:nvSpPr>
          <p:cNvPr id="19459" name="Text Box 1027"/>
          <p:cNvSpPr txBox="1">
            <a:spLocks noChangeArrowheads="1"/>
          </p:cNvSpPr>
          <p:nvPr/>
        </p:nvSpPr>
        <p:spPr bwMode="auto">
          <a:xfrm>
            <a:off x="1366838" y="1828800"/>
            <a:ext cx="66325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i="1">
                <a:solidFill>
                  <a:schemeClr val="tx1"/>
                </a:solidFill>
                <a:latin typeface="Calibri" pitchFamily="-72" charset="0"/>
              </a:rPr>
              <a:t>Shirley Murillo</a:t>
            </a:r>
          </a:p>
          <a:p>
            <a:pPr algn="ctr"/>
            <a:r>
              <a:rPr lang="en-US" i="1">
                <a:solidFill>
                  <a:schemeClr val="tx1"/>
                </a:solidFill>
                <a:latin typeface="Calibri" pitchFamily="-72" charset="0"/>
              </a:rPr>
              <a:t>2011 Field Program Director</a:t>
            </a:r>
          </a:p>
          <a:p>
            <a:pPr algn="ctr"/>
            <a:r>
              <a:rPr lang="en-US" i="1">
                <a:solidFill>
                  <a:schemeClr val="tx1"/>
                </a:solidFill>
                <a:latin typeface="Calibri" pitchFamily="-72" charset="0"/>
              </a:rPr>
              <a:t>NOAA Atlantic Oceanographic &amp; Meteorological Lab</a:t>
            </a:r>
            <a:endParaRPr lang="en-US" i="1"/>
          </a:p>
        </p:txBody>
      </p:sp>
      <p:pic>
        <p:nvPicPr>
          <p:cNvPr id="19460" name="Picture 1028" descr="towel_wring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3124200"/>
            <a:ext cx="1905000" cy="960438"/>
          </a:xfrm>
          <a:prstGeom prst="rect">
            <a:avLst/>
          </a:prstGeom>
          <a:noFill/>
        </p:spPr>
      </p:pic>
      <p:pic>
        <p:nvPicPr>
          <p:cNvPr id="19461" name="Picture 16" descr="IFEX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5200" y="42672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0" y="1050925"/>
            <a:ext cx="7797800" cy="542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 Box 1027"/>
          <p:cNvSpPr txBox="1">
            <a:spLocks noChangeArrowheads="1"/>
          </p:cNvSpPr>
          <p:nvPr/>
        </p:nvSpPr>
        <p:spPr bwMode="auto">
          <a:xfrm>
            <a:off x="819150" y="152400"/>
            <a:ext cx="66484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>
                <a:solidFill>
                  <a:schemeClr val="tx1"/>
                </a:solidFill>
                <a:latin typeface="Calibri" pitchFamily="-72" charset="0"/>
              </a:rPr>
              <a:t>Intensity Forecasting Experiment (IFEX)</a:t>
            </a:r>
          </a:p>
        </p:txBody>
      </p:sp>
      <p:sp>
        <p:nvSpPr>
          <p:cNvPr id="3" name="Content Placeholder 2"/>
          <p:cNvSpPr>
            <a:spLocks/>
          </p:cNvSpPr>
          <p:nvPr/>
        </p:nvSpPr>
        <p:spPr bwMode="auto">
          <a:xfrm>
            <a:off x="304800" y="1143000"/>
            <a:ext cx="8153400" cy="3200400"/>
          </a:xfrm>
          <a:prstGeom prst="rect">
            <a:avLst/>
          </a:prstGeom>
          <a:solidFill>
            <a:srgbClr val="000099">
              <a:alpha val="9100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defTabSz="4572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-72" charset="2"/>
              <a:buChar char="n"/>
            </a:pPr>
            <a:r>
              <a:rPr lang="en-US" sz="2800" dirty="0">
                <a:solidFill>
                  <a:schemeClr val="tx1"/>
                </a:solidFill>
                <a:latin typeface="Calibri" pitchFamily="-72" charset="0"/>
              </a:rPr>
              <a:t>Improve prediction of </a:t>
            </a:r>
            <a:r>
              <a:rPr lang="en-US" sz="2800" dirty="0" smtClean="0">
                <a:solidFill>
                  <a:schemeClr val="tx1"/>
                </a:solidFill>
                <a:latin typeface="Calibri" pitchFamily="-72" charset="0"/>
              </a:rPr>
              <a:t>Tropical Cyclone </a:t>
            </a:r>
            <a:r>
              <a:rPr lang="en-US" sz="2800" dirty="0">
                <a:solidFill>
                  <a:schemeClr val="tx1"/>
                </a:solidFill>
                <a:latin typeface="Calibri" pitchFamily="-72" charset="0"/>
              </a:rPr>
              <a:t>intensity change by: </a:t>
            </a:r>
          </a:p>
          <a:p>
            <a:pPr marL="914400" lvl="1" indent="-457200" defTabSz="4572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Calibri" pitchFamily="-72" charset="0"/>
              <a:buChar char="–"/>
            </a:pPr>
            <a:r>
              <a:rPr lang="en-US" dirty="0">
                <a:solidFill>
                  <a:srgbClr val="FFFF00"/>
                </a:solidFill>
                <a:latin typeface="Calibri" pitchFamily="-72" charset="0"/>
              </a:rPr>
              <a:t>collecting</a:t>
            </a:r>
            <a:r>
              <a:rPr lang="en-US" dirty="0">
                <a:solidFill>
                  <a:schemeClr val="tx1"/>
                </a:solidFill>
                <a:latin typeface="Calibri" pitchFamily="-7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itchFamily="-72" charset="0"/>
              </a:rPr>
              <a:t>obs</a:t>
            </a:r>
            <a:r>
              <a:rPr lang="en-US" dirty="0">
                <a:solidFill>
                  <a:schemeClr val="tx1"/>
                </a:solidFill>
                <a:latin typeface="Calibri" pitchFamily="-72" charset="0"/>
              </a:rPr>
              <a:t> through the </a:t>
            </a:r>
            <a:r>
              <a:rPr lang="en-US" dirty="0" smtClean="0">
                <a:solidFill>
                  <a:schemeClr val="tx1"/>
                </a:solidFill>
                <a:latin typeface="Calibri" pitchFamily="-72" charset="0"/>
              </a:rPr>
              <a:t>Tropical Cyclone </a:t>
            </a:r>
            <a:r>
              <a:rPr lang="en-US" dirty="0">
                <a:solidFill>
                  <a:schemeClr val="tx1"/>
                </a:solidFill>
                <a:latin typeface="Calibri" pitchFamily="-72" charset="0"/>
              </a:rPr>
              <a:t>life cycle </a:t>
            </a:r>
          </a:p>
          <a:p>
            <a:pPr marL="914400" lvl="1" indent="-457200" defTabSz="4572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Calibri" pitchFamily="-72" charset="0"/>
              <a:buChar char="–"/>
            </a:pPr>
            <a:r>
              <a:rPr lang="en-US" dirty="0">
                <a:solidFill>
                  <a:srgbClr val="FFFF00"/>
                </a:solidFill>
                <a:latin typeface="Calibri" pitchFamily="-72" charset="0"/>
              </a:rPr>
              <a:t>developing</a:t>
            </a:r>
            <a:r>
              <a:rPr lang="en-US" dirty="0">
                <a:solidFill>
                  <a:schemeClr val="tx1"/>
                </a:solidFill>
                <a:latin typeface="Calibri" pitchFamily="-72" charset="0"/>
              </a:rPr>
              <a:t> and refining measurement technologies</a:t>
            </a:r>
          </a:p>
          <a:p>
            <a:pPr marL="914400" lvl="1" indent="-457200" defTabSz="4572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Calibri" pitchFamily="-72" charset="0"/>
              <a:buChar char="–"/>
            </a:pPr>
            <a:r>
              <a:rPr lang="en-US" dirty="0">
                <a:solidFill>
                  <a:srgbClr val="FFFF00"/>
                </a:solidFill>
                <a:latin typeface="Calibri" pitchFamily="-72" charset="0"/>
              </a:rPr>
              <a:t>improving</a:t>
            </a:r>
            <a:r>
              <a:rPr lang="en-US" dirty="0">
                <a:solidFill>
                  <a:schemeClr val="tx1"/>
                </a:solidFill>
                <a:latin typeface="Calibri" pitchFamily="-72" charset="0"/>
              </a:rPr>
              <a:t> understanding of physical processes important in</a:t>
            </a:r>
            <a:r>
              <a:rPr lang="en-US" dirty="0" smtClean="0">
                <a:solidFill>
                  <a:schemeClr val="tx1"/>
                </a:solidFill>
                <a:latin typeface="Calibri" pitchFamily="-72" charset="0"/>
              </a:rPr>
              <a:t> Tropical Cyclone  </a:t>
            </a:r>
            <a:r>
              <a:rPr lang="en-US" dirty="0">
                <a:solidFill>
                  <a:schemeClr val="tx1"/>
                </a:solidFill>
                <a:latin typeface="Calibri" pitchFamily="-72" charset="0"/>
              </a:rPr>
              <a:t>intensity change</a:t>
            </a:r>
            <a:endParaRPr lang="en-US" dirty="0">
              <a:solidFill>
                <a:schemeClr val="tx1"/>
              </a:solidFill>
              <a:latin typeface="Futura" pitchFamily="-7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5" descr="P10101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4587875"/>
            <a:ext cx="2519408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8" descr="noaap3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7513" y="2101850"/>
            <a:ext cx="3109912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9" descr="gonzoi"/>
          <p:cNvPicPr>
            <a:picLocks noChangeAspect="1" noChangeArrowheads="1"/>
          </p:cNvPicPr>
          <p:nvPr/>
        </p:nvPicPr>
        <p:blipFill>
          <a:blip r:embed="rId5"/>
          <a:srcRect l="1254" t="21040" b="31433"/>
          <a:stretch>
            <a:fillRect/>
          </a:stretch>
        </p:blipFill>
        <p:spPr bwMode="auto">
          <a:xfrm>
            <a:off x="403225" y="3949700"/>
            <a:ext cx="30099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16" descr="TDR on tail_red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33800" y="1676400"/>
            <a:ext cx="2895600" cy="2172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0747" y="4589462"/>
            <a:ext cx="2863254" cy="1887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6633" name="TextBox 12"/>
          <p:cNvSpPr txBox="1">
            <a:spLocks noChangeArrowheads="1"/>
          </p:cNvSpPr>
          <p:nvPr/>
        </p:nvSpPr>
        <p:spPr bwMode="auto">
          <a:xfrm>
            <a:off x="7270750" y="1447800"/>
            <a:ext cx="1873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Calibri" pitchFamily="-72" charset="0"/>
                <a:ea typeface="Calibri" pitchFamily="-72" charset="0"/>
                <a:cs typeface="Calibri" pitchFamily="-72" charset="0"/>
              </a:rPr>
              <a:t>GPS </a:t>
            </a:r>
            <a:r>
              <a:rPr lang="en-US" sz="1600" dirty="0" err="1">
                <a:solidFill>
                  <a:schemeClr val="tx1"/>
                </a:solidFill>
                <a:latin typeface="Calibri" pitchFamily="-72" charset="0"/>
                <a:ea typeface="Calibri" pitchFamily="-72" charset="0"/>
                <a:cs typeface="Calibri" pitchFamily="-72" charset="0"/>
              </a:rPr>
              <a:t>Dropwindsonde</a:t>
            </a:r>
            <a:endParaRPr lang="en-US" sz="1600" dirty="0">
              <a:solidFill>
                <a:schemeClr val="tx1"/>
              </a:solidFill>
              <a:latin typeface="Calibri" pitchFamily="-72" charset="0"/>
              <a:ea typeface="Calibri" pitchFamily="-72" charset="0"/>
              <a:cs typeface="Calibri" pitchFamily="-72" charset="0"/>
            </a:endParaRPr>
          </a:p>
        </p:txBody>
      </p:sp>
      <p:pic>
        <p:nvPicPr>
          <p:cNvPr id="26634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772400" y="1828800"/>
            <a:ext cx="914400" cy="2625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5" name="Rectangle 3"/>
          <p:cNvSpPr>
            <a:spLocks noChangeArrowheads="1"/>
          </p:cNvSpPr>
          <p:nvPr/>
        </p:nvSpPr>
        <p:spPr bwMode="auto">
          <a:xfrm>
            <a:off x="417513" y="1404937"/>
            <a:ext cx="3240087" cy="522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" pitchFamily="-72" charset="2"/>
              <a:buChar char="n"/>
            </a:pPr>
            <a:r>
              <a:rPr lang="en-US" sz="2000" u="sng" dirty="0" smtClean="0">
                <a:solidFill>
                  <a:schemeClr val="tx1"/>
                </a:solidFill>
                <a:latin typeface="Calibri" pitchFamily="-72" charset="0"/>
                <a:ea typeface="Calibri" pitchFamily="-72" charset="0"/>
                <a:cs typeface="Calibri" pitchFamily="-72" charset="0"/>
              </a:rPr>
              <a:t>In-situ</a:t>
            </a:r>
            <a:endParaRPr lang="en-US" u="sng" dirty="0" smtClean="0">
              <a:solidFill>
                <a:schemeClr val="tx1"/>
              </a:solidFill>
              <a:latin typeface="Calibri" pitchFamily="-72" charset="0"/>
              <a:ea typeface="Calibri" pitchFamily="-72" charset="0"/>
              <a:cs typeface="Calibri" pitchFamily="-72" charset="0"/>
            </a:endParaRPr>
          </a:p>
          <a:p>
            <a:pPr marL="566738" lvl="1" indent="-285750">
              <a:lnSpc>
                <a:spcPct val="90000"/>
              </a:lnSpc>
              <a:spcBef>
                <a:spcPts val="300"/>
              </a:spcBef>
              <a:buClr>
                <a:schemeClr val="tx2"/>
              </a:buClr>
              <a:buSzPct val="70000"/>
              <a:buFont typeface="Wingdings" pitchFamily="-72" charset="2"/>
              <a:buChar char="n"/>
            </a:pPr>
            <a:r>
              <a:rPr lang="en-US" sz="1600" dirty="0" smtClean="0">
                <a:solidFill>
                  <a:schemeClr val="tx1"/>
                </a:solidFill>
                <a:latin typeface="Calibri" pitchFamily="-72" charset="0"/>
                <a:ea typeface="Calibri" pitchFamily="-72" charset="0"/>
                <a:cs typeface="Calibri" pitchFamily="-72" charset="0"/>
              </a:rPr>
              <a:t>Wind, press., temp.</a:t>
            </a:r>
            <a:endParaRPr lang="en-US" sz="2000" dirty="0" smtClean="0">
              <a:solidFill>
                <a:schemeClr val="tx1"/>
              </a:solidFill>
              <a:latin typeface="Calibri" pitchFamily="-72" charset="0"/>
              <a:ea typeface="Calibri" pitchFamily="-72" charset="0"/>
              <a:cs typeface="Calibri" pitchFamily="-72" charset="0"/>
            </a:endParaRPr>
          </a:p>
          <a:p>
            <a:pPr marL="342900" indent="-342900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" pitchFamily="-72" charset="2"/>
              <a:buChar char="n"/>
            </a:pPr>
            <a:endParaRPr lang="en-US" dirty="0" smtClean="0">
              <a:solidFill>
                <a:schemeClr val="tx1"/>
              </a:solidFill>
              <a:latin typeface="Calibri" pitchFamily="-72" charset="0"/>
              <a:ea typeface="Calibri" pitchFamily="-72" charset="0"/>
              <a:cs typeface="Calibri" pitchFamily="-72" charset="0"/>
            </a:endParaRPr>
          </a:p>
          <a:p>
            <a:pPr marL="342900" indent="-342900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" pitchFamily="-72" charset="2"/>
              <a:buChar char="n"/>
            </a:pPr>
            <a:endParaRPr lang="en-US" dirty="0">
              <a:solidFill>
                <a:schemeClr val="tx1"/>
              </a:solidFill>
              <a:latin typeface="Calibri" pitchFamily="-72" charset="0"/>
              <a:ea typeface="Calibri" pitchFamily="-72" charset="0"/>
              <a:cs typeface="Calibri" pitchFamily="-72" charset="0"/>
            </a:endParaRPr>
          </a:p>
          <a:p>
            <a:pPr marL="342900" indent="-342900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" pitchFamily="-72" charset="2"/>
              <a:buChar char="n"/>
            </a:pPr>
            <a:endParaRPr lang="en-US" dirty="0">
              <a:solidFill>
                <a:schemeClr val="tx1"/>
              </a:solidFill>
              <a:latin typeface="Calibri" pitchFamily="-72" charset="0"/>
              <a:ea typeface="Calibri" pitchFamily="-72" charset="0"/>
              <a:cs typeface="Calibri" pitchFamily="-72" charset="0"/>
            </a:endParaRPr>
          </a:p>
          <a:p>
            <a:pPr marL="342900" indent="-342900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" pitchFamily="-72" charset="2"/>
              <a:buChar char="n"/>
            </a:pPr>
            <a:r>
              <a:rPr lang="en-US" sz="2000" u="sng" dirty="0">
                <a:solidFill>
                  <a:schemeClr val="tx1"/>
                </a:solidFill>
                <a:latin typeface="Calibri" pitchFamily="-72" charset="0"/>
                <a:ea typeface="Calibri" pitchFamily="-72" charset="0"/>
                <a:cs typeface="Calibri" pitchFamily="-72" charset="0"/>
              </a:rPr>
              <a:t>Expendables</a:t>
            </a:r>
            <a:endParaRPr lang="en-US" u="sng" dirty="0">
              <a:solidFill>
                <a:schemeClr val="tx1"/>
              </a:solidFill>
              <a:latin typeface="Calibri" pitchFamily="-72" charset="0"/>
              <a:ea typeface="Calibri" pitchFamily="-72" charset="0"/>
              <a:cs typeface="Calibri" pitchFamily="-72" charset="0"/>
            </a:endParaRPr>
          </a:p>
          <a:p>
            <a:pPr marL="566738" lvl="1" indent="-285750">
              <a:lnSpc>
                <a:spcPct val="90000"/>
              </a:lnSpc>
              <a:spcBef>
                <a:spcPts val="300"/>
              </a:spcBef>
              <a:buClr>
                <a:schemeClr val="tx2"/>
              </a:buClr>
              <a:buSzPct val="70000"/>
              <a:buFont typeface="Wingdings" pitchFamily="-72" charset="2"/>
              <a:buChar char="n"/>
            </a:pPr>
            <a:r>
              <a:rPr lang="en-US" sz="1600" dirty="0" err="1">
                <a:solidFill>
                  <a:schemeClr val="tx1"/>
                </a:solidFill>
                <a:latin typeface="Calibri" pitchFamily="-72" charset="0"/>
                <a:ea typeface="Calibri" pitchFamily="-72" charset="0"/>
                <a:cs typeface="Calibri" pitchFamily="-72" charset="0"/>
              </a:rPr>
              <a:t>Dropsondes</a:t>
            </a:r>
            <a:endParaRPr lang="en-US" sz="1600" dirty="0">
              <a:solidFill>
                <a:schemeClr val="tx1"/>
              </a:solidFill>
              <a:latin typeface="Calibri" pitchFamily="-72" charset="0"/>
              <a:ea typeface="Calibri" pitchFamily="-72" charset="0"/>
              <a:cs typeface="Calibri" pitchFamily="-72" charset="0"/>
            </a:endParaRPr>
          </a:p>
          <a:p>
            <a:pPr marL="566738" lvl="1" indent="-285750">
              <a:lnSpc>
                <a:spcPct val="90000"/>
              </a:lnSpc>
              <a:spcBef>
                <a:spcPts val="300"/>
              </a:spcBef>
              <a:buClr>
                <a:schemeClr val="tx2"/>
              </a:buClr>
              <a:buSzPct val="70000"/>
              <a:buFont typeface="Wingdings" pitchFamily="-72" charset="2"/>
              <a:buChar char="n"/>
            </a:pPr>
            <a:r>
              <a:rPr lang="en-US" sz="1600" dirty="0">
                <a:solidFill>
                  <a:schemeClr val="tx1"/>
                </a:solidFill>
                <a:latin typeface="Calibri" pitchFamily="-72" charset="0"/>
                <a:ea typeface="Calibri" pitchFamily="-72" charset="0"/>
                <a:cs typeface="Calibri" pitchFamily="-72" charset="0"/>
              </a:rPr>
              <a:t>AXBT, AXCP, buoy</a:t>
            </a:r>
            <a:endParaRPr lang="en-US" sz="2000" dirty="0">
              <a:solidFill>
                <a:schemeClr val="tx1"/>
              </a:solidFill>
              <a:latin typeface="Calibri" pitchFamily="-72" charset="0"/>
              <a:ea typeface="Calibri" pitchFamily="-72" charset="0"/>
              <a:cs typeface="Calibri" pitchFamily="-72" charset="0"/>
            </a:endParaRPr>
          </a:p>
          <a:p>
            <a:pPr marL="342900" indent="-342900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" pitchFamily="-72" charset="2"/>
              <a:buChar char="n"/>
            </a:pPr>
            <a:endParaRPr lang="en-US" sz="1600" dirty="0">
              <a:solidFill>
                <a:schemeClr val="tx1"/>
              </a:solidFill>
              <a:latin typeface="Calibri" pitchFamily="-72" charset="0"/>
              <a:ea typeface="Calibri" pitchFamily="-72" charset="0"/>
              <a:cs typeface="Calibri" pitchFamily="-72" charset="0"/>
            </a:endParaRPr>
          </a:p>
          <a:p>
            <a:pPr marL="342900" indent="-342900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" pitchFamily="-72" charset="2"/>
              <a:buChar char="n"/>
            </a:pPr>
            <a:endParaRPr lang="en-US" dirty="0">
              <a:solidFill>
                <a:schemeClr val="tx1"/>
              </a:solidFill>
              <a:latin typeface="Calibri" pitchFamily="-72" charset="0"/>
              <a:ea typeface="Calibri" pitchFamily="-72" charset="0"/>
              <a:cs typeface="Calibri" pitchFamily="-72" charset="0"/>
            </a:endParaRPr>
          </a:p>
          <a:p>
            <a:pPr marL="342900" indent="-342900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" pitchFamily="-72" charset="2"/>
              <a:buChar char="n"/>
            </a:pPr>
            <a:endParaRPr lang="en-US" sz="1600" dirty="0">
              <a:solidFill>
                <a:schemeClr val="tx1"/>
              </a:solidFill>
              <a:latin typeface="Calibri" pitchFamily="-72" charset="0"/>
              <a:ea typeface="Calibri" pitchFamily="-72" charset="0"/>
              <a:cs typeface="Calibri" pitchFamily="-72" charset="0"/>
            </a:endParaRPr>
          </a:p>
          <a:p>
            <a:pPr marL="342900" indent="-342900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" pitchFamily="-72" charset="2"/>
              <a:buChar char="n"/>
            </a:pPr>
            <a:r>
              <a:rPr lang="en-US" sz="2000" u="sng" dirty="0">
                <a:solidFill>
                  <a:schemeClr val="tx1"/>
                </a:solidFill>
                <a:latin typeface="Calibri" pitchFamily="-72" charset="0"/>
                <a:ea typeface="Calibri" pitchFamily="-72" charset="0"/>
                <a:cs typeface="Calibri" pitchFamily="-72" charset="0"/>
              </a:rPr>
              <a:t>Remote Sensors</a:t>
            </a:r>
            <a:endParaRPr lang="en-US" u="sng" dirty="0">
              <a:solidFill>
                <a:schemeClr val="tx1"/>
              </a:solidFill>
              <a:latin typeface="Calibri" pitchFamily="-72" charset="0"/>
              <a:ea typeface="Calibri" pitchFamily="-72" charset="0"/>
              <a:cs typeface="Calibri" pitchFamily="-72" charset="0"/>
            </a:endParaRPr>
          </a:p>
          <a:p>
            <a:pPr marL="566738" lvl="1" indent="-285750">
              <a:lnSpc>
                <a:spcPct val="90000"/>
              </a:lnSpc>
              <a:spcBef>
                <a:spcPts val="300"/>
              </a:spcBef>
              <a:buClr>
                <a:schemeClr val="tx2"/>
              </a:buClr>
              <a:buSzPct val="70000"/>
              <a:buFont typeface="Wingdings" pitchFamily="-72" charset="2"/>
              <a:buChar char="n"/>
            </a:pPr>
            <a:r>
              <a:rPr lang="en-US" sz="1600" dirty="0">
                <a:solidFill>
                  <a:schemeClr val="tx1"/>
                </a:solidFill>
                <a:latin typeface="Calibri" pitchFamily="-72" charset="0"/>
                <a:ea typeface="Calibri" pitchFamily="-72" charset="0"/>
                <a:cs typeface="Calibri" pitchFamily="-72" charset="0"/>
              </a:rPr>
              <a:t>Doppler Radar</a:t>
            </a:r>
          </a:p>
          <a:p>
            <a:pPr marL="566738" lvl="1" indent="-285750">
              <a:lnSpc>
                <a:spcPct val="90000"/>
              </a:lnSpc>
              <a:spcBef>
                <a:spcPts val="300"/>
              </a:spcBef>
              <a:buClr>
                <a:schemeClr val="tx2"/>
              </a:buClr>
              <a:buSzPct val="70000"/>
              <a:buFont typeface="Wingdings" pitchFamily="-72" charset="2"/>
              <a:buChar char="n"/>
            </a:pPr>
            <a:r>
              <a:rPr lang="en-US" sz="1600" dirty="0">
                <a:solidFill>
                  <a:schemeClr val="tx1"/>
                </a:solidFill>
                <a:latin typeface="Calibri" pitchFamily="-72" charset="0"/>
                <a:ea typeface="Calibri" pitchFamily="-72" charset="0"/>
                <a:cs typeface="Calibri" pitchFamily="-72" charset="0"/>
              </a:rPr>
              <a:t>SFMR/HIRAD</a:t>
            </a:r>
          </a:p>
          <a:p>
            <a:pPr marL="566738" lvl="1" indent="-285750">
              <a:lnSpc>
                <a:spcPct val="90000"/>
              </a:lnSpc>
              <a:spcBef>
                <a:spcPts val="300"/>
              </a:spcBef>
              <a:buClr>
                <a:schemeClr val="tx2"/>
              </a:buClr>
              <a:buSzPct val="70000"/>
              <a:buFont typeface="Wingdings" pitchFamily="-72" charset="2"/>
              <a:buChar char="n"/>
            </a:pPr>
            <a:r>
              <a:rPr lang="en-US" sz="1600" dirty="0">
                <a:solidFill>
                  <a:schemeClr val="tx1"/>
                </a:solidFill>
                <a:latin typeface="Calibri" pitchFamily="-72" charset="0"/>
                <a:ea typeface="Calibri" pitchFamily="-72" charset="0"/>
                <a:cs typeface="Calibri" pitchFamily="-72" charset="0"/>
              </a:rPr>
              <a:t>WSRA </a:t>
            </a:r>
          </a:p>
          <a:p>
            <a:pPr marL="566738" lvl="1" indent="-285750">
              <a:lnSpc>
                <a:spcPct val="90000"/>
              </a:lnSpc>
              <a:spcBef>
                <a:spcPts val="300"/>
              </a:spcBef>
              <a:buClr>
                <a:schemeClr val="tx2"/>
              </a:buClr>
              <a:buSzPct val="70000"/>
              <a:buFont typeface="Wingdings" pitchFamily="-72" charset="2"/>
              <a:buChar char="n"/>
            </a:pPr>
            <a:r>
              <a:rPr lang="en-US" sz="1600" dirty="0" err="1">
                <a:solidFill>
                  <a:schemeClr val="tx1"/>
                </a:solidFill>
                <a:latin typeface="Calibri" pitchFamily="-72" charset="0"/>
                <a:ea typeface="Calibri" pitchFamily="-72" charset="0"/>
                <a:cs typeface="Calibri" pitchFamily="-72" charset="0"/>
              </a:rPr>
              <a:t>Scatterometer</a:t>
            </a:r>
            <a:r>
              <a:rPr lang="en-US" sz="1600" dirty="0">
                <a:solidFill>
                  <a:schemeClr val="tx1"/>
                </a:solidFill>
                <a:latin typeface="Calibri" pitchFamily="-72" charset="0"/>
                <a:ea typeface="Calibri" pitchFamily="-72" charset="0"/>
                <a:cs typeface="Calibri" pitchFamily="-72" charset="0"/>
              </a:rPr>
              <a:t>/profiler</a:t>
            </a:r>
          </a:p>
          <a:p>
            <a:pPr marL="566738" lvl="1" indent="-285750">
              <a:lnSpc>
                <a:spcPct val="90000"/>
              </a:lnSpc>
              <a:spcBef>
                <a:spcPts val="300"/>
              </a:spcBef>
              <a:buClr>
                <a:schemeClr val="tx2"/>
              </a:buClr>
              <a:buSzPct val="70000"/>
              <a:buFont typeface="Wingdings" pitchFamily="-72" charset="2"/>
              <a:buChar char="n"/>
            </a:pPr>
            <a:r>
              <a:rPr lang="en-US" sz="1600" dirty="0">
                <a:solidFill>
                  <a:schemeClr val="tx1"/>
                </a:solidFill>
                <a:latin typeface="Calibri" pitchFamily="-72" charset="0"/>
                <a:ea typeface="Calibri" pitchFamily="-72" charset="0"/>
                <a:cs typeface="Calibri" pitchFamily="-72" charset="0"/>
              </a:rPr>
              <a:t>UAS - GALE</a:t>
            </a:r>
            <a:endParaRPr lang="en-US" sz="2000" dirty="0">
              <a:solidFill>
                <a:schemeClr val="tx1"/>
              </a:solidFill>
              <a:latin typeface="Calibri" pitchFamily="-72" charset="0"/>
              <a:ea typeface="Calibri" pitchFamily="-72" charset="0"/>
              <a:cs typeface="Calibri" pitchFamily="-72" charset="0"/>
            </a:endParaRPr>
          </a:p>
        </p:txBody>
      </p:sp>
      <p:sp>
        <p:nvSpPr>
          <p:cNvPr id="26636" name="Rectangle 7"/>
          <p:cNvSpPr>
            <a:spLocks noChangeArrowheads="1"/>
          </p:cNvSpPr>
          <p:nvPr/>
        </p:nvSpPr>
        <p:spPr bwMode="auto">
          <a:xfrm>
            <a:off x="1447800" y="130175"/>
            <a:ext cx="56388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rIns="182880" anchor="b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3600">
                <a:solidFill>
                  <a:schemeClr val="tx1"/>
                </a:solidFill>
                <a:latin typeface="Calibri" pitchFamily="-72" charset="0"/>
                <a:ea typeface="Calibri" pitchFamily="-72" charset="0"/>
                <a:cs typeface="Calibri" pitchFamily="-72" charset="0"/>
              </a:rPr>
              <a:t>Intensity Forecast Experiment (IFEX)</a:t>
            </a:r>
            <a:endParaRPr lang="en-US" sz="2000">
              <a:solidFill>
                <a:schemeClr val="tx1"/>
              </a:solidFill>
              <a:latin typeface="Calibri" pitchFamily="-72" charset="0"/>
              <a:ea typeface="Calibri" pitchFamily="-72" charset="0"/>
              <a:cs typeface="Calibri" pitchFamily="-72" charset="0"/>
            </a:endParaRPr>
          </a:p>
        </p:txBody>
      </p:sp>
      <p:sp>
        <p:nvSpPr>
          <p:cNvPr id="26637" name="TextBox 12"/>
          <p:cNvSpPr txBox="1">
            <a:spLocks noChangeArrowheads="1"/>
          </p:cNvSpPr>
          <p:nvPr/>
        </p:nvSpPr>
        <p:spPr bwMode="auto">
          <a:xfrm>
            <a:off x="3810000" y="4572000"/>
            <a:ext cx="996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Calibri" pitchFamily="-72" charset="0"/>
                <a:ea typeface="Calibri" pitchFamily="-72" charset="0"/>
                <a:cs typeface="Calibri" pitchFamily="-72" charset="0"/>
              </a:rPr>
              <a:t>ONR DWL</a:t>
            </a:r>
          </a:p>
        </p:txBody>
      </p:sp>
      <p:pic>
        <p:nvPicPr>
          <p:cNvPr id="26638" name="Picture 16" descr="IFEX.gif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58000" y="152400"/>
            <a:ext cx="808038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9" name="Picture 15" descr="GALE_UAS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867400" y="3352800"/>
            <a:ext cx="1616075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40" name="TextBox 12"/>
          <p:cNvSpPr txBox="1">
            <a:spLocks noChangeArrowheads="1"/>
          </p:cNvSpPr>
          <p:nvPr/>
        </p:nvSpPr>
        <p:spPr bwMode="auto">
          <a:xfrm>
            <a:off x="4495800" y="1676400"/>
            <a:ext cx="21161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Calibri" pitchFamily="-72" charset="0"/>
                <a:ea typeface="Calibri" pitchFamily="-72" charset="0"/>
                <a:cs typeface="Calibri" pitchFamily="-72" charset="0"/>
              </a:rPr>
              <a:t>G-IV Tail Doppler Radar</a:t>
            </a:r>
          </a:p>
        </p:txBody>
      </p:sp>
      <p:sp>
        <p:nvSpPr>
          <p:cNvPr id="26630" name="TextBox 12"/>
          <p:cNvSpPr txBox="1">
            <a:spLocks noChangeArrowheads="1"/>
          </p:cNvSpPr>
          <p:nvPr/>
        </p:nvSpPr>
        <p:spPr bwMode="auto">
          <a:xfrm>
            <a:off x="5867400" y="3276600"/>
            <a:ext cx="10017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Calibri" pitchFamily="-72" charset="0"/>
                <a:ea typeface="Calibri" pitchFamily="-72" charset="0"/>
                <a:cs typeface="Calibri" pitchFamily="-72" charset="0"/>
              </a:rPr>
              <a:t>GALE UAS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5638800" cy="838200"/>
          </a:xfrm>
          <a:noFill/>
          <a:ln/>
        </p:spPr>
        <p:txBody>
          <a:bodyPr/>
          <a:lstStyle/>
          <a:p>
            <a:r>
              <a:rPr lang="en-US" sz="3600">
                <a:effectLst/>
                <a:latin typeface="Calibri" pitchFamily="-72" charset="0"/>
              </a:rPr>
              <a:t>Where does all the data go?</a:t>
            </a:r>
            <a:endParaRPr lang="en-US">
              <a:effectLst/>
            </a:endParaRPr>
          </a:p>
        </p:txBody>
      </p:sp>
      <p:pic>
        <p:nvPicPr>
          <p:cNvPr id="28675" name="Picture 9" descr="12big.jpg"/>
          <p:cNvPicPr>
            <a:picLocks noChangeAspect="1"/>
          </p:cNvPicPr>
          <p:nvPr/>
        </p:nvPicPr>
        <p:blipFill>
          <a:blip r:embed="rId3"/>
          <a:srcRect l="9933" r="13426"/>
          <a:stretch>
            <a:fillRect/>
          </a:stretch>
        </p:blipFill>
        <p:spPr bwMode="auto">
          <a:xfrm>
            <a:off x="6250781" y="4191000"/>
            <a:ext cx="2893219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8" descr="http://www.magazine.noaa.gov/stories/images/145135F120_sm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4191000"/>
            <a:ext cx="2879231" cy="2286000"/>
          </a:xfrm>
          <a:prstGeom prst="rect">
            <a:avLst/>
          </a:prstGeom>
          <a:solidFill>
            <a:schemeClr val="bg2"/>
          </a:solidFill>
          <a:ln w="635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28677" name="Picture 10" descr="Untitled Image 5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820" y="4191000"/>
            <a:ext cx="378918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2" descr="tk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793" t="18758" r="10962" b="18715"/>
          <a:stretch>
            <a:fillRect/>
          </a:stretch>
        </p:blipFill>
        <p:spPr bwMode="auto">
          <a:xfrm>
            <a:off x="228600" y="1905000"/>
            <a:ext cx="1989137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3124200" y="1524000"/>
            <a:ext cx="40513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US" sz="3200" dirty="0">
                <a:solidFill>
                  <a:schemeClr val="tx1"/>
                </a:solidFill>
                <a:latin typeface="Calibri" pitchFamily="-72" charset="0"/>
              </a:rPr>
              <a:t> Forecasters</a:t>
            </a:r>
          </a:p>
          <a:p>
            <a:pPr>
              <a:buFontTx/>
              <a:buChar char="•"/>
            </a:pPr>
            <a:r>
              <a:rPr lang="en-US" sz="3200" dirty="0">
                <a:solidFill>
                  <a:schemeClr val="tx1"/>
                </a:solidFill>
                <a:latin typeface="Calibri" pitchFamily="-72" charset="0"/>
              </a:rPr>
              <a:t> You</a:t>
            </a:r>
          </a:p>
          <a:p>
            <a:pPr>
              <a:buFontTx/>
              <a:buChar char="•"/>
            </a:pPr>
            <a:r>
              <a:rPr lang="en-US" sz="3200" dirty="0">
                <a:solidFill>
                  <a:schemeClr val="tx1"/>
                </a:solidFill>
                <a:latin typeface="Calibri" pitchFamily="-72" charset="0"/>
              </a:rPr>
              <a:t> Model improvements</a:t>
            </a:r>
            <a:endParaRPr lang="en-US" sz="2800" dirty="0">
              <a:latin typeface="Calibri" pitchFamily="-72" charset="0"/>
            </a:endParaRP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3886200" y="3429000"/>
            <a:ext cx="12017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u="sng" dirty="0">
                <a:solidFill>
                  <a:schemeClr val="tx1"/>
                </a:solidFill>
                <a:latin typeface="Calibri" pitchFamily="-72" charset="0"/>
              </a:rPr>
              <a:t>Thanks</a:t>
            </a:r>
            <a:endParaRPr lang="en-US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0" grpId="0"/>
    </p:bldLst>
  </p:timing>
</p:sld>
</file>

<file path=ppt/theme/theme1.xml><?xml version="1.0" encoding="utf-8"?>
<a:theme xmlns:a="http://schemas.openxmlformats.org/drawingml/2006/main" name="NOAA_new">
  <a:themeElements>
    <a:clrScheme name="Office Theme 1">
      <a:dk1>
        <a:srgbClr val="000066"/>
      </a:dk1>
      <a:lt1>
        <a:srgbClr val="FFFFFF"/>
      </a:lt1>
      <a:dk2>
        <a:srgbClr val="0000CC"/>
      </a:dk2>
      <a:lt2>
        <a:srgbClr val="CCFFFF"/>
      </a:lt2>
      <a:accent1>
        <a:srgbClr val="CC99FF"/>
      </a:accent1>
      <a:accent2>
        <a:srgbClr val="9999FF"/>
      </a:accent2>
      <a:accent3>
        <a:srgbClr val="AAAAE2"/>
      </a:accent3>
      <a:accent4>
        <a:srgbClr val="DADADA"/>
      </a:accent4>
      <a:accent5>
        <a:srgbClr val="E2CAFF"/>
      </a:accent5>
      <a:accent6>
        <a:srgbClr val="8A8AE7"/>
      </a:accent6>
      <a:hlink>
        <a:srgbClr val="99CCFF"/>
      </a:hlink>
      <a:folHlink>
        <a:srgbClr val="0066FF"/>
      </a:folHlink>
    </a:clrScheme>
    <a:fontScheme name="Office Theme">
      <a:majorFont>
        <a:latin typeface="Futura"/>
        <a:ea typeface=""/>
        <a:cs typeface=""/>
      </a:majorFont>
      <a:minorFont>
        <a:latin typeface="Futu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pitchFamily="-65" charset="0"/>
          </a:defRPr>
        </a:defPPr>
      </a:lstStyle>
    </a:lnDef>
  </a:objectDefaults>
  <a:extraClrSchemeLst>
    <a:extraClrScheme>
      <a:clrScheme name="Office Theme 1">
        <a:dk1>
          <a:srgbClr val="000066"/>
        </a:dk1>
        <a:lt1>
          <a:srgbClr val="FFFF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DADA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66"/>
        </a:dk1>
        <a:lt1>
          <a:srgbClr val="FFFF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DADA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393939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868686"/>
        </a:accent2>
        <a:accent3>
          <a:srgbClr val="AAAAAA"/>
        </a:accent3>
        <a:accent4>
          <a:srgbClr val="DADADA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NOAA_new.potx</Template>
  <TotalTime>141</TotalTime>
  <Words>121</Words>
  <Application>Microsoft Macintosh PowerPoint</Application>
  <PresentationFormat>On-screen Show (4:3)</PresentationFormat>
  <Paragraphs>36</Paragraphs>
  <Slides>4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NOAA_new</vt:lpstr>
      <vt:lpstr>Wringing Data Out of Hurricane Seasons</vt:lpstr>
      <vt:lpstr>Slide 2</vt:lpstr>
      <vt:lpstr>Slide 3</vt:lpstr>
      <vt:lpstr>Where does all the data go?</vt:lpstr>
    </vt:vector>
  </TitlesOfParts>
  <Manager/>
  <Company>NOAA/AOML, Hurricane Research Division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Frank Marks</dc:creator>
  <cp:keywords/>
  <dc:description/>
  <cp:lastModifiedBy>Erica Rule</cp:lastModifiedBy>
  <cp:revision>4</cp:revision>
  <dcterms:created xsi:type="dcterms:W3CDTF">2011-05-12T12:59:47Z</dcterms:created>
  <dcterms:modified xsi:type="dcterms:W3CDTF">2011-05-12T13:07:17Z</dcterms:modified>
  <cp:category/>
</cp:coreProperties>
</file>