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ags/tag52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heme/theme15.xml" ContentType="application/vnd.openxmlformats-officedocument.theme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Default Extension="wmf" ContentType="image/x-wmf"/>
  <Override PartName="/ppt/slideLayouts/slideLayout51.xml" ContentType="application/vnd.openxmlformats-officedocument.presentationml.slideLayout+xml"/>
  <Override PartName="/ppt/tags/tag29.xml" ContentType="application/vnd.openxmlformats-officedocument.presentationml.tags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tags/tag7.xml" ContentType="application/vnd.openxmlformats-officedocument.presentationml.tags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gs/tag56.xml" ContentType="application/vnd.openxmlformats-officedocument.presentationml.tags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slideLayouts/slideLayout120.xml" ContentType="application/vnd.openxmlformats-officedocument.presentationml.slideLayout+xml"/>
  <Override PartName="/ppt/tags/tag34.xml" ContentType="application/vnd.openxmlformats-officedocument.presentationml.tags+xml"/>
  <Override PartName="/ppt/theme/theme14.xml" ContentType="application/vnd.openxmlformats-officedocument.them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Default Extension="bin" ContentType="application/vnd.openxmlformats-officedocument.oleObject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Default Extension="vml" ContentType="application/vnd.openxmlformats-officedocument.vmlDrawing"/>
  <Override PartName="/ppt/tags/tag53.xml" ContentType="application/vnd.openxmlformats-officedocument.presentationml.tags+xml"/>
  <Default Extension="gif" ContentType="image/gif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slideLayouts/slideLayout99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58.xml" ContentType="application/vnd.openxmlformats-officedocument.presentationml.tags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47.xml" ContentType="application/vnd.openxmlformats-officedocument.presentationml.tags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10" r:id="rId3"/>
    <p:sldMasterId id="2147483740" r:id="rId4"/>
    <p:sldMasterId id="2147483752" r:id="rId5"/>
    <p:sldMasterId id="2147483777" r:id="rId6"/>
    <p:sldMasterId id="2147483861" r:id="rId7"/>
    <p:sldMasterId id="2147483900" r:id="rId8"/>
    <p:sldMasterId id="2147483912" r:id="rId9"/>
    <p:sldMasterId id="2147483924" r:id="rId10"/>
    <p:sldMasterId id="2147483948" r:id="rId11"/>
    <p:sldMasterId id="2147483960" r:id="rId12"/>
    <p:sldMasterId id="2147484005" r:id="rId13"/>
    <p:sldMasterId id="2147484021" r:id="rId14"/>
  </p:sldMasterIdLst>
  <p:notesMasterIdLst>
    <p:notesMasterId r:id="rId36"/>
  </p:notesMasterIdLst>
  <p:handoutMasterIdLst>
    <p:handoutMasterId r:id="rId37"/>
  </p:handoutMasterIdLst>
  <p:sldIdLst>
    <p:sldId id="593" r:id="rId15"/>
    <p:sldId id="591" r:id="rId16"/>
    <p:sldId id="588" r:id="rId17"/>
    <p:sldId id="601" r:id="rId18"/>
    <p:sldId id="560" r:id="rId19"/>
    <p:sldId id="562" r:id="rId20"/>
    <p:sldId id="564" r:id="rId21"/>
    <p:sldId id="571" r:id="rId22"/>
    <p:sldId id="538" r:id="rId23"/>
    <p:sldId id="600" r:id="rId24"/>
    <p:sldId id="563" r:id="rId25"/>
    <p:sldId id="460" r:id="rId26"/>
    <p:sldId id="595" r:id="rId27"/>
    <p:sldId id="596" r:id="rId28"/>
    <p:sldId id="540" r:id="rId29"/>
    <p:sldId id="541" r:id="rId30"/>
    <p:sldId id="542" r:id="rId31"/>
    <p:sldId id="543" r:id="rId32"/>
    <p:sldId id="599" r:id="rId33"/>
    <p:sldId id="587" r:id="rId34"/>
    <p:sldId id="594" r:id="rId35"/>
  </p:sldIdLst>
  <p:sldSz cx="9144000" cy="6858000" type="screen4x3"/>
  <p:notesSz cx="6934200" cy="92329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FF3300"/>
    <a:srgbClr val="FF66FF"/>
    <a:srgbClr val="33CCFF"/>
    <a:srgbClr val="CC00CC"/>
    <a:srgbClr val="CC00FF"/>
    <a:srgbClr val="008000"/>
    <a:srgbClr val="00FF00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7" autoAdjust="0"/>
    <p:restoredTop sz="94660"/>
  </p:normalViewPr>
  <p:slideViewPr>
    <p:cSldViewPr showGuides="1">
      <p:cViewPr varScale="1">
        <p:scale>
          <a:sx n="68" d="100"/>
          <a:sy n="68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4" d="100"/>
        <a:sy n="164" d="100"/>
      </p:scale>
      <p:origin x="0" y="43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BDFFF-F348-4C4B-8C5B-1B862B06A915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5687B-E3DB-4798-B42C-535DDEDEB6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68576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712C6609-622C-41BF-AA66-C88E931DC74A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2150"/>
            <a:ext cx="4616450" cy="3462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82" tIns="46191" rIns="92382" bIns="4619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85628"/>
            <a:ext cx="5547360" cy="4154805"/>
          </a:xfrm>
          <a:prstGeom prst="rect">
            <a:avLst/>
          </a:prstGeom>
        </p:spPr>
        <p:txBody>
          <a:bodyPr vert="horz" lIns="92382" tIns="46191" rIns="92382" bIns="4619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9653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69653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466513F1-F29A-40CF-99F4-03FA2356E0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2332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2EAC67-0775-E048-8DD1-BAB56E7AABC0}" type="slidenum">
              <a:rPr lang="en-US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ea typeface="ＭＳ Ｐゴシック" pitchFamily="-110" charset="-128"/>
              <a:cs typeface="ＭＳ Ｐゴシック" pitchFamily="-110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C1CAF9-9683-C94E-8A14-AC0A1663B016}" type="slidenum">
              <a:rPr lang="en-US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ea typeface="ＭＳ Ｐゴシック" pitchFamily="-110" charset="-128"/>
              <a:cs typeface="ＭＳ Ｐゴシック" pitchFamily="-110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C4C92E-FA9E-2946-A5D5-649440A20911}" type="slidenum">
              <a:rPr lang="en-US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ea typeface="ＭＳ Ｐゴシック" pitchFamily="-110" charset="-128"/>
              <a:cs typeface="ＭＳ Ｐゴシック" pitchFamily="-110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0D26D4-247B-48DA-B7A8-D3A5EE27328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050E55-767C-3F46-BFBC-4DEB30AEDA36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ea typeface="ＭＳ Ｐゴシック" pitchFamily="-110" charset="-128"/>
              <a:cs typeface="ＭＳ Ｐゴシック" pitchFamily="-110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576BAD-6580-45CF-B24C-902F3A450EE6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923C9F-D16C-44B3-88DB-C97B84B6E390}" type="slidenum">
              <a:rPr lang="en-US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01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38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84122-49C4-1D4D-8678-D53660DB82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907406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4A05A-8858-4045-A47E-0CC0C93FDCF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704199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50B49-B0C0-8A4B-BF75-0D03FDF7C0D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890752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10C52-6CD8-4844-A64C-0A32FACD857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421121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09E41-B614-B04D-9498-625703FBD33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263510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0273D-7108-9C42-BCB5-D3F31FC6AA1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15141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88D87-2AE8-A44A-A459-FD21B12F2AF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80597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3D80F-E5BE-F940-8B97-4292FFB0EA8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466886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0"/>
            <a:ext cx="19621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7340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C0AC8-DD5E-F944-B59F-0E35021BBC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032375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11E39-FDB4-8A46-8584-DE384BB44DB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4914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6EB14-2328-5D41-9D9C-C259487E84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66904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84122-49C4-1D4D-8678-D53660DB82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265173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4A05A-8858-4045-A47E-0CC0C93FDCF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666929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50B49-B0C0-8A4B-BF75-0D03FDF7C0D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537829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10C52-6CD8-4844-A64C-0A32FACD857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165824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09E41-B614-B04D-9498-625703FBD33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673544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0273D-7108-9C42-BCB5-D3F31FC6AA1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61775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88D87-2AE8-A44A-A459-FD21B12F2AF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76761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3D80F-E5BE-F940-8B97-4292FFB0EA8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23745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0"/>
            <a:ext cx="19621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7340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C0AC8-DD5E-F944-B59F-0E35021BBC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5137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F819F3-43B4-464C-AEBA-C2D4B90ED69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23032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297399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766928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242623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222235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085812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87025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720003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049703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80195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8116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CB0F4-672B-42C3-A8F4-17FA699A89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7984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092222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854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854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855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855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855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8553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108554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10855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855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8557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0855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08559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CF0896A-7942-41CD-805E-14D1761D492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67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6" grpId="0" build="p" autoUpdateAnimBg="0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85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08557" grpId="0" autoUpdateAnimBg="0"/>
      <p:bldP spid="108558" grpId="0" autoUpdateAnimBg="0"/>
      <p:bldP spid="108559" grpId="0" autoUpdateAnimBg="0"/>
    </p:bld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0ADDB7C-3F83-46F4-BCC5-F598A1880BF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449669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8058735-D5B1-4CFA-B327-E2081DD76CD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818817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6316F90-341C-4668-A2DB-10F9ADB321C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70716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81AE63F-7481-40D2-A011-277144A0597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722588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AB7105-789B-4EBA-A79A-E03D4BEFE3C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676749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BE1A5F9-2B79-417C-B7E3-E97E71E42E4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655671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A7E07C-1DB6-4B93-8E91-3BABA2FD69C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342209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039FA09-6238-4FA0-9FCE-58D922A1FF4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923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C98782-7432-4E44-B358-93A0F00FE9B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478606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9396F6-FFEC-4FBF-AB1F-5CBDF0A8439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477523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D3F4DFF-87D9-4D14-AD12-258D95750E7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044594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3C139CC-4638-4BF9-B9F7-510CE24747A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28262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0C4066-563E-42D1-9F58-7FF87DC5378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466072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7396B42-127C-495B-B2E9-CA867EFBCDB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282169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746D0D2-F00E-48FC-805B-336EA3FC55C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707259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5EC8D41-4938-464E-AF49-5193FDED9AE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736162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388" y="739588"/>
            <a:ext cx="8513762" cy="2729753"/>
          </a:xfrm>
        </p:spPr>
        <p:txBody>
          <a:bodyPr>
            <a:noAutofit/>
          </a:bodyPr>
          <a:lstStyle>
            <a:lvl1pPr algn="l">
              <a:lnSpc>
                <a:spcPts val="10800"/>
              </a:lnSpc>
              <a:defRPr sz="10000" b="1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8" y="3505200"/>
            <a:ext cx="4683050" cy="1344706"/>
          </a:xfrm>
        </p:spPr>
        <p:txBody>
          <a:bodyPr anchor="b">
            <a:normAutofit/>
          </a:bodyPr>
          <a:lstStyle>
            <a:lvl1pPr marL="0" indent="0" algn="l">
              <a:buNone/>
              <a:defRPr sz="44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9800" y="6275388"/>
            <a:ext cx="5638800" cy="365125"/>
          </a:xfrm>
        </p:spPr>
        <p:txBody>
          <a:bodyPr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F205F47-F156-4380-8F5B-11E335BCEF7A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64207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2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17DBF-F571-4B29-9D3D-CCF0CCF8817A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28116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8355714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4253864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AA145-398E-4F8F-B639-73CDFA9617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17810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4428426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 rot="21263043">
            <a:off x="5231118" y="261015"/>
            <a:ext cx="3433660" cy="4204035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  <p:extLst>
      <p:ext uri="{BB962C8B-B14F-4D97-AF65-F5344CB8AC3E}">
        <p14:creationId xmlns:p14="http://schemas.microsoft.com/office/powerpoint/2010/main" xmlns="" val="1227670679"/>
      </p:ext>
    </p:extLst>
  </p:cSld>
  <p:clrMapOvr>
    <a:masterClrMapping/>
  </p:clrMapOvr>
  <p:hf hdr="0" ftr="0" dt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2012" y="2057400"/>
            <a:ext cx="3863788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6" y="2057400"/>
            <a:ext cx="3867912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630DD-B42C-4C03-B68F-6ACEB68D7BC3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154888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1600" b="1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1600" b="1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1600" b="1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1600" b="1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45" y="1546412"/>
            <a:ext cx="3867912" cy="464950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313" y="1545018"/>
            <a:ext cx="3867912" cy="466344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313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1B103-B9D5-4C47-A6A6-AB3BF2994859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7582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03D8B-4D32-44C9-90BE-D08492C9B5FA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433671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72DED-4A69-4B7B-AAC2-1C63A56268DC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51029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1720103"/>
            <a:ext cx="3657600" cy="1162050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650" y="658906"/>
            <a:ext cx="3819338" cy="546725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5" y="2877671"/>
            <a:ext cx="3657600" cy="2339788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4C7F5-526E-4993-BCFA-786D8D89F1E1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899980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3" y="1227427"/>
            <a:ext cx="3657600" cy="566738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94096">
            <a:off x="4845353" y="975801"/>
            <a:ext cx="3496570" cy="4747249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3" y="1799793"/>
            <a:ext cx="3657600" cy="399140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6EC0F-568A-4FE9-9A0D-7BE4778789F1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918852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319004">
            <a:off x="2075968" y="741009"/>
            <a:ext cx="4914362" cy="3240064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09DB-F9D5-4603-9977-B791CA0AF41F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6887563"/>
      </p:ext>
    </p:extLst>
  </p:cSld>
  <p:clrMapOvr>
    <a:masterClrMapping/>
  </p:clrMapOvr>
  <p:hf hdr="0" ftr="0" dt="0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 rot="21346724">
            <a:off x="436037" y="494284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152337">
            <a:off x="4118577" y="735553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D9499-7562-4BC8-A593-C9DA39AA4EBB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210122"/>
      </p:ext>
    </p:extLst>
  </p:cSld>
  <p:clrMapOvr>
    <a:masterClrMapping/>
  </p:clrMapOvr>
  <p:hf hdr="0" ftr="0" dt="0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94D6A-95E0-4205-BC66-E8B40D2F098E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2256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7B759-C549-4CBE-AA5B-5561D8071F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18847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2400" y="685801"/>
            <a:ext cx="757518" cy="5440680"/>
          </a:xfrm>
        </p:spPr>
        <p:txBody>
          <a:bodyPr vert="eaVert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1825" y="685801"/>
            <a:ext cx="6561137" cy="5440680"/>
          </a:xfrm>
        </p:spPr>
        <p:txBody>
          <a:bodyPr vert="eaVer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20030-938E-4EEE-9C67-2C690892C841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207245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88ECC-E801-4197-89C3-FC2CE74B995E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718091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16FEB3-4CAD-4CC0-82A8-BF563BEFA1C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961269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982F9-7BFA-4147-8E3E-FFF3C4F474A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143377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3C29FE-2B30-4004-9E1A-7953EC7111E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424864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027BE-7CD0-49CA-80BA-9D81272A432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852809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B5DAC2-B77E-425C-96E7-043A1378E84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56838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27507-5A2B-4DD7-8CF0-6DFD8730141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63796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31BE9-BF28-4C86-9E6A-3C6B98C6ADE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94099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4A714-7211-4641-A062-C4E2A0FF9E2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3062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E35B74-6928-4F4F-AE34-F0803F6695D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543737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68226C-9A02-4138-902C-78312EC46113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315359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300D0-C61C-4A91-B631-4F10C567BBE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80181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E9971-B399-4EF2-8DE7-C0C5867125A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4059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59182-4C72-4F02-9617-98BCE0C5A31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75201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C9308-22C3-4933-90F3-6B2E7480A2B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522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21907-18E9-446D-A5C8-065330A32B2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97499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92FEE-8361-41E4-BB7E-8C47D814626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4495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B2F42-FAE4-4E22-AC86-E928DE77C1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63203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388" y="739588"/>
            <a:ext cx="8513762" cy="2729753"/>
          </a:xfrm>
        </p:spPr>
        <p:txBody>
          <a:bodyPr>
            <a:noAutofit/>
          </a:bodyPr>
          <a:lstStyle>
            <a:lvl1pPr algn="l">
              <a:lnSpc>
                <a:spcPts val="10800"/>
              </a:lnSpc>
              <a:defRPr sz="10000" b="1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8" y="3505200"/>
            <a:ext cx="4683050" cy="1344706"/>
          </a:xfrm>
        </p:spPr>
        <p:txBody>
          <a:bodyPr anchor="b">
            <a:normAutofit/>
          </a:bodyPr>
          <a:lstStyle>
            <a:lvl1pPr marL="0" indent="0" algn="l">
              <a:buNone/>
              <a:defRPr sz="44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 b="0">
                <a:solidFill>
                  <a:srgbClr val="8D9AB3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9800" y="6275388"/>
            <a:ext cx="5638800" cy="365125"/>
          </a:xfrm>
        </p:spPr>
        <p:txBody>
          <a:bodyPr/>
          <a:lstStyle>
            <a:lvl1pPr algn="l">
              <a:defRPr sz="1100" b="0">
                <a:solidFill>
                  <a:srgbClr val="8D9AB3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0">
                <a:solidFill>
                  <a:srgbClr val="8D9AB3"/>
                </a:solidFill>
              </a:defRPr>
            </a:lvl1pPr>
          </a:lstStyle>
          <a:p>
            <a:pPr>
              <a:defRPr/>
            </a:pPr>
            <a:fld id="{F3FDF68E-DCF0-44A3-9C7E-955200F12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13064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2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F19A503E-CAA2-4430-B6FA-F277C20640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14106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8355714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823200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4428426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 rot="21263043">
            <a:off x="5231118" y="261015"/>
            <a:ext cx="3433660" cy="4204035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  <p:extLst>
      <p:ext uri="{BB962C8B-B14F-4D97-AF65-F5344CB8AC3E}">
        <p14:creationId xmlns:p14="http://schemas.microsoft.com/office/powerpoint/2010/main" xmlns="" val="1446048508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2012" y="2057400"/>
            <a:ext cx="3863788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6" y="2057400"/>
            <a:ext cx="3867912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B8BE9B83-1923-4EB4-A61B-7D55C17DEE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71463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1600" b="1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1600" b="1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1600" b="1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1600" b="1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45" y="1546412"/>
            <a:ext cx="3867912" cy="464950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313" y="1545018"/>
            <a:ext cx="3867912" cy="466344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313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63D3DEEB-DBE9-4575-AC78-8B283F269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89225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C831E43F-CA2B-4F78-9C37-FF331607A5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8212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33B403CB-6E1A-4DBE-A00B-A7B13CC4B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5639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1720103"/>
            <a:ext cx="3657600" cy="1162050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650" y="658906"/>
            <a:ext cx="3819338" cy="546725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5" y="2877671"/>
            <a:ext cx="3657600" cy="2339788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F7F65124-D2DF-440C-9151-511E73412B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72406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3" y="1227427"/>
            <a:ext cx="3657600" cy="566738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94096">
            <a:off x="4845353" y="975801"/>
            <a:ext cx="3496570" cy="4747249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3" y="1799793"/>
            <a:ext cx="3657600" cy="399140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6419FCE5-3EA6-4087-AAEF-8A378ADA55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66682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319004">
            <a:off x="2075968" y="741009"/>
            <a:ext cx="4914362" cy="3240064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C196E593-EB4E-4C4B-9B03-97AC936A7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202018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 rot="21346724">
            <a:off x="436037" y="494284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152337">
            <a:off x="4118577" y="735553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660160BB-BC48-4978-B828-575061B5D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3019200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D5847AD9-E67F-423B-822A-F6820DAC21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362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2400" y="685801"/>
            <a:ext cx="757518" cy="5440680"/>
          </a:xfrm>
        </p:spPr>
        <p:txBody>
          <a:bodyPr vert="eaVert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1825" y="685801"/>
            <a:ext cx="6561137" cy="5440680"/>
          </a:xfrm>
        </p:spPr>
        <p:txBody>
          <a:bodyPr vert="eaVer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fld id="{91C33995-10E1-4E83-BFAF-ED2D140BB7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186473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6E9C36F-7BC6-4E0B-93D1-2ADBED19653C}" type="datetimeFigureOut">
              <a:rPr lang="en-US">
                <a:solidFill>
                  <a:srgbClr val="8D9AB3"/>
                </a:solidFill>
              </a:rPr>
              <a:pPr>
                <a:defRPr/>
              </a:pPr>
              <a:t>5/12/2011</a:t>
            </a:fld>
            <a:endParaRPr lang="en-US">
              <a:solidFill>
                <a:srgbClr val="8D9AB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2EA4599-D8BA-4A74-A3FB-65FB39BD6093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7474339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6458014"/>
      </p:ext>
    </p:extLst>
  </p:cSld>
  <p:clrMapOvr>
    <a:masterClrMapping/>
  </p:clrMapOvr>
  <p:transition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210467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1660726"/>
      </p:ext>
    </p:extLst>
  </p:cSld>
  <p:clrMapOvr>
    <a:masterClrMapping/>
  </p:clrMapOvr>
  <p:transition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4684791"/>
      </p:ext>
    </p:extLst>
  </p:cSld>
  <p:clrMapOvr>
    <a:masterClrMapping/>
  </p:clrMapOvr>
  <p:transition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8463877"/>
      </p:ext>
    </p:extLst>
  </p:cSld>
  <p:clrMapOvr>
    <a:masterClrMapping/>
  </p:clrMapOvr>
  <p:transition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9703896"/>
      </p:ext>
    </p:extLst>
  </p:cSld>
  <p:clrMapOvr>
    <a:masterClrMapping/>
  </p:clrMapOvr>
  <p:transition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89358"/>
      </p:ext>
    </p:extLst>
  </p:cSld>
  <p:clrMapOvr>
    <a:masterClrMapping/>
  </p:clrMapOvr>
  <p:transition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028585"/>
      </p:ext>
    </p:extLst>
  </p:cSld>
  <p:clrMapOvr>
    <a:masterClrMapping/>
  </p:clrMapOvr>
  <p:transition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852975"/>
      </p:ext>
    </p:extLst>
  </p:cSld>
  <p:clrMapOvr>
    <a:masterClrMapping/>
  </p:clrMapOvr>
  <p:transition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445541"/>
      </p:ext>
    </p:extLst>
  </p:cSld>
  <p:clrMapOvr>
    <a:masterClrMapping/>
  </p:clrMapOvr>
  <p:transition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6017218"/>
      </p:ext>
    </p:extLst>
  </p:cSld>
  <p:clrMapOvr>
    <a:masterClrMapping/>
  </p:clrMapOvr>
  <p:transition advClick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C8A75-0927-4FEA-A06E-23D2BBA3055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430967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17151-2A9B-4FBF-9637-9D9C00BFE1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0910431"/>
      </p:ext>
    </p:extLst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5D104-18A8-4948-A356-2697DA2F0B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4455182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858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CF0EE-1AD1-44B6-93D4-EB6931E475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1145814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6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7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8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100FA-3192-42A1-8D9F-59754342A29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594113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E801A-DDAA-4BA6-96CD-67C5AC745D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4959305"/>
      </p:ext>
    </p:extLst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9589F-434C-4E95-BA2F-25A4BF674DD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6594360"/>
      </p:ext>
    </p:extLst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B05F5-216A-4669-BC5B-EDFDAAA15EF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3130273"/>
      </p:ext>
    </p:extLst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C09AD-2E78-42AD-B40C-3531E493F3E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9051597"/>
      </p:ext>
    </p:extLst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498B4-BD9D-469F-9F78-4119BE97893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9836228"/>
      </p:ext>
    </p:extLst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572250" y="0"/>
            <a:ext cx="19621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0"/>
            <a:ext cx="57340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A467B-1C22-47C6-8CDA-2BB3D6EE843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71380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388" y="739588"/>
            <a:ext cx="8513762" cy="2729753"/>
          </a:xfrm>
        </p:spPr>
        <p:txBody>
          <a:bodyPr>
            <a:noAutofit/>
          </a:bodyPr>
          <a:lstStyle>
            <a:lvl1pPr algn="l">
              <a:lnSpc>
                <a:spcPts val="10800"/>
              </a:lnSpc>
              <a:defRPr sz="10000" b="1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8" y="3505200"/>
            <a:ext cx="4683050" cy="1344706"/>
          </a:xfrm>
        </p:spPr>
        <p:txBody>
          <a:bodyPr anchor="b">
            <a:normAutofit/>
          </a:bodyPr>
          <a:lstStyle>
            <a:lvl1pPr marL="0" indent="0" algn="l">
              <a:buNone/>
              <a:defRPr sz="44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8D9AB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9800" y="6275388"/>
            <a:ext cx="5638800" cy="365125"/>
          </a:xfrm>
        </p:spPr>
        <p:txBody>
          <a:bodyPr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srgbClr val="8D9AB3"/>
                </a:solidFill>
              </a:rPr>
              <a:t>2009 National Hurricane Conference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B5933B5-A7AB-4BFA-9535-479AF00EF40F}" type="slidenum">
              <a:rPr lang="en-US">
                <a:solidFill>
                  <a:srgbClr val="8D9AB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9165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2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12DD9-3BBE-4CE4-9714-0F57DA31B592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9622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8355714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5705276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4428426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 rot="21263043">
            <a:off x="5231118" y="261015"/>
            <a:ext cx="3433660" cy="4204035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</p:spTree>
    <p:extLst>
      <p:ext uri="{BB962C8B-B14F-4D97-AF65-F5344CB8AC3E}">
        <p14:creationId xmlns:p14="http://schemas.microsoft.com/office/powerpoint/2010/main" xmlns="" val="27569606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2012" y="2057400"/>
            <a:ext cx="3863788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6" y="2057400"/>
            <a:ext cx="3867912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2C525-6927-4487-86D3-E84B74DE5AFD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61371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flipH="1">
            <a:off x="4573588" y="1693863"/>
            <a:ext cx="19050" cy="438943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24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45" y="1546412"/>
            <a:ext cx="3867912" cy="464950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313" y="1545018"/>
            <a:ext cx="3867912" cy="466344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313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CEB48-D293-4974-82B7-D4F40521862D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98518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9FE0F-3918-4C4F-9C37-5022C815B8CA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54717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BD25A-927F-4B9D-8232-0FF04ACD7502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395407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1720103"/>
            <a:ext cx="3657600" cy="1162050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650" y="658906"/>
            <a:ext cx="3819338" cy="546725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5" y="2877671"/>
            <a:ext cx="3657600" cy="2339788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C8D52-AB87-4EF7-B2C5-87D37173C07B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579121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3" y="1227427"/>
            <a:ext cx="3657600" cy="566738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94096">
            <a:off x="4845353" y="975801"/>
            <a:ext cx="3496570" cy="4747249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3" y="1799793"/>
            <a:ext cx="3657600" cy="399140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42C06-49E3-4795-A6A8-C044B44FFB4F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40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319004">
            <a:off x="2075968" y="741009"/>
            <a:ext cx="4914362" cy="3240064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47F34-F7D5-46E7-86A1-BEF874BBB811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027226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 rot="21346724">
            <a:off x="436037" y="494284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152337">
            <a:off x="4118577" y="735553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DFC3B-B474-49FF-975D-604C12246C62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918948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B8319-EC31-474C-89E6-B1B955C7903F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49431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2400" y="685801"/>
            <a:ext cx="757518" cy="5440680"/>
          </a:xfrm>
        </p:spPr>
        <p:txBody>
          <a:bodyPr vert="eaVert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1825" y="685801"/>
            <a:ext cx="6561137" cy="5440680"/>
          </a:xfrm>
        </p:spPr>
        <p:txBody>
          <a:bodyPr vert="eaVer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6C41E-56A5-4F08-A72F-F1B155454427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58162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02EAC-6D68-4BBF-9B17-BC9680395C73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03055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D6673-916D-4DDB-AA26-06CCD3C8EE4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732029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23DF0-F4F3-41A2-BA95-0F9F863DB1A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55844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57FF7-F9F3-4536-8978-96EF47411B6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66984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9C684-DB9D-431C-A656-91C216EFBBE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419276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B7601-22C0-4A90-AB3B-49E34D5EA61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308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66FD4F-BA35-48F0-BED8-A6C0C7B7351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48109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2E57B-4F17-4D1D-88C5-DE3FF0024D7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88930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87817-B639-4201-8322-F8AD812FED3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61368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0BF71D-C6F3-43FA-9936-88EC2D1F9E8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628593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78861-DD2C-4B54-8D93-28690CE732B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978582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98FDE-E493-41D7-9F38-F6B94BA62F2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533942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1067A2A-B836-4E74-AC45-6B15B92F55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1942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11E39-FDB4-8A46-8584-DE384BB44DB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533467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6EB14-2328-5D41-9D9C-C259487E84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809018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84122-49C4-1D4D-8678-D53660DB82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5587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4A05A-8858-4045-A47E-0CC0C93FDCF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99788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50B49-B0C0-8A4B-BF75-0D03FDF7C0D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4061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10C52-6CD8-4844-A64C-0A32FACD857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0307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09E41-B614-B04D-9498-625703FBD33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080415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0273D-7108-9C42-BCB5-D3F31FC6AA1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558277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88D87-2AE8-A44A-A459-FD21B12F2AF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420065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3D80F-E5BE-F940-8B97-4292FFB0EA8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5599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0"/>
            <a:ext cx="19621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7340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C0AC8-DD5E-F944-B59F-0E35021BBC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52433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11E39-FDB4-8A46-8584-DE384BB44DB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510972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6EB14-2328-5D41-9D9C-C259487E84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320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13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slideLayout" Target="../slideLayouts/slideLayout142.xml"/><Relationship Id="rId17" Type="http://schemas.openxmlformats.org/officeDocument/2006/relationships/theme" Target="../theme/theme12.xml"/><Relationship Id="rId2" Type="http://schemas.openxmlformats.org/officeDocument/2006/relationships/slideLayout" Target="../slideLayouts/slideLayout132.xml"/><Relationship Id="rId16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5" Type="http://schemas.openxmlformats.org/officeDocument/2006/relationships/slideLayout" Target="../slideLayouts/slideLayout14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Relationship Id="rId14" Type="http://schemas.openxmlformats.org/officeDocument/2006/relationships/slideLayout" Target="../slideLayouts/slideLayout14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13" Type="http://schemas.openxmlformats.org/officeDocument/2006/relationships/slideLayout" Target="../slideLayouts/slideLayout159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slideLayout" Target="../slideLayouts/slideLayout158.xml"/><Relationship Id="rId2" Type="http://schemas.openxmlformats.org/officeDocument/2006/relationships/slideLayout" Target="../slideLayouts/slideLayout148.xml"/><Relationship Id="rId16" Type="http://schemas.openxmlformats.org/officeDocument/2006/relationships/theme" Target="../theme/theme13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Relationship Id="rId14" Type="http://schemas.openxmlformats.org/officeDocument/2006/relationships/slideLayout" Target="../slideLayouts/slideLayout16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68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7.xml"/><Relationship Id="rId11" Type="http://schemas.openxmlformats.org/officeDocument/2006/relationships/slideLayout" Target="../slideLayouts/slideLayout172.xml"/><Relationship Id="rId5" Type="http://schemas.openxmlformats.org/officeDocument/2006/relationships/slideLayout" Target="../slideLayouts/slideLayout166.xml"/><Relationship Id="rId10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165.xml"/><Relationship Id="rId9" Type="http://schemas.openxmlformats.org/officeDocument/2006/relationships/slideLayout" Target="../slideLayouts/slideLayout17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oleObject" Target="../embeddings/oleObject2.bin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50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ags" Target="../tags/tag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D8098-6371-4C22-A886-CF4D8FA7149F}" type="datetimeFigureOut">
              <a:rPr lang="en-US" smtClean="0"/>
              <a:pPr/>
              <a:t>5/12/2011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EBFA5-F91C-4A51-A880-3757611D3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52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-110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-110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-110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2C4EBAA-EDCE-4746-8FD3-3406A76C23E9}" type="slidenum">
              <a:rPr 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762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1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B6ABC-8C4E-4344-BAEA-BEBE5A727DF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D786B-A732-46A9-A805-2078885753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1168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718987E-31D6-4AC1-90AE-43C2B5EA46EC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752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752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752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7529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753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753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107532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10753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753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753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40213027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  <p:sldLayoutId id="2147483973" r:id="rId13"/>
    <p:sldLayoutId id="2147483974" r:id="rId14"/>
    <p:sldLayoutId id="2147483975" r:id="rId15"/>
    <p:sldLayoutId id="2147483976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utoUpdateAnimBg="0"/>
      <p:bldP spid="107523" grpId="0" autoUpdateAnimBg="0"/>
      <p:bldP spid="107534" grpId="0" autoUpdateAnimBg="0"/>
      <p:bldP spid="107535" grpId="0" build="p" autoUpdateAnimBg="0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75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75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75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75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75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12775" y="582613"/>
            <a:ext cx="7918450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89013" y="2044700"/>
            <a:ext cx="7165975" cy="408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75388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100">
                <a:solidFill>
                  <a:schemeClr val="tx2"/>
                </a:solidFill>
                <a:latin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8D9AB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5038" y="6275388"/>
            <a:ext cx="56435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100">
                <a:solidFill>
                  <a:schemeClr val="tx2"/>
                </a:solidFill>
                <a:latin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>
              <a:solidFill>
                <a:srgbClr val="8D9AB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27538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400">
                <a:solidFill>
                  <a:schemeClr val="tx2"/>
                </a:solidFill>
                <a:latin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006EDF-6496-4BF5-B810-F55530136E6C}" type="slidenum">
              <a:rPr lang="en-US" b="1">
                <a:solidFill>
                  <a:srgbClr val="8D9AB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b="1">
              <a:solidFill>
                <a:srgbClr val="8D9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63791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6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  <p:sldLayoutId id="2147484017" r:id="rId12"/>
    <p:sldLayoutId id="2147484018" r:id="rId13"/>
    <p:sldLayoutId id="2147484019" r:id="rId14"/>
    <p:sldLayoutId id="2147484020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accent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 2" pitchFamily="18" charset="2"/>
        <a:buChar char="Ü"/>
        <a:defRPr sz="2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685800" indent="-336550" algn="l" rtl="0" eaLnBrk="0" fontAlgn="base" hangingPunct="0">
        <a:spcBef>
          <a:spcPct val="20000"/>
        </a:spcBef>
        <a:spcAft>
          <a:spcPct val="0"/>
        </a:spcAft>
        <a:buClr>
          <a:srgbClr val="949FBF"/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2pPr>
      <a:lvl3pPr marL="1035050" indent="-3492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 2" pitchFamily="18" charset="2"/>
        <a:buChar char="Ü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3pPr>
      <a:lvl4pPr marL="1371600" indent="-336550" algn="l" rtl="0" eaLnBrk="0" fontAlgn="base" hangingPunct="0">
        <a:spcBef>
          <a:spcPct val="20000"/>
        </a:spcBef>
        <a:spcAft>
          <a:spcPct val="0"/>
        </a:spcAft>
        <a:buClr>
          <a:srgbClr val="949FBF"/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4pPr>
      <a:lvl5pPr marL="1720850" indent="-3492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827F97D-027A-49FA-8356-877DDD483971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576914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AA39A5-5400-4F09-B796-FF7A3436294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4161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12775" y="582613"/>
            <a:ext cx="7918450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89013" y="2044700"/>
            <a:ext cx="7165975" cy="408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75388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100" b="1">
                <a:solidFill>
                  <a:srgbClr val="8D9AB3"/>
                </a:solidFill>
                <a:latin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5038" y="6275388"/>
            <a:ext cx="56435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100" b="1">
                <a:solidFill>
                  <a:srgbClr val="8D9AB3"/>
                </a:solidFill>
                <a:latin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27538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400" b="1">
                <a:solidFill>
                  <a:srgbClr val="8D9AB3"/>
                </a:solidFill>
                <a:latin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BB515E-69E8-4C64-91A7-3836FF0C56D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9473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7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accent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accent1"/>
          </a:solidFill>
          <a:latin typeface="Century Gothic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 2" pitchFamily="18" charset="2"/>
        <a:buChar char="Ü"/>
        <a:defRPr sz="2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685800" indent="-336550" algn="l" rtl="0" eaLnBrk="0" fontAlgn="base" hangingPunct="0">
        <a:spcBef>
          <a:spcPct val="20000"/>
        </a:spcBef>
        <a:spcAft>
          <a:spcPct val="0"/>
        </a:spcAft>
        <a:buClr>
          <a:srgbClr val="949FBF"/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2pPr>
      <a:lvl3pPr marL="1035050" indent="-3492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 2" pitchFamily="18" charset="2"/>
        <a:buChar char="Ü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3pPr>
      <a:lvl4pPr marL="1371600" indent="-336550" algn="l" rtl="0" eaLnBrk="0" fontAlgn="base" hangingPunct="0">
        <a:spcBef>
          <a:spcPct val="20000"/>
        </a:spcBef>
        <a:spcAft>
          <a:spcPct val="0"/>
        </a:spcAft>
        <a:buClr>
          <a:srgbClr val="949FBF"/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4pPr>
      <a:lvl5pPr marL="1720850" indent="-3492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28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8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629400"/>
            <a:ext cx="2133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3/30/2004</a:t>
            </a:r>
          </a:p>
        </p:txBody>
      </p:sp>
      <p:sp>
        <p:nvSpPr>
          <p:cNvPr id="428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245225"/>
            <a:ext cx="4800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aphicFrame>
        <p:nvGraphicFramePr>
          <p:cNvPr id="428038" name="Object 6"/>
          <p:cNvGraphicFramePr>
            <a:graphicFrameLocks noChangeAspect="1"/>
          </p:cNvGraphicFramePr>
          <p:nvPr/>
        </p:nvGraphicFramePr>
        <p:xfrm>
          <a:off x="7543800" y="5970588"/>
          <a:ext cx="1438275" cy="754062"/>
        </p:xfrm>
        <a:graphic>
          <a:graphicData uri="http://schemas.openxmlformats.org/presentationml/2006/ole">
            <p:oleObj spid="_x0000_s1132" name="Drawing" r:id="rId14" imgW="1971564" imgH="933473" progId="">
              <p:embed/>
            </p:oleObj>
          </a:graphicData>
        </a:graphic>
      </p:graphicFrame>
      <p:graphicFrame>
        <p:nvGraphicFramePr>
          <p:cNvPr id="428039" name="Object 7"/>
          <p:cNvGraphicFramePr>
            <a:graphicFrameLocks noChangeAspect="1"/>
          </p:cNvGraphicFramePr>
          <p:nvPr/>
        </p:nvGraphicFramePr>
        <p:xfrm>
          <a:off x="152400" y="5791200"/>
          <a:ext cx="914400" cy="914400"/>
        </p:xfrm>
        <a:graphic>
          <a:graphicData uri="http://schemas.openxmlformats.org/presentationml/2006/ole">
            <p:oleObj spid="_x0000_s1133" name="Drawing" r:id="rId15" imgW="1276261" imgH="1276261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3653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◦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◦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◦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◦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◦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rgbClr val="000000"/>
            </a:gs>
            <a:gs pos="64999">
              <a:srgbClr val="000000"/>
            </a:gs>
            <a:gs pos="100000">
              <a:srgbClr val="5A77A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762000" y="0"/>
            <a:ext cx="7772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85800" y="17526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2564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2565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2566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298D77-E1AF-4D09-9117-F95DF565C98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891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152400"/>
            <a:ext cx="7918450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143000"/>
            <a:ext cx="7924800" cy="49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75388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1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5038" y="6275388"/>
            <a:ext cx="56435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1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prstClr val="white"/>
                </a:solidFill>
              </a:rPr>
              <a:t>2009 National Hurricane Conference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275388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4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9478FC-C52B-4EF8-81AC-91C7114B6533}" type="slidenum">
              <a:rPr lang="en-US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23664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kern="1200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accent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accent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accent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accent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 b="1">
          <a:solidFill>
            <a:schemeClr val="accent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 b="1">
          <a:solidFill>
            <a:schemeClr val="accent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 b="1">
          <a:solidFill>
            <a:schemeClr val="accent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 b="1">
          <a:solidFill>
            <a:schemeClr val="accent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3365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035050" indent="-3492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371600" indent="-3365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720850" indent="-3492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66FF"/>
            </a:gs>
            <a:gs pos="100000">
              <a:srgbClr val="0066FF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2E21447-7AF8-4636-872F-4136BF629443}" type="slidenum">
              <a:rPr 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6588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52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-110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-110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-110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2C4EBAA-EDCE-4746-8FD3-3406A76C23E9}" type="slidenum">
              <a:rPr 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15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1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52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-110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-110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-110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2C4EBAA-EDCE-4746-8FD3-3406A76C23E9}" type="slidenum">
              <a:rPr 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7659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  <a:ea typeface="ＭＳ Ｐゴシック" pitchFamily="-65" charset="-128"/>
          <a:cs typeface="ＭＳ Ｐゴシック" pitchFamily="-65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-11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1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6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CD5F24-2FAD-4A97-B016-782A7F232CE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pic>
        <p:nvPicPr>
          <p:cNvPr id="6" name="Picture 5" descr="DSCN23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48800" cy="7086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3048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  <a:latin typeface="Berlin Sans FB Demi" pitchFamily="34" charset="0"/>
              </a:rPr>
              <a:t>How the winds are blowing:</a:t>
            </a:r>
          </a:p>
          <a:p>
            <a:pPr algn="ctr"/>
            <a:r>
              <a:rPr lang="en-US" sz="3600" dirty="0" smtClean="0">
                <a:solidFill>
                  <a:srgbClr val="FFFF00"/>
                </a:solidFill>
                <a:latin typeface="Berlin Sans FB Demi" pitchFamily="34" charset="0"/>
              </a:rPr>
              <a:t>Where the science was, is,  and will be</a:t>
            </a:r>
            <a:endParaRPr lang="en-US" sz="3600" dirty="0">
              <a:solidFill>
                <a:srgbClr val="FFFF00"/>
              </a:solidFill>
              <a:latin typeface="Berlin Sans FB Dem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5473005"/>
            <a:ext cx="518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Berlin Sans FB Demi" pitchFamily="34" charset="0"/>
              </a:rPr>
              <a:t>Bill Read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Berlin Sans FB Demi" pitchFamily="34" charset="0"/>
              </a:rPr>
              <a:t>Director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Berlin Sans FB Demi" pitchFamily="34" charset="0"/>
              </a:rPr>
              <a:t>National Hurricane Center</a:t>
            </a:r>
            <a:endParaRPr lang="en-US" sz="2400" dirty="0">
              <a:solidFill>
                <a:srgbClr val="C00000"/>
              </a:solidFill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00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Bad forecast?</a:t>
            </a:r>
            <a:br>
              <a:rPr lang="en-US" dirty="0" smtClean="0"/>
            </a:br>
            <a:r>
              <a:rPr lang="en-US" sz="1800" dirty="0" smtClean="0"/>
              <a:t>18Z 9 Sep Forecast Cycle</a:t>
            </a:r>
            <a:br>
              <a:rPr lang="en-US" sz="1800" dirty="0" smtClean="0"/>
            </a:br>
            <a:r>
              <a:rPr lang="en-US" sz="1800" dirty="0" smtClean="0"/>
              <a:t>12Z 9 Sep Global Model Cycle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365125"/>
          </a:xfrm>
        </p:spPr>
        <p:txBody>
          <a:bodyPr/>
          <a:lstStyle/>
          <a:p>
            <a:fld id="{FAE0BA11-FF51-465E-97AA-3D62E4B1943A}" type="slidenum">
              <a:rPr lang="en-US" smtClean="0">
                <a:solidFill>
                  <a:prstClr val="white"/>
                </a:solidFill>
              </a:rPr>
              <a:pPr/>
              <a:t>10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59434" y="1524000"/>
            <a:ext cx="3048000" cy="33239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ts val="6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prstClr val="white"/>
                </a:solidFill>
                <a:latin typeface="Arial" charset="0"/>
              </a:rPr>
              <a:t>Skill in </a:t>
            </a:r>
            <a:r>
              <a:rPr lang="en-US" sz="2000" dirty="0" smtClean="0">
                <a:solidFill>
                  <a:srgbClr val="FF0000"/>
                </a:solidFill>
                <a:latin typeface="Arial" charset="0"/>
              </a:rPr>
              <a:t>model</a:t>
            </a:r>
            <a:r>
              <a:rPr lang="en-US" sz="2000" dirty="0" smtClean="0">
                <a:solidFill>
                  <a:prstClr val="white"/>
                </a:solidFill>
                <a:latin typeface="Arial" charset="0"/>
              </a:rPr>
              <a:t> forecast is the key to improved </a:t>
            </a:r>
            <a:r>
              <a:rPr lang="en-US" sz="2000" dirty="0" smtClean="0">
                <a:solidFill>
                  <a:srgbClr val="FF0000"/>
                </a:solidFill>
                <a:latin typeface="Arial" charset="0"/>
              </a:rPr>
              <a:t>official</a:t>
            </a:r>
            <a:r>
              <a:rPr lang="en-US" sz="2000" dirty="0" smtClean="0">
                <a:solidFill>
                  <a:prstClr val="white"/>
                </a:solidFill>
                <a:latin typeface="Arial" charset="0"/>
              </a:rPr>
              <a:t> track forecast</a:t>
            </a:r>
          </a:p>
          <a:p>
            <a:pPr eaLnBrk="0" fontAlgn="base" hangingPunct="0">
              <a:spcBef>
                <a:spcPts val="6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FFFF"/>
                </a:solidFill>
                <a:latin typeface="Arial" charset="0"/>
              </a:rPr>
              <a:t>All model guidance is within the skill level for 72-96h forecast</a:t>
            </a:r>
          </a:p>
          <a:p>
            <a:pPr eaLnBrk="0" fontAlgn="base" hangingPunct="0">
              <a:spcBef>
                <a:spcPts val="6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2000" b="1" dirty="0" smtClean="0">
                <a:solidFill>
                  <a:prstClr val="white"/>
                </a:solidFill>
                <a:latin typeface="Arial" charset="0"/>
              </a:rPr>
              <a:t>Most “public” would say this was not a good forecast.</a:t>
            </a:r>
          </a:p>
        </p:txBody>
      </p:sp>
      <p:pic>
        <p:nvPicPr>
          <p:cNvPr id="12" name="Picture 11" descr="ike_aids_sep9_18z.png"/>
          <p:cNvPicPr>
            <a:picLocks noChangeAspect="1"/>
          </p:cNvPicPr>
          <p:nvPr/>
        </p:nvPicPr>
        <p:blipFill>
          <a:blip r:embed="rId3" cstate="print"/>
          <a:srcRect l="10000" t="10000" r="27500" b="18000"/>
          <a:stretch>
            <a:fillRect/>
          </a:stretch>
        </p:blipFill>
        <p:spPr>
          <a:xfrm>
            <a:off x="0" y="1200912"/>
            <a:ext cx="6057900" cy="4361688"/>
          </a:xfrm>
          <a:prstGeom prst="rect">
            <a:avLst/>
          </a:prstGeom>
        </p:spPr>
      </p:pic>
      <p:sp>
        <p:nvSpPr>
          <p:cNvPr id="2" name="5-Point Star 1"/>
          <p:cNvSpPr/>
          <p:nvPr/>
        </p:nvSpPr>
        <p:spPr>
          <a:xfrm>
            <a:off x="3872345" y="4144488"/>
            <a:ext cx="228600" cy="228600"/>
          </a:xfrm>
          <a:prstGeom prst="star5">
            <a:avLst/>
          </a:prstGeom>
          <a:solidFill>
            <a:srgbClr val="FF0000"/>
          </a:solidFill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5657671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white"/>
                </a:solidFill>
                <a:latin typeface="Berlin Sans FB" pitchFamily="34" charset="0"/>
              </a:rPr>
              <a:t>How to convey </a:t>
            </a:r>
            <a:r>
              <a:rPr lang="en-US" sz="2400" dirty="0" smtClean="0">
                <a:solidFill>
                  <a:srgbClr val="FF0000"/>
                </a:solidFill>
                <a:latin typeface="Berlin Sans FB" pitchFamily="34" charset="0"/>
              </a:rPr>
              <a:t>variability</a:t>
            </a:r>
            <a:r>
              <a:rPr lang="en-US" sz="2400" dirty="0" smtClean="0">
                <a:solidFill>
                  <a:prstClr val="white"/>
                </a:solidFill>
                <a:latin typeface="Berlin Sans FB" pitchFamily="34" charset="0"/>
              </a:rPr>
              <a:t> in track guidance confidence?</a:t>
            </a:r>
            <a:endParaRPr lang="en-US" sz="2400" dirty="0">
              <a:solidFill>
                <a:prstClr val="white"/>
              </a:solidFill>
              <a:latin typeface="Berlin Sans FB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447800" y="2971800"/>
            <a:ext cx="1066800" cy="6096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099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Atlantic Genesis Forecasts</a:t>
            </a:r>
            <a:endParaRPr lang="en-US" sz="32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007" y="1080083"/>
            <a:ext cx="5490185" cy="5536033"/>
          </a:xfrm>
        </p:spPr>
      </p:pic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6629400" y="1547604"/>
            <a:ext cx="25146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i="1" dirty="0" smtClean="0">
                <a:solidFill>
                  <a:srgbClr val="FF0000"/>
                </a:solidFill>
              </a:rPr>
              <a:t>Results for the overall sample do show some ability in the mid-range, but it’s clearly an area that could be improved.</a:t>
            </a:r>
            <a:endParaRPr lang="en-US" sz="1400" i="1" dirty="0">
              <a:solidFill>
                <a:srgbClr val="FF0000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 flipV="1">
            <a:off x="2971800" y="3683000"/>
            <a:ext cx="1309914" cy="584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8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8766397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85" b="17537"/>
          <a:stretch/>
        </p:blipFill>
        <p:spPr bwMode="auto">
          <a:xfrm>
            <a:off x="5486400" y="3324496"/>
            <a:ext cx="2514600" cy="1588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8462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Berlin Sans FB Demi" pitchFamily="34" charset="0"/>
              </a:rPr>
              <a:t>GTWO for Tomas</a:t>
            </a:r>
            <a:endParaRPr lang="en-US" dirty="0">
              <a:solidFill>
                <a:srgbClr val="FFFF00"/>
              </a:solidFill>
              <a:latin typeface="Berlin Sans FB Dem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Berlin Sans FB" pitchFamily="34" charset="0"/>
              </a:rPr>
              <a:t>48 HOURS</a:t>
            </a:r>
            <a:endParaRPr lang="en-US" dirty="0">
              <a:solidFill>
                <a:schemeClr val="bg1"/>
              </a:solidFill>
              <a:latin typeface="Berlin Sans FB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Berlin Sans FB" pitchFamily="34" charset="0"/>
              </a:rPr>
              <a:t>24 HOURS</a:t>
            </a:r>
            <a:endParaRPr lang="en-US" dirty="0">
              <a:solidFill>
                <a:schemeClr val="bg1"/>
              </a:solidFill>
              <a:latin typeface="Berlin Sans FB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2209800"/>
            <a:ext cx="4572000" cy="3722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5942" y="2198914"/>
            <a:ext cx="4548058" cy="3702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15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Berlin Sans FB Demi" pitchFamily="34" charset="0"/>
              </a:rPr>
              <a:t>GTWO Tomas</a:t>
            </a:r>
            <a:endParaRPr lang="en-US" dirty="0">
              <a:solidFill>
                <a:srgbClr val="FFFF00"/>
              </a:solidFill>
              <a:latin typeface="Berlin Sans FB Dem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Berlin Sans FB" pitchFamily="34" charset="0"/>
              </a:rPr>
              <a:t>12 HOURS</a:t>
            </a:r>
            <a:endParaRPr lang="en-US" dirty="0">
              <a:solidFill>
                <a:schemeClr val="bg1"/>
              </a:solidFill>
              <a:latin typeface="Berlin Sans FB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Berlin Sans FB" pitchFamily="34" charset="0"/>
              </a:rPr>
              <a:t>00 HOURS</a:t>
            </a:r>
            <a:endParaRPr lang="en-US" dirty="0">
              <a:solidFill>
                <a:schemeClr val="bg1"/>
              </a:solidFill>
              <a:latin typeface="Berlin Sans FB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2286000"/>
            <a:ext cx="4572000" cy="3722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2" y="2294164"/>
            <a:ext cx="4571998" cy="3722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008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5" descr="AL_inerr (trend).gif"/>
          <p:cNvPicPr>
            <a:picLocks noChangeAspect="1"/>
          </p:cNvPicPr>
          <p:nvPr/>
        </p:nvPicPr>
        <p:blipFill>
          <a:blip r:embed="rId3" cstate="print"/>
          <a:srcRect l="-201" r="-201"/>
          <a:stretch>
            <a:fillRect/>
          </a:stretch>
        </p:blipFill>
        <p:spPr bwMode="auto">
          <a:xfrm>
            <a:off x="1190977" y="1315333"/>
            <a:ext cx="6733823" cy="534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88988"/>
          </a:xfrm>
        </p:spPr>
        <p:txBody>
          <a:bodyPr/>
          <a:lstStyle/>
          <a:p>
            <a:pPr eaLnBrk="1" hangingPunct="1"/>
            <a:r>
              <a:rPr lang="en-US" sz="4000" dirty="0" smtClean="0">
                <a:ea typeface="ＭＳ Ｐゴシック"/>
                <a:cs typeface="ＭＳ Ｐゴシック"/>
              </a:rPr>
              <a:t>Observation skill +/- 5-10KT</a:t>
            </a:r>
          </a:p>
        </p:txBody>
      </p:sp>
      <p:sp>
        <p:nvSpPr>
          <p:cNvPr id="30724" name="Text Box 19"/>
          <p:cNvSpPr txBox="1">
            <a:spLocks noChangeArrowheads="1"/>
          </p:cNvSpPr>
          <p:nvPr/>
        </p:nvSpPr>
        <p:spPr bwMode="auto">
          <a:xfrm>
            <a:off x="4267200" y="2047875"/>
            <a:ext cx="2667000" cy="523875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dirty="0">
                <a:solidFill>
                  <a:srgbClr val="0070C0"/>
                </a:solidFill>
                <a:latin typeface="Berlin Sans FB Demi" pitchFamily="34" charset="0"/>
              </a:rPr>
              <a:t>No progress with intensity in last 15-20 years</a:t>
            </a:r>
          </a:p>
        </p:txBody>
      </p:sp>
      <p:sp>
        <p:nvSpPr>
          <p:cNvPr id="30725" name="Text Box 19"/>
          <p:cNvSpPr txBox="1">
            <a:spLocks noChangeArrowheads="1"/>
          </p:cNvSpPr>
          <p:nvPr/>
        </p:nvSpPr>
        <p:spPr bwMode="auto">
          <a:xfrm>
            <a:off x="1752600" y="5105400"/>
            <a:ext cx="6096000" cy="78483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Berlin Sans FB Demi" pitchFamily="34" charset="0"/>
              </a:rPr>
              <a:t>24-48 h intensity forecasts likely off by </a:t>
            </a:r>
            <a:r>
              <a:rPr lang="en-US" b="1" dirty="0">
                <a:solidFill>
                  <a:prstClr val="black"/>
                </a:solidFill>
                <a:latin typeface="Berlin Sans FB Demi" pitchFamily="34" charset="0"/>
              </a:rPr>
              <a:t>one</a:t>
            </a:r>
            <a:r>
              <a:rPr lang="en-US" dirty="0">
                <a:solidFill>
                  <a:prstClr val="black"/>
                </a:solidFill>
                <a:latin typeface="Berlin Sans FB Demi" pitchFamily="34" charset="0"/>
              </a:rPr>
              <a:t> SSHS category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dirty="0">
                <a:solidFill>
                  <a:srgbClr val="FF0000"/>
                </a:solidFill>
                <a:latin typeface="Berlin Sans FB Demi" pitchFamily="34" charset="0"/>
              </a:rPr>
              <a:t>Off by </a:t>
            </a:r>
            <a:r>
              <a:rPr lang="en-US" b="1" dirty="0">
                <a:solidFill>
                  <a:srgbClr val="FF0000"/>
                </a:solidFill>
                <a:latin typeface="Berlin Sans FB Demi" pitchFamily="34" charset="0"/>
              </a:rPr>
              <a:t>two</a:t>
            </a:r>
            <a:r>
              <a:rPr lang="en-US" dirty="0">
                <a:solidFill>
                  <a:srgbClr val="FF0000"/>
                </a:solidFill>
                <a:latin typeface="Berlin Sans FB Demi" pitchFamily="34" charset="0"/>
              </a:rPr>
              <a:t> SSHS categories perhaps 5-10% of the time</a:t>
            </a:r>
          </a:p>
        </p:txBody>
      </p:sp>
    </p:spTree>
    <p:extLst>
      <p:ext uri="{BB962C8B-B14F-4D97-AF65-F5344CB8AC3E}">
        <p14:creationId xmlns:p14="http://schemas.microsoft.com/office/powerpoint/2010/main" xmlns="" val="35891500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biggest challenge – Rapid change in intensity</a:t>
            </a:r>
            <a:endParaRPr lang="en-US" dirty="0"/>
          </a:p>
        </p:txBody>
      </p:sp>
      <p:pic>
        <p:nvPicPr>
          <p:cNvPr id="5" name="Content Placeholder 4" descr="Felix RI graph v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1600200"/>
            <a:ext cx="6050984" cy="49831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812DD9-3BBE-4CE4-9714-0F57DA31B592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16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244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Humberto 2007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825" y="2546191"/>
            <a:ext cx="3863975" cy="3091180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0900" y="2544286"/>
            <a:ext cx="3868738" cy="309499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812DD9-3BBE-4CE4-9714-0F57DA31B592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17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55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544513"/>
            <a:ext cx="8229600" cy="1143000"/>
          </a:xfrm>
        </p:spPr>
        <p:txBody>
          <a:bodyPr/>
          <a:lstStyle/>
          <a:p>
            <a:r>
              <a:rPr lang="en-US" sz="3200" dirty="0"/>
              <a:t>1935 Labor Day Hurricane </a:t>
            </a:r>
            <a:br>
              <a:rPr lang="en-US" sz="3200" dirty="0"/>
            </a:br>
            <a:r>
              <a:rPr lang="en-US" sz="3200" dirty="0" smtClean="0"/>
              <a:t>Category </a:t>
            </a:r>
            <a:r>
              <a:rPr lang="en-US" sz="3200" dirty="0"/>
              <a:t>1 to </a:t>
            </a:r>
            <a:r>
              <a:rPr lang="en-US" sz="3200" dirty="0" smtClean="0"/>
              <a:t>Category </a:t>
            </a:r>
            <a:r>
              <a:rPr lang="en-US" sz="3200" dirty="0"/>
              <a:t>5 in </a:t>
            </a:r>
            <a:r>
              <a:rPr lang="en-US" sz="3200" dirty="0" smtClean="0"/>
              <a:t>just 30h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10096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0500" y="1987550"/>
            <a:ext cx="6288088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09668" name="Text Box 4"/>
          <p:cNvSpPr txBox="1">
            <a:spLocks noChangeArrowheads="1"/>
          </p:cNvSpPr>
          <p:nvPr/>
        </p:nvSpPr>
        <p:spPr bwMode="auto">
          <a:xfrm>
            <a:off x="5254625" y="4111625"/>
            <a:ext cx="1289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000" b="1" smtClean="0">
                <a:solidFill>
                  <a:srgbClr val="FF0000"/>
                </a:solidFill>
                <a:latin typeface="Arial" charset="0"/>
              </a:rPr>
              <a:t>7 am Sept 1 Cat 1</a:t>
            </a:r>
          </a:p>
        </p:txBody>
      </p:sp>
      <p:sp>
        <p:nvSpPr>
          <p:cNvPr id="1009669" name="Text Box 5"/>
          <p:cNvSpPr txBox="1">
            <a:spLocks noChangeArrowheads="1"/>
          </p:cNvSpPr>
          <p:nvPr/>
        </p:nvSpPr>
        <p:spPr bwMode="auto">
          <a:xfrm>
            <a:off x="5027613" y="3808413"/>
            <a:ext cx="3794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 smtClean="0">
                <a:solidFill>
                  <a:srgbClr val="FF0000"/>
                </a:solidFill>
                <a:latin typeface="Arial" charset="0"/>
              </a:rPr>
              <a:t>O</a:t>
            </a:r>
          </a:p>
        </p:txBody>
      </p:sp>
      <p:sp>
        <p:nvSpPr>
          <p:cNvPr id="1009670" name="Text Box 6"/>
          <p:cNvSpPr txBox="1">
            <a:spLocks noChangeArrowheads="1"/>
          </p:cNvSpPr>
          <p:nvPr/>
        </p:nvSpPr>
        <p:spPr bwMode="auto">
          <a:xfrm>
            <a:off x="4419600" y="4027488"/>
            <a:ext cx="379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009671" name="Text Box 7"/>
          <p:cNvSpPr txBox="1">
            <a:spLocks noChangeArrowheads="1"/>
          </p:cNvSpPr>
          <p:nvPr/>
        </p:nvSpPr>
        <p:spPr bwMode="auto">
          <a:xfrm>
            <a:off x="4419600" y="3656013"/>
            <a:ext cx="379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 smtClean="0">
                <a:solidFill>
                  <a:srgbClr val="FF0000"/>
                </a:solidFill>
                <a:latin typeface="Arial" charset="0"/>
              </a:rPr>
              <a:t>O</a:t>
            </a:r>
          </a:p>
        </p:txBody>
      </p:sp>
      <p:sp>
        <p:nvSpPr>
          <p:cNvPr id="1009672" name="Text Box 8"/>
          <p:cNvSpPr txBox="1">
            <a:spLocks noChangeArrowheads="1"/>
          </p:cNvSpPr>
          <p:nvPr/>
        </p:nvSpPr>
        <p:spPr bwMode="auto">
          <a:xfrm>
            <a:off x="3586163" y="3960813"/>
            <a:ext cx="12906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000" b="1" smtClean="0">
                <a:solidFill>
                  <a:srgbClr val="FF0000"/>
                </a:solidFill>
                <a:latin typeface="Arial" charset="0"/>
              </a:rPr>
              <a:t>1 am Sept 2 Cat 3</a:t>
            </a:r>
          </a:p>
        </p:txBody>
      </p:sp>
      <p:sp>
        <p:nvSpPr>
          <p:cNvPr id="1009673" name="Text Box 9"/>
          <p:cNvSpPr txBox="1">
            <a:spLocks noChangeArrowheads="1"/>
          </p:cNvSpPr>
          <p:nvPr/>
        </p:nvSpPr>
        <p:spPr bwMode="auto">
          <a:xfrm>
            <a:off x="3874634" y="3403600"/>
            <a:ext cx="303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Arial" charset="0"/>
              </a:rPr>
              <a:t>O</a:t>
            </a:r>
          </a:p>
        </p:txBody>
      </p:sp>
      <p:sp>
        <p:nvSpPr>
          <p:cNvPr id="1009674" name="Text Box 10"/>
          <p:cNvSpPr txBox="1">
            <a:spLocks noChangeArrowheads="1"/>
          </p:cNvSpPr>
          <p:nvPr/>
        </p:nvSpPr>
        <p:spPr bwMode="auto">
          <a:xfrm>
            <a:off x="3775075" y="3116943"/>
            <a:ext cx="1289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000" b="1" smtClean="0">
                <a:solidFill>
                  <a:srgbClr val="FF0000"/>
                </a:solidFill>
                <a:latin typeface="Arial" charset="0"/>
              </a:rPr>
              <a:t>7 pm Sept 2 Cat 5</a:t>
            </a:r>
          </a:p>
        </p:txBody>
      </p:sp>
    </p:spTree>
    <p:extLst>
      <p:ext uri="{BB962C8B-B14F-4D97-AF65-F5344CB8AC3E}">
        <p14:creationId xmlns:p14="http://schemas.microsoft.com/office/powerpoint/2010/main" xmlns="" val="341699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 of science by 2020?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Skill in track and intensity  day 6 and 7 equivalent to day 4 and 5 2010</a:t>
            </a:r>
          </a:p>
          <a:p>
            <a:r>
              <a:rPr lang="en-US" dirty="0" smtClean="0"/>
              <a:t>Model forecasts of some skill for size (radii) change</a:t>
            </a:r>
          </a:p>
          <a:p>
            <a:r>
              <a:rPr lang="en-US" dirty="0" smtClean="0"/>
              <a:t>Rapid change in intensity forecast up to 24h in advance with 60% P.O.D. (current &lt;10%) </a:t>
            </a:r>
          </a:p>
          <a:p>
            <a:pPr lvl="0">
              <a:buClr>
                <a:prstClr val="white"/>
              </a:buClr>
            </a:pPr>
            <a:r>
              <a:rPr lang="en-US" dirty="0">
                <a:solidFill>
                  <a:prstClr val="white"/>
                </a:solidFill>
              </a:rPr>
              <a:t>Impact models (surge, wind)</a:t>
            </a:r>
          </a:p>
          <a:p>
            <a:r>
              <a:rPr lang="en-US" dirty="0" smtClean="0"/>
              <a:t>Ability to personalize communication of threat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69FE0F-3918-4C4F-9C37-5022C815B8CA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19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538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gnes1972 rainfal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5040" y="1447800"/>
            <a:ext cx="5028010" cy="48768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P-3 first operational flight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3886200" cy="4525963"/>
          </a:xfrm>
        </p:spPr>
        <p:txBody>
          <a:bodyPr/>
          <a:lstStyle/>
          <a:p>
            <a:r>
              <a:rPr lang="en-US" sz="2400" dirty="0" smtClean="0"/>
              <a:t>Navy VW-4 tested in 1971 went operational 1972</a:t>
            </a:r>
          </a:p>
          <a:p>
            <a:r>
              <a:rPr lang="en-US" sz="2400" dirty="0" smtClean="0"/>
              <a:t>Ensign Read lucked out and was on first P-3 into </a:t>
            </a:r>
            <a:r>
              <a:rPr lang="en-US" sz="2800" dirty="0" smtClean="0"/>
              <a:t>Agnes</a:t>
            </a:r>
            <a:endParaRPr lang="en-US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429000"/>
            <a:ext cx="3733800" cy="259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8632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ChangeArrowheads="1"/>
          </p:cNvSpPr>
          <p:nvPr/>
        </p:nvSpPr>
        <p:spPr bwMode="auto">
          <a:xfrm>
            <a:off x="692150" y="1333500"/>
            <a:ext cx="8001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>
                <a:solidFill>
                  <a:prstClr val="white"/>
                </a:solidFill>
                <a:latin typeface="Arial" charset="0"/>
              </a:rPr>
              <a:t>“Forecasting can be very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>
                <a:solidFill>
                  <a:prstClr val="white"/>
                </a:solidFill>
                <a:latin typeface="Arial" charset="0"/>
              </a:rPr>
              <a:t>difficult --- particularly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>
                <a:solidFill>
                  <a:prstClr val="white"/>
                </a:solidFill>
                <a:latin typeface="Arial" charset="0"/>
              </a:rPr>
              <a:t>when it involves the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>
                <a:solidFill>
                  <a:prstClr val="white"/>
                </a:solidFill>
                <a:latin typeface="Arial" charset="0"/>
              </a:rPr>
              <a:t>future.”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4000" b="1">
              <a:solidFill>
                <a:prstClr val="white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>
                <a:solidFill>
                  <a:prstClr val="white"/>
                </a:solidFill>
                <a:latin typeface="Arial" charset="0"/>
              </a:rPr>
              <a:t>Yogi Berra</a:t>
            </a:r>
          </a:p>
        </p:txBody>
      </p:sp>
    </p:spTree>
    <p:extLst>
      <p:ext uri="{BB962C8B-B14F-4D97-AF65-F5344CB8AC3E}">
        <p14:creationId xmlns:p14="http://schemas.microsoft.com/office/powerpoint/2010/main" xmlns="" val="340171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Berlin Sans FB Demi" pitchFamily="34" charset="0"/>
              </a:rPr>
              <a:t>Thanks!</a:t>
            </a:r>
            <a:endParaRPr lang="en-US" dirty="0">
              <a:solidFill>
                <a:srgbClr val="FFFF00"/>
              </a:solidFill>
              <a:latin typeface="Berlin Sans FB Demi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163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95400" y="533400"/>
            <a:ext cx="6172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latin typeface="Wide Latin" pitchFamily="18" charset="0"/>
              </a:rPr>
              <a:t>Thanks!</a:t>
            </a:r>
            <a:endParaRPr lang="en-US" sz="6600" dirty="0">
              <a:solidFill>
                <a:srgbClr val="FF0000"/>
              </a:solidFill>
              <a:latin typeface="Wide Lati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423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3145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314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67351202"/>
              </p:ext>
            </p:extLst>
          </p:nvPr>
        </p:nvGraphicFramePr>
        <p:xfrm>
          <a:off x="0" y="-17463"/>
          <a:ext cx="9144000" cy="6875463"/>
        </p:xfrm>
        <a:graphic>
          <a:graphicData uri="http://schemas.openxmlformats.org/presentationml/2006/ole">
            <p:oleObj spid="_x0000_s6163" name="Harvard Graphics Slide(s)" r:id="rId3" imgW="5394960" imgH="4056840" progId="">
              <p:embed/>
            </p:oleObj>
          </a:graphicData>
        </a:graphic>
      </p:graphicFrame>
      <p:sp>
        <p:nvSpPr>
          <p:cNvPr id="2" name="Oval 1"/>
          <p:cNvSpPr/>
          <p:nvPr/>
        </p:nvSpPr>
        <p:spPr>
          <a:xfrm>
            <a:off x="4953000" y="1905000"/>
            <a:ext cx="582386" cy="533400"/>
          </a:xfrm>
          <a:prstGeom prst="ellipse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514600" y="4495800"/>
            <a:ext cx="304800" cy="3048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10000" y="4648200"/>
            <a:ext cx="381000" cy="304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2667000" y="4648200"/>
            <a:ext cx="1143000" cy="152400"/>
          </a:xfrm>
          <a:prstGeom prst="straightConnector1">
            <a:avLst/>
          </a:prstGeom>
          <a:ln w="762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7355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304800"/>
            <a:ext cx="7918450" cy="788987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In 2010 - 48 hour lead time for evacuation of major cities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533400" y="1752600"/>
            <a:ext cx="3863788" cy="40687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67912" cy="40687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44" name="Picture 4" descr="frustrated_traveler_Rita_Brett_Coomer_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768642"/>
            <a:ext cx="3581400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AFP_Rita_evac_photo_James_Niels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756610"/>
            <a:ext cx="3352800" cy="4190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00200" y="5987352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</a:rPr>
              <a:t>…in 1970 it was 24 hours</a:t>
            </a:r>
            <a:endParaRPr 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786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7772400" cy="838200"/>
          </a:xfrm>
        </p:spPr>
        <p:txBody>
          <a:bodyPr/>
          <a:lstStyle/>
          <a:p>
            <a:r>
              <a:rPr lang="en-US" sz="3200" dirty="0" smtClean="0">
                <a:ea typeface="ＭＳ Ｐゴシック" pitchFamily="-110" charset="-128"/>
                <a:cs typeface="ＭＳ Ｐゴシック" pitchFamily="-110" charset="-128"/>
              </a:rPr>
              <a:t>Atlantic Track Error Trends</a:t>
            </a:r>
            <a:endParaRPr lang="en-US" sz="3200" dirty="0"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1523" y="838200"/>
            <a:ext cx="7254688" cy="5943600"/>
          </a:xfrm>
        </p:spPr>
      </p:pic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1828800" y="5344180"/>
            <a:ext cx="5486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i="1" dirty="0" smtClean="0">
                <a:solidFill>
                  <a:srgbClr val="FF0000"/>
                </a:solidFill>
              </a:rPr>
              <a:t>Since 1990, track errors have decreased by about 60%.  Current five-day error is as large as the 3-day error was just 10 years ago.  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 flipH="1">
            <a:off x="6477000" y="3581400"/>
            <a:ext cx="1447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flipH="1">
            <a:off x="6477000" y="4191000"/>
            <a:ext cx="1447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CBA13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flipH="1">
            <a:off x="5086350" y="4495800"/>
            <a:ext cx="2819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 flipH="1">
            <a:off x="5067300" y="5105400"/>
            <a:ext cx="28575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 flipV="1">
            <a:off x="6477000" y="3581400"/>
            <a:ext cx="0" cy="2362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 flipV="1">
            <a:off x="6477000" y="4191000"/>
            <a:ext cx="0" cy="17526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CBA13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flipV="1">
            <a:off x="5114260" y="4495800"/>
            <a:ext cx="0" cy="17871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flipV="1">
            <a:off x="5105400" y="5105400"/>
            <a:ext cx="0" cy="838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27532623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066800"/>
          </a:xfrm>
        </p:spPr>
        <p:txBody>
          <a:bodyPr/>
          <a:lstStyle/>
          <a:p>
            <a:r>
              <a:rPr lang="en-US" sz="3200" dirty="0" smtClean="0">
                <a:ea typeface="ＭＳ Ｐゴシック" pitchFamily="-110" charset="-128"/>
                <a:cs typeface="ＭＳ Ｐゴシック" pitchFamily="-110" charset="-128"/>
              </a:rPr>
              <a:t>Atlantic Model Trends</a:t>
            </a:r>
            <a:endParaRPr lang="en-US" sz="3200" dirty="0"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1026" name="Picture 2" descr="C:\Documents and Settings\jcangialosi\My Documents\Verification\figures\AL_tkerr (model trend 48)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1" y="835534"/>
            <a:ext cx="7010400" cy="546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62800" y="1295400"/>
            <a:ext cx="1981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i="1" dirty="0" smtClean="0">
                <a:solidFill>
                  <a:srgbClr val="FF0000"/>
                </a:solidFill>
              </a:rPr>
              <a:t>Improvements in skill from 2000-2 due to improvements to the GFS and formalization of consensus aids (GUNS, GUNA)?  Skill increases in 2008 can be attributed to enhanced availability and performance of ECMWF.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 i="1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i="1" dirty="0" smtClean="0">
                <a:solidFill>
                  <a:srgbClr val="FF0000"/>
                </a:solidFill>
              </a:rPr>
              <a:t>UKMET, NOGAPS consistently trail other models. EMXI best model for the third year in a row.</a:t>
            </a:r>
            <a:endParaRPr lang="en-US" sz="1200" i="1" dirty="0">
              <a:solidFill>
                <a:srgbClr val="FF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38200" y="3565600"/>
            <a:ext cx="2209800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3733800" y="4267200"/>
            <a:ext cx="1600200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6019800" y="4648200"/>
            <a:ext cx="914400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7162800" y="46482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Leveling off???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8276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914400"/>
          </a:xfrm>
        </p:spPr>
        <p:txBody>
          <a:bodyPr/>
          <a:lstStyle/>
          <a:p>
            <a:r>
              <a:rPr lang="en-US" sz="3200" dirty="0" smtClean="0">
                <a:ea typeface="ＭＳ Ｐゴシック" pitchFamily="-110" charset="-128"/>
                <a:cs typeface="ＭＳ Ｐゴシック" pitchFamily="-110" charset="-128"/>
              </a:rPr>
              <a:t>2011 Atlantic “Cone”</a:t>
            </a:r>
            <a:endParaRPr lang="en-US" sz="3200" dirty="0"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1427" y="1028223"/>
            <a:ext cx="7170345" cy="5521989"/>
          </a:xfrm>
        </p:spPr>
      </p:pic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1981200" y="4277380"/>
            <a:ext cx="4267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i="1" dirty="0" smtClean="0">
                <a:solidFill>
                  <a:srgbClr val="FF0000"/>
                </a:solidFill>
              </a:rPr>
              <a:t>Substantial reduction in track cone size for 2011 due to 2005 season dropping out of the sample.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0" y="1905000"/>
            <a:ext cx="685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b="1" u="sng" dirty="0" smtClean="0">
                <a:solidFill>
                  <a:srgbClr val="FF0000"/>
                </a:solidFill>
                <a:cs typeface="Arial"/>
              </a:rPr>
              <a:t>2010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srgbClr val="FF0000"/>
                </a:solidFill>
                <a:cs typeface="Arial"/>
              </a:rPr>
              <a:t>36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srgbClr val="FF0000"/>
                </a:solidFill>
                <a:cs typeface="Arial"/>
              </a:rPr>
              <a:t>62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srgbClr val="FF0000"/>
                </a:solidFill>
                <a:cs typeface="Arial"/>
              </a:rPr>
              <a:t>85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srgbClr val="FF0000"/>
                </a:solidFill>
                <a:cs typeface="Arial"/>
              </a:rPr>
              <a:t>108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srgbClr val="FF0000"/>
                </a:solidFill>
                <a:cs typeface="Arial"/>
              </a:rPr>
              <a:t>161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srgbClr val="FF0000"/>
                </a:solidFill>
                <a:cs typeface="Arial"/>
              </a:rPr>
              <a:t>220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srgbClr val="FF0000"/>
                </a:solidFill>
                <a:cs typeface="Arial"/>
              </a:rPr>
              <a:t>285</a:t>
            </a:r>
            <a:endParaRPr lang="en-US" sz="1300" b="1" dirty="0">
              <a:solidFill>
                <a:srgbClr val="FF0000"/>
              </a:solidFill>
              <a:cs typeface="Arial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3581400" y="1676400"/>
            <a:ext cx="1828800" cy="2133600"/>
          </a:xfrm>
          <a:prstGeom prst="ellipse">
            <a:avLst/>
          </a:prstGeom>
          <a:noFill/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7218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AL072010_5NLW_020_0_20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"/>
            <a:ext cx="8524875" cy="6858000"/>
          </a:xfrm>
          <a:prstGeom prst="rect">
            <a:avLst/>
          </a:prstGeom>
          <a:noFill/>
        </p:spPr>
      </p:pic>
      <p:sp>
        <p:nvSpPr>
          <p:cNvPr id="10" name="Freeform 9"/>
          <p:cNvSpPr/>
          <p:nvPr/>
        </p:nvSpPr>
        <p:spPr>
          <a:xfrm>
            <a:off x="3457755" y="1142282"/>
            <a:ext cx="1974011" cy="4063759"/>
          </a:xfrm>
          <a:custGeom>
            <a:avLst/>
            <a:gdLst>
              <a:gd name="connsiteX0" fmla="*/ 1797169 w 1992701"/>
              <a:gd name="connsiteY0" fmla="*/ 3989716 h 4006969"/>
              <a:gd name="connsiteX1" fmla="*/ 1771290 w 1992701"/>
              <a:gd name="connsiteY1" fmla="*/ 3877573 h 4006969"/>
              <a:gd name="connsiteX2" fmla="*/ 1564256 w 1992701"/>
              <a:gd name="connsiteY2" fmla="*/ 3791308 h 4006969"/>
              <a:gd name="connsiteX3" fmla="*/ 1383101 w 1992701"/>
              <a:gd name="connsiteY3" fmla="*/ 3610154 h 4006969"/>
              <a:gd name="connsiteX4" fmla="*/ 1236452 w 1992701"/>
              <a:gd name="connsiteY4" fmla="*/ 3411746 h 4006969"/>
              <a:gd name="connsiteX5" fmla="*/ 1046671 w 1992701"/>
              <a:gd name="connsiteY5" fmla="*/ 3127074 h 4006969"/>
              <a:gd name="connsiteX6" fmla="*/ 796505 w 1992701"/>
              <a:gd name="connsiteY6" fmla="*/ 2523225 h 4006969"/>
              <a:gd name="connsiteX7" fmla="*/ 994912 w 1992701"/>
              <a:gd name="connsiteY7" fmla="*/ 1720969 h 4006969"/>
              <a:gd name="connsiteX8" fmla="*/ 1745410 w 1992701"/>
              <a:gd name="connsiteY8" fmla="*/ 1117120 h 4006969"/>
              <a:gd name="connsiteX9" fmla="*/ 1952444 w 1992701"/>
              <a:gd name="connsiteY9" fmla="*/ 797942 h 4006969"/>
              <a:gd name="connsiteX10" fmla="*/ 1961071 w 1992701"/>
              <a:gd name="connsiteY10" fmla="*/ 452886 h 4006969"/>
              <a:gd name="connsiteX11" fmla="*/ 1762663 w 1992701"/>
              <a:gd name="connsiteY11" fmla="*/ 150961 h 4006969"/>
              <a:gd name="connsiteX12" fmla="*/ 1426233 w 1992701"/>
              <a:gd name="connsiteY12" fmla="*/ 12939 h 4006969"/>
              <a:gd name="connsiteX13" fmla="*/ 1063924 w 1992701"/>
              <a:gd name="connsiteY13" fmla="*/ 73324 h 4006969"/>
              <a:gd name="connsiteX14" fmla="*/ 787878 w 1992701"/>
              <a:gd name="connsiteY14" fmla="*/ 349369 h 4006969"/>
              <a:gd name="connsiteX15" fmla="*/ 106392 w 1992701"/>
              <a:gd name="connsiteY15" fmla="*/ 1401791 h 4006969"/>
              <a:gd name="connsiteX16" fmla="*/ 149524 w 1992701"/>
              <a:gd name="connsiteY16" fmla="*/ 2592237 h 4006969"/>
              <a:gd name="connsiteX17" fmla="*/ 701614 w 1992701"/>
              <a:gd name="connsiteY17" fmla="*/ 3385867 h 4006969"/>
              <a:gd name="connsiteX18" fmla="*/ 1245078 w 1992701"/>
              <a:gd name="connsiteY18" fmla="*/ 3825814 h 4006969"/>
              <a:gd name="connsiteX19" fmla="*/ 1676399 w 1992701"/>
              <a:gd name="connsiteY19" fmla="*/ 3981090 h 4006969"/>
              <a:gd name="connsiteX20" fmla="*/ 1797169 w 1992701"/>
              <a:gd name="connsiteY20" fmla="*/ 3989716 h 4006969"/>
              <a:gd name="connsiteX0" fmla="*/ 1797169 w 1992701"/>
              <a:gd name="connsiteY0" fmla="*/ 3989716 h 4063040"/>
              <a:gd name="connsiteX1" fmla="*/ 1771290 w 1992701"/>
              <a:gd name="connsiteY1" fmla="*/ 3877573 h 4063040"/>
              <a:gd name="connsiteX2" fmla="*/ 1564256 w 1992701"/>
              <a:gd name="connsiteY2" fmla="*/ 3791308 h 4063040"/>
              <a:gd name="connsiteX3" fmla="*/ 1383101 w 1992701"/>
              <a:gd name="connsiteY3" fmla="*/ 3610154 h 4063040"/>
              <a:gd name="connsiteX4" fmla="*/ 1236452 w 1992701"/>
              <a:gd name="connsiteY4" fmla="*/ 3411746 h 4063040"/>
              <a:gd name="connsiteX5" fmla="*/ 1046671 w 1992701"/>
              <a:gd name="connsiteY5" fmla="*/ 3127074 h 4063040"/>
              <a:gd name="connsiteX6" fmla="*/ 796505 w 1992701"/>
              <a:gd name="connsiteY6" fmla="*/ 2523225 h 4063040"/>
              <a:gd name="connsiteX7" fmla="*/ 994912 w 1992701"/>
              <a:gd name="connsiteY7" fmla="*/ 1720969 h 4063040"/>
              <a:gd name="connsiteX8" fmla="*/ 1745410 w 1992701"/>
              <a:gd name="connsiteY8" fmla="*/ 1117120 h 4063040"/>
              <a:gd name="connsiteX9" fmla="*/ 1952444 w 1992701"/>
              <a:gd name="connsiteY9" fmla="*/ 797942 h 4063040"/>
              <a:gd name="connsiteX10" fmla="*/ 1961071 w 1992701"/>
              <a:gd name="connsiteY10" fmla="*/ 452886 h 4063040"/>
              <a:gd name="connsiteX11" fmla="*/ 1762663 w 1992701"/>
              <a:gd name="connsiteY11" fmla="*/ 150961 h 4063040"/>
              <a:gd name="connsiteX12" fmla="*/ 1426233 w 1992701"/>
              <a:gd name="connsiteY12" fmla="*/ 12939 h 4063040"/>
              <a:gd name="connsiteX13" fmla="*/ 1063924 w 1992701"/>
              <a:gd name="connsiteY13" fmla="*/ 73324 h 4063040"/>
              <a:gd name="connsiteX14" fmla="*/ 787878 w 1992701"/>
              <a:gd name="connsiteY14" fmla="*/ 349369 h 4063040"/>
              <a:gd name="connsiteX15" fmla="*/ 106392 w 1992701"/>
              <a:gd name="connsiteY15" fmla="*/ 1401791 h 4063040"/>
              <a:gd name="connsiteX16" fmla="*/ 149524 w 1992701"/>
              <a:gd name="connsiteY16" fmla="*/ 2592237 h 4063040"/>
              <a:gd name="connsiteX17" fmla="*/ 701614 w 1992701"/>
              <a:gd name="connsiteY17" fmla="*/ 3385867 h 4063040"/>
              <a:gd name="connsiteX18" fmla="*/ 1245078 w 1992701"/>
              <a:gd name="connsiteY18" fmla="*/ 3825814 h 4063040"/>
              <a:gd name="connsiteX19" fmla="*/ 1666335 w 1992701"/>
              <a:gd name="connsiteY19" fmla="*/ 4038599 h 4063040"/>
              <a:gd name="connsiteX20" fmla="*/ 1797169 w 1992701"/>
              <a:gd name="connsiteY20" fmla="*/ 3989716 h 4063040"/>
              <a:gd name="connsiteX0" fmla="*/ 1797169 w 1992701"/>
              <a:gd name="connsiteY0" fmla="*/ 3989716 h 4063040"/>
              <a:gd name="connsiteX1" fmla="*/ 1771290 w 1992701"/>
              <a:gd name="connsiteY1" fmla="*/ 3877573 h 4063040"/>
              <a:gd name="connsiteX2" fmla="*/ 1590135 w 1992701"/>
              <a:gd name="connsiteY2" fmla="*/ 3809998 h 4063040"/>
              <a:gd name="connsiteX3" fmla="*/ 1383101 w 1992701"/>
              <a:gd name="connsiteY3" fmla="*/ 3610154 h 4063040"/>
              <a:gd name="connsiteX4" fmla="*/ 1236452 w 1992701"/>
              <a:gd name="connsiteY4" fmla="*/ 3411746 h 4063040"/>
              <a:gd name="connsiteX5" fmla="*/ 1046671 w 1992701"/>
              <a:gd name="connsiteY5" fmla="*/ 3127074 h 4063040"/>
              <a:gd name="connsiteX6" fmla="*/ 796505 w 1992701"/>
              <a:gd name="connsiteY6" fmla="*/ 2523225 h 4063040"/>
              <a:gd name="connsiteX7" fmla="*/ 994912 w 1992701"/>
              <a:gd name="connsiteY7" fmla="*/ 1720969 h 4063040"/>
              <a:gd name="connsiteX8" fmla="*/ 1745410 w 1992701"/>
              <a:gd name="connsiteY8" fmla="*/ 1117120 h 4063040"/>
              <a:gd name="connsiteX9" fmla="*/ 1952444 w 1992701"/>
              <a:gd name="connsiteY9" fmla="*/ 797942 h 4063040"/>
              <a:gd name="connsiteX10" fmla="*/ 1961071 w 1992701"/>
              <a:gd name="connsiteY10" fmla="*/ 452886 h 4063040"/>
              <a:gd name="connsiteX11" fmla="*/ 1762663 w 1992701"/>
              <a:gd name="connsiteY11" fmla="*/ 150961 h 4063040"/>
              <a:gd name="connsiteX12" fmla="*/ 1426233 w 1992701"/>
              <a:gd name="connsiteY12" fmla="*/ 12939 h 4063040"/>
              <a:gd name="connsiteX13" fmla="*/ 1063924 w 1992701"/>
              <a:gd name="connsiteY13" fmla="*/ 73324 h 4063040"/>
              <a:gd name="connsiteX14" fmla="*/ 787878 w 1992701"/>
              <a:gd name="connsiteY14" fmla="*/ 349369 h 4063040"/>
              <a:gd name="connsiteX15" fmla="*/ 106392 w 1992701"/>
              <a:gd name="connsiteY15" fmla="*/ 1401791 h 4063040"/>
              <a:gd name="connsiteX16" fmla="*/ 149524 w 1992701"/>
              <a:gd name="connsiteY16" fmla="*/ 2592237 h 4063040"/>
              <a:gd name="connsiteX17" fmla="*/ 701614 w 1992701"/>
              <a:gd name="connsiteY17" fmla="*/ 3385867 h 4063040"/>
              <a:gd name="connsiteX18" fmla="*/ 1245078 w 1992701"/>
              <a:gd name="connsiteY18" fmla="*/ 3825814 h 4063040"/>
              <a:gd name="connsiteX19" fmla="*/ 1666335 w 1992701"/>
              <a:gd name="connsiteY19" fmla="*/ 4038599 h 4063040"/>
              <a:gd name="connsiteX20" fmla="*/ 1797169 w 1992701"/>
              <a:gd name="connsiteY20" fmla="*/ 3989716 h 4063040"/>
              <a:gd name="connsiteX0" fmla="*/ 1778479 w 1974011"/>
              <a:gd name="connsiteY0" fmla="*/ 3990435 h 4063759"/>
              <a:gd name="connsiteX1" fmla="*/ 1752600 w 1974011"/>
              <a:gd name="connsiteY1" fmla="*/ 3878292 h 4063759"/>
              <a:gd name="connsiteX2" fmla="*/ 1571445 w 1974011"/>
              <a:gd name="connsiteY2" fmla="*/ 3810717 h 4063759"/>
              <a:gd name="connsiteX3" fmla="*/ 1364411 w 1974011"/>
              <a:gd name="connsiteY3" fmla="*/ 3610873 h 4063759"/>
              <a:gd name="connsiteX4" fmla="*/ 1217762 w 1974011"/>
              <a:gd name="connsiteY4" fmla="*/ 3412465 h 4063759"/>
              <a:gd name="connsiteX5" fmla="*/ 1027981 w 1974011"/>
              <a:gd name="connsiteY5" fmla="*/ 3127793 h 4063759"/>
              <a:gd name="connsiteX6" fmla="*/ 777815 w 1974011"/>
              <a:gd name="connsiteY6" fmla="*/ 2523944 h 4063759"/>
              <a:gd name="connsiteX7" fmla="*/ 976222 w 1974011"/>
              <a:gd name="connsiteY7" fmla="*/ 1721688 h 4063759"/>
              <a:gd name="connsiteX8" fmla="*/ 1726720 w 1974011"/>
              <a:gd name="connsiteY8" fmla="*/ 1117839 h 4063759"/>
              <a:gd name="connsiteX9" fmla="*/ 1933754 w 1974011"/>
              <a:gd name="connsiteY9" fmla="*/ 798661 h 4063759"/>
              <a:gd name="connsiteX10" fmla="*/ 1942381 w 1974011"/>
              <a:gd name="connsiteY10" fmla="*/ 453605 h 4063759"/>
              <a:gd name="connsiteX11" fmla="*/ 1743973 w 1974011"/>
              <a:gd name="connsiteY11" fmla="*/ 151680 h 4063759"/>
              <a:gd name="connsiteX12" fmla="*/ 1407543 w 1974011"/>
              <a:gd name="connsiteY12" fmla="*/ 13658 h 4063759"/>
              <a:gd name="connsiteX13" fmla="*/ 1045234 w 1974011"/>
              <a:gd name="connsiteY13" fmla="*/ 74043 h 4063759"/>
              <a:gd name="connsiteX14" fmla="*/ 657045 w 1974011"/>
              <a:gd name="connsiteY14" fmla="*/ 457917 h 4063759"/>
              <a:gd name="connsiteX15" fmla="*/ 87702 w 1974011"/>
              <a:gd name="connsiteY15" fmla="*/ 1402510 h 4063759"/>
              <a:gd name="connsiteX16" fmla="*/ 130834 w 1974011"/>
              <a:gd name="connsiteY16" fmla="*/ 2592956 h 4063759"/>
              <a:gd name="connsiteX17" fmla="*/ 682924 w 1974011"/>
              <a:gd name="connsiteY17" fmla="*/ 3386586 h 4063759"/>
              <a:gd name="connsiteX18" fmla="*/ 1226388 w 1974011"/>
              <a:gd name="connsiteY18" fmla="*/ 3826533 h 4063759"/>
              <a:gd name="connsiteX19" fmla="*/ 1647645 w 1974011"/>
              <a:gd name="connsiteY19" fmla="*/ 4039318 h 4063759"/>
              <a:gd name="connsiteX20" fmla="*/ 1778479 w 1974011"/>
              <a:gd name="connsiteY20" fmla="*/ 3990435 h 406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74011" h="4063759">
                <a:moveTo>
                  <a:pt x="1778479" y="3990435"/>
                </a:moveTo>
                <a:cubicBezTo>
                  <a:pt x="1795971" y="3963597"/>
                  <a:pt x="1787106" y="3908245"/>
                  <a:pt x="1752600" y="3878292"/>
                </a:cubicBezTo>
                <a:cubicBezTo>
                  <a:pt x="1718094" y="3848339"/>
                  <a:pt x="1636143" y="3855287"/>
                  <a:pt x="1571445" y="3810717"/>
                </a:cubicBezTo>
                <a:cubicBezTo>
                  <a:pt x="1506747" y="3766147"/>
                  <a:pt x="1423358" y="3677248"/>
                  <a:pt x="1364411" y="3610873"/>
                </a:cubicBezTo>
                <a:cubicBezTo>
                  <a:pt x="1305464" y="3544498"/>
                  <a:pt x="1273834" y="3492978"/>
                  <a:pt x="1217762" y="3412465"/>
                </a:cubicBezTo>
                <a:cubicBezTo>
                  <a:pt x="1161690" y="3331952"/>
                  <a:pt x="1101305" y="3275880"/>
                  <a:pt x="1027981" y="3127793"/>
                </a:cubicBezTo>
                <a:cubicBezTo>
                  <a:pt x="954657" y="2979706"/>
                  <a:pt x="786442" y="2758295"/>
                  <a:pt x="777815" y="2523944"/>
                </a:cubicBezTo>
                <a:cubicBezTo>
                  <a:pt x="769189" y="2289593"/>
                  <a:pt x="818071" y="1956039"/>
                  <a:pt x="976222" y="1721688"/>
                </a:cubicBezTo>
                <a:cubicBezTo>
                  <a:pt x="1134373" y="1487337"/>
                  <a:pt x="1567131" y="1271677"/>
                  <a:pt x="1726720" y="1117839"/>
                </a:cubicBezTo>
                <a:cubicBezTo>
                  <a:pt x="1886309" y="964001"/>
                  <a:pt x="1897811" y="909367"/>
                  <a:pt x="1933754" y="798661"/>
                </a:cubicBezTo>
                <a:cubicBezTo>
                  <a:pt x="1969697" y="687955"/>
                  <a:pt x="1974011" y="561435"/>
                  <a:pt x="1942381" y="453605"/>
                </a:cubicBezTo>
                <a:cubicBezTo>
                  <a:pt x="1910751" y="345775"/>
                  <a:pt x="1833113" y="225005"/>
                  <a:pt x="1743973" y="151680"/>
                </a:cubicBezTo>
                <a:cubicBezTo>
                  <a:pt x="1654833" y="78355"/>
                  <a:pt x="1523999" y="26597"/>
                  <a:pt x="1407543" y="13658"/>
                </a:cubicBezTo>
                <a:cubicBezTo>
                  <a:pt x="1291087" y="719"/>
                  <a:pt x="1170317" y="0"/>
                  <a:pt x="1045234" y="74043"/>
                </a:cubicBezTo>
                <a:cubicBezTo>
                  <a:pt x="920151" y="148086"/>
                  <a:pt x="816634" y="236506"/>
                  <a:pt x="657045" y="457917"/>
                </a:cubicBezTo>
                <a:cubicBezTo>
                  <a:pt x="497456" y="679328"/>
                  <a:pt x="175404" y="1046670"/>
                  <a:pt x="87702" y="1402510"/>
                </a:cubicBezTo>
                <a:cubicBezTo>
                  <a:pt x="0" y="1758350"/>
                  <a:pt x="31630" y="2262277"/>
                  <a:pt x="130834" y="2592956"/>
                </a:cubicBezTo>
                <a:cubicBezTo>
                  <a:pt x="230038" y="2923635"/>
                  <a:pt x="500332" y="3180990"/>
                  <a:pt x="682924" y="3386586"/>
                </a:cubicBezTo>
                <a:cubicBezTo>
                  <a:pt x="865516" y="3592182"/>
                  <a:pt x="1065601" y="3717744"/>
                  <a:pt x="1226388" y="3826533"/>
                </a:cubicBezTo>
                <a:cubicBezTo>
                  <a:pt x="1387175" y="3935322"/>
                  <a:pt x="1557068" y="4014877"/>
                  <a:pt x="1647645" y="4039318"/>
                </a:cubicBezTo>
                <a:cubicBezTo>
                  <a:pt x="1738222" y="4063759"/>
                  <a:pt x="1760987" y="4017273"/>
                  <a:pt x="1778479" y="3990435"/>
                </a:cubicBezTo>
                <a:close/>
              </a:path>
            </a:pathLst>
          </a:custGeom>
          <a:solidFill>
            <a:schemeClr val="accent2">
              <a:lumMod val="75000"/>
              <a:alpha val="3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946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31668"/>
            <a:ext cx="4572000" cy="788987"/>
          </a:xfrm>
        </p:spPr>
        <p:txBody>
          <a:bodyPr/>
          <a:lstStyle/>
          <a:p>
            <a:r>
              <a:rPr lang="en-US" dirty="0" smtClean="0">
                <a:latin typeface="Berlin Sans FB" pitchFamily="34" charset="0"/>
              </a:rPr>
              <a:t>Good forecast?</a:t>
            </a:r>
            <a:br>
              <a:rPr lang="en-US" dirty="0" smtClean="0">
                <a:latin typeface="Berlin Sans FB" pitchFamily="34" charset="0"/>
              </a:rPr>
            </a:br>
            <a:r>
              <a:rPr lang="en-US" sz="3200" dirty="0" smtClean="0">
                <a:solidFill>
                  <a:schemeClr val="tx1"/>
                </a:solidFill>
                <a:latin typeface="Berlin Sans FB" pitchFamily="34" charset="0"/>
              </a:rPr>
              <a:t>Decision maker confidence resulted in few evacuations</a:t>
            </a:r>
            <a:endParaRPr lang="en-US" dirty="0">
              <a:solidFill>
                <a:schemeClr val="tx1"/>
              </a:solidFill>
              <a:latin typeface="Berlin Sans FB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57200" y="18803"/>
            <a:ext cx="5162550" cy="413004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1972" y="2819400"/>
            <a:ext cx="4534893" cy="3627914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1E43F-CA2B-4F78-9C37-FF331607A54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" y="4572000"/>
            <a:ext cx="4191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prstClr val="white"/>
                </a:solidFill>
                <a:latin typeface="Berlin Sans FB Demi" pitchFamily="34" charset="0"/>
              </a:rPr>
              <a:t>Which is why decreasing our uncertainty is important</a:t>
            </a:r>
            <a:endParaRPr lang="en-US" sz="3200" dirty="0">
              <a:solidFill>
                <a:prstClr val="white"/>
              </a:solidFill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364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balipsNhPyrpqVFj1YW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GBy7niqfmGJoj9wAIQEE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Zdvm4xHoWUGY8c3dZ2fIx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LB6CjJKvkXTxBlC1dSxXJ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Hk1kwuRCpICksUfseYDrz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5BAIBYOmbAVWTMBYcfEIx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UhSILLEykifXfpJNTSN2x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pw0sRgLnMRbTGjPTc3IC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VxbepmLUvESSmHiUnNWv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lJqX0FKkUMLP5VF1m11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eNrtbU8kOj7i9bsOrm6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CzMrHFkBbq0TxFzvJ6VA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66xCnemrUur57VYuOLBZ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wWJddUFULwuGlVzxUYno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R34wPWxlzaDEr0GD18wfz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zCeDzfdH1I30FSFGnX7zb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2TUSTSPQ93btshcnh7S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BqlNYkKy8ZueLcJEmjObR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WtpcpbAPrjbWqsy5Vy5i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HeG5sJVN4Y3HuSnLVzYix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3OLh5hof6zTSMavkJQUE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TJYGHaDvjJwwbSjbEEpO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W46s5LgIFEWTyMwXL7Xd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OB5dfAQ7nTWQV2iozeCAf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mfZD0xcgeqkpVnAuU2Fb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AlWhSf4bcidEeQeBziV6F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ww6VN4jzV3OKFDHJEXb3d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ch8KgjsmgfX4OqbXrZSCn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QuaATQDXUBiujOM3OZ7yN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MBPhyHvbaBE2rEAGpCIik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Mk6mbobSuOmhHzKChWsI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hm7s8AuQudrOvacv60i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aW1VMlLQCU6uOZ3V2iZ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oxoZKvfP1KcHCHleAyk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3gKfr5qlI8zZBcbrdN94D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wI0lcsaX07SN6FgFlfkuU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wvdNRuPuPTerK1f5SYbK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6O5vaysUJ9HLcv8pAG8vh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yFVfpfnmj9C4ooHmjh2Va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JYPKWsnuCDb7fqzV8cwmP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876KIenQtlOsVXqFiUZPx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Th8gNn9PpNgbQHDcK97L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iMvCvsUCn008ePBrrZHE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cJ6I159PHMQ3YlLaSGUMp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WD7MYLlNCRyWFz451LtPC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aHsOBiI73vThALvMrOsxi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ibQfGg71J9BWypgctQ7AI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9HLZE6e5kSYWohYmCr02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FEc6wekBqHwX19tGB1MDP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YC0Ye7eFzGzp17Myz0LIr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qgOSVPZf8VVGA6xZdnK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B7mU3rMS6hHczIpeiPA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u5qcr21xkG8A2EHv1Lytf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DYowPzY4UxoX71WIBpKlM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zBx3IIh32XbGsrNVcryg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GQaOCxxoSTf2AKSXxtue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b4xFzi99IU12pMZMRgMQv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MqzuUGcjMvOYqsw28YUTf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Ep21VqAitV6Ki665otWo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drlwfO7OWBbvMarTKLJu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8G2L9vxzZWJKXgC99OgdZ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CZkc3dZko3lIuMQn1RiU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jPNClnkGXUluZpMPjtmZB"/>
</p:tagLst>
</file>

<file path=ppt/theme/_rels/them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Twilight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1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10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6_Twilight">
  <a:themeElements>
    <a:clrScheme name="Twilight">
      <a:dk1>
        <a:sysClr val="windowText" lastClr="000000"/>
      </a:dk1>
      <a:lt1>
        <a:sysClr val="window" lastClr="FFFFFF"/>
      </a:lt1>
      <a:dk2>
        <a:srgbClr val="54638C"/>
      </a:dk2>
      <a:lt2>
        <a:srgbClr val="8D9AB3"/>
      </a:lt2>
      <a:accent1>
        <a:srgbClr val="FFAF03"/>
      </a:accent1>
      <a:accent2>
        <a:srgbClr val="FDE689"/>
      </a:accent2>
      <a:accent3>
        <a:srgbClr val="9E82E7"/>
      </a:accent3>
      <a:accent4>
        <a:srgbClr val="9735BB"/>
      </a:accent4>
      <a:accent5>
        <a:srgbClr val="BF2B2B"/>
      </a:accent5>
      <a:accent6>
        <a:srgbClr val="ED7307"/>
      </a:accent6>
      <a:hlink>
        <a:srgbClr val="FFAF03"/>
      </a:hlink>
      <a:folHlink>
        <a:srgbClr val="FDE689"/>
      </a:folHlink>
    </a:clrScheme>
    <a:fontScheme name="Twilight">
      <a:majorFont>
        <a:latin typeface="Century Gothic"/>
        <a:ea typeface=""/>
        <a:cs typeface=""/>
        <a:font script="Jpan" typeface="ＭＳ Ｐゴシック"/>
      </a:majorFont>
      <a:minorFont>
        <a:latin typeface="Century Gothic"/>
        <a:ea typeface=""/>
        <a:cs typeface=""/>
        <a:font script="Jpan" typeface="ＭＳ Ｐゴシック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0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6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38100" dist="12700" dir="5400000">
              <a:srgbClr val="FFFFFF">
                <a:alpha val="75000"/>
              </a:srgbClr>
            </a:innerShdw>
            <a:outerShdw blurRad="88900" dist="50800" dir="5400000" sx="102000" sy="102000" algn="tr" rotWithShape="0">
              <a:srgbClr val="808080">
                <a:alpha val="50000"/>
              </a:srgbClr>
            </a:outerShdw>
          </a:effectLst>
        </a:effectStyle>
        <a:effectStyle>
          <a:effectLst>
            <a:outerShdw blurRad="317500" dist="762000" dir="5400000" sy="4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extrusionH="12700" prstMaterial="softEdge">
            <a:bevelT w="38100" h="127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200000"/>
              </a:schemeClr>
              <a:schemeClr val="phClr">
                <a:tint val="3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200000"/>
              </a:schemeClr>
              <a:schemeClr val="phClr">
                <a:tint val="5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3_Default Design">
  <a:themeElements>
    <a:clrScheme name="Default Design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wilight">
  <a:themeElements>
    <a:clrScheme name="Twilight">
      <a:dk1>
        <a:sysClr val="windowText" lastClr="000000"/>
      </a:dk1>
      <a:lt1>
        <a:sysClr val="window" lastClr="FFFFFF"/>
      </a:lt1>
      <a:dk2>
        <a:srgbClr val="54638C"/>
      </a:dk2>
      <a:lt2>
        <a:srgbClr val="8D9AB3"/>
      </a:lt2>
      <a:accent1>
        <a:srgbClr val="FFAF03"/>
      </a:accent1>
      <a:accent2>
        <a:srgbClr val="FDE689"/>
      </a:accent2>
      <a:accent3>
        <a:srgbClr val="9E82E7"/>
      </a:accent3>
      <a:accent4>
        <a:srgbClr val="9735BB"/>
      </a:accent4>
      <a:accent5>
        <a:srgbClr val="BF2B2B"/>
      </a:accent5>
      <a:accent6>
        <a:srgbClr val="ED7307"/>
      </a:accent6>
      <a:hlink>
        <a:srgbClr val="FFAF03"/>
      </a:hlink>
      <a:folHlink>
        <a:srgbClr val="FDE689"/>
      </a:folHlink>
    </a:clrScheme>
    <a:fontScheme name="Twilight">
      <a:majorFont>
        <a:latin typeface="Century Gothic"/>
        <a:ea typeface=""/>
        <a:cs typeface=""/>
        <a:font script="Jpan" typeface="ＭＳ Ｐゴシック"/>
      </a:majorFont>
      <a:minorFont>
        <a:latin typeface="Century Gothic"/>
        <a:ea typeface=""/>
        <a:cs typeface=""/>
        <a:font script="Jpan" typeface="ＭＳ Ｐゴシック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0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6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38100" dist="12700" dir="5400000">
              <a:srgbClr val="FFFFFF">
                <a:alpha val="75000"/>
              </a:srgbClr>
            </a:innerShdw>
            <a:outerShdw blurRad="88900" dist="50800" dir="5400000" sx="102000" sy="102000" algn="tr" rotWithShape="0">
              <a:srgbClr val="808080">
                <a:alpha val="50000"/>
              </a:srgbClr>
            </a:outerShdw>
          </a:effectLst>
        </a:effectStyle>
        <a:effectStyle>
          <a:effectLst>
            <a:outerShdw blurRad="317500" dist="762000" dir="5400000" sy="4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extrusionH="12700" prstMaterial="softEdge">
            <a:bevelT w="38100" h="127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200000"/>
              </a:schemeClr>
              <a:schemeClr val="phClr">
                <a:tint val="3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200000"/>
              </a:schemeClr>
              <a:schemeClr val="phClr">
                <a:tint val="5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uss SPC Design - NOAA">
  <a:themeElements>
    <a:clrScheme name="Russ SPC Design - NOA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Russ SPC Design - NOA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uss SPC Design - NOA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s SPC Design - NOA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s SPC Design - NOA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s SPC Design - NOA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s SPC Design - NOA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s SPC Design - NOA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s SPC Design - NOA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s SPC Design - NOA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s SPC Design - NOA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s SPC Design - NOA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s SPC Design - NOA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s SPC Design - NOA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Twilight">
  <a:themeElements>
    <a:clrScheme name="Twilight">
      <a:dk1>
        <a:sysClr val="windowText" lastClr="000000"/>
      </a:dk1>
      <a:lt1>
        <a:sysClr val="window" lastClr="FFFFFF"/>
      </a:lt1>
      <a:dk2>
        <a:srgbClr val="54638C"/>
      </a:dk2>
      <a:lt2>
        <a:srgbClr val="8D9AB3"/>
      </a:lt2>
      <a:accent1>
        <a:srgbClr val="FFAF03"/>
      </a:accent1>
      <a:accent2>
        <a:srgbClr val="FDE689"/>
      </a:accent2>
      <a:accent3>
        <a:srgbClr val="9E82E7"/>
      </a:accent3>
      <a:accent4>
        <a:srgbClr val="9735BB"/>
      </a:accent4>
      <a:accent5>
        <a:srgbClr val="BF2B2B"/>
      </a:accent5>
      <a:accent6>
        <a:srgbClr val="ED7307"/>
      </a:accent6>
      <a:hlink>
        <a:srgbClr val="FFAF03"/>
      </a:hlink>
      <a:folHlink>
        <a:srgbClr val="FDE689"/>
      </a:folHlink>
    </a:clrScheme>
    <a:fontScheme name="Twilight">
      <a:majorFont>
        <a:latin typeface="Century Gothic"/>
        <a:ea typeface=""/>
        <a:cs typeface=""/>
        <a:font script="Jpan" typeface="ＭＳ Ｐゴシック"/>
      </a:majorFont>
      <a:minorFont>
        <a:latin typeface="Century Gothic"/>
        <a:ea typeface=""/>
        <a:cs typeface=""/>
        <a:font script="Jpan" typeface="ＭＳ Ｐゴシック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0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6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38100" dist="12700" dir="5400000">
              <a:srgbClr val="FFFFFF">
                <a:alpha val="75000"/>
              </a:srgbClr>
            </a:innerShdw>
            <a:outerShdw blurRad="88900" dist="50800" dir="5400000" sx="102000" sy="102000" algn="tr" rotWithShape="0">
              <a:srgbClr val="808080">
                <a:alpha val="50000"/>
              </a:srgbClr>
            </a:outerShdw>
          </a:effectLst>
        </a:effectStyle>
        <a:effectStyle>
          <a:effectLst>
            <a:outerShdw blurRad="317500" dist="762000" dir="5400000" sy="4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extrusionH="12700" prstMaterial="softEdge">
            <a:bevelT w="38100" h="127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200000"/>
              </a:schemeClr>
              <a:schemeClr val="phClr">
                <a:tint val="3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200000"/>
              </a:schemeClr>
              <a:schemeClr val="phClr">
                <a:tint val="5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2_Blank Presentation">
  <a:themeElements>
    <a:clrScheme name="Blank Presentation.p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.po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Twilight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1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10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Twilight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1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10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20616</TotalTime>
  <Words>452</Words>
  <Application>Microsoft Office PowerPoint</Application>
  <PresentationFormat>On-screen Show (4:3)</PresentationFormat>
  <Paragraphs>82</Paragraphs>
  <Slides>21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7" baseType="lpstr">
      <vt:lpstr>Office Theme</vt:lpstr>
      <vt:lpstr>Default Design</vt:lpstr>
      <vt:lpstr>1_Twilight</vt:lpstr>
      <vt:lpstr>Russ SPC Design - NOAA</vt:lpstr>
      <vt:lpstr>1_Default Design</vt:lpstr>
      <vt:lpstr>3_Twilight</vt:lpstr>
      <vt:lpstr>2_Blank Presentation</vt:lpstr>
      <vt:lpstr>2_Twilight</vt:lpstr>
      <vt:lpstr>4_Twilight</vt:lpstr>
      <vt:lpstr>5_Twilight</vt:lpstr>
      <vt:lpstr>2_Office Theme</vt:lpstr>
      <vt:lpstr>Stream</vt:lpstr>
      <vt:lpstr>6_Twilight</vt:lpstr>
      <vt:lpstr>3_Default Design</vt:lpstr>
      <vt:lpstr>Drawing</vt:lpstr>
      <vt:lpstr>Harvard Graphics Slide(s)</vt:lpstr>
      <vt:lpstr>Slide 1</vt:lpstr>
      <vt:lpstr>P-3 first operational flight</vt:lpstr>
      <vt:lpstr>Slide 3</vt:lpstr>
      <vt:lpstr>In 2010 - 48 hour lead time for evacuation of major cities</vt:lpstr>
      <vt:lpstr>Atlantic Track Error Trends</vt:lpstr>
      <vt:lpstr>Atlantic Model Trends</vt:lpstr>
      <vt:lpstr>2011 Atlantic “Cone”</vt:lpstr>
      <vt:lpstr>Slide 8</vt:lpstr>
      <vt:lpstr>Good forecast? Decision maker confidence resulted in few evacuations</vt:lpstr>
      <vt:lpstr>Bad forecast? 18Z 9 Sep Forecast Cycle 12Z 9 Sep Global Model Cycle </vt:lpstr>
      <vt:lpstr>Atlantic Genesis Forecasts</vt:lpstr>
      <vt:lpstr>Slide 12</vt:lpstr>
      <vt:lpstr>GTWO for Tomas</vt:lpstr>
      <vt:lpstr>GTWO Tomas</vt:lpstr>
      <vt:lpstr>Observation skill +/- 5-10KT</vt:lpstr>
      <vt:lpstr>Our biggest challenge – Rapid change in intensity</vt:lpstr>
      <vt:lpstr>Humberto 2007</vt:lpstr>
      <vt:lpstr>1935 Labor Day Hurricane  Category 1 to Category 5 in just 30h  </vt:lpstr>
      <vt:lpstr>State of science by 2020?</vt:lpstr>
      <vt:lpstr>Slide 20</vt:lpstr>
      <vt:lpstr>Thanks!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jdavid</dc:creator>
  <cp:lastModifiedBy> </cp:lastModifiedBy>
  <cp:revision>371</cp:revision>
  <cp:lastPrinted>2011-02-16T15:52:20Z</cp:lastPrinted>
  <dcterms:created xsi:type="dcterms:W3CDTF">2009-03-09T18:21:18Z</dcterms:created>
  <dcterms:modified xsi:type="dcterms:W3CDTF">2011-05-12T13:42:10Z</dcterms:modified>
</cp:coreProperties>
</file>