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s/slide22.xml" ContentType="application/vnd.openxmlformats-officedocument.presentationml.slide+xml"/>
  <Default Extension="gif" ContentType="image/gif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832" r:id="rId1"/>
    <p:sldMasterId id="2147484058" r:id="rId2"/>
  </p:sldMasterIdLst>
  <p:notesMasterIdLst>
    <p:notesMasterId r:id="rId26"/>
  </p:notesMasterIdLst>
  <p:handoutMasterIdLst>
    <p:handoutMasterId r:id="rId27"/>
  </p:handoutMasterIdLst>
  <p:sldIdLst>
    <p:sldId id="773" r:id="rId3"/>
    <p:sldId id="790" r:id="rId4"/>
    <p:sldId id="789" r:id="rId5"/>
    <p:sldId id="772" r:id="rId6"/>
    <p:sldId id="778" r:id="rId7"/>
    <p:sldId id="761" r:id="rId8"/>
    <p:sldId id="769" r:id="rId9"/>
    <p:sldId id="770" r:id="rId10"/>
    <p:sldId id="768" r:id="rId11"/>
    <p:sldId id="774" r:id="rId12"/>
    <p:sldId id="776" r:id="rId13"/>
    <p:sldId id="777" r:id="rId14"/>
    <p:sldId id="781" r:id="rId15"/>
    <p:sldId id="782" r:id="rId16"/>
    <p:sldId id="780" r:id="rId17"/>
    <p:sldId id="786" r:id="rId18"/>
    <p:sldId id="783" r:id="rId19"/>
    <p:sldId id="775" r:id="rId20"/>
    <p:sldId id="784" r:id="rId21"/>
    <p:sldId id="785" r:id="rId22"/>
    <p:sldId id="779" r:id="rId23"/>
    <p:sldId id="787" r:id="rId24"/>
    <p:sldId id="791" r:id="rId25"/>
  </p:sldIdLst>
  <p:sldSz cx="9144000" cy="6858000" type="screen4x3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C2134"/>
    <a:srgbClr val="20263C"/>
    <a:srgbClr val="1B1F31"/>
    <a:srgbClr val="292F4B"/>
    <a:srgbClr val="2B3249"/>
    <a:srgbClr val="212637"/>
    <a:srgbClr val="FFFFFF"/>
    <a:srgbClr val="0066FF"/>
    <a:srgbClr val="00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1743" autoAdjust="0"/>
    <p:restoredTop sz="86756" autoAdjust="0"/>
  </p:normalViewPr>
  <p:slideViewPr>
    <p:cSldViewPr>
      <p:cViewPr>
        <p:scale>
          <a:sx n="90" d="100"/>
          <a:sy n="90" d="100"/>
        </p:scale>
        <p:origin x="168" y="56"/>
      </p:cViewPr>
      <p:guideLst>
        <p:guide orient="horz" pos="4176"/>
        <p:guide orient="horz" pos="2496"/>
        <p:guide pos="864"/>
        <p:guide pos="2304"/>
        <p:guide pos="12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58" y="-72"/>
      </p:cViewPr>
      <p:guideLst>
        <p:guide orient="horz" pos="2905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4820" cy="4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4" tIns="46232" rIns="92464" bIns="4623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775" y="0"/>
            <a:ext cx="3004820" cy="46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4" tIns="46232" rIns="92464" bIns="4623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7825"/>
            <a:ext cx="3004820" cy="46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4" tIns="46232" rIns="92464" bIns="4623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3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775" y="8757825"/>
            <a:ext cx="3004820" cy="46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4" tIns="46232" rIns="92464" bIns="4623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660FAAF-CCBE-4937-988E-13C75FD3F07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113" cy="46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1" tIns="46115" rIns="92231" bIns="46115" numCol="1" anchor="t" anchorCtr="0" compatLnSpc="1">
            <a:prstTxWarp prst="textNoShape">
              <a:avLst/>
            </a:prstTxWarp>
          </a:bodyPr>
          <a:lstStyle>
            <a:lvl1pPr defTabSz="923037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088" y="0"/>
            <a:ext cx="2971112" cy="46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1" tIns="46115" rIns="92231" bIns="46115" numCol="1" anchor="t" anchorCtr="0" compatLnSpc="1">
            <a:prstTxWarp prst="textNoShape">
              <a:avLst/>
            </a:prstTxWarp>
          </a:bodyPr>
          <a:lstStyle>
            <a:lvl1pPr algn="r" defTabSz="923037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5325"/>
            <a:ext cx="4643438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929" y="4410219"/>
            <a:ext cx="5104342" cy="410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1" tIns="46115" rIns="92231" bIns="461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3375"/>
            <a:ext cx="2971113" cy="46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1" tIns="46115" rIns="92231" bIns="46115" numCol="1" anchor="b" anchorCtr="0" compatLnSpc="1">
            <a:prstTxWarp prst="textNoShape">
              <a:avLst/>
            </a:prstTxWarp>
          </a:bodyPr>
          <a:lstStyle>
            <a:lvl1pPr defTabSz="923037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088" y="8743375"/>
            <a:ext cx="2971112" cy="46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1" tIns="46115" rIns="92231" bIns="46115" numCol="1" anchor="b" anchorCtr="0" compatLnSpc="1">
            <a:prstTxWarp prst="textNoShape">
              <a:avLst/>
            </a:prstTxWarp>
          </a:bodyPr>
          <a:lstStyle>
            <a:lvl1pPr algn="r" defTabSz="923037">
              <a:defRPr sz="1200">
                <a:latin typeface="Times New Roman" pitchFamily="18" charset="0"/>
              </a:defRPr>
            </a:lvl1pPr>
          </a:lstStyle>
          <a:p>
            <a:fld id="{0FB3622A-5B61-4EEE-BD4B-BF0D54EB17E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Introduce Speakers:</a:t>
            </a:r>
          </a:p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Mr.</a:t>
            </a:r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 Bill Read – director, NOAA’s National Hurricane Center</a:t>
            </a:r>
          </a:p>
          <a:p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Frank Marks – Director of AOML’s Hurricane Research Division and Science Lead for the Hurricane Forecast Improvement Project</a:t>
            </a: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Mike Montgomery – principal investigator, NSF PRE-Depression Investigation of Cloud systems in the Tropics (PREDICT)</a:t>
            </a:r>
          </a:p>
          <a:p>
            <a:pPr defTabSz="924641"/>
            <a:endParaRPr lang="en-US" baseline="0" dirty="0" smtClean="0">
              <a:latin typeface="Times New Roman" pitchFamily="18" charset="0"/>
              <a:ea typeface="ＭＳ Ｐゴシック"/>
              <a:cs typeface="ＭＳ Ｐゴシック"/>
            </a:endParaRP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Also recognize:</a:t>
            </a: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James McFadden – Operations Director of NOAA’s Aircraft Operations Center</a:t>
            </a:r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ts val="300"/>
              </a:spcBef>
              <a:buSzPct val="100000"/>
              <a:defRPr/>
            </a:pPr>
            <a:r>
              <a:rPr lang="en-US" sz="1200" dirty="0" smtClean="0">
                <a:latin typeface="Cambria" pitchFamily="18" charset="0"/>
              </a:rPr>
              <a:t>Improving hurricane intensity predictions, a major goal for NOAA’s Hurricane Forecast Improvement Project (HFIP)</a:t>
            </a:r>
          </a:p>
          <a:p>
            <a:pPr>
              <a:spcBef>
                <a:spcPts val="300"/>
              </a:spcBef>
              <a:buSzPct val="100000"/>
              <a:defRPr/>
            </a:pPr>
            <a:endParaRPr lang="en-US" sz="1200" dirty="0" smtClean="0">
              <a:latin typeface="Cambria" pitchFamily="18" charset="0"/>
            </a:endParaRPr>
          </a:p>
          <a:p>
            <a:pPr marL="285750" indent="-285750">
              <a:spcBef>
                <a:spcPts val="300"/>
              </a:spcBef>
              <a:buSzPct val="100000"/>
              <a:buFont typeface="Arial" charset="0"/>
              <a:buAutoNum type="arabicParenR"/>
              <a:defRPr/>
            </a:pPr>
            <a:r>
              <a:rPr lang="en-US" sz="1200" dirty="0" smtClean="0">
                <a:latin typeface="Cambria" pitchFamily="18" charset="0"/>
              </a:rPr>
              <a:t> collect observations that span hurricane life cycle</a:t>
            </a:r>
          </a:p>
          <a:p>
            <a:pPr marL="285750" indent="-285750">
              <a:spcBef>
                <a:spcPts val="300"/>
              </a:spcBef>
              <a:buSzPct val="100000"/>
              <a:buFont typeface="Arial" charset="0"/>
              <a:buAutoNum type="arabicParenR"/>
              <a:defRPr/>
            </a:pPr>
            <a:endParaRPr lang="en-US" sz="1200" dirty="0" smtClean="0">
              <a:latin typeface="Cambria" pitchFamily="18" charset="0"/>
            </a:endParaRPr>
          </a:p>
          <a:p>
            <a:pPr marL="285750" indent="-285750">
              <a:spcBef>
                <a:spcPts val="300"/>
              </a:spcBef>
              <a:buSzPct val="100000"/>
              <a:buFont typeface="Arial" charset="0"/>
              <a:buAutoNum type="arabicParenR"/>
              <a:defRPr/>
            </a:pPr>
            <a:r>
              <a:rPr lang="en-US" sz="1200" dirty="0" smtClean="0">
                <a:latin typeface="Cambria" pitchFamily="18" charset="0"/>
              </a:rPr>
              <a:t> develop and refine measurement technologies</a:t>
            </a:r>
          </a:p>
          <a:p>
            <a:pPr marL="285750" indent="-285750">
              <a:spcBef>
                <a:spcPts val="300"/>
              </a:spcBef>
              <a:buSzPct val="100000"/>
              <a:buFont typeface="Arial" charset="0"/>
              <a:buAutoNum type="arabicParenR"/>
              <a:defRPr/>
            </a:pPr>
            <a:endParaRPr lang="en-US" sz="1200" dirty="0" smtClean="0">
              <a:latin typeface="Cambria" pitchFamily="18" charset="0"/>
            </a:endParaRPr>
          </a:p>
          <a:p>
            <a:pPr marL="285750" indent="-285750">
              <a:spcBef>
                <a:spcPts val="300"/>
              </a:spcBef>
              <a:buSzPct val="100000"/>
              <a:buFont typeface="Arial" charset="0"/>
              <a:buAutoNum type="arabicParenR"/>
              <a:defRPr/>
            </a:pPr>
            <a:r>
              <a:rPr lang="en-US" sz="1200" dirty="0" smtClean="0">
                <a:latin typeface="Cambria" pitchFamily="18" charset="0"/>
              </a:rPr>
              <a:t> improve understanding of intensity change at all stages of a hurricane’s life cycle</a:t>
            </a:r>
          </a:p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/>
              <a:t>NASA’s Genesis and Intensification Processes (GRIP).</a:t>
            </a:r>
          </a:p>
          <a:p>
            <a:r>
              <a:rPr lang="en-US" dirty="0" smtClean="0"/>
              <a:t>This field campaign has the primary focus of addressing the fundamental science</a:t>
            </a:r>
          </a:p>
          <a:p>
            <a:r>
              <a:rPr lang="en-US" dirty="0" smtClean="0"/>
              <a:t>leading to tropical </a:t>
            </a:r>
            <a:r>
              <a:rPr lang="en-US" dirty="0" err="1" smtClean="0"/>
              <a:t>cyclogeneis</a:t>
            </a:r>
            <a:r>
              <a:rPr lang="en-US" dirty="0" smtClean="0"/>
              <a:t> and rapid intensification of tropical cyclones. The focus</a:t>
            </a:r>
          </a:p>
          <a:p>
            <a:r>
              <a:rPr lang="en-US" dirty="0" smtClean="0"/>
              <a:t>area of investigation is the Western Atlantic, Caribbean Sea, Gulf of Mexico and Eastern</a:t>
            </a:r>
          </a:p>
          <a:p>
            <a:r>
              <a:rPr lang="en-US" dirty="0" smtClean="0"/>
              <a:t>Pacific. The NASA DC-8 and Global Hawk will investigate tropical cyclones. GRIP</a:t>
            </a:r>
          </a:p>
          <a:p>
            <a:r>
              <a:rPr lang="en-US" dirty="0" smtClean="0"/>
              <a:t>will run from August 15-September 30</a:t>
            </a:r>
          </a:p>
          <a:p>
            <a:r>
              <a:rPr lang="en-US" i="1" dirty="0" smtClean="0"/>
              <a:t>Key measurements for GRIP: 3-dimensional winds (</a:t>
            </a:r>
            <a:r>
              <a:rPr lang="en-US" i="1" dirty="0" err="1" smtClean="0"/>
              <a:t>dropsondes</a:t>
            </a:r>
            <a:r>
              <a:rPr lang="en-US" i="1" dirty="0" smtClean="0"/>
              <a:t> and wind </a:t>
            </a:r>
            <a:r>
              <a:rPr lang="en-US" i="1" dirty="0" err="1" smtClean="0"/>
              <a:t>lidar</a:t>
            </a:r>
            <a:r>
              <a:rPr lang="en-US" i="1" dirty="0" smtClean="0"/>
              <a:t>) and</a:t>
            </a:r>
          </a:p>
          <a:p>
            <a:r>
              <a:rPr lang="en-US" dirty="0" smtClean="0"/>
              <a:t>thermodynamic field (</a:t>
            </a:r>
            <a:r>
              <a:rPr lang="en-US" dirty="0" err="1" smtClean="0"/>
              <a:t>insitu</a:t>
            </a:r>
            <a:r>
              <a:rPr lang="en-US" dirty="0" smtClean="0"/>
              <a:t> and microwave), Surface winds, precipitation intensity</a:t>
            </a:r>
          </a:p>
          <a:p>
            <a:r>
              <a:rPr lang="en-US" dirty="0" smtClean="0"/>
              <a:t>and rain-rates (dual-frequency radars on DC-8 and Global Hawk), cloud</a:t>
            </a:r>
          </a:p>
          <a:p>
            <a:r>
              <a:rPr lang="en-US" dirty="0" smtClean="0"/>
              <a:t>microphysics, aerosol content (</a:t>
            </a:r>
            <a:r>
              <a:rPr lang="en-US" dirty="0" err="1" smtClean="0"/>
              <a:t>insitu</a:t>
            </a:r>
            <a:r>
              <a:rPr lang="en-US" dirty="0" smtClean="0"/>
              <a:t> and </a:t>
            </a:r>
            <a:r>
              <a:rPr lang="en-US" dirty="0" err="1" smtClean="0"/>
              <a:t>Lidar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Frank – touch on NOAA’s continuing investment in UAS development –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400" dirty="0" smtClean="0"/>
              <a:t>Global Hawk Pilot /Deputy Project Manager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 Global Hawk Flight Hour Funding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 Development , Deployment, and Science Support of </a:t>
            </a:r>
            <a:r>
              <a:rPr lang="en-US" sz="1400" dirty="0" err="1" smtClean="0"/>
              <a:t>Dropwindsonde</a:t>
            </a:r>
            <a:r>
              <a:rPr lang="en-US" sz="1400" dirty="0" smtClean="0"/>
              <a:t> System for Vertical Meteorological Profiles and Turbulence Sensor for Situational Awareness</a:t>
            </a:r>
            <a:endParaRPr lang="en-US" sz="1600" dirty="0" smtClean="0"/>
          </a:p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/>
              <a:t> </a:t>
            </a:r>
            <a:r>
              <a:rPr lang="en-US" sz="1400" b="1" dirty="0" smtClean="0"/>
              <a:t>WB-57 Flight Hour Funding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/>
              <a:t>  Development , Deployment, and Science</a:t>
            </a:r>
          </a:p>
          <a:p>
            <a:pPr lvl="1"/>
            <a:r>
              <a:rPr lang="en-US" sz="1400" b="1" dirty="0" smtClean="0"/>
              <a:t> Support of Hurricane Imaging Radiometer as Future UAS Hurricane Ocean Surface Wind and Rainfall Sensor</a:t>
            </a:r>
            <a:endParaRPr lang="en-US" sz="1600" dirty="0" smtClean="0"/>
          </a:p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3622A-5B61-4EEE-BD4B-BF0D54EB17E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Introduce Speakers:</a:t>
            </a:r>
          </a:p>
          <a:p>
            <a:r>
              <a:rPr lang="en-US" dirty="0" smtClean="0">
                <a:latin typeface="Times New Roman" pitchFamily="18" charset="0"/>
                <a:ea typeface="ＭＳ Ｐゴシック"/>
                <a:cs typeface="ＭＳ Ｐゴシック"/>
              </a:rPr>
              <a:t>Mr.</a:t>
            </a:r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 Bill Read – director, NOAA’s National Hurricane Center</a:t>
            </a:r>
          </a:p>
          <a:p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Frank Marks – Director of AOML’s Hurricane Research Division and Science Lead for the Hurricane Forecast Improvement Project</a:t>
            </a: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Mike Montgomery – principal investigator, NSF PRE-Depression Investigation of Cloud systems in the Tropics (PREDICT)</a:t>
            </a:r>
          </a:p>
          <a:p>
            <a:pPr defTabSz="924641"/>
            <a:endParaRPr lang="en-US" baseline="0" dirty="0" smtClean="0">
              <a:latin typeface="Times New Roman" pitchFamily="18" charset="0"/>
              <a:ea typeface="ＭＳ Ｐゴシック"/>
              <a:cs typeface="ＭＳ Ｐゴシック"/>
            </a:endParaRP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Also recognize:</a:t>
            </a:r>
          </a:p>
          <a:p>
            <a:pPr defTabSz="924641"/>
            <a:r>
              <a:rPr lang="en-US" baseline="0" dirty="0" smtClean="0">
                <a:latin typeface="Times New Roman" pitchFamily="18" charset="0"/>
                <a:ea typeface="ＭＳ Ｐゴシック"/>
                <a:cs typeface="ＭＳ Ｐゴシック"/>
              </a:rPr>
              <a:t>Dr. James McFadden – Operations Director of NOAA’s Aircraft Operations Center</a:t>
            </a:r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76BAD-6580-45CF-B24C-902F3A450EE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76BAD-6580-45CF-B24C-902F3A450EE6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76BAD-6580-45CF-B24C-902F3A450EE6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C90FC-D014-45F3-9967-D1C06553D5D4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gi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06A88-FB59-466D-8640-8E4320091A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656FB-F771-4036-9FBC-DA1D27BD81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CA4AB-D4E3-409E-9490-7D8064181D2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8D9AB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388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8D9AB3"/>
                </a:solidFill>
              </a:rPr>
              <a:t>2009 National Hurricane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B5933B5-A7AB-4BFA-9535-479AF00EF40F}" type="slidenum">
              <a:rPr lang="en-US">
                <a:solidFill>
                  <a:srgbClr val="8D9AB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8D9AB3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12DD9-3BBE-4CE4-9714-0F57DA31B59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Picture 10" descr="noaa_trans_back_dark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33041" y="6019800"/>
            <a:ext cx="779209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2C525-6927-4487-86D3-E84B74DE5AF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sz="24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sz="2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573588" y="1693863"/>
            <a:ext cx="19050" cy="438943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CEB48-D293-4974-82B7-D4F40521862D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9FE0F-3918-4C4F-9C37-5022C815B8CA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BD25A-927F-4B9D-8232-0FF04ACD750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2DBA7-41FB-490F-AB90-6B39CEBFC8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C8D52-AB87-4EF7-B2C5-87D37173C07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42C06-49E3-4795-A6A8-C044B44FFB4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47F34-F7D5-46E7-86A1-BEF874BBB811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DFC3B-B474-49FF-975D-604C12246C62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B8319-EC31-474C-89E6-B1B955C7903F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C41E-56A5-4F08-A72F-F1B155454427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02EAC-6D68-4BBF-9B17-BC9680395C7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2A1DB-4A17-4F3A-B6C6-271F4BC9BB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DE05-D80B-433A-95EB-69E9FA9A79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9500B-999C-4F50-8B9B-21A6A597BF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EC7F5-8020-4B64-B080-221C0D6CC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8A9E-A2FE-409F-803D-017EF6C8ED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5CC01-3EE1-404C-9F3A-D7EBFFA471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1B050-6AC6-4256-9A3C-8C0F94D2F4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latin typeface="Arial" pitchFamily="34" charset="0"/>
              </a:defRPr>
            </a:lvl1pPr>
          </a:lstStyle>
          <a:p>
            <a:pPr algn="ctr" eaLnBrk="1" hangingPunct="1">
              <a:defRPr/>
            </a:pPr>
            <a:r>
              <a:rPr lang="en-US">
                <a:solidFill>
                  <a:srgbClr val="000000"/>
                </a:solidFill>
              </a:rPr>
              <a:t>DRAFT DOCUMENT:</a:t>
            </a:r>
          </a:p>
          <a:p>
            <a:pPr algn="ctr" eaLnBrk="1" hangingPunct="1">
              <a:defRPr/>
            </a:pPr>
            <a:r>
              <a:rPr lang="en-US">
                <a:solidFill>
                  <a:srgbClr val="000000"/>
                </a:solidFill>
              </a:rPr>
              <a:t>For Internal Use Only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800" b="0">
                <a:latin typeface="+mn-lt"/>
              </a:defRPr>
            </a:lvl1pPr>
          </a:lstStyle>
          <a:p>
            <a:pPr eaLnBrk="1" hangingPunct="1">
              <a:defRPr/>
            </a:pPr>
            <a:fld id="{1AE17338-B648-435B-9730-006138DC51CC}" type="slidenum">
              <a:rPr lang="en-US">
                <a:solidFill>
                  <a:srgbClr val="000000"/>
                </a:solidFill>
              </a:rPr>
              <a:pPr eaLnBrk="1" hangingPunct="1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28600"/>
            <a:ext cx="1176338" cy="1177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33" name="Picture 12" descr="doc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96200" y="228600"/>
            <a:ext cx="12192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Text Box 13"/>
          <p:cNvSpPr txBox="1">
            <a:spLocks noChangeArrowheads="1"/>
          </p:cNvSpPr>
          <p:nvPr userDrawn="1"/>
        </p:nvSpPr>
        <p:spPr bwMode="auto">
          <a:xfrm rot="18900000">
            <a:off x="6248400" y="51054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4000">
                <a:solidFill>
                  <a:srgbClr val="DDDDDD"/>
                </a:solidFill>
                <a:latin typeface="Times New Roman" pitchFamily="18" charset="0"/>
              </a:rPr>
              <a:t>  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152400"/>
            <a:ext cx="791845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143000"/>
            <a:ext cx="79248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388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1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038" y="6275388"/>
            <a:ext cx="5643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1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/>
                </a:solidFill>
              </a:rPr>
              <a:t>2009 National Hurricane Conference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388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E9478FC-C52B-4EF8-81AC-91C7114B6533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 kern="1200">
          <a:solidFill>
            <a:schemeClr val="accent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>
          <a:solidFill>
            <a:schemeClr val="accent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85800" indent="-336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035050" indent="-349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336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720850" indent="-349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png"/><Relationship Id="rId1" Type="http://schemas.openxmlformats.org/officeDocument/2006/relationships/video" Target="file://localhost/Users/seminar/Desktop/IFEX%20press%20aug%2011%20SLIDES/HWRFx_3rd-Nest_IKE09L_2008-09-06_12Z_CLOSE-UP.gif" TargetMode="External"/><Relationship Id="rId2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23.png"/><Relationship Id="rId1" Type="http://schemas.openxmlformats.org/officeDocument/2006/relationships/video" Target="file://localhost/Users/seminar/Desktop/IFEX%20press%20aug%2011%20SLIDES/New_3d_hurricane.mp4" TargetMode="External"/><Relationship Id="rId2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4" Type="http://schemas.openxmlformats.org/officeDocument/2006/relationships/image" Target="../media/image25.gi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hyperlink" Target="http://en.wikipedia.org/wiki/Mammal" TargetMode="External"/><Relationship Id="rId5" Type="http://schemas.openxmlformats.org/officeDocument/2006/relationships/hyperlink" Target="http://en.wikipedia.org/wiki/Pouch_(marsupial)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hyperlink" Target="http://www.nrlmry.navy.mil/predict-bin/tc_home2.cgi?PHOT=yes&amp;ATCF_BASIN=al&amp;ACTIVES=10-ATL-24L.PGI24L,10-ATL-25L.PGI25L,10-ATL-26L.PGI26L,10-ATL-27L.PGI27L,10-ATL-28L.PGI28L&amp;SIZE=full&amp;NAV=tc&amp;ATCF_YR=1&amp;ATCF_FILE=1/&amp;CURRENT=20100810.1415.goes13.x.vis1km_high.25LPGI25L.15kts-1010mb-126N-478W.100pc.jpg&amp;AGE=Latest&amp;ATCF_NAME=al251&amp;ATCF_DIR=1&amp;MO=AUG&amp;STYLE=tables&amp;YEAR=2010&amp;YR=10&amp;BASIN=ATL&amp;STORM_NAME=25L.PGI25L&amp;ARCHIVE=active&amp;AREA=atlantic/tropics&amp;PRODUCT=vis&amp;DIR=/SATPRODUCTS/TC/tc10/ATL/25L.PGI25L/vis/geo/1km_zoom&amp;TYPE=vis&amp;PROD=vis&amp;SUB_PROD=geo&amp;SUB_SUB_PROD=1km_zoom" TargetMode="External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918450" cy="788988"/>
          </a:xfrm>
        </p:spPr>
        <p:txBody>
          <a:bodyPr/>
          <a:lstStyle/>
          <a:p>
            <a:pPr eaLnBrk="1" hangingPunct="1"/>
            <a:r>
              <a:rPr lang="en-US" sz="60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Dr. Robert Atlas</a:t>
            </a:r>
            <a:r>
              <a:rPr lang="en-US" sz="32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32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Director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 NOAA’s Atlantic Oceanographic and Meteorological  Laboratory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918450" cy="788988"/>
          </a:xfrm>
        </p:spPr>
        <p:txBody>
          <a:bodyPr/>
          <a:lstStyle/>
          <a:p>
            <a:pPr eaLnBrk="1" hangingPunct="1"/>
            <a:r>
              <a:rPr lang="en-US" sz="60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Dr. Frank Marks</a:t>
            </a:r>
            <a:br>
              <a:rPr lang="en-US" sz="60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Director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Hurricane Research Division of AOML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3200400" y="304800"/>
            <a:ext cx="5403850" cy="788988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Intensity Forecast Experiment</a:t>
            </a:r>
            <a:b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IFEX</a:t>
            </a:r>
          </a:p>
        </p:txBody>
      </p:sp>
      <p:pic>
        <p:nvPicPr>
          <p:cNvPr id="8" name="Picture 20" descr="after1stsalex_barbados"/>
          <p:cNvPicPr>
            <a:picLocks noChangeArrowheads="1"/>
          </p:cNvPicPr>
          <p:nvPr/>
        </p:nvPicPr>
        <p:blipFill>
          <a:blip r:embed="rId3" cstate="print">
            <a:lum bright="12000" contrast="6000"/>
          </a:blip>
          <a:srcRect t="9750" r="1013" b="3300"/>
          <a:stretch>
            <a:fillRect/>
          </a:stretch>
        </p:blipFill>
        <p:spPr bwMode="auto">
          <a:xfrm>
            <a:off x="228600" y="609600"/>
            <a:ext cx="2971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http://www.aoml.noaa.gov/hrd/Storm_pages/fay2008/Shirley_Paul_P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28600" y="2438400"/>
            <a:ext cx="2971800" cy="20045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581400" y="2179796"/>
            <a:ext cx="4953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NOAA Partnership to utilize NOAA’s hurricane expertise in operations and research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 lvl="1"/>
            <a:r>
              <a:rPr lang="en-US" sz="2400" dirty="0" smtClean="0"/>
              <a:t>Improve hurricane intensity forecast </a:t>
            </a:r>
          </a:p>
          <a:p>
            <a:endParaRPr lang="en-US" sz="2400" dirty="0" smtClean="0"/>
          </a:p>
          <a:p>
            <a:pPr lvl="1"/>
            <a:r>
              <a:rPr lang="en-US" sz="2400" dirty="0" smtClean="0"/>
              <a:t>Refine measurement  technologies</a:t>
            </a:r>
          </a:p>
          <a:p>
            <a:endParaRPr lang="en-US" sz="1800" dirty="0" smtClean="0"/>
          </a:p>
          <a:p>
            <a:pPr lvl="1"/>
            <a:r>
              <a:rPr lang="en-US" sz="2400" dirty="0" smtClean="0"/>
              <a:t>Increase understanding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3429000" y="3657600"/>
            <a:ext cx="609600" cy="3019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429000" y="4797751"/>
            <a:ext cx="609600" cy="3019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429000" y="5788351"/>
            <a:ext cx="609600" cy="3019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oordination call Lixion Avila Hrcn Alex.JPG"/>
          <p:cNvPicPr>
            <a:picLocks noChangeAspect="1"/>
          </p:cNvPicPr>
          <p:nvPr/>
        </p:nvPicPr>
        <p:blipFill>
          <a:blip r:embed="rId5" cstate="print">
            <a:lum bright="10000" contrast="10000"/>
          </a:blip>
          <a:srcRect l="5369"/>
          <a:stretch>
            <a:fillRect/>
          </a:stretch>
        </p:blipFill>
        <p:spPr>
          <a:xfrm>
            <a:off x="228600" y="4419600"/>
            <a:ext cx="2981794" cy="2362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lockheed1"/>
          <p:cNvPicPr>
            <a:picLocks noChangeAspect="1" noChangeArrowheads="1"/>
          </p:cNvPicPr>
          <p:nvPr/>
        </p:nvPicPr>
        <p:blipFill>
          <a:blip r:embed="rId4" cstate="print"/>
          <a:srcRect t="20000" b="12000"/>
          <a:stretch>
            <a:fillRect/>
          </a:stretch>
        </p:blipFill>
        <p:spPr bwMode="auto">
          <a:xfrm>
            <a:off x="152400" y="4953000"/>
            <a:ext cx="3733800" cy="157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g4-1.jpg"/>
          <p:cNvPicPr>
            <a:picLocks noChangeAspect="1"/>
          </p:cNvPicPr>
          <p:nvPr/>
        </p:nvPicPr>
        <p:blipFill>
          <a:blip r:embed="rId5" cstate="print"/>
          <a:srcRect t="18000" b="18000"/>
          <a:stretch>
            <a:fillRect/>
          </a:stretch>
        </p:blipFill>
        <p:spPr>
          <a:xfrm>
            <a:off x="152400" y="3283712"/>
            <a:ext cx="3733800" cy="1593088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2400" y="685800"/>
            <a:ext cx="3505200" cy="1524000"/>
          </a:xfrm>
        </p:spPr>
        <p:txBody>
          <a:bodyPr/>
          <a:lstStyle/>
          <a:p>
            <a:r>
              <a:rPr lang="en-US" sz="2600" b="0" dirty="0" smtClean="0">
                <a:solidFill>
                  <a:schemeClr val="tx1"/>
                </a:solidFill>
                <a:latin typeface="+mn-lt"/>
              </a:rPr>
              <a:t>Collecting aircraft data from the hurricanes inner core and large scale hurricane environment…</a:t>
            </a:r>
            <a:endParaRPr lang="en-US" sz="26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" name="Picture 3" descr="Slide10.jpg"/>
          <p:cNvPicPr>
            <a:picLocks noChangeAspect="1" noChangeArrowheads="1"/>
          </p:cNvPicPr>
          <p:nvPr/>
        </p:nvPicPr>
        <p:blipFill>
          <a:blip r:embed="rId6" cstate="print"/>
          <a:srcRect l="27423" t="16941" r="27038" b="22824"/>
          <a:stretch>
            <a:fillRect/>
          </a:stretch>
        </p:blipFill>
        <p:spPr bwMode="auto">
          <a:xfrm>
            <a:off x="3962400" y="3733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781800" y="4267200"/>
            <a:ext cx="2057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… and getting it into the next generation high resolution models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12" name="HWRFx_3rd-Nest_IKE09L_2008-09-06_12Z_CLOSE-UP.gif">
            <a:hlinkClick r:id="" action="ppaction://media"/>
          </p:cNvPr>
          <p:cNvPicPr/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3642289" y="1"/>
            <a:ext cx="5501711" cy="3657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918450" cy="788988"/>
          </a:xfrm>
        </p:spPr>
        <p:txBody>
          <a:bodyPr/>
          <a:lstStyle/>
          <a:p>
            <a:pPr eaLnBrk="1" hangingPunct="1"/>
            <a: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Improved Understanding of</a:t>
            </a:r>
            <a:b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Rapid intensity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600200"/>
            <a:ext cx="320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Number one forecast problem for National Hurricane Center:  hard to forecast – to understand</a:t>
            </a:r>
          </a:p>
          <a:p>
            <a:endParaRPr lang="en-US" sz="2400" dirty="0" smtClean="0"/>
          </a:p>
          <a:p>
            <a:r>
              <a:rPr lang="en-US" sz="2400" dirty="0" smtClean="0"/>
              <a:t>83% of all major hurricanes go through at least one rapid intensification in their lifecycle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9" name="New_3d_hurricane.mp4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505200" y="1600200"/>
            <a:ext cx="5486400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18450" cy="788988"/>
          </a:xfrm>
        </p:spPr>
        <p:txBody>
          <a:bodyPr/>
          <a:lstStyle/>
          <a:p>
            <a:pPr eaLnBrk="1" hangingPunct="1"/>
            <a: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Multi Agency Collaboration</a:t>
            </a:r>
            <a:b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</a:br>
            <a:endParaRPr lang="en-US" sz="3600" b="0" dirty="0" smtClean="0">
              <a:solidFill>
                <a:schemeClr val="tx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905000"/>
            <a:ext cx="777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b="1" dirty="0" smtClean="0">
                <a:latin typeface="+mn-lt"/>
              </a:rPr>
              <a:t>NASA GRIP </a:t>
            </a:r>
          </a:p>
          <a:p>
            <a:pPr lvl="1"/>
            <a:r>
              <a:rPr lang="en-US" sz="2200" b="1" dirty="0" smtClean="0">
                <a:latin typeface="+mn-lt"/>
              </a:rPr>
              <a:t>(Genesis and Rapid Intensification Processes)</a:t>
            </a:r>
          </a:p>
          <a:p>
            <a:pPr lvl="2">
              <a:buFont typeface="Arial" charset="0"/>
              <a:buChar char="•"/>
            </a:pPr>
            <a:r>
              <a:rPr lang="en-US" sz="2200" b="1" dirty="0" smtClean="0">
                <a:latin typeface="+mn-lt"/>
              </a:rPr>
              <a:t> DC-8 – based in Ft. Lauderdale, </a:t>
            </a:r>
          </a:p>
          <a:p>
            <a:pPr lvl="2">
              <a:buFont typeface="Arial" charset="0"/>
              <a:buChar char="•"/>
            </a:pPr>
            <a:r>
              <a:rPr lang="en-US" sz="2200" b="1" dirty="0" smtClean="0">
                <a:latin typeface="+mn-lt"/>
              </a:rPr>
              <a:t> Global Hawk – based in Dryden, CA</a:t>
            </a:r>
          </a:p>
          <a:p>
            <a:pPr lvl="2">
              <a:buFont typeface="Arial" charset="0"/>
              <a:buChar char="•"/>
            </a:pPr>
            <a:endParaRPr lang="en-US" sz="2200" b="1" dirty="0" smtClean="0">
              <a:latin typeface="+mn-lt"/>
            </a:endParaRPr>
          </a:p>
          <a:p>
            <a:pPr lvl="1"/>
            <a:endParaRPr lang="en-US" sz="2200" b="1" dirty="0" smtClean="0">
              <a:latin typeface="+mn-lt"/>
            </a:endParaRPr>
          </a:p>
          <a:p>
            <a:pPr lvl="1"/>
            <a:r>
              <a:rPr lang="en-US" sz="3200" b="1" dirty="0" smtClean="0">
                <a:latin typeface="+mn-lt"/>
              </a:rPr>
              <a:t>NSF PREDICT </a:t>
            </a:r>
            <a:endParaRPr lang="en-US" sz="3200" dirty="0" smtClean="0">
              <a:latin typeface="+mn-lt"/>
            </a:endParaRPr>
          </a:p>
          <a:p>
            <a:pPr lvl="1"/>
            <a:r>
              <a:rPr lang="en-US" sz="2200" b="1" dirty="0" smtClean="0">
                <a:latin typeface="+mn-lt"/>
              </a:rPr>
              <a:t>(PRE-Depression Investigation of Cloud systems in the Tropics)</a:t>
            </a:r>
          </a:p>
          <a:p>
            <a:pPr lvl="2">
              <a:buFont typeface="Arial" charset="0"/>
              <a:buChar char="•"/>
            </a:pPr>
            <a:r>
              <a:rPr lang="en-US" sz="2200" b="1" dirty="0" smtClean="0">
                <a:latin typeface="+mn-lt"/>
              </a:rPr>
              <a:t> G-V – based in St. Croix</a:t>
            </a:r>
          </a:p>
        </p:txBody>
      </p:sp>
      <p:pic>
        <p:nvPicPr>
          <p:cNvPr id="13314" name="Picture 2" descr="http://www.ccmr.cornell.edu/igert/images/logo-NSF-CMY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191000"/>
            <a:ext cx="835026" cy="835026"/>
          </a:xfrm>
          <a:prstGeom prst="rect">
            <a:avLst/>
          </a:prstGeom>
          <a:noFill/>
        </p:spPr>
      </p:pic>
      <p:pic>
        <p:nvPicPr>
          <p:cNvPr id="13316" name="Picture 4" descr="http://www.tcnj.edu/~teamdpx/DPX%20II/images/Logos/NASA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69897"/>
            <a:ext cx="914400" cy="77876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 descr="instruments_g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0639" y="2638552"/>
            <a:ext cx="7160941" cy="3914648"/>
          </a:xfrm>
          <a:ln w="28575">
            <a:noFill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0" y="457200"/>
            <a:ext cx="7620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Genesis and Rapid Intensification Processes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(GRIP) Experiment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partnership between NASA , NOAA, and Northrop Grumman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1000" y="1828800"/>
            <a:ext cx="6705600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81000" y="1913692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i="1" dirty="0">
                <a:solidFill>
                  <a:schemeClr val="tx2"/>
                </a:solidFill>
              </a:rPr>
              <a:t>NOAA Unmanned Aircraft Systems (UAS) Program c</a:t>
            </a:r>
            <a:r>
              <a:rPr lang="en-US" sz="1400" b="1" i="1" dirty="0" smtClean="0">
                <a:solidFill>
                  <a:schemeClr val="tx2"/>
                </a:solidFill>
              </a:rPr>
              <a:t>ontributed  ~ </a:t>
            </a:r>
            <a:r>
              <a:rPr lang="en-US" sz="1400" b="1" i="1" dirty="0">
                <a:solidFill>
                  <a:schemeClr val="tx2"/>
                </a:solidFill>
              </a:rPr>
              <a:t>$3.5M </a:t>
            </a:r>
            <a:r>
              <a:rPr lang="en-US" sz="1400" b="1" i="1" dirty="0" smtClean="0">
                <a:solidFill>
                  <a:schemeClr val="tx2"/>
                </a:solidFill>
              </a:rPr>
              <a:t> to</a:t>
            </a:r>
          </a:p>
          <a:p>
            <a:pPr lvl="0"/>
            <a:r>
              <a:rPr lang="en-US" sz="1400" b="1" i="1" dirty="0">
                <a:solidFill>
                  <a:schemeClr val="tx2"/>
                </a:solidFill>
              </a:rPr>
              <a:t>d</a:t>
            </a:r>
            <a:r>
              <a:rPr lang="en-US" sz="1400" b="1" i="1" dirty="0" smtClean="0">
                <a:solidFill>
                  <a:schemeClr val="tx2"/>
                </a:solidFill>
              </a:rPr>
              <a:t>emonstrate </a:t>
            </a:r>
            <a:r>
              <a:rPr lang="en-US" sz="1400" b="1" i="1" dirty="0">
                <a:solidFill>
                  <a:schemeClr val="tx2"/>
                </a:solidFill>
              </a:rPr>
              <a:t>p</a:t>
            </a:r>
            <a:r>
              <a:rPr lang="en-US" sz="1400" b="1" i="1" dirty="0" smtClean="0">
                <a:solidFill>
                  <a:schemeClr val="tx2"/>
                </a:solidFill>
              </a:rPr>
              <a:t>otential </a:t>
            </a:r>
            <a:r>
              <a:rPr lang="en-US" sz="1400" b="1" i="1" dirty="0">
                <a:solidFill>
                  <a:schemeClr val="tx2"/>
                </a:solidFill>
              </a:rPr>
              <a:t>h</a:t>
            </a:r>
            <a:r>
              <a:rPr lang="en-US" sz="1400" b="1" i="1" dirty="0" smtClean="0">
                <a:solidFill>
                  <a:schemeClr val="tx2"/>
                </a:solidFill>
              </a:rPr>
              <a:t>igh </a:t>
            </a:r>
            <a:r>
              <a:rPr lang="en-US" sz="1400" b="1" i="1" dirty="0">
                <a:solidFill>
                  <a:schemeClr val="tx2"/>
                </a:solidFill>
              </a:rPr>
              <a:t>a</a:t>
            </a:r>
            <a:r>
              <a:rPr lang="en-US" sz="1400" b="1" i="1" dirty="0" smtClean="0">
                <a:solidFill>
                  <a:schemeClr val="tx2"/>
                </a:solidFill>
              </a:rPr>
              <a:t>ltitude </a:t>
            </a:r>
            <a:r>
              <a:rPr lang="en-US" sz="1400" b="1" i="1" dirty="0">
                <a:solidFill>
                  <a:schemeClr val="tx2"/>
                </a:solidFill>
              </a:rPr>
              <a:t>p</a:t>
            </a:r>
            <a:r>
              <a:rPr lang="en-US" sz="1400" b="1" i="1" dirty="0" smtClean="0">
                <a:solidFill>
                  <a:schemeClr val="tx2"/>
                </a:solidFill>
              </a:rPr>
              <a:t>latform </a:t>
            </a:r>
            <a:r>
              <a:rPr lang="en-US" sz="1400" b="1" i="1" dirty="0">
                <a:solidFill>
                  <a:schemeClr val="tx2"/>
                </a:solidFill>
              </a:rPr>
              <a:t>and p</a:t>
            </a:r>
            <a:r>
              <a:rPr lang="en-US" sz="1400" b="1" i="1" dirty="0" smtClean="0">
                <a:solidFill>
                  <a:schemeClr val="tx2"/>
                </a:solidFill>
              </a:rPr>
              <a:t>ayload  </a:t>
            </a:r>
            <a:r>
              <a:rPr lang="en-US" sz="1400" b="1" i="1" dirty="0">
                <a:solidFill>
                  <a:schemeClr val="tx2"/>
                </a:solidFill>
              </a:rPr>
              <a:t>UAS </a:t>
            </a:r>
            <a:r>
              <a:rPr lang="en-US" sz="1400" b="1" i="1" dirty="0" smtClean="0">
                <a:solidFill>
                  <a:schemeClr val="tx2"/>
                </a:solidFill>
              </a:rPr>
              <a:t>technologies</a:t>
            </a:r>
            <a:endParaRPr lang="en-US" dirty="0"/>
          </a:p>
        </p:txBody>
      </p:sp>
      <p:pic>
        <p:nvPicPr>
          <p:cNvPr id="15" name="Picture 17" descr="P1010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1981200"/>
            <a:ext cx="1447800" cy="355458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grpSp>
        <p:nvGrpSpPr>
          <p:cNvPr id="38" name="Group 37"/>
          <p:cNvGrpSpPr/>
          <p:nvPr/>
        </p:nvGrpSpPr>
        <p:grpSpPr>
          <a:xfrm>
            <a:off x="7367324" y="-99272"/>
            <a:ext cx="1924962" cy="1831311"/>
            <a:chOff x="7367324" y="-99272"/>
            <a:chExt cx="1924962" cy="1831311"/>
          </a:xfrm>
        </p:grpSpPr>
        <p:pic>
          <p:nvPicPr>
            <p:cNvPr id="17" name="Picture 16" descr="Global Hawk NASA NOAA logo small.jpg"/>
            <p:cNvPicPr>
              <a:picLocks noChangeAspect="1"/>
            </p:cNvPicPr>
            <p:nvPr/>
          </p:nvPicPr>
          <p:blipFill>
            <a:blip r:embed="rId5" cstate="print"/>
            <a:srcRect l="2346" t="2346" r="2346" b="2346"/>
            <a:stretch>
              <a:fillRect/>
            </a:stretch>
          </p:blipFill>
          <p:spPr>
            <a:xfrm>
              <a:off x="7620000" y="152400"/>
              <a:ext cx="1371600" cy="1371588"/>
            </a:xfrm>
            <a:prstGeom prst="rect">
              <a:avLst/>
            </a:prstGeom>
            <a:ln>
              <a:noFill/>
            </a:ln>
          </p:spPr>
        </p:pic>
        <p:sp>
          <p:nvSpPr>
            <p:cNvPr id="29" name="Oval 28"/>
            <p:cNvSpPr/>
            <p:nvPr/>
          </p:nvSpPr>
          <p:spPr>
            <a:xfrm>
              <a:off x="7543800" y="76200"/>
              <a:ext cx="1524000" cy="1524000"/>
            </a:xfrm>
            <a:prstGeom prst="ellipse">
              <a:avLst/>
            </a:prstGeom>
            <a:noFill/>
            <a:ln w="174625">
              <a:solidFill>
                <a:srgbClr val="20263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 rot="18835027">
              <a:off x="7366005" y="-12403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/>
            <p:cNvSpPr/>
            <p:nvPr/>
          </p:nvSpPr>
          <p:spPr>
            <a:xfrm rot="2430164">
              <a:off x="8666438" y="-19326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Isosceles Triangle 35"/>
            <p:cNvSpPr/>
            <p:nvPr/>
          </p:nvSpPr>
          <p:spPr>
            <a:xfrm rot="13494372">
              <a:off x="7367324" y="1357992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/>
            <p:cNvSpPr/>
            <p:nvPr/>
          </p:nvSpPr>
          <p:spPr>
            <a:xfrm rot="8674607">
              <a:off x="8744501" y="1343331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733800" y="2971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Global Hawk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truments_wb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352800"/>
            <a:ext cx="6629400" cy="3295757"/>
          </a:xfrm>
          <a:prstGeom prst="rect">
            <a:avLst/>
          </a:prstGeom>
          <a:ln w="28575">
            <a:noFill/>
          </a:ln>
        </p:spPr>
      </p:pic>
      <p:pic>
        <p:nvPicPr>
          <p:cNvPr id="4" name="Picture 3" descr="DSC_04650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4876800"/>
            <a:ext cx="2514600" cy="1682129"/>
          </a:xfrm>
          <a:prstGeom prst="rect">
            <a:avLst/>
          </a:prstGeom>
        </p:spPr>
      </p:pic>
      <p:pic>
        <p:nvPicPr>
          <p:cNvPr id="5" name="Picture 4" descr="HIRAD win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1" y="2667000"/>
            <a:ext cx="2743200" cy="223091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57200"/>
            <a:ext cx="7620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Genesis and Rapid Intensification Processes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(GRIP) Experiment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partnership between NASA , NOAA, and Northrop Grumman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367324" y="-99272"/>
            <a:ext cx="1924962" cy="1831311"/>
            <a:chOff x="7367324" y="-99272"/>
            <a:chExt cx="1924962" cy="1831311"/>
          </a:xfrm>
        </p:grpSpPr>
        <p:pic>
          <p:nvPicPr>
            <p:cNvPr id="17" name="Picture 16" descr="Global Hawk NASA NOAA logo small.jpg"/>
            <p:cNvPicPr>
              <a:picLocks noChangeAspect="1"/>
            </p:cNvPicPr>
            <p:nvPr/>
          </p:nvPicPr>
          <p:blipFill>
            <a:blip r:embed="rId6" cstate="print"/>
            <a:srcRect l="2346" t="2346" r="2346" b="2346"/>
            <a:stretch>
              <a:fillRect/>
            </a:stretch>
          </p:blipFill>
          <p:spPr>
            <a:xfrm>
              <a:off x="7620000" y="152400"/>
              <a:ext cx="1371600" cy="1371588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Oval 17"/>
            <p:cNvSpPr/>
            <p:nvPr/>
          </p:nvSpPr>
          <p:spPr>
            <a:xfrm>
              <a:off x="7543800" y="76200"/>
              <a:ext cx="1524000" cy="1524000"/>
            </a:xfrm>
            <a:prstGeom prst="ellipse">
              <a:avLst/>
            </a:prstGeom>
            <a:noFill/>
            <a:ln w="174625">
              <a:solidFill>
                <a:srgbClr val="20263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18835027">
              <a:off x="7366005" y="-12403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/>
            <p:cNvSpPr/>
            <p:nvPr/>
          </p:nvSpPr>
          <p:spPr>
            <a:xfrm rot="2430164">
              <a:off x="8666438" y="-19326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 rot="13494372">
              <a:off x="7367324" y="1357992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 rot="8674607">
              <a:off x="8744501" y="1343331"/>
              <a:ext cx="547785" cy="374047"/>
            </a:xfrm>
            <a:prstGeom prst="triangle">
              <a:avLst/>
            </a:prstGeom>
            <a:solidFill>
              <a:srgbClr val="20263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81000" y="1828800"/>
            <a:ext cx="6705600" cy="685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1000" y="1913692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b="1" i="1" dirty="0">
                <a:solidFill>
                  <a:schemeClr val="tx2"/>
                </a:solidFill>
              </a:rPr>
              <a:t>NOAA Unmanned Aircraft Systems (UAS) Program c</a:t>
            </a:r>
            <a:r>
              <a:rPr lang="en-US" sz="1400" b="1" i="1" dirty="0" smtClean="0">
                <a:solidFill>
                  <a:schemeClr val="tx2"/>
                </a:solidFill>
              </a:rPr>
              <a:t>ontributed  ~ </a:t>
            </a:r>
            <a:r>
              <a:rPr lang="en-US" sz="1400" b="1" i="1" dirty="0">
                <a:solidFill>
                  <a:schemeClr val="tx2"/>
                </a:solidFill>
              </a:rPr>
              <a:t>$3.5M </a:t>
            </a:r>
            <a:r>
              <a:rPr lang="en-US" sz="1400" b="1" i="1" dirty="0" smtClean="0">
                <a:solidFill>
                  <a:schemeClr val="tx2"/>
                </a:solidFill>
              </a:rPr>
              <a:t> to</a:t>
            </a:r>
          </a:p>
          <a:p>
            <a:pPr lvl="0"/>
            <a:r>
              <a:rPr lang="en-US" sz="1400" b="1" i="1" dirty="0">
                <a:solidFill>
                  <a:schemeClr val="tx2"/>
                </a:solidFill>
              </a:rPr>
              <a:t>d</a:t>
            </a:r>
            <a:r>
              <a:rPr lang="en-US" sz="1400" b="1" i="1" dirty="0" smtClean="0">
                <a:solidFill>
                  <a:schemeClr val="tx2"/>
                </a:solidFill>
              </a:rPr>
              <a:t>emonstrate </a:t>
            </a:r>
            <a:r>
              <a:rPr lang="en-US" sz="1400" b="1" i="1" dirty="0">
                <a:solidFill>
                  <a:schemeClr val="tx2"/>
                </a:solidFill>
              </a:rPr>
              <a:t>p</a:t>
            </a:r>
            <a:r>
              <a:rPr lang="en-US" sz="1400" b="1" i="1" dirty="0" smtClean="0">
                <a:solidFill>
                  <a:schemeClr val="tx2"/>
                </a:solidFill>
              </a:rPr>
              <a:t>otential </a:t>
            </a:r>
            <a:r>
              <a:rPr lang="en-US" sz="1400" b="1" i="1" dirty="0">
                <a:solidFill>
                  <a:schemeClr val="tx2"/>
                </a:solidFill>
              </a:rPr>
              <a:t>h</a:t>
            </a:r>
            <a:r>
              <a:rPr lang="en-US" sz="1400" b="1" i="1" dirty="0" smtClean="0">
                <a:solidFill>
                  <a:schemeClr val="tx2"/>
                </a:solidFill>
              </a:rPr>
              <a:t>igh </a:t>
            </a:r>
            <a:r>
              <a:rPr lang="en-US" sz="1400" b="1" i="1" dirty="0">
                <a:solidFill>
                  <a:schemeClr val="tx2"/>
                </a:solidFill>
              </a:rPr>
              <a:t>a</a:t>
            </a:r>
            <a:r>
              <a:rPr lang="en-US" sz="1400" b="1" i="1" dirty="0" smtClean="0">
                <a:solidFill>
                  <a:schemeClr val="tx2"/>
                </a:solidFill>
              </a:rPr>
              <a:t>ltitude </a:t>
            </a:r>
            <a:r>
              <a:rPr lang="en-US" sz="1400" b="1" i="1" dirty="0">
                <a:solidFill>
                  <a:schemeClr val="tx2"/>
                </a:solidFill>
              </a:rPr>
              <a:t>p</a:t>
            </a:r>
            <a:r>
              <a:rPr lang="en-US" sz="1400" b="1" i="1" dirty="0" smtClean="0">
                <a:solidFill>
                  <a:schemeClr val="tx2"/>
                </a:solidFill>
              </a:rPr>
              <a:t>latform </a:t>
            </a:r>
            <a:r>
              <a:rPr lang="en-US" sz="1400" b="1" i="1" dirty="0">
                <a:solidFill>
                  <a:schemeClr val="tx2"/>
                </a:solidFill>
              </a:rPr>
              <a:t>and p</a:t>
            </a:r>
            <a:r>
              <a:rPr lang="en-US" sz="1400" b="1" i="1" dirty="0" smtClean="0">
                <a:solidFill>
                  <a:schemeClr val="tx2"/>
                </a:solidFill>
              </a:rPr>
              <a:t>ayload  </a:t>
            </a:r>
            <a:r>
              <a:rPr lang="en-US" sz="1400" b="1" i="1" dirty="0">
                <a:solidFill>
                  <a:schemeClr val="tx2"/>
                </a:solidFill>
              </a:rPr>
              <a:t>UAS </a:t>
            </a:r>
            <a:r>
              <a:rPr lang="en-US" sz="1400" b="1" i="1" dirty="0" smtClean="0">
                <a:solidFill>
                  <a:schemeClr val="tx2"/>
                </a:solidFill>
              </a:rPr>
              <a:t>technologies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" y="3429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WB-57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762000" y="685800"/>
            <a:ext cx="7410450" cy="6019800"/>
            <a:chOff x="908258" y="941388"/>
            <a:chExt cx="7111792" cy="5840412"/>
          </a:xfrm>
        </p:grpSpPr>
        <p:pic>
          <p:nvPicPr>
            <p:cNvPr id="9" name="Picture 3" descr="AT_Track_chart2.20080318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23950" y="941388"/>
              <a:ext cx="6896100" cy="497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2971800" y="2362200"/>
              <a:ext cx="4419600" cy="4419600"/>
            </a:xfrm>
            <a:prstGeom prst="ellipse">
              <a:avLst/>
            </a:prstGeom>
            <a:solidFill>
              <a:schemeClr val="accent1">
                <a:alpha val="34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1524000" y="1524000"/>
              <a:ext cx="3949700" cy="3949700"/>
            </a:xfrm>
            <a:prstGeom prst="ellipse">
              <a:avLst/>
            </a:prstGeom>
            <a:solidFill>
              <a:srgbClr val="FFC000">
                <a:alpha val="34000"/>
              </a:srgb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828800" y="1752600"/>
              <a:ext cx="5410200" cy="4572000"/>
            </a:xfrm>
            <a:custGeom>
              <a:avLst/>
              <a:gdLst>
                <a:gd name="connsiteX0" fmla="*/ 76200 w 130370"/>
                <a:gd name="connsiteY0" fmla="*/ 147788 h 152550"/>
                <a:gd name="connsiteX1" fmla="*/ 42862 w 130370"/>
                <a:gd name="connsiteY1" fmla="*/ 138263 h 152550"/>
                <a:gd name="connsiteX2" fmla="*/ 28575 w 130370"/>
                <a:gd name="connsiteY2" fmla="*/ 133500 h 152550"/>
                <a:gd name="connsiteX3" fmla="*/ 0 w 130370"/>
                <a:gd name="connsiteY3" fmla="*/ 114450 h 152550"/>
                <a:gd name="connsiteX4" fmla="*/ 14287 w 130370"/>
                <a:gd name="connsiteY4" fmla="*/ 23963 h 152550"/>
                <a:gd name="connsiteX5" fmla="*/ 42862 w 130370"/>
                <a:gd name="connsiteY5" fmla="*/ 150 h 152550"/>
                <a:gd name="connsiteX6" fmla="*/ 85725 w 130370"/>
                <a:gd name="connsiteY6" fmla="*/ 4913 h 152550"/>
                <a:gd name="connsiteX7" fmla="*/ 95250 w 130370"/>
                <a:gd name="connsiteY7" fmla="*/ 19200 h 152550"/>
                <a:gd name="connsiteX8" fmla="*/ 114300 w 130370"/>
                <a:gd name="connsiteY8" fmla="*/ 62063 h 152550"/>
                <a:gd name="connsiteX9" fmla="*/ 119062 w 130370"/>
                <a:gd name="connsiteY9" fmla="*/ 152550 h 152550"/>
                <a:gd name="connsiteX10" fmla="*/ 76200 w 130370"/>
                <a:gd name="connsiteY10" fmla="*/ 147788 h 152550"/>
                <a:gd name="connsiteX0" fmla="*/ 76200 w 130370"/>
                <a:gd name="connsiteY0" fmla="*/ 147788 h 152550"/>
                <a:gd name="connsiteX1" fmla="*/ 42862 w 130370"/>
                <a:gd name="connsiteY1" fmla="*/ 138263 h 152550"/>
                <a:gd name="connsiteX2" fmla="*/ 28575 w 130370"/>
                <a:gd name="connsiteY2" fmla="*/ 133500 h 152550"/>
                <a:gd name="connsiteX3" fmla="*/ 0 w 130370"/>
                <a:gd name="connsiteY3" fmla="*/ 114450 h 152550"/>
                <a:gd name="connsiteX4" fmla="*/ 14287 w 130370"/>
                <a:gd name="connsiteY4" fmla="*/ 23963 h 152550"/>
                <a:gd name="connsiteX5" fmla="*/ 42862 w 130370"/>
                <a:gd name="connsiteY5" fmla="*/ 150 h 152550"/>
                <a:gd name="connsiteX6" fmla="*/ 85725 w 130370"/>
                <a:gd name="connsiteY6" fmla="*/ 4913 h 152550"/>
                <a:gd name="connsiteX7" fmla="*/ 95250 w 130370"/>
                <a:gd name="connsiteY7" fmla="*/ 19200 h 152550"/>
                <a:gd name="connsiteX8" fmla="*/ 114300 w 130370"/>
                <a:gd name="connsiteY8" fmla="*/ 62063 h 152550"/>
                <a:gd name="connsiteX9" fmla="*/ 119062 w 130370"/>
                <a:gd name="connsiteY9" fmla="*/ 152550 h 152550"/>
                <a:gd name="connsiteX10" fmla="*/ 76200 w 130370"/>
                <a:gd name="connsiteY10" fmla="*/ 147788 h 152550"/>
                <a:gd name="connsiteX0" fmla="*/ 94023 w 148193"/>
                <a:gd name="connsiteY0" fmla="*/ 147788 h 152550"/>
                <a:gd name="connsiteX1" fmla="*/ 60685 w 148193"/>
                <a:gd name="connsiteY1" fmla="*/ 138263 h 152550"/>
                <a:gd name="connsiteX2" fmla="*/ 46398 w 148193"/>
                <a:gd name="connsiteY2" fmla="*/ 133500 h 152550"/>
                <a:gd name="connsiteX3" fmla="*/ 17823 w 148193"/>
                <a:gd name="connsiteY3" fmla="*/ 114450 h 152550"/>
                <a:gd name="connsiteX4" fmla="*/ 32110 w 148193"/>
                <a:gd name="connsiteY4" fmla="*/ 23963 h 152550"/>
                <a:gd name="connsiteX5" fmla="*/ 60685 w 148193"/>
                <a:gd name="connsiteY5" fmla="*/ 150 h 152550"/>
                <a:gd name="connsiteX6" fmla="*/ 103548 w 148193"/>
                <a:gd name="connsiteY6" fmla="*/ 4913 h 152550"/>
                <a:gd name="connsiteX7" fmla="*/ 113073 w 148193"/>
                <a:gd name="connsiteY7" fmla="*/ 19200 h 152550"/>
                <a:gd name="connsiteX8" fmla="*/ 132123 w 148193"/>
                <a:gd name="connsiteY8" fmla="*/ 62063 h 152550"/>
                <a:gd name="connsiteX9" fmla="*/ 136885 w 148193"/>
                <a:gd name="connsiteY9" fmla="*/ 152550 h 152550"/>
                <a:gd name="connsiteX10" fmla="*/ 94023 w 148193"/>
                <a:gd name="connsiteY10" fmla="*/ 147788 h 152550"/>
                <a:gd name="connsiteX0" fmla="*/ 94023 w 148193"/>
                <a:gd name="connsiteY0" fmla="*/ 147788 h 152550"/>
                <a:gd name="connsiteX1" fmla="*/ 60685 w 148193"/>
                <a:gd name="connsiteY1" fmla="*/ 138263 h 152550"/>
                <a:gd name="connsiteX2" fmla="*/ 46398 w 148193"/>
                <a:gd name="connsiteY2" fmla="*/ 133500 h 152550"/>
                <a:gd name="connsiteX3" fmla="*/ 17823 w 148193"/>
                <a:gd name="connsiteY3" fmla="*/ 114450 h 152550"/>
                <a:gd name="connsiteX4" fmla="*/ 32110 w 148193"/>
                <a:gd name="connsiteY4" fmla="*/ 23963 h 152550"/>
                <a:gd name="connsiteX5" fmla="*/ 60685 w 148193"/>
                <a:gd name="connsiteY5" fmla="*/ 150 h 152550"/>
                <a:gd name="connsiteX6" fmla="*/ 103548 w 148193"/>
                <a:gd name="connsiteY6" fmla="*/ 4913 h 152550"/>
                <a:gd name="connsiteX7" fmla="*/ 113073 w 148193"/>
                <a:gd name="connsiteY7" fmla="*/ 19200 h 152550"/>
                <a:gd name="connsiteX8" fmla="*/ 132123 w 148193"/>
                <a:gd name="connsiteY8" fmla="*/ 62063 h 152550"/>
                <a:gd name="connsiteX9" fmla="*/ 136885 w 148193"/>
                <a:gd name="connsiteY9" fmla="*/ 152550 h 152550"/>
                <a:gd name="connsiteX10" fmla="*/ 94023 w 148193"/>
                <a:gd name="connsiteY10" fmla="*/ 147788 h 152550"/>
                <a:gd name="connsiteX0" fmla="*/ 94023 w 148193"/>
                <a:gd name="connsiteY0" fmla="*/ 147788 h 152550"/>
                <a:gd name="connsiteX1" fmla="*/ 60685 w 148193"/>
                <a:gd name="connsiteY1" fmla="*/ 138263 h 152550"/>
                <a:gd name="connsiteX2" fmla="*/ 46398 w 148193"/>
                <a:gd name="connsiteY2" fmla="*/ 133500 h 152550"/>
                <a:gd name="connsiteX3" fmla="*/ 17823 w 148193"/>
                <a:gd name="connsiteY3" fmla="*/ 114450 h 152550"/>
                <a:gd name="connsiteX4" fmla="*/ 32110 w 148193"/>
                <a:gd name="connsiteY4" fmla="*/ 23963 h 152550"/>
                <a:gd name="connsiteX5" fmla="*/ 60685 w 148193"/>
                <a:gd name="connsiteY5" fmla="*/ 150 h 152550"/>
                <a:gd name="connsiteX6" fmla="*/ 103548 w 148193"/>
                <a:gd name="connsiteY6" fmla="*/ 4913 h 152550"/>
                <a:gd name="connsiteX7" fmla="*/ 113073 w 148193"/>
                <a:gd name="connsiteY7" fmla="*/ 19200 h 152550"/>
                <a:gd name="connsiteX8" fmla="*/ 132123 w 148193"/>
                <a:gd name="connsiteY8" fmla="*/ 62063 h 152550"/>
                <a:gd name="connsiteX9" fmla="*/ 136885 w 148193"/>
                <a:gd name="connsiteY9" fmla="*/ 152550 h 152550"/>
                <a:gd name="connsiteX10" fmla="*/ 94023 w 148193"/>
                <a:gd name="connsiteY10" fmla="*/ 147788 h 152550"/>
                <a:gd name="connsiteX0" fmla="*/ 94023 w 148193"/>
                <a:gd name="connsiteY0" fmla="*/ 147788 h 152550"/>
                <a:gd name="connsiteX1" fmla="*/ 60685 w 148193"/>
                <a:gd name="connsiteY1" fmla="*/ 138263 h 152550"/>
                <a:gd name="connsiteX2" fmla="*/ 17823 w 148193"/>
                <a:gd name="connsiteY2" fmla="*/ 114450 h 152550"/>
                <a:gd name="connsiteX3" fmla="*/ 32110 w 148193"/>
                <a:gd name="connsiteY3" fmla="*/ 23963 h 152550"/>
                <a:gd name="connsiteX4" fmla="*/ 60685 w 148193"/>
                <a:gd name="connsiteY4" fmla="*/ 150 h 152550"/>
                <a:gd name="connsiteX5" fmla="*/ 103548 w 148193"/>
                <a:gd name="connsiteY5" fmla="*/ 4913 h 152550"/>
                <a:gd name="connsiteX6" fmla="*/ 113073 w 148193"/>
                <a:gd name="connsiteY6" fmla="*/ 19200 h 152550"/>
                <a:gd name="connsiteX7" fmla="*/ 132123 w 148193"/>
                <a:gd name="connsiteY7" fmla="*/ 62063 h 152550"/>
                <a:gd name="connsiteX8" fmla="*/ 136885 w 148193"/>
                <a:gd name="connsiteY8" fmla="*/ 152550 h 152550"/>
                <a:gd name="connsiteX9" fmla="*/ 94023 w 148193"/>
                <a:gd name="connsiteY9" fmla="*/ 147788 h 152550"/>
                <a:gd name="connsiteX0" fmla="*/ 94023 w 156869"/>
                <a:gd name="connsiteY0" fmla="*/ 147788 h 152550"/>
                <a:gd name="connsiteX1" fmla="*/ 60685 w 156869"/>
                <a:gd name="connsiteY1" fmla="*/ 138263 h 152550"/>
                <a:gd name="connsiteX2" fmla="*/ 17823 w 156869"/>
                <a:gd name="connsiteY2" fmla="*/ 114450 h 152550"/>
                <a:gd name="connsiteX3" fmla="*/ 32110 w 156869"/>
                <a:gd name="connsiteY3" fmla="*/ 23963 h 152550"/>
                <a:gd name="connsiteX4" fmla="*/ 60685 w 156869"/>
                <a:gd name="connsiteY4" fmla="*/ 150 h 152550"/>
                <a:gd name="connsiteX5" fmla="*/ 103548 w 156869"/>
                <a:gd name="connsiteY5" fmla="*/ 4913 h 152550"/>
                <a:gd name="connsiteX6" fmla="*/ 113073 w 156869"/>
                <a:gd name="connsiteY6" fmla="*/ 19200 h 152550"/>
                <a:gd name="connsiteX7" fmla="*/ 132123 w 156869"/>
                <a:gd name="connsiteY7" fmla="*/ 62063 h 152550"/>
                <a:gd name="connsiteX8" fmla="*/ 136885 w 156869"/>
                <a:gd name="connsiteY8" fmla="*/ 152550 h 152550"/>
                <a:gd name="connsiteX9" fmla="*/ 94023 w 156869"/>
                <a:gd name="connsiteY9" fmla="*/ 147788 h 152550"/>
                <a:gd name="connsiteX0" fmla="*/ 94023 w 156869"/>
                <a:gd name="connsiteY0" fmla="*/ 147788 h 167039"/>
                <a:gd name="connsiteX1" fmla="*/ 60685 w 156869"/>
                <a:gd name="connsiteY1" fmla="*/ 138263 h 167039"/>
                <a:gd name="connsiteX2" fmla="*/ 17823 w 156869"/>
                <a:gd name="connsiteY2" fmla="*/ 114450 h 167039"/>
                <a:gd name="connsiteX3" fmla="*/ 32110 w 156869"/>
                <a:gd name="connsiteY3" fmla="*/ 23963 h 167039"/>
                <a:gd name="connsiteX4" fmla="*/ 60685 w 156869"/>
                <a:gd name="connsiteY4" fmla="*/ 150 h 167039"/>
                <a:gd name="connsiteX5" fmla="*/ 103548 w 156869"/>
                <a:gd name="connsiteY5" fmla="*/ 4913 h 167039"/>
                <a:gd name="connsiteX6" fmla="*/ 113073 w 156869"/>
                <a:gd name="connsiteY6" fmla="*/ 19200 h 167039"/>
                <a:gd name="connsiteX7" fmla="*/ 132123 w 156869"/>
                <a:gd name="connsiteY7" fmla="*/ 62063 h 167039"/>
                <a:gd name="connsiteX8" fmla="*/ 136885 w 156869"/>
                <a:gd name="connsiteY8" fmla="*/ 152550 h 167039"/>
                <a:gd name="connsiteX9" fmla="*/ 94023 w 156869"/>
                <a:gd name="connsiteY9" fmla="*/ 147788 h 167039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32110 w 156869"/>
                <a:gd name="connsiteY3" fmla="*/ 23963 h 165250"/>
                <a:gd name="connsiteX4" fmla="*/ 60685 w 156869"/>
                <a:gd name="connsiteY4" fmla="*/ 150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65482 w 156869"/>
                <a:gd name="connsiteY2" fmla="*/ 144037 h 165250"/>
                <a:gd name="connsiteX3" fmla="*/ 17823 w 156869"/>
                <a:gd name="connsiteY3" fmla="*/ 114450 h 165250"/>
                <a:gd name="connsiteX4" fmla="*/ 32110 w 156869"/>
                <a:gd name="connsiteY4" fmla="*/ 23963 h 165250"/>
                <a:gd name="connsiteX5" fmla="*/ 60685 w 156869"/>
                <a:gd name="connsiteY5" fmla="*/ 150 h 165250"/>
                <a:gd name="connsiteX6" fmla="*/ 103548 w 156869"/>
                <a:gd name="connsiteY6" fmla="*/ 4913 h 165250"/>
                <a:gd name="connsiteX7" fmla="*/ 113073 w 156869"/>
                <a:gd name="connsiteY7" fmla="*/ 19200 h 165250"/>
                <a:gd name="connsiteX8" fmla="*/ 132123 w 156869"/>
                <a:gd name="connsiteY8" fmla="*/ 62063 h 165250"/>
                <a:gd name="connsiteX9" fmla="*/ 136885 w 156869"/>
                <a:gd name="connsiteY9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32110 w 156869"/>
                <a:gd name="connsiteY3" fmla="*/ 23963 h 165250"/>
                <a:gd name="connsiteX4" fmla="*/ 60685 w 156869"/>
                <a:gd name="connsiteY4" fmla="*/ 150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32110 w 156869"/>
                <a:gd name="connsiteY3" fmla="*/ 23963 h 165250"/>
                <a:gd name="connsiteX4" fmla="*/ 60685 w 156869"/>
                <a:gd name="connsiteY4" fmla="*/ 150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32110 w 156869"/>
                <a:gd name="connsiteY3" fmla="*/ 23963 h 165250"/>
                <a:gd name="connsiteX4" fmla="*/ 60685 w 156869"/>
                <a:gd name="connsiteY4" fmla="*/ 150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150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13073 w 156869"/>
                <a:gd name="connsiteY6" fmla="*/ 19200 h 165250"/>
                <a:gd name="connsiteX7" fmla="*/ 132123 w 156869"/>
                <a:gd name="connsiteY7" fmla="*/ 62063 h 165250"/>
                <a:gd name="connsiteX8" fmla="*/ 136885 w 156869"/>
                <a:gd name="connsiteY8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6885 w 156869"/>
                <a:gd name="connsiteY0" fmla="*/ 152550 h 165250"/>
                <a:gd name="connsiteX1" fmla="*/ 60685 w 156869"/>
                <a:gd name="connsiteY1" fmla="*/ 138263 h 165250"/>
                <a:gd name="connsiteX2" fmla="*/ 17823 w 156869"/>
                <a:gd name="connsiteY2" fmla="*/ 114450 h 165250"/>
                <a:gd name="connsiteX3" fmla="*/ 17351 w 156869"/>
                <a:gd name="connsiteY3" fmla="*/ 34859 h 165250"/>
                <a:gd name="connsiteX4" fmla="*/ 60685 w 156869"/>
                <a:gd name="connsiteY4" fmla="*/ 5598 h 165250"/>
                <a:gd name="connsiteX5" fmla="*/ 103548 w 156869"/>
                <a:gd name="connsiteY5" fmla="*/ 4913 h 165250"/>
                <a:gd name="connsiteX6" fmla="*/ 132123 w 156869"/>
                <a:gd name="connsiteY6" fmla="*/ 62063 h 165250"/>
                <a:gd name="connsiteX7" fmla="*/ 136885 w 156869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38263 h 165250"/>
                <a:gd name="connsiteX2" fmla="*/ 13864 w 152910"/>
                <a:gd name="connsiteY2" fmla="*/ 114450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38263 h 165250"/>
                <a:gd name="connsiteX2" fmla="*/ 13864 w 152910"/>
                <a:gd name="connsiteY2" fmla="*/ 114450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38263 h 165250"/>
                <a:gd name="connsiteX2" fmla="*/ 18784 w 152910"/>
                <a:gd name="connsiteY2" fmla="*/ 103554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38263 h 165250"/>
                <a:gd name="connsiteX2" fmla="*/ 39077 w 152910"/>
                <a:gd name="connsiteY2" fmla="*/ 121223 h 165250"/>
                <a:gd name="connsiteX3" fmla="*/ 18784 w 152910"/>
                <a:gd name="connsiteY3" fmla="*/ 103554 h 165250"/>
                <a:gd name="connsiteX4" fmla="*/ 13392 w 152910"/>
                <a:gd name="connsiteY4" fmla="*/ 34859 h 165250"/>
                <a:gd name="connsiteX5" fmla="*/ 56726 w 152910"/>
                <a:gd name="connsiteY5" fmla="*/ 5598 h 165250"/>
                <a:gd name="connsiteX6" fmla="*/ 99589 w 152910"/>
                <a:gd name="connsiteY6" fmla="*/ 4913 h 165250"/>
                <a:gd name="connsiteX7" fmla="*/ 128164 w 152910"/>
                <a:gd name="connsiteY7" fmla="*/ 62063 h 165250"/>
                <a:gd name="connsiteX8" fmla="*/ 132926 w 152910"/>
                <a:gd name="connsiteY8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38263 h 165250"/>
                <a:gd name="connsiteX2" fmla="*/ 18784 w 152910"/>
                <a:gd name="connsiteY2" fmla="*/ 103554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19194 h 165250"/>
                <a:gd name="connsiteX2" fmla="*/ 18784 w 152910"/>
                <a:gd name="connsiteY2" fmla="*/ 103554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19194 h 165250"/>
                <a:gd name="connsiteX2" fmla="*/ 18784 w 152910"/>
                <a:gd name="connsiteY2" fmla="*/ 103554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2926 w 152910"/>
                <a:gd name="connsiteY0" fmla="*/ 152550 h 165250"/>
                <a:gd name="connsiteX1" fmla="*/ 56726 w 152910"/>
                <a:gd name="connsiteY1" fmla="*/ 119194 h 165250"/>
                <a:gd name="connsiteX2" fmla="*/ 18784 w 152910"/>
                <a:gd name="connsiteY2" fmla="*/ 103554 h 165250"/>
                <a:gd name="connsiteX3" fmla="*/ 13392 w 152910"/>
                <a:gd name="connsiteY3" fmla="*/ 34859 h 165250"/>
                <a:gd name="connsiteX4" fmla="*/ 56726 w 152910"/>
                <a:gd name="connsiteY4" fmla="*/ 5598 h 165250"/>
                <a:gd name="connsiteX5" fmla="*/ 99589 w 152910"/>
                <a:gd name="connsiteY5" fmla="*/ 4913 h 165250"/>
                <a:gd name="connsiteX6" fmla="*/ 128164 w 152910"/>
                <a:gd name="connsiteY6" fmla="*/ 62063 h 165250"/>
                <a:gd name="connsiteX7" fmla="*/ 132926 w 152910"/>
                <a:gd name="connsiteY7" fmla="*/ 152550 h 165250"/>
                <a:gd name="connsiteX0" fmla="*/ 134732 w 154716"/>
                <a:gd name="connsiteY0" fmla="*/ 152550 h 165250"/>
                <a:gd name="connsiteX1" fmla="*/ 58532 w 154716"/>
                <a:gd name="connsiteY1" fmla="*/ 119194 h 165250"/>
                <a:gd name="connsiteX2" fmla="*/ 13211 w 154716"/>
                <a:gd name="connsiteY2" fmla="*/ 92658 h 165250"/>
                <a:gd name="connsiteX3" fmla="*/ 15198 w 154716"/>
                <a:gd name="connsiteY3" fmla="*/ 34859 h 165250"/>
                <a:gd name="connsiteX4" fmla="*/ 58532 w 154716"/>
                <a:gd name="connsiteY4" fmla="*/ 5598 h 165250"/>
                <a:gd name="connsiteX5" fmla="*/ 101395 w 154716"/>
                <a:gd name="connsiteY5" fmla="*/ 4913 h 165250"/>
                <a:gd name="connsiteX6" fmla="*/ 129970 w 154716"/>
                <a:gd name="connsiteY6" fmla="*/ 62063 h 165250"/>
                <a:gd name="connsiteX7" fmla="*/ 134732 w 154716"/>
                <a:gd name="connsiteY7" fmla="*/ 152550 h 165250"/>
                <a:gd name="connsiteX0" fmla="*/ 134732 w 154716"/>
                <a:gd name="connsiteY0" fmla="*/ 152550 h 165250"/>
                <a:gd name="connsiteX1" fmla="*/ 58532 w 154716"/>
                <a:gd name="connsiteY1" fmla="*/ 119194 h 165250"/>
                <a:gd name="connsiteX2" fmla="*/ 13211 w 154716"/>
                <a:gd name="connsiteY2" fmla="*/ 92658 h 165250"/>
                <a:gd name="connsiteX3" fmla="*/ 15198 w 154716"/>
                <a:gd name="connsiteY3" fmla="*/ 34859 h 165250"/>
                <a:gd name="connsiteX4" fmla="*/ 58532 w 154716"/>
                <a:gd name="connsiteY4" fmla="*/ 5598 h 165250"/>
                <a:gd name="connsiteX5" fmla="*/ 101395 w 154716"/>
                <a:gd name="connsiteY5" fmla="*/ 4913 h 165250"/>
                <a:gd name="connsiteX6" fmla="*/ 129970 w 154716"/>
                <a:gd name="connsiteY6" fmla="*/ 62063 h 165250"/>
                <a:gd name="connsiteX7" fmla="*/ 134732 w 154716"/>
                <a:gd name="connsiteY7" fmla="*/ 152550 h 165250"/>
                <a:gd name="connsiteX0" fmla="*/ 134732 w 154716"/>
                <a:gd name="connsiteY0" fmla="*/ 147102 h 160276"/>
                <a:gd name="connsiteX1" fmla="*/ 58532 w 154716"/>
                <a:gd name="connsiteY1" fmla="*/ 119194 h 160276"/>
                <a:gd name="connsiteX2" fmla="*/ 13211 w 154716"/>
                <a:gd name="connsiteY2" fmla="*/ 92658 h 160276"/>
                <a:gd name="connsiteX3" fmla="*/ 15198 w 154716"/>
                <a:gd name="connsiteY3" fmla="*/ 34859 h 160276"/>
                <a:gd name="connsiteX4" fmla="*/ 58532 w 154716"/>
                <a:gd name="connsiteY4" fmla="*/ 5598 h 160276"/>
                <a:gd name="connsiteX5" fmla="*/ 101395 w 154716"/>
                <a:gd name="connsiteY5" fmla="*/ 4913 h 160276"/>
                <a:gd name="connsiteX6" fmla="*/ 129970 w 154716"/>
                <a:gd name="connsiteY6" fmla="*/ 62063 h 160276"/>
                <a:gd name="connsiteX7" fmla="*/ 134732 w 154716"/>
                <a:gd name="connsiteY7" fmla="*/ 147102 h 160276"/>
                <a:gd name="connsiteX0" fmla="*/ 134732 w 154716"/>
                <a:gd name="connsiteY0" fmla="*/ 147102 h 160276"/>
                <a:gd name="connsiteX1" fmla="*/ 58532 w 154716"/>
                <a:gd name="connsiteY1" fmla="*/ 119194 h 160276"/>
                <a:gd name="connsiteX2" fmla="*/ 13211 w 154716"/>
                <a:gd name="connsiteY2" fmla="*/ 92658 h 160276"/>
                <a:gd name="connsiteX3" fmla="*/ 15198 w 154716"/>
                <a:gd name="connsiteY3" fmla="*/ 34859 h 160276"/>
                <a:gd name="connsiteX4" fmla="*/ 58532 w 154716"/>
                <a:gd name="connsiteY4" fmla="*/ 19219 h 160276"/>
                <a:gd name="connsiteX5" fmla="*/ 101395 w 154716"/>
                <a:gd name="connsiteY5" fmla="*/ 4913 h 160276"/>
                <a:gd name="connsiteX6" fmla="*/ 129970 w 154716"/>
                <a:gd name="connsiteY6" fmla="*/ 62063 h 160276"/>
                <a:gd name="connsiteX7" fmla="*/ 134732 w 154716"/>
                <a:gd name="connsiteY7" fmla="*/ 147102 h 160276"/>
                <a:gd name="connsiteX0" fmla="*/ 134732 w 154716"/>
                <a:gd name="connsiteY0" fmla="*/ 147102 h 160276"/>
                <a:gd name="connsiteX1" fmla="*/ 58532 w 154716"/>
                <a:gd name="connsiteY1" fmla="*/ 119194 h 160276"/>
                <a:gd name="connsiteX2" fmla="*/ 13211 w 154716"/>
                <a:gd name="connsiteY2" fmla="*/ 92658 h 160276"/>
                <a:gd name="connsiteX3" fmla="*/ 15198 w 154716"/>
                <a:gd name="connsiteY3" fmla="*/ 34859 h 160276"/>
                <a:gd name="connsiteX4" fmla="*/ 58532 w 154716"/>
                <a:gd name="connsiteY4" fmla="*/ 19219 h 160276"/>
                <a:gd name="connsiteX5" fmla="*/ 101395 w 154716"/>
                <a:gd name="connsiteY5" fmla="*/ 4913 h 160276"/>
                <a:gd name="connsiteX6" fmla="*/ 129970 w 154716"/>
                <a:gd name="connsiteY6" fmla="*/ 62063 h 160276"/>
                <a:gd name="connsiteX7" fmla="*/ 134732 w 154716"/>
                <a:gd name="connsiteY7" fmla="*/ 147102 h 16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716" h="160276">
                  <a:moveTo>
                    <a:pt x="134732" y="147102"/>
                  </a:moveTo>
                  <a:cubicBezTo>
                    <a:pt x="122826" y="159802"/>
                    <a:pt x="88830" y="160276"/>
                    <a:pt x="58532" y="119194"/>
                  </a:cubicBezTo>
                  <a:cubicBezTo>
                    <a:pt x="43505" y="109666"/>
                    <a:pt x="25045" y="109892"/>
                    <a:pt x="13211" y="92658"/>
                  </a:cubicBezTo>
                  <a:cubicBezTo>
                    <a:pt x="0" y="71404"/>
                    <a:pt x="1806" y="48251"/>
                    <a:pt x="15198" y="34859"/>
                  </a:cubicBezTo>
                  <a:cubicBezTo>
                    <a:pt x="33533" y="16524"/>
                    <a:pt x="38334" y="27372"/>
                    <a:pt x="58532" y="19219"/>
                  </a:cubicBezTo>
                  <a:cubicBezTo>
                    <a:pt x="76817" y="15018"/>
                    <a:pt x="87885" y="0"/>
                    <a:pt x="101395" y="4913"/>
                  </a:cubicBezTo>
                  <a:cubicBezTo>
                    <a:pt x="114838" y="9216"/>
                    <a:pt x="135483" y="18729"/>
                    <a:pt x="129970" y="62063"/>
                  </a:cubicBezTo>
                  <a:cubicBezTo>
                    <a:pt x="141120" y="104485"/>
                    <a:pt x="154716" y="113316"/>
                    <a:pt x="134732" y="147102"/>
                  </a:cubicBezTo>
                  <a:close/>
                </a:path>
              </a:pathLst>
            </a:custGeom>
            <a:solidFill>
              <a:srgbClr val="FF0000">
                <a:alpha val="29000"/>
              </a:srgb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5410200" y="4953000"/>
              <a:ext cx="152400" cy="152400"/>
            </a:xfrm>
            <a:prstGeom prst="star5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5105400" y="4495800"/>
              <a:ext cx="152400" cy="152400"/>
            </a:xfrm>
            <a:prstGeom prst="star5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5181600" y="2895600"/>
              <a:ext cx="152400" cy="152400"/>
            </a:xfrm>
            <a:prstGeom prst="star5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3352800" y="3429000"/>
              <a:ext cx="152400" cy="152400"/>
            </a:xfrm>
            <a:prstGeom prst="star5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3429000" y="3429000"/>
              <a:ext cx="152400" cy="152400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9" charset="-128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908258" y="2493903"/>
              <a:ext cx="1600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Calibri" pitchFamily="34" charset="0"/>
                </a:rPr>
                <a:t>Global  Hawk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  <a:latin typeface="Calibri" pitchFamily="34" charset="0"/>
                </a:rPr>
                <a:t>(Dryden)</a:t>
              </a:r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2895600" y="3549650"/>
              <a:ext cx="1219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  <a:latin typeface="Calibri" pitchFamily="34" charset="0"/>
                </a:rPr>
                <a:t>DC-8, (ER-2)</a:t>
              </a:r>
            </a:p>
          </p:txBody>
        </p:sp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4800600" y="4235450"/>
              <a:ext cx="8382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solidFill>
                    <a:schemeClr val="hlink"/>
                  </a:solidFill>
                  <a:latin typeface="Calibri" pitchFamily="34" charset="0"/>
                </a:rPr>
                <a:t>NCAR G-V</a:t>
              </a:r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5105400" y="5029200"/>
              <a:ext cx="15240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66FF"/>
                  </a:solidFill>
                  <a:latin typeface="Calibri" pitchFamily="34" charset="0"/>
                </a:rPr>
                <a:t>NOAA P-3</a:t>
              </a:r>
            </a:p>
          </p:txBody>
        </p:sp>
      </p:grp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1371600" y="228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+mn-lt"/>
              </a:rPr>
              <a:t>PREDICT/GRIP/IFEX </a:t>
            </a:r>
            <a:r>
              <a:rPr lang="en-US" sz="2800" dirty="0" smtClean="0">
                <a:latin typeface="+mn-lt"/>
              </a:rPr>
              <a:t>Flight Domains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057400"/>
            <a:ext cx="8534400" cy="788988"/>
          </a:xfrm>
        </p:spPr>
        <p:txBody>
          <a:bodyPr/>
          <a:lstStyle/>
          <a:p>
            <a:pPr eaLnBrk="1" hangingPunct="1"/>
            <a:r>
              <a:rPr lang="en-US" sz="54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Dr. Michael Montgomery</a:t>
            </a: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PREDICT</a:t>
            </a:r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 </a:t>
            </a: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Principal Investigator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U.S. Post Graduate Naval School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endParaRPr lang="en-US" sz="3600" b="0" dirty="0" smtClean="0">
              <a:solidFill>
                <a:schemeClr val="tx1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18450" cy="788988"/>
          </a:xfrm>
        </p:spPr>
        <p:txBody>
          <a:bodyPr/>
          <a:lstStyle/>
          <a:p>
            <a:pPr eaLnBrk="1" hangingPunct="1"/>
            <a:r>
              <a:rPr lang="en-US" sz="3600" b="0" dirty="0" smtClean="0">
                <a:solidFill>
                  <a:schemeClr val="tx1"/>
                </a:solidFill>
                <a:latin typeface="+mn-lt"/>
              </a:rPr>
              <a:t>PRE-Depression Investigation of Cloud systems in the Tropics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3600" b="0" dirty="0" smtClean="0">
                <a:solidFill>
                  <a:schemeClr val="tx1"/>
                </a:solidFill>
                <a:latin typeface="+mn-lt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</a:rPr>
              <a:t>PREDICT</a:t>
            </a:r>
            <a:endParaRPr lang="en-US" sz="3600" b="0" dirty="0" smtClean="0">
              <a:solidFill>
                <a:schemeClr val="tx1"/>
              </a:solidFill>
              <a:latin typeface="+mn-lt"/>
              <a:ea typeface="ＭＳ Ｐゴシック"/>
              <a:cs typeface="ＭＳ Ｐゴシック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3124200"/>
            <a:ext cx="7467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n-lt"/>
              </a:rPr>
              <a:t>Test hypothesis for the genesis or tropical storms and hurricanes</a:t>
            </a:r>
          </a:p>
          <a:p>
            <a:pPr algn="ctr"/>
            <a:endParaRPr lang="en-US" sz="1800" dirty="0" smtClean="0">
              <a:latin typeface="+mn-lt"/>
            </a:endParaRPr>
          </a:p>
        </p:txBody>
      </p:sp>
      <p:pic>
        <p:nvPicPr>
          <p:cNvPr id="62468" name="Picture 4" descr="http://hippo.ucar.edu/instruments/general-aircraft-instruments/header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4171949"/>
            <a:ext cx="8953500" cy="17716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95600" y="6019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NSF Gulfstream–V jet aircraft</a:t>
            </a:r>
            <a:endParaRPr 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609600" y="800696"/>
            <a:ext cx="7721600" cy="5256609"/>
            <a:chOff x="1344" y="1614"/>
            <a:chExt cx="14592" cy="10596"/>
          </a:xfrm>
        </p:grpSpPr>
        <p:pic>
          <p:nvPicPr>
            <p:cNvPr id="4108" name="Picture 12" descr="Florida coast-1"/>
            <p:cNvPicPr>
              <a:picLocks noChangeArrowheads="1"/>
            </p:cNvPicPr>
            <p:nvPr/>
          </p:nvPicPr>
          <p:blipFill>
            <a:blip r:embed="rId4" cstate="print">
              <a:lum bright="6000"/>
            </a:blip>
            <a:srcRect b="6952"/>
            <a:stretch>
              <a:fillRect/>
            </a:stretch>
          </p:blipFill>
          <p:spPr bwMode="auto">
            <a:xfrm>
              <a:off x="8640" y="6912"/>
              <a:ext cx="7296" cy="5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9" name="Picture 13" descr="Katrina1315z-050829-1kg12"/>
            <p:cNvPicPr>
              <a:picLocks noChangeArrowheads="1"/>
            </p:cNvPicPr>
            <p:nvPr/>
          </p:nvPicPr>
          <p:blipFill>
            <a:blip r:embed="rId5" cstate="print">
              <a:lum bright="6000"/>
            </a:blip>
            <a:srcRect l="4584"/>
            <a:stretch>
              <a:fillRect/>
            </a:stretch>
          </p:blipFill>
          <p:spPr bwMode="auto">
            <a:xfrm>
              <a:off x="8640" y="1614"/>
              <a:ext cx="7296" cy="5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0" name="Picture 14" descr="DSCN6649b"/>
            <p:cNvPicPr>
              <a:picLocks noChangeArrowheads="1"/>
            </p:cNvPicPr>
            <p:nvPr/>
          </p:nvPicPr>
          <p:blipFill>
            <a:blip r:embed="rId6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1344" y="6912"/>
              <a:ext cx="7296" cy="5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1" name="Picture 15" descr="DSCN2658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44" y="1614"/>
              <a:ext cx="7296" cy="5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TextBox 21"/>
          <p:cNvSpPr txBox="1"/>
          <p:nvPr/>
        </p:nvSpPr>
        <p:spPr>
          <a:xfrm>
            <a:off x="838200" y="6324600"/>
            <a:ext cx="731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Atlantic Oceanographic and Meteorological Laboratory</a:t>
            </a:r>
            <a:endParaRPr lang="en-US" sz="22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00" y="228600"/>
            <a:ext cx="769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Environmental Research from the heights to the depths…</a:t>
            </a:r>
            <a:endParaRPr lang="en-US" sz="22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34200" y="31242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Tropical Meteorology</a:t>
            </a:r>
            <a:endParaRPr lang="en-US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0" y="3124200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Climate and Oceans</a:t>
            </a:r>
            <a:endParaRPr lang="en-US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24200" y="5773579"/>
            <a:ext cx="137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Coastal Ecosystems</a:t>
            </a:r>
            <a:endParaRPr lang="en-US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96000" y="5773579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Serving south Florida and the Nation</a:t>
            </a:r>
            <a:endParaRPr lang="en-US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9" name="Picture 28" descr="noaa_trans_back_dar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153400" y="6096000"/>
            <a:ext cx="763243" cy="746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n-lt"/>
              </a:rPr>
              <a:t>The Marsupial Pouch Theory</a:t>
            </a: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128713"/>
            <a:ext cx="3251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05313" y="1447800"/>
            <a:ext cx="388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+mn-lt"/>
                <a:ea typeface="SimSun" charset="-122"/>
              </a:rPr>
              <a:t>Marsupials</a:t>
            </a:r>
            <a:r>
              <a:rPr lang="en-US" sz="1800" dirty="0">
                <a:latin typeface="+mn-lt"/>
                <a:ea typeface="SimSun" charset="-122"/>
              </a:rPr>
              <a:t> are </a:t>
            </a:r>
            <a:r>
              <a:rPr lang="en-US" sz="1800" dirty="0">
                <a:latin typeface="+mn-lt"/>
                <a:ea typeface="SimSun" charset="-122"/>
                <a:hlinkClick r:id="rId4" tooltip="Mammal"/>
              </a:rPr>
              <a:t>mammals</a:t>
            </a:r>
            <a:r>
              <a:rPr lang="en-US" sz="1800" dirty="0">
                <a:latin typeface="+mn-lt"/>
                <a:ea typeface="SimSun" charset="-122"/>
              </a:rPr>
              <a:t> in which the female typically has a </a:t>
            </a:r>
            <a:r>
              <a:rPr lang="en-US" sz="1800" dirty="0">
                <a:latin typeface="+mn-lt"/>
                <a:ea typeface="SimSun" charset="-122"/>
                <a:hlinkClick r:id="rId5" tooltip="Pouch (marsupial)"/>
              </a:rPr>
              <a:t>pouch</a:t>
            </a:r>
            <a:r>
              <a:rPr lang="en-US" sz="1800" dirty="0">
                <a:latin typeface="+mn-lt"/>
                <a:ea typeface="SimSun" charset="-122"/>
              </a:rPr>
              <a:t> </a:t>
            </a:r>
            <a:r>
              <a:rPr lang="en-US" sz="1800" dirty="0" smtClean="0">
                <a:latin typeface="+mn-lt"/>
                <a:ea typeface="SimSun" charset="-122"/>
              </a:rPr>
              <a:t>in </a:t>
            </a:r>
            <a:r>
              <a:rPr lang="en-US" sz="1800" dirty="0">
                <a:latin typeface="+mn-lt"/>
                <a:ea typeface="SimSun" charset="-122"/>
              </a:rPr>
              <a:t>which it rears its young through early infancy.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+mn-lt"/>
              <a:ea typeface="SimSun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latin typeface="+mn-lt"/>
                <a:ea typeface="SimSun" charset="-122"/>
              </a:rPr>
              <a:t>Our hypothetical pathway for genesis via tropical waves may be regarded as a marsupial theory of tropical </a:t>
            </a:r>
            <a:r>
              <a:rPr lang="en-US" sz="1800" dirty="0" err="1">
                <a:latin typeface="+mn-lt"/>
                <a:ea typeface="SimSun" charset="-122"/>
              </a:rPr>
              <a:t>cyclogenesis</a:t>
            </a:r>
            <a:r>
              <a:rPr lang="en-US" sz="1800" dirty="0">
                <a:latin typeface="+mn-lt"/>
                <a:ea typeface="SimSun" charset="-122"/>
              </a:rPr>
              <a:t> in which the “juvenile” proto-vortex is carried along by the “mother” wave until it is ready to be “let go” as an independent &amp; self-sustaining vortex.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4724400" cy="1600200"/>
          </a:xfrm>
        </p:spPr>
        <p:txBody>
          <a:bodyPr/>
          <a:lstStyle/>
          <a:p>
            <a:pPr eaLnBrk="1" hangingPunct="1"/>
            <a:r>
              <a:rPr lang="en-US" sz="3600" b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Identifying storms in the “pouch” for research flights</a:t>
            </a:r>
          </a:p>
        </p:txBody>
      </p:sp>
      <p:pic>
        <p:nvPicPr>
          <p:cNvPr id="15364" name="Picture 4" descr="http://met.nps.edu/~mtmontgo/satanalatl2010/current_NR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429000"/>
            <a:ext cx="8775700" cy="3071495"/>
          </a:xfrm>
          <a:prstGeom prst="rect">
            <a:avLst/>
          </a:prstGeom>
          <a:noFill/>
        </p:spPr>
      </p:pic>
      <p:pic>
        <p:nvPicPr>
          <p:cNvPr id="15366" name="Picture 6" descr="20100810.1415.goes13.x.vis1km_high.25LPGI25L.15kts-1010mb-126N-478W.100pc.jpg thumbnai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04800"/>
            <a:ext cx="3962400" cy="39624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rot="17613027">
            <a:off x="4308908" y="4165479"/>
            <a:ext cx="1888488" cy="1845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G-V “Square-Spiral” with NOAA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Fay-IR-STR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447800"/>
            <a:ext cx="82105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0" y="5943600"/>
            <a:ext cx="3636963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alibri" charset="0"/>
              </a:rPr>
              <a:t>Shading: GOES-IR imagery</a:t>
            </a:r>
          </a:p>
          <a:p>
            <a:r>
              <a:rPr lang="en-US" sz="1200">
                <a:latin typeface="Calibri" charset="0"/>
              </a:rPr>
              <a:t>Zonally translated 700 hPa streamlines (C~ -6 m/s)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057400"/>
            <a:ext cx="8534400" cy="788988"/>
          </a:xfrm>
        </p:spPr>
        <p:txBody>
          <a:bodyPr/>
          <a:lstStyle/>
          <a:p>
            <a:pPr eaLnBrk="1" hangingPunct="1"/>
            <a:r>
              <a:rPr lang="en-US" sz="54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Questions?</a:t>
            </a:r>
            <a:endParaRPr lang="en-US" sz="3600" b="0" dirty="0" smtClean="0">
              <a:solidFill>
                <a:schemeClr val="tx1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918450" cy="788988"/>
          </a:xfrm>
        </p:spPr>
        <p:txBody>
          <a:bodyPr/>
          <a:lstStyle/>
          <a:p>
            <a:pPr algn="l"/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Today’s speakers:</a:t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Mr. Bill Read – director, NOAA’s National Hurricane Center</a:t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Dr. Frank Marks – director, AOML’s Hurricane Research Division </a:t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28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Dr. Michael Montgomery – principal investigator, NSF PRE-Depression Investigation of Cloud systems in the Tropics (PREDICT)</a:t>
            </a: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/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endParaRPr lang="en-US" sz="3600" b="0" dirty="0" smtClean="0">
              <a:solidFill>
                <a:schemeClr val="tx1"/>
              </a:solidFill>
              <a:latin typeface="+mn-lt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918450" cy="788988"/>
          </a:xfrm>
        </p:spPr>
        <p:txBody>
          <a:bodyPr/>
          <a:lstStyle/>
          <a:p>
            <a:pPr eaLnBrk="1" hangingPunct="1"/>
            <a:r>
              <a:rPr lang="en-US" sz="60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Mr. Bill Read</a:t>
            </a:r>
            <a:br>
              <a:rPr lang="en-US" sz="60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Director</a:t>
            </a:r>
            <a:b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</a:br>
            <a:r>
              <a:rPr lang="en-US" sz="3600" b="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 NOAA’s National Hurricane Center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54012"/>
            <a:ext cx="7918450" cy="788988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The Good – track forecast </a:t>
            </a:r>
            <a:r>
              <a:rPr lang="en-US" sz="3600" dirty="0" smtClean="0">
                <a:solidFill>
                  <a:schemeClr val="tx1"/>
                </a:solidFill>
                <a:latin typeface="Cambria" pitchFamily="18" charset="0"/>
                <a:ea typeface="ＭＳ Ｐゴシック"/>
                <a:cs typeface="ＭＳ Ｐゴシック"/>
              </a:rPr>
              <a:t>improvements</a:t>
            </a:r>
          </a:p>
        </p:txBody>
      </p:sp>
      <p:pic>
        <p:nvPicPr>
          <p:cNvPr id="6" name="Content Placeholder 6" descr="AL_tkerr (trend)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30805" y="1066800"/>
            <a:ext cx="6082390" cy="5059363"/>
          </a:xfrm>
        </p:spPr>
      </p:pic>
      <p:sp>
        <p:nvSpPr>
          <p:cNvPr id="17412" name="Text Box 19"/>
          <p:cNvSpPr txBox="1">
            <a:spLocks noChangeArrowheads="1"/>
          </p:cNvSpPr>
          <p:nvPr/>
        </p:nvSpPr>
        <p:spPr bwMode="auto">
          <a:xfrm>
            <a:off x="533400" y="5883374"/>
            <a:ext cx="6096000" cy="974626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Cambria" pitchFamily="18" charset="0"/>
              </a:rPr>
              <a:t>Errors have been cut in half over the past 15 years</a:t>
            </a:r>
          </a:p>
          <a:p>
            <a:pPr>
              <a:spcAft>
                <a:spcPts val="400"/>
              </a:spcAft>
              <a:buFont typeface="Arial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mbria" pitchFamily="18" charset="0"/>
              </a:rPr>
              <a:t>Ten year improvement - As accurate at 48 hours as we were at 24 hours in 1999</a:t>
            </a:r>
            <a:endParaRPr lang="en-US" sz="1800" dirty="0">
              <a:solidFill>
                <a:prstClr val="black"/>
              </a:solidFill>
              <a:latin typeface="Cambria" pitchFamily="18" charset="0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5029200" y="2286000"/>
            <a:ext cx="2743200" cy="2590800"/>
            <a:chOff x="5029200" y="2286000"/>
            <a:chExt cx="2743200" cy="259080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5029200" y="3657600"/>
              <a:ext cx="2743200" cy="76200"/>
            </a:xfrm>
            <a:prstGeom prst="straightConnector1">
              <a:avLst/>
            </a:prstGeom>
            <a:ln w="57150"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3733800" y="3581400"/>
              <a:ext cx="259080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029200" y="4191000"/>
              <a:ext cx="2667000" cy="76200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54012"/>
            <a:ext cx="7918450" cy="788988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latin typeface="+mn-lt"/>
                <a:ea typeface="ＭＳ Ｐゴシック"/>
                <a:cs typeface="ＭＳ Ｐゴシック"/>
              </a:rPr>
              <a:t>The Bad - Intensity no real gains</a:t>
            </a:r>
          </a:p>
        </p:txBody>
      </p:sp>
      <p:pic>
        <p:nvPicPr>
          <p:cNvPr id="9" name="Content Placeholder 5" descr="AL_inerr (trend)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-201" r="-201"/>
          <a:stretch>
            <a:fillRect/>
          </a:stretch>
        </p:blipFill>
        <p:spPr bwMode="auto">
          <a:xfrm>
            <a:off x="1447800" y="1219200"/>
            <a:ext cx="6275016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19"/>
          <p:cNvSpPr txBox="1">
            <a:spLocks noChangeArrowheads="1"/>
          </p:cNvSpPr>
          <p:nvPr/>
        </p:nvSpPr>
        <p:spPr bwMode="auto">
          <a:xfrm>
            <a:off x="4800600" y="4876800"/>
            <a:ext cx="2667000" cy="523875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  <a:latin typeface="Cambria" pitchFamily="18" charset="0"/>
              </a:rPr>
              <a:t>No progress with intensity in last 15-20 years</a:t>
            </a:r>
          </a:p>
        </p:txBody>
      </p:sp>
      <p:sp>
        <p:nvSpPr>
          <p:cNvPr id="30725" name="Text Box 19"/>
          <p:cNvSpPr txBox="1">
            <a:spLocks noChangeArrowheads="1"/>
          </p:cNvSpPr>
          <p:nvPr/>
        </p:nvSpPr>
        <p:spPr bwMode="auto">
          <a:xfrm>
            <a:off x="2057400" y="6227762"/>
            <a:ext cx="52578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latin typeface="Arial" pitchFamily="34" charset="0"/>
              </a:rPr>
              <a:t>24-48 h intensity forecasts likely off by </a:t>
            </a:r>
            <a:r>
              <a:rPr lang="en-US" sz="1400" b="1" dirty="0">
                <a:latin typeface="Arial" pitchFamily="34" charset="0"/>
              </a:rPr>
              <a:t>one</a:t>
            </a:r>
            <a:r>
              <a:rPr lang="en-US" sz="1400" dirty="0">
                <a:latin typeface="Arial" pitchFamily="34" charset="0"/>
              </a:rPr>
              <a:t> SSHS category</a:t>
            </a:r>
          </a:p>
          <a:p>
            <a:pPr algn="ctr">
              <a:spcBef>
                <a:spcPct val="50000"/>
              </a:spcBef>
            </a:pPr>
            <a:r>
              <a:rPr lang="en-US" sz="1400" dirty="0">
                <a:latin typeface="Arial" pitchFamily="34" charset="0"/>
              </a:rPr>
              <a:t>Off by </a:t>
            </a:r>
            <a:r>
              <a:rPr lang="en-US" sz="1400" b="1" dirty="0">
                <a:latin typeface="Arial" pitchFamily="34" charset="0"/>
              </a:rPr>
              <a:t>two</a:t>
            </a:r>
            <a:r>
              <a:rPr lang="en-US" sz="1400" dirty="0">
                <a:latin typeface="Arial" pitchFamily="34" charset="0"/>
              </a:rPr>
              <a:t> SSHS categories perhaps 5-10% of the time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0" y="304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The Ugly - Rapid intensity change</a:t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Current models have little or no skill 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0" name="Content Placeholder 5" descr="Felix_01_00_Int"/>
          <p:cNvPicPr>
            <a:picLocks noChangeAspect="1" noChangeArrowheads="1"/>
          </p:cNvPicPr>
          <p:nvPr/>
        </p:nvPicPr>
        <p:blipFill>
          <a:blip r:embed="rId3" cstate="print"/>
          <a:srcRect t="4114" b="4114"/>
          <a:stretch>
            <a:fillRect/>
          </a:stretch>
        </p:blipFill>
        <p:spPr bwMode="auto">
          <a:xfrm>
            <a:off x="1295400" y="1600683"/>
            <a:ext cx="6553200" cy="495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62000" y="1752600"/>
            <a:ext cx="7543800" cy="4451287"/>
            <a:chOff x="1460500" y="1987550"/>
            <a:chExt cx="6288088" cy="374332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0500" y="1987550"/>
              <a:ext cx="6288088" cy="374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5254625" y="4111625"/>
              <a:ext cx="12890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 dirty="0" smtClean="0">
                  <a:solidFill>
                    <a:srgbClr val="FF0000"/>
                  </a:solidFill>
                </a:rPr>
                <a:t>7 am Sept 1 Cat 1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5027613" y="3808413"/>
              <a:ext cx="37941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b="1" smtClean="0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419600" y="4027488"/>
              <a:ext cx="3794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endParaRPr lang="en-US" sz="1800" smtClean="0">
                <a:solidFill>
                  <a:srgbClr val="FFFFFF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419600" y="3656013"/>
              <a:ext cx="3794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b="1" smtClean="0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586163" y="3960813"/>
              <a:ext cx="129063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1 am Sept 2 Cat 3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889375" y="3352800"/>
              <a:ext cx="30321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 b="1" smtClean="0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3889375" y="3201988"/>
              <a:ext cx="12890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 smtClean="0">
                  <a:solidFill>
                    <a:srgbClr val="FF0000"/>
                  </a:solidFill>
                </a:rPr>
                <a:t>7 pm Sept 2 Cat 5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33400" y="3048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>1935 Labor Day Hurricane </a:t>
            </a:r>
            <a:br>
              <a:rPr lang="en-US" sz="3600" b="1" dirty="0" smtClean="0">
                <a:latin typeface="+mn-lt"/>
              </a:rPr>
            </a:br>
            <a:r>
              <a:rPr lang="en-US" sz="3600" b="1" dirty="0" smtClean="0">
                <a:latin typeface="+mn-lt"/>
              </a:rPr>
              <a:t>Category 1 to Category 5 in just 36h</a:t>
            </a:r>
            <a:endParaRPr lang="en-US" sz="3600" b="1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88988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+mn-lt"/>
              </a:rPr>
              <a:t>Operational Genesis Forecast - 2010</a:t>
            </a:r>
            <a:br>
              <a:rPr lang="en-US" sz="3600" dirty="0" smtClean="0">
                <a:solidFill>
                  <a:schemeClr val="tx1"/>
                </a:solidFill>
                <a:latin typeface="+mn-lt"/>
              </a:rPr>
            </a:br>
            <a:endParaRPr lang="en-US" sz="3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1143000"/>
            <a:ext cx="6553199" cy="533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14630</TotalTime>
  <Words>1097</Words>
  <Application>Microsoft Macintosh PowerPoint</Application>
  <PresentationFormat>On-screen Show (4:3)</PresentationFormat>
  <Paragraphs>143</Paragraphs>
  <Slides>23</Slides>
  <Notes>22</Notes>
  <HiddenSlides>0</HiddenSlides>
  <MMClips>2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8_Default Design</vt:lpstr>
      <vt:lpstr>5_Twilight</vt:lpstr>
      <vt:lpstr>Dr. Robert Atlas Director  NOAA’s Atlantic Oceanographic and Meteorological  Laboratory</vt:lpstr>
      <vt:lpstr>Slide 2</vt:lpstr>
      <vt:lpstr>Today’s speakers:  Mr. Bill Read – director, NOAA’s National Hurricane Center  Dr. Frank Marks – director, AOML’s Hurricane Research Division   Dr. Michael Montgomery – principal investigator, NSF PRE-Depression Investigation of Cloud systems in the Tropics (PREDICT) </vt:lpstr>
      <vt:lpstr>Mr. Bill Read Director  NOAA’s National Hurricane Center</vt:lpstr>
      <vt:lpstr>The Good – track forecast improvements</vt:lpstr>
      <vt:lpstr>The Bad - Intensity no real gains</vt:lpstr>
      <vt:lpstr>Slide 7</vt:lpstr>
      <vt:lpstr>Slide 8</vt:lpstr>
      <vt:lpstr>Operational Genesis Forecast - 2010 </vt:lpstr>
      <vt:lpstr>Dr. Frank Marks Director Hurricane Research Division of AOML  </vt:lpstr>
      <vt:lpstr>Intensity Forecast Experiment IFEX</vt:lpstr>
      <vt:lpstr>Collecting aircraft data from the hurricanes inner core and large scale hurricane environment…</vt:lpstr>
      <vt:lpstr>Improved Understanding of Rapid intensity</vt:lpstr>
      <vt:lpstr>Multi Agency Collaboration </vt:lpstr>
      <vt:lpstr>Slide 15</vt:lpstr>
      <vt:lpstr>Slide 16</vt:lpstr>
      <vt:lpstr>Slide 17</vt:lpstr>
      <vt:lpstr>Dr. Michael Montgomery PREDICT Principal Investigator U.S. Post Graduate Naval School </vt:lpstr>
      <vt:lpstr>PRE-Depression Investigation of Cloud systems in the Tropics  PREDICT</vt:lpstr>
      <vt:lpstr>The Marsupial Pouch Theory</vt:lpstr>
      <vt:lpstr>Identifying storms in the “pouch” for research flights</vt:lpstr>
      <vt:lpstr>Slide 22</vt:lpstr>
      <vt:lpstr>Questions?</vt:lpstr>
    </vt:vector>
  </TitlesOfParts>
  <Company>National Hurricane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Technical Support Branch Current Priorities and Draft Strategic Plan Outline</dc:title>
  <dc:creator>NHC H.S.</dc:creator>
  <cp:lastModifiedBy>AOML Seminar</cp:lastModifiedBy>
  <cp:revision>1008</cp:revision>
  <cp:lastPrinted>2001-07-02T13:14:36Z</cp:lastPrinted>
  <dcterms:created xsi:type="dcterms:W3CDTF">2010-08-11T13:32:48Z</dcterms:created>
  <dcterms:modified xsi:type="dcterms:W3CDTF">2010-08-11T13:43:13Z</dcterms:modified>
</cp:coreProperties>
</file>