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534" y="-7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070234-7FE0-4318-9AEB-B7A1C8F29C6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148324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70234-7FE0-4318-9AEB-B7A1C8F29C6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23654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70234-7FE0-4318-9AEB-B7A1C8F29C6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184732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70234-7FE0-4318-9AEB-B7A1C8F29C6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138775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70234-7FE0-4318-9AEB-B7A1C8F29C6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182315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070234-7FE0-4318-9AEB-B7A1C8F29C6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161600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070234-7FE0-4318-9AEB-B7A1C8F29C6C}" type="datetimeFigureOut">
              <a:rPr lang="en-US" smtClean="0"/>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154247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70234-7FE0-4318-9AEB-B7A1C8F29C6C}" type="datetimeFigureOut">
              <a:rPr lang="en-US" smtClean="0"/>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243735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70234-7FE0-4318-9AEB-B7A1C8F29C6C}" type="datetimeFigureOut">
              <a:rPr lang="en-US" smtClean="0"/>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86311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70234-7FE0-4318-9AEB-B7A1C8F29C6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37465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70234-7FE0-4318-9AEB-B7A1C8F29C6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A9D9-73A3-4DA4-B1FE-68496DDD6B9C}" type="slidenum">
              <a:rPr lang="en-US" smtClean="0"/>
              <a:t>‹#›</a:t>
            </a:fld>
            <a:endParaRPr lang="en-US"/>
          </a:p>
        </p:txBody>
      </p:sp>
    </p:spTree>
    <p:extLst>
      <p:ext uri="{BB962C8B-B14F-4D97-AF65-F5344CB8AC3E}">
        <p14:creationId xmlns:p14="http://schemas.microsoft.com/office/powerpoint/2010/main" val="336886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0070234-7FE0-4318-9AEB-B7A1C8F29C6C}" type="datetimeFigureOut">
              <a:rPr lang="en-US" smtClean="0"/>
              <a:t>7/28/2015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7E44A9D9-73A3-4DA4-B1FE-68496DDD6B9C}" type="slidenum">
              <a:rPr lang="en-US" smtClean="0"/>
              <a:t>‹#›</a:t>
            </a:fld>
            <a:endParaRPr lang="en-US"/>
          </a:p>
        </p:txBody>
      </p:sp>
    </p:spTree>
    <p:extLst>
      <p:ext uri="{BB962C8B-B14F-4D97-AF65-F5344CB8AC3E}">
        <p14:creationId xmlns:p14="http://schemas.microsoft.com/office/powerpoint/2010/main" val="354588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645" y="457201"/>
            <a:ext cx="42494083" cy="5105400"/>
          </a:xfrm>
          <a:prstGeom prst="rect">
            <a:avLst/>
          </a:prstGeom>
          <a:solidFill>
            <a:schemeClr val="accent5">
              <a:lumMod val="20000"/>
              <a:lumOff val="80000"/>
            </a:schemeClr>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2090044" rtl="0" eaLnBrk="1" latinLnBrk="0" hangingPunct="1">
              <a:defRPr sz="8200" kern="1200">
                <a:solidFill>
                  <a:schemeClr val="lt1"/>
                </a:solidFill>
                <a:latin typeface="+mn-lt"/>
                <a:ea typeface="+mn-ea"/>
                <a:cs typeface="+mn-cs"/>
              </a:defRPr>
            </a:lvl1pPr>
            <a:lvl2pPr marL="2090044" algn="l" defTabSz="2090044" rtl="0" eaLnBrk="1" latinLnBrk="0" hangingPunct="1">
              <a:defRPr sz="8200" kern="1200">
                <a:solidFill>
                  <a:schemeClr val="lt1"/>
                </a:solidFill>
                <a:latin typeface="+mn-lt"/>
                <a:ea typeface="+mn-ea"/>
                <a:cs typeface="+mn-cs"/>
              </a:defRPr>
            </a:lvl2pPr>
            <a:lvl3pPr marL="4180088" algn="l" defTabSz="2090044" rtl="0" eaLnBrk="1" latinLnBrk="0" hangingPunct="1">
              <a:defRPr sz="8200" kern="1200">
                <a:solidFill>
                  <a:schemeClr val="lt1"/>
                </a:solidFill>
                <a:latin typeface="+mn-lt"/>
                <a:ea typeface="+mn-ea"/>
                <a:cs typeface="+mn-cs"/>
              </a:defRPr>
            </a:lvl3pPr>
            <a:lvl4pPr marL="6270132" algn="l" defTabSz="2090044" rtl="0" eaLnBrk="1" latinLnBrk="0" hangingPunct="1">
              <a:defRPr sz="8200" kern="1200">
                <a:solidFill>
                  <a:schemeClr val="lt1"/>
                </a:solidFill>
                <a:latin typeface="+mn-lt"/>
                <a:ea typeface="+mn-ea"/>
                <a:cs typeface="+mn-cs"/>
              </a:defRPr>
            </a:lvl4pPr>
            <a:lvl5pPr marL="8360176" algn="l" defTabSz="2090044" rtl="0" eaLnBrk="1" latinLnBrk="0" hangingPunct="1">
              <a:defRPr sz="8200" kern="1200">
                <a:solidFill>
                  <a:schemeClr val="lt1"/>
                </a:solidFill>
                <a:latin typeface="+mn-lt"/>
                <a:ea typeface="+mn-ea"/>
                <a:cs typeface="+mn-cs"/>
              </a:defRPr>
            </a:lvl5pPr>
            <a:lvl6pPr marL="10450220" algn="l" defTabSz="2090044" rtl="0" eaLnBrk="1" latinLnBrk="0" hangingPunct="1">
              <a:defRPr sz="8200" kern="1200">
                <a:solidFill>
                  <a:schemeClr val="lt1"/>
                </a:solidFill>
                <a:latin typeface="+mn-lt"/>
                <a:ea typeface="+mn-ea"/>
                <a:cs typeface="+mn-cs"/>
              </a:defRPr>
            </a:lvl6pPr>
            <a:lvl7pPr marL="12540264" algn="l" defTabSz="2090044" rtl="0" eaLnBrk="1" latinLnBrk="0" hangingPunct="1">
              <a:defRPr sz="8200" kern="1200">
                <a:solidFill>
                  <a:schemeClr val="lt1"/>
                </a:solidFill>
                <a:latin typeface="+mn-lt"/>
                <a:ea typeface="+mn-ea"/>
                <a:cs typeface="+mn-cs"/>
              </a:defRPr>
            </a:lvl7pPr>
            <a:lvl8pPr marL="14630309" algn="l" defTabSz="2090044" rtl="0" eaLnBrk="1" latinLnBrk="0" hangingPunct="1">
              <a:defRPr sz="8200" kern="1200">
                <a:solidFill>
                  <a:schemeClr val="lt1"/>
                </a:solidFill>
                <a:latin typeface="+mn-lt"/>
                <a:ea typeface="+mn-ea"/>
                <a:cs typeface="+mn-cs"/>
              </a:defRPr>
            </a:lvl8pPr>
            <a:lvl9pPr marL="16720353" algn="l" defTabSz="2090044" rtl="0" eaLnBrk="1" latinLnBrk="0" hangingPunct="1">
              <a:defRPr sz="8200" kern="1200">
                <a:solidFill>
                  <a:schemeClr val="lt1"/>
                </a:solidFill>
                <a:latin typeface="+mn-lt"/>
                <a:ea typeface="+mn-ea"/>
                <a:cs typeface="+mn-cs"/>
              </a:defRPr>
            </a:lvl9pPr>
          </a:lstStyle>
          <a:p>
            <a:pPr algn="ctr"/>
            <a:r>
              <a:rPr lang="en-US" b="1" dirty="0">
                <a:solidFill>
                  <a:srgbClr val="000000"/>
                </a:solidFill>
              </a:rPr>
              <a:t>The Value of a Basin-Scale Domain to Improve Tropical Cyclone Track Forecasts in HWRF</a:t>
            </a:r>
            <a:endParaRPr lang="en-US" sz="2000" b="1" dirty="0" smtClean="0">
              <a:solidFill>
                <a:srgbClr val="000000"/>
              </a:solidFill>
            </a:endParaRPr>
          </a:p>
          <a:p>
            <a:pPr algn="ctr"/>
            <a:r>
              <a:rPr lang="en-US" sz="6500" dirty="0" smtClean="0">
                <a:solidFill>
                  <a:srgbClr val="000000"/>
                </a:solidFill>
              </a:rPr>
              <a:t>Ghassan Alaka Jr.</a:t>
            </a:r>
            <a:r>
              <a:rPr lang="en-US" sz="6500" baseline="30000" dirty="0" smtClean="0">
                <a:solidFill>
                  <a:srgbClr val="000000"/>
                </a:solidFill>
              </a:rPr>
              <a:t>1*</a:t>
            </a:r>
            <a:r>
              <a:rPr lang="en-US" sz="6500" dirty="0" smtClean="0">
                <a:solidFill>
                  <a:srgbClr val="000000"/>
                </a:solidFill>
              </a:rPr>
              <a:t>, </a:t>
            </a:r>
            <a:r>
              <a:rPr lang="en-US" sz="6500" dirty="0" err="1" smtClean="0">
                <a:solidFill>
                  <a:srgbClr val="000000"/>
                </a:solidFill>
              </a:rPr>
              <a:t>Xuejin</a:t>
            </a:r>
            <a:r>
              <a:rPr lang="en-US" sz="6500" dirty="0" smtClean="0">
                <a:solidFill>
                  <a:srgbClr val="000000"/>
                </a:solidFill>
              </a:rPr>
              <a:t> Zhang</a:t>
            </a:r>
            <a:r>
              <a:rPr lang="en-US" sz="6500" baseline="30000" dirty="0" smtClean="0">
                <a:solidFill>
                  <a:srgbClr val="000000"/>
                </a:solidFill>
              </a:rPr>
              <a:t>1</a:t>
            </a:r>
            <a:r>
              <a:rPr lang="en-US" sz="6500" dirty="0" smtClean="0">
                <a:solidFill>
                  <a:srgbClr val="000000"/>
                </a:solidFill>
              </a:rPr>
              <a:t>, </a:t>
            </a:r>
            <a:r>
              <a:rPr lang="en-US" sz="6500" dirty="0" err="1" smtClean="0">
                <a:solidFill>
                  <a:srgbClr val="000000"/>
                </a:solidFill>
              </a:rPr>
              <a:t>Sundararaman</a:t>
            </a:r>
            <a:r>
              <a:rPr lang="en-US" sz="6500" dirty="0" smtClean="0">
                <a:solidFill>
                  <a:srgbClr val="000000"/>
                </a:solidFill>
              </a:rPr>
              <a:t> G. Gopalakrishnan</a:t>
            </a:r>
            <a:r>
              <a:rPr lang="en-US" sz="6500" baseline="30000" dirty="0" smtClean="0">
                <a:solidFill>
                  <a:srgbClr val="000000"/>
                </a:solidFill>
              </a:rPr>
              <a:t>2</a:t>
            </a:r>
            <a:r>
              <a:rPr lang="en-US" sz="6500" dirty="0" smtClean="0">
                <a:solidFill>
                  <a:srgbClr val="000000"/>
                </a:solidFill>
              </a:rPr>
              <a:t>, Frank Marks Jr.</a:t>
            </a:r>
            <a:r>
              <a:rPr lang="en-US" sz="6500" baseline="30000" dirty="0" smtClean="0">
                <a:solidFill>
                  <a:srgbClr val="000000"/>
                </a:solidFill>
              </a:rPr>
              <a:t>2</a:t>
            </a:r>
          </a:p>
          <a:p>
            <a:pPr algn="ctr" defTabSz="4389438"/>
            <a:r>
              <a:rPr lang="en-US" sz="3500" baseline="30000" dirty="0" smtClean="0">
                <a:solidFill>
                  <a:srgbClr val="000000"/>
                </a:solidFill>
              </a:rPr>
              <a:t>1</a:t>
            </a:r>
            <a:r>
              <a:rPr lang="en-US" sz="3500" dirty="0" smtClean="0">
                <a:solidFill>
                  <a:srgbClr val="000000"/>
                </a:solidFill>
              </a:rPr>
              <a:t>Cooperative Institute for Marine and Atmospheric Studies, University of Miami, Miami, Florida</a:t>
            </a:r>
          </a:p>
          <a:p>
            <a:pPr algn="ctr" defTabSz="4389438"/>
            <a:r>
              <a:rPr lang="en-US" sz="3500" baseline="30000" dirty="0">
                <a:solidFill>
                  <a:srgbClr val="000000"/>
                </a:solidFill>
              </a:rPr>
              <a:t>2</a:t>
            </a:r>
            <a:r>
              <a:rPr lang="en-US" sz="3500" dirty="0">
                <a:solidFill>
                  <a:srgbClr val="000000"/>
                </a:solidFill>
              </a:rPr>
              <a:t>NOAA/Atlantic Oceanographic and Meteorological Laboratory/Hurricane Research Division, Miami, </a:t>
            </a:r>
            <a:r>
              <a:rPr lang="en-US" sz="3500" dirty="0" smtClean="0">
                <a:solidFill>
                  <a:srgbClr val="000000"/>
                </a:solidFill>
              </a:rPr>
              <a:t>Florida</a:t>
            </a:r>
          </a:p>
          <a:p>
            <a:pPr algn="ctr" defTabSz="4389438"/>
            <a:r>
              <a:rPr lang="en-US" sz="3500" i="1" dirty="0" smtClean="0">
                <a:solidFill>
                  <a:srgbClr val="000000"/>
                </a:solidFill>
              </a:rPr>
              <a:t>*Correspondence</a:t>
            </a:r>
            <a:r>
              <a:rPr lang="en-US" sz="3500" i="1" dirty="0">
                <a:solidFill>
                  <a:srgbClr val="000000"/>
                </a:solidFill>
              </a:rPr>
              <a:t>: </a:t>
            </a:r>
            <a:r>
              <a:rPr lang="en-US" sz="3500" i="1" dirty="0" smtClean="0">
                <a:solidFill>
                  <a:srgbClr val="000000"/>
                </a:solidFill>
              </a:rPr>
              <a:t>Ghassan.Alaka@noaa.gov</a:t>
            </a:r>
            <a:endParaRPr lang="en-US" sz="3500" dirty="0">
              <a:solidFill>
                <a:srgbClr val="000000"/>
              </a:solidFill>
            </a:endParaRPr>
          </a:p>
        </p:txBody>
      </p:sp>
      <p:sp>
        <p:nvSpPr>
          <p:cNvPr id="3" name="Rectangle 2"/>
          <p:cNvSpPr/>
          <p:nvPr/>
        </p:nvSpPr>
        <p:spPr>
          <a:xfrm>
            <a:off x="692531" y="6095969"/>
            <a:ext cx="15614270" cy="1066251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44623" y="6019800"/>
            <a:ext cx="8066732" cy="938719"/>
          </a:xfrm>
          <a:prstGeom prst="rect">
            <a:avLst/>
          </a:prstGeom>
          <a:noFill/>
        </p:spPr>
        <p:txBody>
          <a:bodyPr wrap="square" rtlCol="0">
            <a:spAutoFit/>
          </a:bodyPr>
          <a:lstStyle/>
          <a:p>
            <a:r>
              <a:rPr lang="en-US" sz="5500" b="1" cap="small" dirty="0" smtClean="0"/>
              <a:t>1. </a:t>
            </a:r>
            <a:r>
              <a:rPr lang="en-US" sz="5500" b="1" u="sng" cap="small" dirty="0" smtClean="0"/>
              <a:t>Introduction</a:t>
            </a:r>
            <a:endParaRPr lang="en-US" sz="5500" b="1" u="sng" cap="small" dirty="0"/>
          </a:p>
        </p:txBody>
      </p:sp>
      <p:sp>
        <p:nvSpPr>
          <p:cNvPr id="6" name="Rectangle 5"/>
          <p:cNvSpPr/>
          <p:nvPr/>
        </p:nvSpPr>
        <p:spPr>
          <a:xfrm>
            <a:off x="681645" y="17323299"/>
            <a:ext cx="15614270" cy="7313620"/>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44623" y="17221199"/>
            <a:ext cx="8066732" cy="938719"/>
          </a:xfrm>
          <a:prstGeom prst="rect">
            <a:avLst/>
          </a:prstGeom>
          <a:noFill/>
        </p:spPr>
        <p:txBody>
          <a:bodyPr wrap="square" rtlCol="0">
            <a:spAutoFit/>
          </a:bodyPr>
          <a:lstStyle/>
          <a:p>
            <a:r>
              <a:rPr lang="en-US" sz="5500" b="1" cap="small" dirty="0"/>
              <a:t>2</a:t>
            </a:r>
            <a:r>
              <a:rPr lang="en-US" sz="5500" b="1" cap="small" dirty="0" smtClean="0"/>
              <a:t>. </a:t>
            </a:r>
            <a:r>
              <a:rPr lang="en-US" sz="5500" b="1" u="sng" cap="small" dirty="0" smtClean="0"/>
              <a:t>Model Configurations</a:t>
            </a:r>
            <a:endParaRPr lang="en-US" sz="5500" b="1" u="sng" cap="small" dirty="0"/>
          </a:p>
        </p:txBody>
      </p:sp>
      <p:sp>
        <p:nvSpPr>
          <p:cNvPr id="8" name="Rectangle 7"/>
          <p:cNvSpPr/>
          <p:nvPr/>
        </p:nvSpPr>
        <p:spPr>
          <a:xfrm>
            <a:off x="16840200" y="6096000"/>
            <a:ext cx="14325600" cy="7467599"/>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929103" y="6127652"/>
            <a:ext cx="8066732" cy="938719"/>
          </a:xfrm>
          <a:prstGeom prst="rect">
            <a:avLst/>
          </a:prstGeom>
          <a:noFill/>
        </p:spPr>
        <p:txBody>
          <a:bodyPr wrap="square" rtlCol="0">
            <a:spAutoFit/>
          </a:bodyPr>
          <a:lstStyle/>
          <a:p>
            <a:r>
              <a:rPr lang="en-US" sz="5500" b="1" cap="small" dirty="0" smtClean="0"/>
              <a:t>3. </a:t>
            </a:r>
            <a:r>
              <a:rPr lang="en-US" sz="5500" b="1" u="sng" cap="small" dirty="0" smtClean="0"/>
              <a:t>Track Skill Verification</a:t>
            </a:r>
            <a:endParaRPr lang="en-US" sz="5500" b="1" u="sng" cap="small" dirty="0"/>
          </a:p>
        </p:txBody>
      </p:sp>
      <p:sp>
        <p:nvSpPr>
          <p:cNvPr id="10" name="Rectangle 9"/>
          <p:cNvSpPr/>
          <p:nvPr/>
        </p:nvSpPr>
        <p:spPr>
          <a:xfrm>
            <a:off x="16840200" y="13985236"/>
            <a:ext cx="14325600" cy="10651683"/>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6975686" y="14026737"/>
            <a:ext cx="10744200" cy="938719"/>
          </a:xfrm>
          <a:prstGeom prst="rect">
            <a:avLst/>
          </a:prstGeom>
          <a:noFill/>
        </p:spPr>
        <p:txBody>
          <a:bodyPr wrap="square" rtlCol="0">
            <a:spAutoFit/>
          </a:bodyPr>
          <a:lstStyle/>
          <a:p>
            <a:r>
              <a:rPr lang="en-US" sz="5500" b="1" cap="small" dirty="0"/>
              <a:t>4</a:t>
            </a:r>
            <a:r>
              <a:rPr lang="en-US" sz="5500" b="1" cap="small" dirty="0" smtClean="0"/>
              <a:t>. </a:t>
            </a:r>
            <a:r>
              <a:rPr lang="en-US" sz="5500" b="1" u="sng" cap="small" dirty="0" smtClean="0"/>
              <a:t>Sensitivity to TC Initial Location</a:t>
            </a:r>
            <a:endParaRPr lang="en-US" sz="5500" b="1" u="sng" cap="small" dirty="0"/>
          </a:p>
        </p:txBody>
      </p:sp>
      <p:sp>
        <p:nvSpPr>
          <p:cNvPr id="12" name="Rectangle 11"/>
          <p:cNvSpPr/>
          <p:nvPr/>
        </p:nvSpPr>
        <p:spPr>
          <a:xfrm>
            <a:off x="31557093" y="6096564"/>
            <a:ext cx="11618635" cy="1854091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2232600" y="6096564"/>
            <a:ext cx="8884345" cy="938719"/>
          </a:xfrm>
          <a:prstGeom prst="rect">
            <a:avLst/>
          </a:prstGeom>
          <a:noFill/>
        </p:spPr>
        <p:txBody>
          <a:bodyPr wrap="square" rtlCol="0">
            <a:spAutoFit/>
          </a:bodyPr>
          <a:lstStyle/>
          <a:p>
            <a:r>
              <a:rPr lang="en-US" sz="5500" b="1" cap="small" dirty="0" smtClean="0"/>
              <a:t>5. </a:t>
            </a:r>
            <a:r>
              <a:rPr lang="en-US" sz="5500" b="1" u="sng" cap="small" dirty="0" smtClean="0"/>
              <a:t>Isaac (2012) Case Study</a:t>
            </a:r>
            <a:endParaRPr lang="en-US" sz="5500" b="1" u="sng" cap="small" dirty="0"/>
          </a:p>
        </p:txBody>
      </p:sp>
      <p:sp>
        <p:nvSpPr>
          <p:cNvPr id="14" name="Rectangle 13"/>
          <p:cNvSpPr/>
          <p:nvPr/>
        </p:nvSpPr>
        <p:spPr>
          <a:xfrm>
            <a:off x="706386" y="25222200"/>
            <a:ext cx="18038814" cy="7104379"/>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4112" y="25365635"/>
            <a:ext cx="10744200" cy="938719"/>
          </a:xfrm>
          <a:prstGeom prst="rect">
            <a:avLst/>
          </a:prstGeom>
          <a:noFill/>
        </p:spPr>
        <p:txBody>
          <a:bodyPr wrap="square" rtlCol="0">
            <a:spAutoFit/>
          </a:bodyPr>
          <a:lstStyle/>
          <a:p>
            <a:r>
              <a:rPr lang="en-US" sz="5500" b="1" cap="small" dirty="0" smtClean="0"/>
              <a:t>6. </a:t>
            </a:r>
            <a:r>
              <a:rPr lang="en-US" sz="5500" b="1" u="sng" cap="small" dirty="0" smtClean="0"/>
              <a:t>Land Surface Model Sensitivity</a:t>
            </a:r>
            <a:endParaRPr lang="en-US" sz="5500" b="1" u="sng" cap="small" dirty="0"/>
          </a:p>
        </p:txBody>
      </p:sp>
      <p:sp>
        <p:nvSpPr>
          <p:cNvPr id="16" name="Rectangle 15"/>
          <p:cNvSpPr/>
          <p:nvPr/>
        </p:nvSpPr>
        <p:spPr>
          <a:xfrm>
            <a:off x="19354800" y="25222200"/>
            <a:ext cx="23774400" cy="7104379"/>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9558603" y="25365634"/>
            <a:ext cx="10744200" cy="938719"/>
          </a:xfrm>
          <a:prstGeom prst="rect">
            <a:avLst/>
          </a:prstGeom>
          <a:noFill/>
        </p:spPr>
        <p:txBody>
          <a:bodyPr wrap="square" rtlCol="0">
            <a:spAutoFit/>
          </a:bodyPr>
          <a:lstStyle/>
          <a:p>
            <a:r>
              <a:rPr lang="en-US" sz="5500" b="1" cap="small" dirty="0"/>
              <a:t>7</a:t>
            </a:r>
            <a:r>
              <a:rPr lang="en-US" sz="5500" b="1" cap="small" dirty="0" smtClean="0"/>
              <a:t>. </a:t>
            </a:r>
            <a:r>
              <a:rPr lang="en-US" sz="5500" b="1" u="sng" cap="small" dirty="0" smtClean="0"/>
              <a:t>Conclusions</a:t>
            </a:r>
            <a:endParaRPr lang="en-US" sz="5500" b="1" u="sng" cap="small" dirty="0"/>
          </a:p>
        </p:txBody>
      </p:sp>
      <p:pic>
        <p:nvPicPr>
          <p:cNvPr id="18" name="Picture 17" descr="C:\Users\Ghassan.Alaka\Documents\Verification\TrackSkill.H3HW_vs_AllHWR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8342" y="6386642"/>
            <a:ext cx="6400800" cy="3427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p:nvPr/>
        </p:nvPicPr>
        <p:blipFill>
          <a:blip r:embed="rId3"/>
          <a:stretch>
            <a:fillRect/>
          </a:stretch>
        </p:blipFill>
        <p:spPr>
          <a:xfrm>
            <a:off x="9078618" y="17626519"/>
            <a:ext cx="7040811" cy="5563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C:\Users\JETSTREAM\Google Drive\Docs_In_Progress\Map.AL20112013.TK_SKL.H3HW_Compare.024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36400" y="15262795"/>
            <a:ext cx="6400800" cy="3316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C:\Users\JETSTREAM\Google Drive\Docs_In_Progress\Map.AL20112013.TK_SKL.H3HW_Compare.120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36400" y="20013775"/>
            <a:ext cx="6400800" cy="3316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C:\Users\Ghassan.Alaka\Documents\HFIP\ISAAC_AL092012\Tracks.AL092012.H3HWvsH21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84290" y="7108190"/>
            <a:ext cx="5934710" cy="2035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C:\Users\Ghassan.Alaka\Documents\HFIP\ISAAC_AL092012\Maps.HGT500.H3HWvsH215.GFSOverlay.2012082412.48hr.png"/>
          <p:cNvPicPr/>
          <p:nvPr/>
        </p:nvPicPr>
        <p:blipFill>
          <a:blip r:embed="rId7">
            <a:extLst>
              <a:ext uri="{28A0092B-C50C-407E-A947-70E740481C1C}">
                <a14:useLocalDpi xmlns:a14="http://schemas.microsoft.com/office/drawing/2010/main" val="0"/>
              </a:ext>
            </a:extLst>
          </a:blip>
          <a:srcRect/>
          <a:stretch>
            <a:fillRect/>
          </a:stretch>
        </p:blipFill>
        <p:spPr bwMode="auto">
          <a:xfrm>
            <a:off x="31699895" y="9906000"/>
            <a:ext cx="5939790" cy="2393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C:\Users\Ghassan.Alaka\Documents\HFIP\ISAAC_AL092012\Maps.HGT200.H3HWvsH215.GFSDiff.2012082412.48-72hr.png"/>
          <p:cNvPicPr/>
          <p:nvPr/>
        </p:nvPicPr>
        <p:blipFill>
          <a:blip r:embed="rId8">
            <a:extLst>
              <a:ext uri="{28A0092B-C50C-407E-A947-70E740481C1C}">
                <a14:useLocalDpi xmlns:a14="http://schemas.microsoft.com/office/drawing/2010/main" val="0"/>
              </a:ext>
            </a:extLst>
          </a:blip>
          <a:srcRect/>
          <a:stretch>
            <a:fillRect/>
          </a:stretch>
        </p:blipFill>
        <p:spPr bwMode="auto">
          <a:xfrm>
            <a:off x="31705151" y="14249400"/>
            <a:ext cx="5939790" cy="641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descr="C:\Users\Ghassan.Alaka\Documents\HFIP\ISAAC_AL092012\Track.AL092012.2012082412.BESTvsH215vsH15G.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847814" y="25984200"/>
            <a:ext cx="4744986" cy="4524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13847814" y="30518637"/>
            <a:ext cx="4744986" cy="1323439"/>
          </a:xfrm>
          <a:prstGeom prst="rect">
            <a:avLst/>
          </a:prstGeom>
        </p:spPr>
        <p:txBody>
          <a:bodyPr wrap="square">
            <a:spAutoFit/>
          </a:bodyPr>
          <a:lstStyle/>
          <a:p>
            <a:pPr algn="just"/>
            <a:r>
              <a:rPr lang="en-US" sz="2000" b="1" dirty="0">
                <a:latin typeface="Times New Roman" panose="02020603050405020304" pitchFamily="18" charset="0"/>
                <a:ea typeface="Calibri" panose="020F0502020204030204" pitchFamily="34" charset="0"/>
                <a:cs typeface="Times New Roman" panose="02020603050405020304" pitchFamily="18" charset="0"/>
              </a:rPr>
              <a:t>Fig. 8</a:t>
            </a:r>
            <a:r>
              <a:rPr lang="en-US" sz="2000" dirty="0">
                <a:latin typeface="Times New Roman" panose="02020603050405020304" pitchFamily="18" charset="0"/>
                <a:ea typeface="Calibri" panose="020F0502020204030204" pitchFamily="34" charset="0"/>
                <a:cs typeface="Times New Roman" panose="02020603050405020304" pitchFamily="18" charset="0"/>
              </a:rPr>
              <a:t>. Isaac track for the Best Track (black), H215 (red), and H15G (blue). The two model tracks are from a forecast cycle initiated at 12Z, 24 August 2012.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31705151" y="20698361"/>
            <a:ext cx="5934534" cy="1323439"/>
          </a:xfrm>
          <a:prstGeom prst="rect">
            <a:avLst/>
          </a:prstGeom>
        </p:spPr>
        <p:txBody>
          <a:bodyPr wrap="square">
            <a:spAutoFit/>
          </a:bodyPr>
          <a:lstStyle/>
          <a:p>
            <a:pPr algn="just"/>
            <a:r>
              <a:rPr lang="en-US" sz="2000" b="1" dirty="0">
                <a:latin typeface="Times New Roman" panose="02020603050405020304" pitchFamily="18" charset="0"/>
                <a:ea typeface="Calibri" panose="020F0502020204030204" pitchFamily="34" charset="0"/>
                <a:cs typeface="Times New Roman" panose="02020603050405020304" pitchFamily="18" charset="0"/>
              </a:rPr>
              <a:t>Fig. 6</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As in Fig. 5, except for the </a:t>
            </a:r>
            <a:r>
              <a:rPr lang="en-US" sz="2000" dirty="0">
                <a:latin typeface="Times New Roman" panose="02020603050405020304" pitchFamily="18" charset="0"/>
                <a:ea typeface="Calibri" panose="020F0502020204030204" pitchFamily="34" charset="0"/>
                <a:cs typeface="Times New Roman" panose="02020603050405020304" pitchFamily="18" charset="0"/>
              </a:rPr>
              <a:t>difference between </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48h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60h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and </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72h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model </a:t>
            </a:r>
            <a:r>
              <a:rPr lang="en-US" sz="2000" dirty="0">
                <a:latin typeface="Times New Roman" panose="02020603050405020304" pitchFamily="18" charset="0"/>
                <a:ea typeface="Calibri" panose="020F0502020204030204" pitchFamily="34" charset="0"/>
                <a:cs typeface="Times New Roman" panose="02020603050405020304" pitchFamily="18" charset="0"/>
              </a:rPr>
              <a:t>forecasted 200 hPa geopotential height and GFS Analysis 200 hPa geopotential heights at the corresponding valid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times.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31699896" y="12344400"/>
            <a:ext cx="5939790" cy="1938992"/>
          </a:xfrm>
          <a:prstGeom prst="rect">
            <a:avLst/>
          </a:prstGeom>
        </p:spPr>
        <p:txBody>
          <a:bodyPr wrap="square">
            <a:spAutoFit/>
          </a:bodyPr>
          <a:lstStyle/>
          <a:p>
            <a:pPr algn="just"/>
            <a:r>
              <a:rPr lang="en-US" sz="2000" b="1" dirty="0">
                <a:latin typeface="Times New Roman" panose="02020603050405020304" pitchFamily="18" charset="0"/>
                <a:ea typeface="Calibri" panose="020F0502020204030204" pitchFamily="34" charset="0"/>
                <a:cs typeface="Times New Roman" panose="02020603050405020304" pitchFamily="18" charset="0"/>
              </a:rPr>
              <a:t>Fig. 5</a:t>
            </a:r>
            <a:r>
              <a:rPr lang="en-US" sz="2000" dirty="0">
                <a:latin typeface="Times New Roman" panose="02020603050405020304" pitchFamily="18" charset="0"/>
                <a:ea typeface="Calibri" panose="020F0502020204030204" pitchFamily="34" charset="0"/>
                <a:cs typeface="Times New Roman" panose="02020603050405020304" pitchFamily="18" charset="0"/>
              </a:rPr>
              <a:t>. Shaded fields represent 48h model forecasted 500 hPa geopotential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height. </a:t>
            </a:r>
            <a:r>
              <a:rPr lang="en-US" sz="2000" dirty="0">
                <a:latin typeface="Times New Roman" panose="02020603050405020304" pitchFamily="18" charset="0"/>
                <a:ea typeface="Calibri" panose="020F0502020204030204" pitchFamily="34" charset="0"/>
                <a:cs typeface="Times New Roman" panose="02020603050405020304" pitchFamily="18" charset="0"/>
              </a:rPr>
              <a:t>Contoured fields represent the GFS Analysis 500 hPa geopotential heights at the valid time (18Z, 26 August 2012).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Tracks shown are the Best Track (black),</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corresponding model (blue). The red dot represents the current TC position.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31784290" y="9121914"/>
            <a:ext cx="5934710" cy="707886"/>
          </a:xfrm>
          <a:prstGeom prst="rect">
            <a:avLst/>
          </a:prstGeom>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Fig. 4</a:t>
            </a:r>
            <a:r>
              <a:rPr lang="en-US" sz="2000" dirty="0" smtClean="0">
                <a:latin typeface="Times New Roman" panose="02020603050405020304" pitchFamily="18" charset="0"/>
                <a:cs typeface="Times New Roman" panose="02020603050405020304" pitchFamily="18" charset="0"/>
              </a:rPr>
              <a:t>. The best track (multi-colored line) and all forecast tracks (black lines) of Isaac (AL092012).</a:t>
            </a:r>
            <a:endParaRPr lang="en-US" sz="2000" dirty="0">
              <a:latin typeface="Times New Roman" panose="02020603050405020304" pitchFamily="18" charset="0"/>
              <a:cs typeface="Times New Roman" panose="02020603050405020304" pitchFamily="18" charset="0"/>
            </a:endParaRPr>
          </a:p>
        </p:txBody>
      </p:sp>
      <p:sp>
        <p:nvSpPr>
          <p:cNvPr id="29" name="Rectangle 28"/>
          <p:cNvSpPr/>
          <p:nvPr/>
        </p:nvSpPr>
        <p:spPr>
          <a:xfrm>
            <a:off x="24536400" y="23374290"/>
            <a:ext cx="4944239" cy="400110"/>
          </a:xfrm>
          <a:prstGeom prst="rect">
            <a:avLst/>
          </a:prstGeom>
        </p:spPr>
        <p:txBody>
          <a:bodyPr wrap="none">
            <a:spAutoFi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Fig. 3</a:t>
            </a:r>
            <a:r>
              <a:rPr lang="en-US" sz="2000" dirty="0">
                <a:latin typeface="Times New Roman" panose="02020603050405020304" pitchFamily="18" charset="0"/>
                <a:ea typeface="Calibri" panose="020F0502020204030204" pitchFamily="34" charset="0"/>
                <a:cs typeface="Times New Roman" panose="02020603050405020304" pitchFamily="18" charset="0"/>
              </a:rPr>
              <a:t>.  As in Fig. 2, except for 120h forecasts.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24498342" y="18640961"/>
            <a:ext cx="6400800" cy="1323439"/>
          </a:xfrm>
          <a:prstGeom prst="rect">
            <a:avLst/>
          </a:prstGeom>
        </p:spPr>
        <p:txBody>
          <a:bodyPr wrap="square">
            <a:spAutoFit/>
          </a:bodyPr>
          <a:lstStyle/>
          <a:p>
            <a:pPr algn="just"/>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Fig. 2</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 24h track skill scores for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H3HW</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The number of cases is shown for each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tile. b-d) 24h track skill score differences between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H3HW</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and operational HWRF versions.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24498342" y="9883914"/>
            <a:ext cx="6390290" cy="707886"/>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Fig. 1</a:t>
            </a:r>
            <a:r>
              <a:rPr lang="en-US" sz="2000" dirty="0">
                <a:latin typeface="Times New Roman" panose="02020603050405020304" pitchFamily="18" charset="0"/>
                <a:ea typeface="Calibri" panose="020F0502020204030204" pitchFamily="34" charset="0"/>
              </a:rPr>
              <a:t>. Track skill scores for various HWRF models versus </a:t>
            </a:r>
            <a:r>
              <a:rPr lang="en-US" sz="2000" dirty="0" smtClean="0">
                <a:latin typeface="Times New Roman" panose="02020603050405020304" pitchFamily="18" charset="0"/>
                <a:ea typeface="Calibri" panose="020F0502020204030204" pitchFamily="34" charset="0"/>
              </a:rPr>
              <a:t>CLP5.</a:t>
            </a:r>
            <a:endParaRPr lang="en-US" sz="2000" dirty="0"/>
          </a:p>
        </p:txBody>
      </p:sp>
      <p:sp>
        <p:nvSpPr>
          <p:cNvPr id="32" name="Rectangle 31"/>
          <p:cNvSpPr/>
          <p:nvPr/>
        </p:nvSpPr>
        <p:spPr>
          <a:xfrm>
            <a:off x="8990072" y="23327841"/>
            <a:ext cx="7227125" cy="1015663"/>
          </a:xfrm>
          <a:prstGeom prst="rect">
            <a:avLst/>
          </a:prstGeom>
        </p:spPr>
        <p:txBody>
          <a:bodyPr wrap="square">
            <a:spAutoFit/>
          </a:bodyPr>
          <a:lstStyle/>
          <a:p>
            <a:pPr algn="just"/>
            <a:r>
              <a:rPr lang="en-US" sz="2000" b="1" dirty="0">
                <a:latin typeface="Times New Roman" panose="02020603050405020304" pitchFamily="18" charset="0"/>
                <a:ea typeface="Calibri" panose="020F0502020204030204" pitchFamily="34" charset="0"/>
                <a:cs typeface="Times New Roman" panose="02020603050405020304" pitchFamily="18" charset="0"/>
              </a:rPr>
              <a:t>Table 1</a:t>
            </a:r>
            <a:r>
              <a:rPr lang="en-US" sz="2000" dirty="0">
                <a:latin typeface="Times New Roman" panose="02020603050405020304" pitchFamily="18" charset="0"/>
                <a:ea typeface="Calibri" panose="020F0502020204030204" pitchFamily="34" charset="0"/>
                <a:cs typeface="Times New Roman" panose="02020603050405020304" pitchFamily="18" charset="0"/>
              </a:rPr>
              <a:t>. Configuration and physics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for </a:t>
            </a:r>
            <a:r>
              <a:rPr lang="en-US" sz="2000" dirty="0">
                <a:latin typeface="Times New Roman" panose="02020603050405020304" pitchFamily="18" charset="0"/>
                <a:ea typeface="Calibri" panose="020F0502020204030204" pitchFamily="34" charset="0"/>
                <a:cs typeface="Times New Roman" panose="02020603050405020304" pitchFamily="18" charset="0"/>
              </a:rPr>
              <a:t>the four HWRF versions analyzed in this study. In general, newer versions are to the right. Red text signifies an upgrade from the previous version.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p:nvPr/>
        </p:nvSpPr>
        <p:spPr>
          <a:xfrm>
            <a:off x="909205" y="7030978"/>
            <a:ext cx="15210225" cy="9520555"/>
          </a:xfrm>
          <a:prstGeom prst="rect">
            <a:avLst/>
          </a:prstGeom>
        </p:spPr>
        <p:txBody>
          <a:bodyPr wrap="square">
            <a:spAutoFit/>
          </a:bodyPr>
          <a:lstStyle/>
          <a:p>
            <a:pPr algn="just">
              <a:spcAft>
                <a:spcPts val="1000"/>
              </a:spcAft>
            </a:pPr>
            <a:r>
              <a:rPr lang="en-US" sz="3000" dirty="0">
                <a:latin typeface="Times New Roman" panose="02020603050405020304" pitchFamily="18" charset="0"/>
                <a:ea typeface="Calibri" panose="020F0502020204030204" pitchFamily="34" charset="0"/>
              </a:rPr>
              <a:t>The effort to reduce </a:t>
            </a:r>
            <a:r>
              <a:rPr lang="en-US" sz="3000" dirty="0" smtClean="0">
                <a:latin typeface="Times New Roman" panose="02020603050405020304" pitchFamily="18" charset="0"/>
                <a:ea typeface="Calibri" panose="020F0502020204030204" pitchFamily="34" charset="0"/>
              </a:rPr>
              <a:t>tropical cyclone (</a:t>
            </a:r>
            <a:r>
              <a:rPr lang="en-US" sz="3000" b="1" dirty="0" smtClean="0">
                <a:latin typeface="Times New Roman" panose="02020603050405020304" pitchFamily="18" charset="0"/>
                <a:ea typeface="Calibri" panose="020F0502020204030204" pitchFamily="34" charset="0"/>
              </a:rPr>
              <a:t>TC</a:t>
            </a:r>
            <a:r>
              <a:rPr lang="en-US" sz="3000" dirty="0" smtClean="0">
                <a:latin typeface="Times New Roman" panose="02020603050405020304" pitchFamily="18" charset="0"/>
                <a:ea typeface="Calibri" panose="020F0502020204030204" pitchFamily="34" charset="0"/>
              </a:rPr>
              <a:t>) track </a:t>
            </a:r>
            <a:r>
              <a:rPr lang="en-US" sz="3000" dirty="0">
                <a:latin typeface="Times New Roman" panose="02020603050405020304" pitchFamily="18" charset="0"/>
                <a:ea typeface="Calibri" panose="020F0502020204030204" pitchFamily="34" charset="0"/>
              </a:rPr>
              <a:t>errors is one of the Hurricane Forecast Improvement Project (</a:t>
            </a:r>
            <a:r>
              <a:rPr lang="en-US" sz="3000" b="1" dirty="0">
                <a:latin typeface="Times New Roman" panose="02020603050405020304" pitchFamily="18" charset="0"/>
                <a:ea typeface="Calibri" panose="020F0502020204030204" pitchFamily="34" charset="0"/>
              </a:rPr>
              <a:t>HFIP</a:t>
            </a:r>
            <a:r>
              <a:rPr lang="en-US" sz="3000" dirty="0">
                <a:latin typeface="Times New Roman" panose="02020603050405020304" pitchFamily="18" charset="0"/>
                <a:ea typeface="Calibri" panose="020F0502020204030204" pitchFamily="34" charset="0"/>
              </a:rPr>
              <a:t>; Gall et al. 2013) goals, in addition to the broader mission of improving community comprehension of the fundamental and complex processes at work within a TC. One important aspect of HFIP is to improve TC forecasts made by the operational Hurricane Weather Research and Forecasting (</a:t>
            </a:r>
            <a:r>
              <a:rPr lang="en-US" sz="3000" b="1" dirty="0">
                <a:latin typeface="Times New Roman" panose="02020603050405020304" pitchFamily="18" charset="0"/>
                <a:ea typeface="Calibri" panose="020F0502020204030204" pitchFamily="34" charset="0"/>
              </a:rPr>
              <a:t>HWRF</a:t>
            </a:r>
            <a:r>
              <a:rPr lang="en-US" sz="3000" dirty="0">
                <a:latin typeface="Times New Roman" panose="02020603050405020304" pitchFamily="18" charset="0"/>
                <a:ea typeface="Calibri" panose="020F0502020204030204" pitchFamily="34" charset="0"/>
              </a:rPr>
              <a:t>) model, which is updated every year to reflect the latest research advances made by the HFIP community. The HWRF model has been a critical tool to </a:t>
            </a:r>
            <a:r>
              <a:rPr lang="en-US" sz="3000" dirty="0">
                <a:latin typeface="Times New Roman" panose="02020603050405020304" pitchFamily="18" charset="0"/>
                <a:ea typeface="Calibri" panose="020F0502020204030204" pitchFamily="34" charset="0"/>
                <a:cs typeface="Times New Roman" panose="02020603050405020304" pitchFamily="18" charset="0"/>
              </a:rPr>
              <a:t>help improve TC track forecasts</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However, even as the efforts of HFIP collaborators are integrated into each new version of HWRF, broader shortcomings have been identified with the current system. For example, the operational HWRF features an outer domain that lacks the horizontal expanse to capture critical multi-scale interactions that influence TC tracks, especially in greater lead times. In an effort to build a more robust operational HWRF system for the future, a parallel version of the HWRF model, called the basin-scale HWRF  (Zhang et al. 2015, in preparation), has been developed in </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the AOML/HRD. </a:t>
            </a:r>
            <a:r>
              <a:rPr lang="en-US" sz="3000" dirty="0">
                <a:latin typeface="Times New Roman" panose="02020603050405020304" pitchFamily="18" charset="0"/>
                <a:ea typeface="Calibri" panose="020F0502020204030204" pitchFamily="34" charset="0"/>
                <a:cs typeface="Times New Roman" panose="02020603050405020304" pitchFamily="18" charset="0"/>
              </a:rPr>
              <a:t>The basin-scale </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HWRF features </a:t>
            </a:r>
            <a:r>
              <a:rPr lang="en-US" sz="3000" dirty="0">
                <a:latin typeface="Times New Roman" panose="02020603050405020304" pitchFamily="18" charset="0"/>
                <a:ea typeface="Calibri" panose="020F0502020204030204" pitchFamily="34" charset="0"/>
                <a:cs typeface="Times New Roman" panose="02020603050405020304" pitchFamily="18" charset="0"/>
              </a:rPr>
              <a:t>a large domain that covers most of the Northeast Pacific and North Atlantic </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basins and is </a:t>
            </a:r>
            <a:r>
              <a:rPr lang="en-US" sz="3000" dirty="0">
                <a:latin typeface="Times New Roman" panose="02020603050405020304" pitchFamily="18" charset="0"/>
                <a:ea typeface="Calibri" panose="020F0502020204030204" pitchFamily="34" charset="0"/>
                <a:cs typeface="Times New Roman" panose="02020603050405020304" pitchFamily="18" charset="0"/>
              </a:rPr>
              <a:t>capable of including several moving nests (i.e., more than one TC</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a:t>
            </a:r>
          </a:p>
          <a:p>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1000"/>
              </a:spcAft>
            </a:pP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goal of this study is to compare the track skill of the 2013 basin-scale HWRF to the track skill of the operational HWRF versions from 2013, 2014, and 2015 in order to assess the value of a basin-scale domain.</a:t>
            </a:r>
            <a:endParaRPr lang="en-US" sz="3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844623" y="18238143"/>
            <a:ext cx="8066732" cy="6093976"/>
          </a:xfrm>
          <a:prstGeom prst="rect">
            <a:avLst/>
          </a:prstGeom>
        </p:spPr>
        <p:txBody>
          <a:bodyPr wrap="square">
            <a:spAutoFit/>
          </a:bodyPr>
          <a:lstStyle/>
          <a:p>
            <a:pPr marL="457200" indent="-457200" algn="just">
              <a:buFont typeface="Arial" panose="020B0604020202020204" pitchFamily="34" charset="0"/>
              <a:buChar char="•"/>
              <a:tabLst>
                <a:tab pos="2806700" algn="l"/>
              </a:tabLst>
            </a:pPr>
            <a:r>
              <a:rPr lang="en-US" sz="3000" dirty="0">
                <a:latin typeface="Times New Roman" panose="02020603050405020304" pitchFamily="18" charset="0"/>
                <a:ea typeface="Calibri" panose="020F0502020204030204" pitchFamily="34" charset="0"/>
              </a:rPr>
              <a:t>The versions of the operational HWRF used in this study </a:t>
            </a:r>
            <a:r>
              <a:rPr lang="en-US" sz="3000" dirty="0" smtClean="0">
                <a:latin typeface="Times New Roman" panose="02020603050405020304" pitchFamily="18" charset="0"/>
                <a:ea typeface="Calibri" panose="020F0502020204030204" pitchFamily="34" charset="0"/>
              </a:rPr>
              <a:t>are:	2013 </a:t>
            </a:r>
            <a:r>
              <a:rPr lang="en-US" sz="3000" dirty="0">
                <a:latin typeface="Times New Roman" panose="02020603050405020304" pitchFamily="18" charset="0"/>
                <a:ea typeface="Calibri" panose="020F0502020204030204" pitchFamily="34" charset="0"/>
              </a:rPr>
              <a:t>operational HWRF (</a:t>
            </a:r>
            <a:r>
              <a:rPr lang="en-US" sz="3000" b="1" dirty="0" smtClean="0">
                <a:latin typeface="Times New Roman" panose="02020603050405020304" pitchFamily="18" charset="0"/>
                <a:ea typeface="Calibri" panose="020F0502020204030204" pitchFamily="34" charset="0"/>
              </a:rPr>
              <a:t>H213</a:t>
            </a:r>
            <a:r>
              <a:rPr lang="en-US" sz="3000" dirty="0" smtClean="0">
                <a:latin typeface="Times New Roman" panose="02020603050405020304" pitchFamily="18" charset="0"/>
                <a:ea typeface="Calibri" panose="020F0502020204030204" pitchFamily="34" charset="0"/>
              </a:rPr>
              <a:t>)</a:t>
            </a:r>
          </a:p>
          <a:p>
            <a:pPr algn="just">
              <a:tabLst>
                <a:tab pos="2806700" algn="l"/>
              </a:tabLst>
            </a:pPr>
            <a:r>
              <a:rPr lang="en-US" sz="3000" dirty="0">
                <a:latin typeface="Times New Roman" panose="02020603050405020304" pitchFamily="18" charset="0"/>
                <a:ea typeface="Calibri" panose="020F0502020204030204" pitchFamily="34" charset="0"/>
              </a:rPr>
              <a:t>	</a:t>
            </a:r>
            <a:r>
              <a:rPr lang="en-US" sz="3000" dirty="0" smtClean="0">
                <a:latin typeface="Times New Roman" panose="02020603050405020304" pitchFamily="18" charset="0"/>
                <a:ea typeface="Calibri" panose="020F0502020204030204" pitchFamily="34" charset="0"/>
              </a:rPr>
              <a:t>2014 </a:t>
            </a:r>
            <a:r>
              <a:rPr lang="en-US" sz="3000" dirty="0">
                <a:latin typeface="Times New Roman" panose="02020603050405020304" pitchFamily="18" charset="0"/>
                <a:ea typeface="Calibri" panose="020F0502020204030204" pitchFamily="34" charset="0"/>
              </a:rPr>
              <a:t>operational HWRF (</a:t>
            </a:r>
            <a:r>
              <a:rPr lang="en-US" sz="3000" b="1" dirty="0" smtClean="0">
                <a:latin typeface="Times New Roman" panose="02020603050405020304" pitchFamily="18" charset="0"/>
                <a:ea typeface="Calibri" panose="020F0502020204030204" pitchFamily="34" charset="0"/>
              </a:rPr>
              <a:t>H214</a:t>
            </a:r>
            <a:r>
              <a:rPr lang="en-US" sz="3000" dirty="0" smtClean="0">
                <a:latin typeface="Times New Roman" panose="02020603050405020304" pitchFamily="18" charset="0"/>
                <a:ea typeface="Calibri" panose="020F0502020204030204" pitchFamily="34" charset="0"/>
              </a:rPr>
              <a:t>)</a:t>
            </a:r>
          </a:p>
          <a:p>
            <a:pPr algn="just">
              <a:tabLst>
                <a:tab pos="2806700" algn="l"/>
              </a:tabLst>
            </a:pPr>
            <a:r>
              <a:rPr lang="en-US" sz="3000" dirty="0">
                <a:latin typeface="Times New Roman" panose="02020603050405020304" pitchFamily="18" charset="0"/>
                <a:ea typeface="Calibri" panose="020F0502020204030204" pitchFamily="34" charset="0"/>
              </a:rPr>
              <a:t>	</a:t>
            </a:r>
            <a:r>
              <a:rPr lang="en-US" sz="3000" dirty="0" smtClean="0">
                <a:latin typeface="Times New Roman" panose="02020603050405020304" pitchFamily="18" charset="0"/>
                <a:ea typeface="Calibri" panose="020F0502020204030204" pitchFamily="34" charset="0"/>
              </a:rPr>
              <a:t>2015 </a:t>
            </a:r>
            <a:r>
              <a:rPr lang="en-US" sz="3000" dirty="0">
                <a:latin typeface="Times New Roman" panose="02020603050405020304" pitchFamily="18" charset="0"/>
                <a:ea typeface="Calibri" panose="020F0502020204030204" pitchFamily="34" charset="0"/>
              </a:rPr>
              <a:t>operational HWRF (</a:t>
            </a:r>
            <a:r>
              <a:rPr lang="en-US" sz="3000" b="1" dirty="0">
                <a:latin typeface="Times New Roman" panose="02020603050405020304" pitchFamily="18" charset="0"/>
                <a:ea typeface="Calibri" panose="020F0502020204030204" pitchFamily="34" charset="0"/>
              </a:rPr>
              <a:t>H215</a:t>
            </a:r>
            <a:r>
              <a:rPr lang="en-US" sz="3000" dirty="0" smtClean="0">
                <a:latin typeface="Times New Roman" panose="02020603050405020304" pitchFamily="18" charset="0"/>
                <a:ea typeface="Calibri" panose="020F0502020204030204" pitchFamily="34" charset="0"/>
              </a:rPr>
              <a:t>) </a:t>
            </a:r>
          </a:p>
          <a:p>
            <a:pPr algn="just"/>
            <a:endParaRPr lang="en-US" sz="2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The 2013 basin-scale </a:t>
            </a:r>
            <a:r>
              <a:rPr lang="en-US" sz="3000" dirty="0" smtClean="0">
                <a:latin typeface="Times New Roman" panose="02020603050405020304" pitchFamily="18" charset="0"/>
                <a:cs typeface="Times New Roman" panose="02020603050405020304" pitchFamily="18" charset="0"/>
              </a:rPr>
              <a:t>HWRF </a:t>
            </a:r>
            <a:r>
              <a:rPr lang="en-US" sz="3000" dirty="0">
                <a:latin typeface="Times New Roman" panose="02020603050405020304" pitchFamily="18" charset="0"/>
                <a:cs typeface="Times New Roman" panose="02020603050405020304" pitchFamily="18" charset="0"/>
              </a:rPr>
              <a:t>(</a:t>
            </a:r>
            <a:r>
              <a:rPr lang="en-US" sz="3000" b="1" dirty="0" smtClean="0">
                <a:latin typeface="Times New Roman" panose="02020603050405020304" pitchFamily="18" charset="0"/>
                <a:cs typeface="Times New Roman" panose="02020603050405020304" pitchFamily="18" charset="0"/>
              </a:rPr>
              <a:t>H3HW</a:t>
            </a:r>
            <a:r>
              <a:rPr lang="en-US" sz="3000" dirty="0" smtClean="0">
                <a:latin typeface="Times New Roman" panose="02020603050405020304" pitchFamily="18" charset="0"/>
                <a:cs typeface="Times New Roman" panose="02020603050405020304" pitchFamily="18" charset="0"/>
              </a:rPr>
              <a:t>)</a:t>
            </a:r>
            <a:r>
              <a:rPr lang="en-US" sz="3000" b="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is </a:t>
            </a:r>
            <a:r>
              <a:rPr lang="en-US" sz="3000" dirty="0">
                <a:latin typeface="Times New Roman" panose="02020603050405020304" pitchFamily="18" charset="0"/>
                <a:cs typeface="Times New Roman" panose="02020603050405020304" pitchFamily="18" charset="0"/>
              </a:rPr>
              <a:t>a simpler version of the operational HWRF </a:t>
            </a:r>
            <a:r>
              <a:rPr lang="en-US" sz="3000" dirty="0" smtClean="0">
                <a:latin typeface="Times New Roman" panose="02020603050405020304" pitchFamily="18" charset="0"/>
                <a:cs typeface="Times New Roman" panose="02020603050405020304" pitchFamily="18" charset="0"/>
              </a:rPr>
              <a:t>system that covers close to ¼ of the Earth.</a:t>
            </a:r>
          </a:p>
          <a:p>
            <a:pPr algn="just"/>
            <a:endParaRPr lang="en-US" sz="2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CLIPER5 (</a:t>
            </a:r>
            <a:r>
              <a:rPr lang="en-US" sz="3000" b="1" dirty="0" smtClean="0">
                <a:latin typeface="Times New Roman" panose="02020603050405020304" pitchFamily="18" charset="0"/>
                <a:cs typeface="Times New Roman" panose="02020603050405020304" pitchFamily="18" charset="0"/>
              </a:rPr>
              <a:t>CLP5</a:t>
            </a:r>
            <a:r>
              <a:rPr lang="en-US" sz="3000" dirty="0" smtClean="0">
                <a:latin typeface="Times New Roman" panose="02020603050405020304" pitchFamily="18" charset="0"/>
                <a:cs typeface="Times New Roman" panose="02020603050405020304" pitchFamily="18" charset="0"/>
              </a:rPr>
              <a:t>) is used as a baseline to assess track skill.</a:t>
            </a:r>
          </a:p>
          <a:p>
            <a:pPr algn="just"/>
            <a:endParaRPr lang="en-US" sz="20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b="1" dirty="0" smtClean="0">
                <a:latin typeface="Times New Roman" panose="02020603050405020304" pitchFamily="18" charset="0"/>
                <a:cs typeface="Times New Roman" panose="02020603050405020304" pitchFamily="18" charset="0"/>
              </a:rPr>
              <a:t>GFS Analysis </a:t>
            </a:r>
            <a:r>
              <a:rPr lang="en-US" sz="3000" dirty="0" smtClean="0">
                <a:latin typeface="Times New Roman" panose="02020603050405020304" pitchFamily="18" charset="0"/>
                <a:cs typeface="Times New Roman" panose="02020603050405020304" pitchFamily="18" charset="0"/>
              </a:rPr>
              <a:t>and </a:t>
            </a:r>
            <a:r>
              <a:rPr lang="en-US" sz="3000" b="1" dirty="0" smtClean="0">
                <a:latin typeface="Times New Roman" panose="02020603050405020304" pitchFamily="18" charset="0"/>
                <a:cs typeface="Times New Roman" panose="02020603050405020304" pitchFamily="18" charset="0"/>
              </a:rPr>
              <a:t>NHC Best Track </a:t>
            </a:r>
            <a:r>
              <a:rPr lang="en-US" sz="3000" dirty="0" smtClean="0">
                <a:latin typeface="Times New Roman" panose="02020603050405020304" pitchFamily="18" charset="0"/>
                <a:cs typeface="Times New Roman" panose="02020603050405020304" pitchFamily="18" charset="0"/>
              </a:rPr>
              <a:t>are used as observations to compute model errors.</a:t>
            </a:r>
            <a:endParaRPr lang="en-US" sz="3000" dirty="0">
              <a:latin typeface="Times New Roman" panose="02020603050405020304" pitchFamily="18" charset="0"/>
              <a:cs typeface="Times New Roman" panose="02020603050405020304" pitchFamily="18" charset="0"/>
            </a:endParaRPr>
          </a:p>
        </p:txBody>
      </p:sp>
      <p:sp>
        <p:nvSpPr>
          <p:cNvPr id="35" name="Rectangle 34"/>
          <p:cNvSpPr/>
          <p:nvPr/>
        </p:nvSpPr>
        <p:spPr>
          <a:xfrm>
            <a:off x="16929103" y="7245489"/>
            <a:ext cx="7239000" cy="6555641"/>
          </a:xfrm>
          <a:prstGeom prst="rect">
            <a:avLst/>
          </a:prstGeom>
        </p:spPr>
        <p:txBody>
          <a:bodyPr wrap="square">
            <a:spAutoFit/>
          </a:bodyPr>
          <a:lstStyle/>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Retrospective forecasts </a:t>
            </a:r>
            <a:r>
              <a:rPr lang="en-US" sz="3000" dirty="0" smtClean="0">
                <a:latin typeface="Times New Roman" panose="02020603050405020304" pitchFamily="18" charset="0"/>
                <a:cs typeface="Times New Roman" panose="02020603050405020304" pitchFamily="18" charset="0"/>
              </a:rPr>
              <a:t>for </a:t>
            </a:r>
            <a:r>
              <a:rPr lang="en-US" sz="3000" dirty="0">
                <a:latin typeface="Times New Roman" panose="02020603050405020304" pitchFamily="18" charset="0"/>
                <a:cs typeface="Times New Roman" panose="02020603050405020304" pitchFamily="18" charset="0"/>
              </a:rPr>
              <a:t>each HWRF version for all Atlantic and East Pacific TCs from 2011-2013</a:t>
            </a:r>
            <a:r>
              <a:rPr lang="en-US" sz="30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Track skill is higher in Atlantic basin.</a:t>
            </a:r>
          </a:p>
          <a:p>
            <a:pPr marL="457200" indent="-457200" algn="just">
              <a:buFont typeface="Arial" panose="020B0604020202020204" pitchFamily="34" charset="0"/>
              <a:buChar char="•"/>
            </a:pPr>
            <a:endParaRPr lang="en-US" sz="30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b="1" dirty="0" smtClean="0">
                <a:latin typeface="Times New Roman" panose="02020603050405020304" pitchFamily="18" charset="0"/>
                <a:cs typeface="Times New Roman" panose="02020603050405020304" pitchFamily="18" charset="0"/>
              </a:rPr>
              <a:t>H3HW</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produces more skillful tracks than </a:t>
            </a:r>
            <a:r>
              <a:rPr lang="en-US" sz="3000" b="1" dirty="0">
                <a:latin typeface="Times New Roman" panose="02020603050405020304" pitchFamily="18" charset="0"/>
                <a:cs typeface="Times New Roman" panose="02020603050405020304" pitchFamily="18" charset="0"/>
              </a:rPr>
              <a:t>H213</a:t>
            </a:r>
            <a:r>
              <a:rPr lang="en-US" sz="3000" dirty="0">
                <a:latin typeface="Times New Roman" panose="02020603050405020304" pitchFamily="18" charset="0"/>
                <a:cs typeface="Times New Roman" panose="02020603050405020304" pitchFamily="18" charset="0"/>
              </a:rPr>
              <a:t> (Fig. </a:t>
            </a:r>
            <a:r>
              <a:rPr lang="en-US" sz="3000" dirty="0" smtClean="0">
                <a:latin typeface="Times New Roman" panose="02020603050405020304" pitchFamily="18" charset="0"/>
                <a:cs typeface="Times New Roman" panose="02020603050405020304" pitchFamily="18" charset="0"/>
              </a:rPr>
              <a:t>1).</a:t>
            </a:r>
          </a:p>
          <a:p>
            <a:pPr marL="917575" lvl="1"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I</a:t>
            </a:r>
            <a:r>
              <a:rPr lang="en-US" sz="3000" dirty="0" smtClean="0">
                <a:latin typeface="Times New Roman" panose="02020603050405020304" pitchFamily="18" charset="0"/>
                <a:cs typeface="Times New Roman" panose="02020603050405020304" pitchFamily="18" charset="0"/>
              </a:rPr>
              <a:t>mportance </a:t>
            </a:r>
            <a:r>
              <a:rPr lang="en-US" sz="3000" dirty="0">
                <a:latin typeface="Times New Roman" panose="02020603050405020304" pitchFamily="18" charset="0"/>
                <a:cs typeface="Times New Roman" panose="02020603050405020304" pitchFamily="18" charset="0"/>
              </a:rPr>
              <a:t>of the increased vertical levels and model top </a:t>
            </a:r>
            <a:r>
              <a:rPr lang="en-US" sz="3000" dirty="0" smtClean="0">
                <a:latin typeface="Times New Roman" panose="02020603050405020304" pitchFamily="18" charset="0"/>
                <a:cs typeface="Times New Roman" panose="02020603050405020304" pitchFamily="18" charset="0"/>
              </a:rPr>
              <a:t>(Table </a:t>
            </a:r>
            <a:r>
              <a:rPr lang="en-US" sz="3000" dirty="0">
                <a:latin typeface="Times New Roman" panose="02020603050405020304" pitchFamily="18" charset="0"/>
                <a:cs typeface="Times New Roman" panose="02020603050405020304" pitchFamily="18" charset="0"/>
              </a:rPr>
              <a:t>1</a:t>
            </a:r>
            <a:r>
              <a:rPr lang="en-US" sz="30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b="1" dirty="0" smtClean="0">
                <a:latin typeface="Times New Roman" panose="02020603050405020304" pitchFamily="18" charset="0"/>
                <a:cs typeface="Times New Roman" panose="02020603050405020304" pitchFamily="18" charset="0"/>
              </a:rPr>
              <a:t>H3HW</a:t>
            </a:r>
            <a:r>
              <a:rPr lang="en-US" sz="3000" dirty="0" smtClean="0">
                <a:latin typeface="Times New Roman" panose="02020603050405020304" pitchFamily="18" charset="0"/>
                <a:cs typeface="Times New Roman" panose="02020603050405020304" pitchFamily="18" charset="0"/>
              </a:rPr>
              <a:t> is competitive with (or more skillful than) </a:t>
            </a:r>
            <a:r>
              <a:rPr lang="en-US" sz="3000" b="1" dirty="0" smtClean="0">
                <a:latin typeface="Times New Roman" panose="02020603050405020304" pitchFamily="18" charset="0"/>
                <a:cs typeface="Times New Roman" panose="02020603050405020304" pitchFamily="18" charset="0"/>
              </a:rPr>
              <a:t>H214</a:t>
            </a:r>
            <a:r>
              <a:rPr lang="en-US" sz="3000" dirty="0" smtClean="0">
                <a:latin typeface="Times New Roman" panose="02020603050405020304" pitchFamily="18" charset="0"/>
                <a:cs typeface="Times New Roman" panose="02020603050405020304" pitchFamily="18" charset="0"/>
              </a:rPr>
              <a:t> and </a:t>
            </a: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a:t>
            </a:r>
          </a:p>
          <a:p>
            <a:pPr marL="457200" lvl="1" indent="-457200" algn="just">
              <a:buFont typeface="Arial" panose="020B0604020202020204" pitchFamily="34" charset="0"/>
              <a:buChar char="•"/>
            </a:pPr>
            <a:endParaRPr lang="en-US" sz="3000" dirty="0" smtClean="0">
              <a:latin typeface="Times New Roman" panose="02020603050405020304" pitchFamily="18" charset="0"/>
              <a:cs typeface="Times New Roman" panose="02020603050405020304" pitchFamily="18" charset="0"/>
            </a:endParaRPr>
          </a:p>
        </p:txBody>
      </p:sp>
      <p:sp>
        <p:nvSpPr>
          <p:cNvPr id="36" name="Rectangle 35"/>
          <p:cNvSpPr/>
          <p:nvPr/>
        </p:nvSpPr>
        <p:spPr>
          <a:xfrm>
            <a:off x="24305870" y="10591800"/>
            <a:ext cx="6582762" cy="2862322"/>
          </a:xfrm>
          <a:prstGeom prst="rect">
            <a:avLst/>
          </a:prstGeom>
        </p:spPr>
        <p:txBody>
          <a:bodyPr wrap="square">
            <a:spAutoFit/>
          </a:bodyPr>
          <a:lstStyle/>
          <a:p>
            <a:pPr marL="457200" lvl="1"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Larger domain and multi-storm capability in </a:t>
            </a:r>
            <a:r>
              <a:rPr lang="en-US" sz="3000" b="1" dirty="0">
                <a:latin typeface="Times New Roman" panose="02020603050405020304" pitchFamily="18" charset="0"/>
                <a:cs typeface="Times New Roman" panose="02020603050405020304" pitchFamily="18" charset="0"/>
              </a:rPr>
              <a:t>H3HW</a:t>
            </a:r>
            <a:r>
              <a:rPr lang="en-US" sz="3000" dirty="0">
                <a:latin typeface="Times New Roman" panose="02020603050405020304" pitchFamily="18" charset="0"/>
                <a:cs typeface="Times New Roman" panose="02020603050405020304" pitchFamily="18" charset="0"/>
              </a:rPr>
              <a:t> offset </a:t>
            </a:r>
            <a:r>
              <a:rPr lang="en-US" sz="3000" b="1" dirty="0">
                <a:latin typeface="Times New Roman" panose="02020603050405020304" pitchFamily="18" charset="0"/>
                <a:cs typeface="Times New Roman" panose="02020603050405020304" pitchFamily="18" charset="0"/>
              </a:rPr>
              <a:t>H215</a:t>
            </a:r>
            <a:r>
              <a:rPr lang="en-US" sz="3000" dirty="0">
                <a:latin typeface="Times New Roman" panose="02020603050405020304" pitchFamily="18" charset="0"/>
                <a:cs typeface="Times New Roman" panose="02020603050405020304" pitchFamily="18" charset="0"/>
              </a:rPr>
              <a:t> upgrades:</a:t>
            </a:r>
          </a:p>
          <a:p>
            <a:pPr marL="928688" lvl="1"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e.g., horizontal resolution, model physics, data assimilation, ocean </a:t>
            </a:r>
            <a:r>
              <a:rPr lang="en-US" sz="3000" dirty="0" smtClean="0">
                <a:latin typeface="Times New Roman" panose="02020603050405020304" pitchFamily="18" charset="0"/>
                <a:cs typeface="Times New Roman" panose="02020603050405020304" pitchFamily="18" charset="0"/>
              </a:rPr>
              <a:t>coupling.</a:t>
            </a:r>
            <a:endParaRPr lang="en-US" sz="3000" dirty="0">
              <a:latin typeface="Times New Roman" panose="02020603050405020304" pitchFamily="18" charset="0"/>
              <a:cs typeface="Times New Roman" panose="02020603050405020304" pitchFamily="18" charset="0"/>
            </a:endParaRPr>
          </a:p>
        </p:txBody>
      </p:sp>
      <p:sp>
        <p:nvSpPr>
          <p:cNvPr id="37" name="Rectangle 36"/>
          <p:cNvSpPr/>
          <p:nvPr/>
        </p:nvSpPr>
        <p:spPr>
          <a:xfrm>
            <a:off x="16975686" y="15215235"/>
            <a:ext cx="7354266" cy="8863965"/>
          </a:xfrm>
          <a:prstGeom prst="rect">
            <a:avLst/>
          </a:prstGeom>
        </p:spPr>
        <p:txBody>
          <a:bodyPr wrap="square">
            <a:spAutoFit/>
          </a:bodyPr>
          <a:lstStyle/>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The operational HWRF domain moves from one forecast cycle to the next.</a:t>
            </a:r>
          </a:p>
          <a:p>
            <a:pPr marL="457200" indent="-457200" algn="just">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TC initial location is used a proxy for the location of the operational HWRF outer domain.</a:t>
            </a:r>
          </a:p>
          <a:p>
            <a:pPr marL="457200" indent="-457200" algn="just">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At </a:t>
            </a:r>
            <a:r>
              <a:rPr lang="en-US" sz="3000" i="1" dirty="0" smtClean="0">
                <a:latin typeface="Times New Roman" panose="02020603050405020304" pitchFamily="18" charset="0"/>
                <a:cs typeface="Times New Roman" panose="02020603050405020304" pitchFamily="18" charset="0"/>
              </a:rPr>
              <a:t>24h</a:t>
            </a:r>
            <a:r>
              <a:rPr lang="en-US" sz="3000"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H3HW</a:t>
            </a:r>
            <a:r>
              <a:rPr lang="en-US" sz="3000" dirty="0" smtClean="0">
                <a:latin typeface="Times New Roman" panose="02020603050405020304" pitchFamily="18" charset="0"/>
                <a:cs typeface="Times New Roman" panose="02020603050405020304" pitchFamily="18" charset="0"/>
              </a:rPr>
              <a:t> is more skillful in the East Atlantic compared to </a:t>
            </a:r>
            <a:r>
              <a:rPr lang="en-US" sz="3000" b="1" dirty="0" smtClean="0">
                <a:latin typeface="Times New Roman" panose="02020603050405020304" pitchFamily="18" charset="0"/>
                <a:cs typeface="Times New Roman" panose="02020603050405020304" pitchFamily="18" charset="0"/>
              </a:rPr>
              <a:t>H213</a:t>
            </a:r>
            <a:r>
              <a:rPr lang="en-US" sz="3000"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H214</a:t>
            </a:r>
            <a:r>
              <a:rPr lang="en-US" sz="3000" dirty="0" smtClean="0">
                <a:latin typeface="Times New Roman" panose="02020603050405020304" pitchFamily="18" charset="0"/>
                <a:cs typeface="Times New Roman" panose="02020603050405020304" pitchFamily="18" charset="0"/>
              </a:rPr>
              <a:t>, and </a:t>
            </a: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At </a:t>
            </a:r>
            <a:r>
              <a:rPr lang="en-US" sz="3000" i="1" dirty="0" smtClean="0">
                <a:latin typeface="Times New Roman" panose="02020603050405020304" pitchFamily="18" charset="0"/>
                <a:cs typeface="Times New Roman" panose="02020603050405020304" pitchFamily="18" charset="0"/>
              </a:rPr>
              <a:t>120h</a:t>
            </a:r>
            <a:r>
              <a:rPr lang="en-US" sz="3000"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H3HW</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is more skillful in the </a:t>
            </a:r>
            <a:r>
              <a:rPr lang="en-US" sz="3000" dirty="0" smtClean="0">
                <a:latin typeface="Times New Roman" panose="02020603050405020304" pitchFamily="18" charset="0"/>
                <a:cs typeface="Times New Roman" panose="02020603050405020304" pitchFamily="18" charset="0"/>
              </a:rPr>
              <a:t>West Atlantic and Caribbean Sea.</a:t>
            </a:r>
          </a:p>
          <a:p>
            <a:pPr marL="917575" lvl="1"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Operational HWRF outer domain boundary is located over the Rocky Mountains.</a:t>
            </a:r>
          </a:p>
          <a:p>
            <a:pPr marL="917575" lvl="1"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This introduces mesoscale errors that may grow to the synoptic scale 3-5 days into the forecast.</a:t>
            </a:r>
          </a:p>
        </p:txBody>
      </p:sp>
      <p:sp>
        <p:nvSpPr>
          <p:cNvPr id="38" name="Rectangle 37"/>
          <p:cNvSpPr/>
          <p:nvPr/>
        </p:nvSpPr>
        <p:spPr>
          <a:xfrm>
            <a:off x="31735986" y="7359272"/>
            <a:ext cx="7354266" cy="553998"/>
          </a:xfrm>
          <a:prstGeom prst="rect">
            <a:avLst/>
          </a:prstGeom>
        </p:spPr>
        <p:txBody>
          <a:bodyPr wrap="square">
            <a:spAutoFit/>
          </a:bodyPr>
          <a:lstStyle/>
          <a:p>
            <a:pPr marL="457200" indent="-457200" algn="just">
              <a:buFont typeface="Arial" panose="020B0604020202020204" pitchFamily="34" charset="0"/>
              <a:buChar char="•"/>
            </a:pPr>
            <a:endParaRPr lang="en-US" sz="3000" dirty="0" smtClean="0">
              <a:latin typeface="Times New Roman" panose="02020603050405020304" pitchFamily="18" charset="0"/>
              <a:cs typeface="Times New Roman" panose="02020603050405020304" pitchFamily="18" charset="0"/>
            </a:endParaRPr>
          </a:p>
        </p:txBody>
      </p:sp>
      <p:sp>
        <p:nvSpPr>
          <p:cNvPr id="39" name="Rectangle 38"/>
          <p:cNvSpPr/>
          <p:nvPr/>
        </p:nvSpPr>
        <p:spPr>
          <a:xfrm>
            <a:off x="37947600" y="7030978"/>
            <a:ext cx="5065578" cy="2862322"/>
          </a:xfrm>
          <a:prstGeom prst="rect">
            <a:avLst/>
          </a:prstGeom>
        </p:spPr>
        <p:txBody>
          <a:bodyPr wrap="square">
            <a:spAutoFit/>
          </a:bodyPr>
          <a:lstStyle/>
          <a:p>
            <a:pPr marL="457200" indent="-457200" algn="just">
              <a:buFont typeface="Arial" panose="020B0604020202020204" pitchFamily="34" charset="0"/>
              <a:buChar char="•"/>
            </a:pP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 erroneously turns Isaac to the North.</a:t>
            </a:r>
          </a:p>
          <a:p>
            <a:pPr marL="457200" indent="-457200" algn="just">
              <a:buFont typeface="Arial" panose="020B0604020202020204" pitchFamily="34" charset="0"/>
              <a:buChar char="•"/>
            </a:pPr>
            <a:r>
              <a:rPr lang="en-US" sz="3000" b="1" dirty="0" smtClean="0">
                <a:latin typeface="Times New Roman" panose="02020603050405020304" pitchFamily="18" charset="0"/>
                <a:cs typeface="Times New Roman" panose="02020603050405020304" pitchFamily="18" charset="0"/>
              </a:rPr>
              <a:t>H3HW</a:t>
            </a:r>
            <a:r>
              <a:rPr lang="en-US" sz="3000" dirty="0" smtClean="0">
                <a:latin typeface="Times New Roman" panose="02020603050405020304" pitchFamily="18" charset="0"/>
                <a:cs typeface="Times New Roman" panose="02020603050405020304" pitchFamily="18" charset="0"/>
              </a:rPr>
              <a:t> has smaller track errors than </a:t>
            </a: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Analyze a specific cycle.</a:t>
            </a:r>
          </a:p>
          <a:p>
            <a:pPr marL="457200" lvl="1" indent="-457200" algn="just">
              <a:buFont typeface="Arial" panose="020B0604020202020204" pitchFamily="34" charset="0"/>
              <a:buChar char="•"/>
            </a:pPr>
            <a:endParaRPr lang="en-US" sz="3000" dirty="0" smtClean="0">
              <a:latin typeface="Times New Roman" panose="02020603050405020304" pitchFamily="18" charset="0"/>
              <a:cs typeface="Times New Roman" panose="02020603050405020304" pitchFamily="18" charset="0"/>
            </a:endParaRPr>
          </a:p>
        </p:txBody>
      </p:sp>
      <p:sp>
        <p:nvSpPr>
          <p:cNvPr id="40" name="Rectangle 39"/>
          <p:cNvSpPr/>
          <p:nvPr/>
        </p:nvSpPr>
        <p:spPr>
          <a:xfrm>
            <a:off x="37644941" y="10132159"/>
            <a:ext cx="5331859" cy="11603176"/>
          </a:xfrm>
          <a:prstGeom prst="rect">
            <a:avLst/>
          </a:prstGeom>
        </p:spPr>
        <p:txBody>
          <a:bodyPr wrap="square">
            <a:spAutoFit/>
          </a:bodyPr>
          <a:lstStyle/>
          <a:p>
            <a:pPr algn="ctr"/>
            <a:r>
              <a:rPr lang="en-US" sz="3400" b="1" dirty="0" smtClean="0">
                <a:solidFill>
                  <a:srgbClr val="FF0000"/>
                </a:solidFill>
                <a:latin typeface="Times New Roman" panose="02020603050405020304" pitchFamily="18" charset="0"/>
                <a:cs typeface="Times New Roman" panose="02020603050405020304" pitchFamily="18" charset="0"/>
              </a:rPr>
              <a:t>Analyzed Cycle:</a:t>
            </a:r>
          </a:p>
          <a:p>
            <a:pPr algn="ctr"/>
            <a:r>
              <a:rPr lang="en-US" sz="3400" b="1" u="sng" dirty="0" smtClean="0">
                <a:solidFill>
                  <a:srgbClr val="FF0000"/>
                </a:solidFill>
                <a:latin typeface="Times New Roman" panose="02020603050405020304" pitchFamily="18" charset="0"/>
                <a:cs typeface="Times New Roman" panose="02020603050405020304" pitchFamily="18" charset="0"/>
              </a:rPr>
              <a:t>12Z, 24 Aug. 2012</a:t>
            </a:r>
          </a:p>
          <a:p>
            <a:pPr algn="just"/>
            <a:endParaRPr lang="en-US" sz="3000" b="1" dirty="0" smtClean="0">
              <a:latin typeface="Times New Roman" panose="02020603050405020304" pitchFamily="18" charset="0"/>
              <a:cs typeface="Times New Roman" panose="02020603050405020304" pitchFamily="18" charset="0"/>
            </a:endParaRPr>
          </a:p>
          <a:p>
            <a:pPr algn="ctr"/>
            <a:r>
              <a:rPr lang="en-US" sz="3000" b="1" u="sng" dirty="0" smtClean="0">
                <a:latin typeface="Times New Roman" panose="02020603050405020304" pitchFamily="18" charset="0"/>
                <a:cs typeface="Times New Roman" panose="02020603050405020304" pitchFamily="18" charset="0"/>
              </a:rPr>
              <a:t>H215</a:t>
            </a: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By </a:t>
            </a:r>
            <a:r>
              <a:rPr lang="en-US" sz="3000" i="1" dirty="0" smtClean="0">
                <a:latin typeface="Times New Roman" panose="02020603050405020304" pitchFamily="18" charset="0"/>
                <a:cs typeface="Times New Roman" panose="02020603050405020304" pitchFamily="18" charset="0"/>
              </a:rPr>
              <a:t>48h</a:t>
            </a:r>
            <a:r>
              <a:rPr lang="en-US" sz="3000" dirty="0" smtClean="0">
                <a:latin typeface="Times New Roman" panose="02020603050405020304" pitchFamily="18" charset="0"/>
                <a:cs typeface="Times New Roman" panose="02020603050405020304" pitchFamily="18" charset="0"/>
              </a:rPr>
              <a:t>, the U.S. East Coast trough is too strong and the central U.S. ridge is too weak.</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Isaac is steered erroneously by the U.S. East Coast trough.</a:t>
            </a:r>
          </a:p>
          <a:p>
            <a:pPr marL="457200" indent="-45720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Geopotential height anomalies errors approach -100 m north of Isaac.</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Isaac forward speed is slower.</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Errors may originate from western boundary near Rocky Mountains.</a:t>
            </a:r>
          </a:p>
          <a:p>
            <a:pPr algn="just"/>
            <a:endParaRPr lang="en-US" sz="3000" dirty="0" smtClean="0">
              <a:latin typeface="Times New Roman" panose="02020603050405020304" pitchFamily="18" charset="0"/>
              <a:cs typeface="Times New Roman" panose="02020603050405020304" pitchFamily="18" charset="0"/>
            </a:endParaRPr>
          </a:p>
          <a:p>
            <a:pPr algn="ctr"/>
            <a:r>
              <a:rPr lang="en-US" sz="3000" b="1" u="sng" dirty="0" smtClean="0">
                <a:latin typeface="Times New Roman" panose="02020603050405020304" pitchFamily="18" charset="0"/>
                <a:cs typeface="Times New Roman" panose="02020603050405020304" pitchFamily="18" charset="0"/>
              </a:rPr>
              <a:t>H3HW</a:t>
            </a:r>
            <a:endParaRPr lang="en-US" sz="3000" b="1" u="sng" dirty="0">
              <a:latin typeface="Times New Roman" panose="02020603050405020304" pitchFamily="18" charset="0"/>
              <a:cs typeface="Times New Roman" panose="02020603050405020304" pitchFamily="18" charset="0"/>
            </a:endParaRPr>
          </a:p>
          <a:p>
            <a:pPr marL="457200" lvl="1"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Much better simulation of the large-scale environment.</a:t>
            </a:r>
          </a:p>
          <a:p>
            <a:pPr marL="457200" lvl="1"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lvl="1"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Isaac is correctly steered by the central U.S. ridge and generally tracks to the WNW.</a:t>
            </a:r>
          </a:p>
        </p:txBody>
      </p:sp>
      <p:sp>
        <p:nvSpPr>
          <p:cNvPr id="41" name="Rectangle 40"/>
          <p:cNvSpPr/>
          <p:nvPr/>
        </p:nvSpPr>
        <p:spPr>
          <a:xfrm>
            <a:off x="31699200" y="21945600"/>
            <a:ext cx="11277600" cy="2554545"/>
          </a:xfrm>
          <a:prstGeom prst="rect">
            <a:avLst/>
          </a:prstGeom>
        </p:spPr>
        <p:txBody>
          <a:bodyPr wrap="square">
            <a:spAutoFit/>
          </a:bodyPr>
          <a:lstStyle/>
          <a:p>
            <a:pPr algn="ctr"/>
            <a:r>
              <a:rPr lang="en-US" sz="3000" b="1" u="sng" dirty="0" smtClean="0">
                <a:latin typeface="Times New Roman" panose="02020603050405020304" pitchFamily="18" charset="0"/>
                <a:cs typeface="Times New Roman" panose="02020603050405020304" pitchFamily="18" charset="0"/>
              </a:rPr>
              <a:t>Other Cases</a:t>
            </a: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Isaac tracks improve in other </a:t>
            </a: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 forecasts when flow over Rocky Mountains is resolved in the outer domain.</a:t>
            </a:r>
          </a:p>
          <a:p>
            <a:pPr marL="457200" indent="-45720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Ernesto (2012) is another case with poor H215 tracks and troublesome boundary placement.</a:t>
            </a:r>
          </a:p>
        </p:txBody>
      </p:sp>
      <p:sp>
        <p:nvSpPr>
          <p:cNvPr id="42" name="Rectangle 41"/>
          <p:cNvSpPr/>
          <p:nvPr/>
        </p:nvSpPr>
        <p:spPr>
          <a:xfrm>
            <a:off x="834112" y="26390798"/>
            <a:ext cx="12642777" cy="5232202"/>
          </a:xfrm>
          <a:prstGeom prst="rect">
            <a:avLst/>
          </a:prstGeom>
        </p:spPr>
        <p:txBody>
          <a:bodyPr wrap="square">
            <a:spAutoFit/>
          </a:bodyPr>
          <a:lstStyle/>
          <a:p>
            <a:pPr marL="457200" indent="-457200" algn="just">
              <a:buFont typeface="Arial" panose="020B0604020202020204" pitchFamily="34" charset="0"/>
              <a:buChar char="•"/>
              <a:tabLst>
                <a:tab pos="2806700" algn="l"/>
              </a:tabLst>
            </a:pPr>
            <a:r>
              <a:rPr lang="en-US" sz="3000" dirty="0" smtClean="0">
                <a:latin typeface="Times New Roman" panose="02020603050405020304" pitchFamily="18" charset="0"/>
                <a:ea typeface="Calibri" panose="020F0502020204030204" pitchFamily="34" charset="0"/>
              </a:rPr>
              <a:t>In </a:t>
            </a:r>
            <a:r>
              <a:rPr lang="en-US" sz="3000" b="1" dirty="0" smtClean="0">
                <a:latin typeface="Times New Roman" panose="02020603050405020304" pitchFamily="18" charset="0"/>
                <a:ea typeface="Calibri" panose="020F0502020204030204" pitchFamily="34" charset="0"/>
              </a:rPr>
              <a:t>H215</a:t>
            </a:r>
            <a:r>
              <a:rPr lang="en-US" sz="3000" dirty="0" smtClean="0">
                <a:latin typeface="Times New Roman" panose="02020603050405020304" pitchFamily="18" charset="0"/>
                <a:ea typeface="Calibri" panose="020F0502020204030204" pitchFamily="34" charset="0"/>
              </a:rPr>
              <a:t>, the land surface model (</a:t>
            </a:r>
            <a:r>
              <a:rPr lang="en-US" sz="3000" b="1" dirty="0" smtClean="0">
                <a:latin typeface="Times New Roman" panose="02020603050405020304" pitchFamily="18" charset="0"/>
                <a:ea typeface="Calibri" panose="020F0502020204030204" pitchFamily="34" charset="0"/>
              </a:rPr>
              <a:t>LSM</a:t>
            </a:r>
            <a:r>
              <a:rPr lang="en-US" sz="3000" dirty="0" smtClean="0">
                <a:latin typeface="Times New Roman" panose="02020603050405020304" pitchFamily="18" charset="0"/>
                <a:ea typeface="Calibri" panose="020F0502020204030204" pitchFamily="34" charset="0"/>
              </a:rPr>
              <a:t>) is upgraded from the GFDL slab scheme to the Noah LSM.</a:t>
            </a:r>
          </a:p>
          <a:p>
            <a:pPr marL="457200" indent="-457200" algn="just">
              <a:buFont typeface="Arial" panose="020B0604020202020204" pitchFamily="34" charset="0"/>
              <a:buChar char="•"/>
              <a:tabLst>
                <a:tab pos="2806700" algn="l"/>
              </a:tabLst>
            </a:pPr>
            <a:r>
              <a:rPr lang="en-US" sz="3000" dirty="0" smtClean="0">
                <a:latin typeface="Times New Roman" panose="02020603050405020304" pitchFamily="18" charset="0"/>
                <a:ea typeface="Calibri" panose="020F0502020204030204" pitchFamily="34" charset="0"/>
              </a:rPr>
              <a:t>A similar upgrade will be present in 2015 basin-scale HWRF (</a:t>
            </a:r>
            <a:r>
              <a:rPr lang="en-US" sz="3000" b="1" dirty="0" smtClean="0">
                <a:latin typeface="Times New Roman" panose="02020603050405020304" pitchFamily="18" charset="0"/>
                <a:ea typeface="Calibri" panose="020F0502020204030204" pitchFamily="34" charset="0"/>
              </a:rPr>
              <a:t>H5HW</a:t>
            </a:r>
            <a:r>
              <a:rPr lang="en-US" sz="3000" dirty="0" smtClean="0">
                <a:latin typeface="Times New Roman" panose="02020603050405020304" pitchFamily="18" charset="0"/>
                <a:ea typeface="Calibri" panose="020F0502020204030204" pitchFamily="34" charset="0"/>
              </a:rPr>
              <a:t>).</a:t>
            </a:r>
          </a:p>
          <a:p>
            <a:pPr marL="457200" indent="-457200" algn="just">
              <a:buFont typeface="Arial" panose="020B0604020202020204" pitchFamily="34" charset="0"/>
              <a:buChar char="•"/>
              <a:tabLst>
                <a:tab pos="2806700" algn="l"/>
              </a:tabLst>
            </a:pPr>
            <a:r>
              <a:rPr lang="en-US" sz="3000" dirty="0" smtClean="0">
                <a:latin typeface="Times New Roman" panose="02020603050405020304" pitchFamily="18" charset="0"/>
                <a:cs typeface="Times New Roman" panose="02020603050405020304" pitchFamily="18" charset="0"/>
              </a:rPr>
              <a:t>We test an identical version of </a:t>
            </a: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 except for the LSM, which is reverted to the GFDL slab scheme (</a:t>
            </a:r>
            <a:r>
              <a:rPr lang="en-US" sz="3000" b="1" dirty="0" smtClean="0">
                <a:latin typeface="Times New Roman" panose="02020603050405020304" pitchFamily="18" charset="0"/>
                <a:cs typeface="Times New Roman" panose="02020603050405020304" pitchFamily="18" charset="0"/>
              </a:rPr>
              <a:t>H15G</a:t>
            </a:r>
            <a:r>
              <a:rPr lang="en-US" sz="30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tabLst>
                <a:tab pos="2806700" algn="l"/>
              </a:tabLst>
            </a:pPr>
            <a:endParaRPr lang="en-US" sz="3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tabLst>
                <a:tab pos="2806700" algn="l"/>
              </a:tabLst>
            </a:pPr>
            <a:r>
              <a:rPr lang="en-US" sz="3000" dirty="0" smtClean="0">
                <a:latin typeface="Times New Roman" panose="02020603050405020304" pitchFamily="18" charset="0"/>
                <a:cs typeface="Times New Roman" panose="02020603050405020304" pitchFamily="18" charset="0"/>
              </a:rPr>
              <a:t>For now, we have only run a few Isaac forecast cycles. In future work, we will test the LSM sensitivity for many TCs, but that work will be performed for </a:t>
            </a:r>
            <a:r>
              <a:rPr lang="en-US" sz="3000" b="1" dirty="0" smtClean="0">
                <a:latin typeface="Times New Roman" panose="02020603050405020304" pitchFamily="18" charset="0"/>
                <a:cs typeface="Times New Roman" panose="02020603050405020304" pitchFamily="18" charset="0"/>
              </a:rPr>
              <a:t>H5HW</a:t>
            </a:r>
            <a:r>
              <a:rPr lang="en-US" sz="30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tabLst>
                <a:tab pos="2806700" algn="l"/>
              </a:tabLst>
            </a:pPr>
            <a:endParaRPr lang="en-US" sz="3000" b="1" dirty="0">
              <a:latin typeface="Times New Roman" panose="02020603050405020304" pitchFamily="18" charset="0"/>
              <a:cs typeface="Times New Roman" panose="02020603050405020304" pitchFamily="18" charset="0"/>
            </a:endParaRPr>
          </a:p>
          <a:p>
            <a:pPr algn="ctr">
              <a:tabLst>
                <a:tab pos="2806700" algn="l"/>
              </a:tabLst>
            </a:pPr>
            <a:r>
              <a:rPr lang="en-US" sz="3400" b="1" dirty="0" smtClean="0">
                <a:solidFill>
                  <a:srgbClr val="FF0000"/>
                </a:solidFill>
                <a:latin typeface="Times New Roman" panose="02020603050405020304" pitchFamily="18" charset="0"/>
                <a:cs typeface="Times New Roman" panose="02020603050405020304" pitchFamily="18" charset="0"/>
              </a:rPr>
              <a:t>The track of Isaac is </a:t>
            </a:r>
            <a:r>
              <a:rPr lang="en-US" sz="3400" b="1" u="sng" dirty="0" smtClean="0">
                <a:solidFill>
                  <a:srgbClr val="FF0000"/>
                </a:solidFill>
                <a:latin typeface="Times New Roman" panose="02020603050405020304" pitchFamily="18" charset="0"/>
                <a:cs typeface="Times New Roman" panose="02020603050405020304" pitchFamily="18" charset="0"/>
              </a:rPr>
              <a:t>not</a:t>
            </a:r>
            <a:r>
              <a:rPr lang="en-US" sz="3400" b="1" dirty="0" smtClean="0">
                <a:solidFill>
                  <a:srgbClr val="FF0000"/>
                </a:solidFill>
                <a:latin typeface="Times New Roman" panose="02020603050405020304" pitchFamily="18" charset="0"/>
                <a:cs typeface="Times New Roman" panose="02020603050405020304" pitchFamily="18" charset="0"/>
              </a:rPr>
              <a:t> very sensitive to choice of LSM.</a:t>
            </a: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9548093" y="26304353"/>
            <a:ext cx="21945600" cy="553998"/>
          </a:xfrm>
          <a:prstGeom prst="rect">
            <a:avLst/>
          </a:prstGeom>
        </p:spPr>
        <p:txBody>
          <a:bodyPr>
            <a:spAutoFit/>
          </a:bodyPr>
          <a:lstStyle/>
          <a:p>
            <a:pPr lvl="0"/>
            <a:endParaRPr lang="en-US" sz="3000" dirty="0">
              <a:latin typeface="Times New Roman" panose="02020603050405020304" pitchFamily="18" charset="0"/>
              <a:cs typeface="Times New Roman" panose="02020603050405020304" pitchFamily="18" charset="0"/>
            </a:endParaRPr>
          </a:p>
        </p:txBody>
      </p:sp>
      <p:sp>
        <p:nvSpPr>
          <p:cNvPr id="44" name="Rectangle 43"/>
          <p:cNvSpPr/>
          <p:nvPr/>
        </p:nvSpPr>
        <p:spPr>
          <a:xfrm>
            <a:off x="19558603" y="26294001"/>
            <a:ext cx="11998490" cy="5786199"/>
          </a:xfrm>
          <a:prstGeom prst="rect">
            <a:avLst/>
          </a:prstGeom>
        </p:spPr>
        <p:txBody>
          <a:bodyPr wrap="square">
            <a:spAutoFit/>
          </a:bodyPr>
          <a:lstStyle/>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From 2011-2013, </a:t>
            </a:r>
            <a:r>
              <a:rPr lang="en-US" sz="3000" b="1" dirty="0" smtClean="0">
                <a:latin typeface="Times New Roman" panose="02020603050405020304" pitchFamily="18" charset="0"/>
                <a:cs typeface="Times New Roman" panose="02020603050405020304" pitchFamily="18" charset="0"/>
              </a:rPr>
              <a:t>H3HW</a:t>
            </a:r>
            <a:r>
              <a:rPr lang="en-US" sz="3000" dirty="0" smtClean="0">
                <a:latin typeface="Times New Roman" panose="02020603050405020304" pitchFamily="18" charset="0"/>
                <a:cs typeface="Times New Roman" panose="02020603050405020304" pitchFamily="18" charset="0"/>
              </a:rPr>
              <a:t> is more skillful in track forecasts than </a:t>
            </a:r>
            <a:r>
              <a:rPr lang="en-US" sz="3000" b="1" dirty="0" smtClean="0">
                <a:latin typeface="Times New Roman" panose="02020603050405020304" pitchFamily="18" charset="0"/>
                <a:cs typeface="Times New Roman" panose="02020603050405020304" pitchFamily="18" charset="0"/>
              </a:rPr>
              <a:t>H213</a:t>
            </a:r>
            <a:r>
              <a:rPr lang="en-US" sz="3000" dirty="0" smtClean="0">
                <a:latin typeface="Times New Roman" panose="02020603050405020304" pitchFamily="18" charset="0"/>
                <a:cs typeface="Times New Roman" panose="02020603050405020304" pitchFamily="18" charset="0"/>
              </a:rPr>
              <a:t> and is competitive with or better than </a:t>
            </a:r>
            <a:r>
              <a:rPr lang="en-US" sz="3000" b="1" dirty="0" smtClean="0">
                <a:latin typeface="Times New Roman" panose="02020603050405020304" pitchFamily="18" charset="0"/>
                <a:cs typeface="Times New Roman" panose="02020603050405020304" pitchFamily="18" charset="0"/>
              </a:rPr>
              <a:t>H214</a:t>
            </a:r>
            <a:r>
              <a:rPr lang="en-US" sz="3000" dirty="0" smtClean="0">
                <a:latin typeface="Times New Roman" panose="02020603050405020304" pitchFamily="18" charset="0"/>
                <a:cs typeface="Times New Roman" panose="02020603050405020304" pitchFamily="18" charset="0"/>
              </a:rPr>
              <a:t> and </a:t>
            </a: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 track skill scores.</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Track </a:t>
            </a:r>
            <a:r>
              <a:rPr lang="en-US" sz="3000" dirty="0">
                <a:latin typeface="Times New Roman" panose="02020603050405020304" pitchFamily="18" charset="0"/>
                <a:cs typeface="Times New Roman" panose="02020603050405020304" pitchFamily="18" charset="0"/>
              </a:rPr>
              <a:t>skill scores for the operational HWRF versions (</a:t>
            </a:r>
            <a:r>
              <a:rPr lang="en-US" sz="3000" b="1" dirty="0">
                <a:latin typeface="Times New Roman" panose="02020603050405020304" pitchFamily="18" charset="0"/>
                <a:cs typeface="Times New Roman" panose="02020603050405020304" pitchFamily="18" charset="0"/>
              </a:rPr>
              <a:t>H213</a:t>
            </a: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H214</a:t>
            </a: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H215</a:t>
            </a:r>
            <a:r>
              <a:rPr lang="en-US" sz="3000" dirty="0">
                <a:latin typeface="Times New Roman" panose="02020603050405020304" pitchFamily="18" charset="0"/>
                <a:cs typeface="Times New Roman" panose="02020603050405020304" pitchFamily="18" charset="0"/>
              </a:rPr>
              <a:t>) are sensitive to the outer domain location</a:t>
            </a:r>
            <a:r>
              <a:rPr lang="en-US" sz="30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When the operational HWRF boundary is located over topography, as is the case when TCs are initialized in the Western Atlantic and Caribbean Sea, errors are introduced and track skill scores are reduced.</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Boundary-induced errors can grow to the synoptic scale, impact the mid-latitude trough-ridge pattern, and incorrectly steer TCs.</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If the flow over the Rocky Mountain is captured within the H215 outer domain, then track skill scores improve.</a:t>
            </a:r>
          </a:p>
        </p:txBody>
      </p:sp>
      <p:sp>
        <p:nvSpPr>
          <p:cNvPr id="45" name="Rectangle 44"/>
          <p:cNvSpPr/>
          <p:nvPr/>
        </p:nvSpPr>
        <p:spPr>
          <a:xfrm>
            <a:off x="32232600" y="26212800"/>
            <a:ext cx="10744200" cy="2092881"/>
          </a:xfrm>
          <a:prstGeom prst="rect">
            <a:avLst/>
          </a:prstGeom>
        </p:spPr>
        <p:txBody>
          <a:bodyPr wrap="square">
            <a:spAutoFit/>
          </a:bodyPr>
          <a:lstStyle/>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TC propagation speed is an important factor for its interaction with the large-scale environment.</a:t>
            </a:r>
          </a:p>
          <a:p>
            <a:pPr marL="457200" indent="-4572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b="1" dirty="0" smtClean="0">
                <a:latin typeface="Times New Roman" panose="02020603050405020304" pitchFamily="18" charset="0"/>
                <a:cs typeface="Times New Roman" panose="02020603050405020304" pitchFamily="18" charset="0"/>
              </a:rPr>
              <a:t>H215</a:t>
            </a:r>
            <a:r>
              <a:rPr lang="en-US" sz="3000" dirty="0" smtClean="0">
                <a:latin typeface="Times New Roman" panose="02020603050405020304" pitchFamily="18" charset="0"/>
                <a:cs typeface="Times New Roman" panose="02020603050405020304" pitchFamily="18" charset="0"/>
              </a:rPr>
              <a:t> exhibits a weak sensitivity to LSMs. More extensive tests will be performed with the latest basin-scale HWRF (</a:t>
            </a:r>
            <a:r>
              <a:rPr lang="en-US" sz="3000" b="1" dirty="0" smtClean="0">
                <a:latin typeface="Times New Roman" panose="02020603050405020304" pitchFamily="18" charset="0"/>
                <a:cs typeface="Times New Roman" panose="02020603050405020304" pitchFamily="18" charset="0"/>
              </a:rPr>
              <a:t>H5HW</a:t>
            </a:r>
            <a:r>
              <a:rPr lang="en-US" sz="3000" dirty="0" smtClean="0">
                <a:latin typeface="Times New Roman" panose="02020603050405020304" pitchFamily="18" charset="0"/>
                <a:cs typeface="Times New Roman" panose="02020603050405020304" pitchFamily="18" charset="0"/>
              </a:rPr>
              <a:t>).</a:t>
            </a:r>
          </a:p>
        </p:txBody>
      </p:sp>
      <p:sp>
        <p:nvSpPr>
          <p:cNvPr id="46" name="Rectangle 45"/>
          <p:cNvSpPr/>
          <p:nvPr/>
        </p:nvSpPr>
        <p:spPr>
          <a:xfrm>
            <a:off x="32232600" y="29136094"/>
            <a:ext cx="10744200" cy="1938992"/>
          </a:xfrm>
          <a:prstGeom prst="rect">
            <a:avLst/>
          </a:prstGeom>
        </p:spPr>
        <p:txBody>
          <a:bodyPr wrap="square">
            <a:spAutoFit/>
          </a:bodyPr>
          <a:lstStyle/>
          <a:p>
            <a:pPr algn="ctr"/>
            <a:r>
              <a:rPr lang="en-US" sz="3000" b="1" u="sng" dirty="0" smtClean="0">
                <a:latin typeface="Times New Roman" panose="02020603050405020304" pitchFamily="18" charset="0"/>
                <a:cs typeface="Times New Roman" panose="02020603050405020304" pitchFamily="18" charset="0"/>
              </a:rPr>
              <a:t>Acknowledgements</a:t>
            </a:r>
          </a:p>
          <a:p>
            <a:pPr algn="ctr"/>
            <a:r>
              <a:rPr lang="en-US" sz="3000" dirty="0" smtClean="0">
                <a:latin typeface="Times New Roman" panose="02020603050405020304" pitchFamily="18" charset="0"/>
                <a:cs typeface="Times New Roman" panose="02020603050405020304" pitchFamily="18" charset="0"/>
              </a:rPr>
              <a:t>This work is supported by ???.</a:t>
            </a:r>
          </a:p>
          <a:p>
            <a:pPr algn="ctr"/>
            <a:r>
              <a:rPr lang="en-US" sz="3000" dirty="0" smtClean="0">
                <a:latin typeface="Times New Roman" panose="02020603050405020304" pitchFamily="18" charset="0"/>
                <a:cs typeface="Times New Roman" panose="02020603050405020304" pitchFamily="18" charset="0"/>
              </a:rPr>
              <a:t>Additionally, the authors thank the entire HRD Modeling Group for vital input to this work as it has progressed.</a:t>
            </a:r>
          </a:p>
        </p:txBody>
      </p:sp>
      <p:pic>
        <p:nvPicPr>
          <p:cNvPr id="47" name="Picture 5" descr="C:\Users\Ghassan.Alaka\Pictures\Logos\AOM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852600" y="2174288"/>
            <a:ext cx="3012693" cy="30028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en/thumb/5/51/Umiami_prime_logo.svg/1280px-Umiami_prime_logo.svg.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6392"/>
          <a:stretch/>
        </p:blipFill>
        <p:spPr bwMode="auto">
          <a:xfrm>
            <a:off x="1173588" y="2774810"/>
            <a:ext cx="3704402" cy="240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87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1296</Words>
  <Application>Microsoft Office PowerPoint</Application>
  <PresentationFormat>Custom</PresentationFormat>
  <Paragraphs>100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J. Alaka, Jr.</dc:creator>
  <cp:lastModifiedBy>Ghassan J. Alaka, Jr.</cp:lastModifiedBy>
  <cp:revision>26</cp:revision>
  <dcterms:created xsi:type="dcterms:W3CDTF">2015-07-27T16:18:54Z</dcterms:created>
  <dcterms:modified xsi:type="dcterms:W3CDTF">2015-07-28T22:26:40Z</dcterms:modified>
</cp:coreProperties>
</file>