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08" r:id="rId2"/>
    <p:sldId id="441" r:id="rId3"/>
    <p:sldId id="442" r:id="rId4"/>
    <p:sldId id="439" r:id="rId5"/>
    <p:sldId id="443" r:id="rId6"/>
    <p:sldId id="444" r:id="rId7"/>
    <p:sldId id="445" r:id="rId8"/>
    <p:sldId id="446" r:id="rId9"/>
    <p:sldId id="447" r:id="rId10"/>
    <p:sldId id="455" r:id="rId11"/>
    <p:sldId id="448" r:id="rId12"/>
    <p:sldId id="454" r:id="rId13"/>
    <p:sldId id="453" r:id="rId14"/>
    <p:sldId id="451" r:id="rId15"/>
    <p:sldId id="452" r:id="rId16"/>
  </p:sldIdLst>
  <p:sldSz cx="12192000" cy="6858000"/>
  <p:notesSz cx="6934200" cy="9232900"/>
  <p:embeddedFontLst>
    <p:embeddedFont>
      <p:font typeface="Cambria Math" panose="02040503050406030204" pitchFamily="18" charset="0"/>
      <p:regular r:id="rId19"/>
    </p:embeddedFont>
    <p:embeddedFont>
      <p:font typeface="TradeGothic" panose="020B0604020202020204" pitchFamily="34" charset="0"/>
      <p:regular r:id="rId20"/>
    </p:embeddedFont>
    <p:embeddedFont>
      <p:font typeface="TradeGothicBoldCondTwenty" panose="020B0604020202020204" pitchFamily="34" charset="0"/>
      <p:regular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adeGothic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adeGothic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adeGothic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adeGothic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adeGothic" pitchFamily="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radeGothic" pitchFamily="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radeGothic" pitchFamily="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radeGothic" pitchFamily="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radeGothic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5"/>
    <a:srgbClr val="000066"/>
    <a:srgbClr val="4D5156"/>
    <a:srgbClr val="CCCCFF"/>
    <a:srgbClr val="7AB3F2"/>
    <a:srgbClr val="A9D1F5"/>
    <a:srgbClr val="3399FF"/>
    <a:srgbClr val="7AC1F2"/>
    <a:srgbClr val="7CEAF0"/>
    <a:srgbClr val="7ED1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79" autoAdjust="0"/>
    <p:restoredTop sz="92721" autoAdjust="0"/>
  </p:normalViewPr>
  <p:slideViewPr>
    <p:cSldViewPr>
      <p:cViewPr varScale="1">
        <p:scale>
          <a:sx n="118" d="100"/>
          <a:sy n="118" d="100"/>
        </p:scale>
        <p:origin x="1304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516" y="-102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05121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defTabSz="905753">
              <a:defRPr sz="11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80" y="1"/>
            <a:ext cx="3005120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algn="r" defTabSz="905753">
              <a:defRPr sz="11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340"/>
            <a:ext cx="3005121" cy="46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defTabSz="905753">
              <a:defRPr sz="11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80" y="8770340"/>
            <a:ext cx="3005120" cy="46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algn="r" defTabSz="905753">
              <a:defRPr sz="1100"/>
            </a:lvl1pPr>
          </a:lstStyle>
          <a:p>
            <a:fld id="{72FF9689-30EF-5E43-9CB8-2100C15AD5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39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05121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defTabSz="905753">
              <a:defRPr sz="1100">
                <a:latin typeface="Arial" pitchFamily="-65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574" y="1"/>
            <a:ext cx="3005121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algn="r" defTabSz="905753">
              <a:defRPr sz="1100">
                <a:latin typeface="Arial" pitchFamily="-65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92150"/>
            <a:ext cx="61531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22" y="4385934"/>
            <a:ext cx="5546758" cy="415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8813"/>
            <a:ext cx="3005121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defTabSz="905753">
              <a:defRPr sz="1100">
                <a:latin typeface="Arial" pitchFamily="-65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574" y="8768813"/>
            <a:ext cx="3005121" cy="4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algn="r" defTabSz="905753">
              <a:defRPr sz="1100">
                <a:latin typeface="Arial" pitchFamily="-65" charset="0"/>
              </a:defRPr>
            </a:lvl1pPr>
          </a:lstStyle>
          <a:p>
            <a:fld id="{2F058E4C-5CED-9445-A89B-CF16521169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70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58E4C-5CED-9445-A89B-CF165211697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27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58E4C-5CED-9445-A89B-CF16521169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92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58E4C-5CED-9445-A89B-CF16521169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58E4C-5CED-9445-A89B-CF16521169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8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5791200"/>
            <a:ext cx="10871200" cy="1066800"/>
          </a:xfrm>
        </p:spPr>
        <p:txBody>
          <a:bodyPr rIns="91440" anchor="ctr"/>
          <a:lstStyle>
            <a:lvl1pPr>
              <a:spcBef>
                <a:spcPct val="20000"/>
              </a:spcBef>
              <a:defRPr sz="1600">
                <a:solidFill>
                  <a:schemeClr val="bg1"/>
                </a:solidFill>
                <a:latin typeface="TradeGothicBoldCondTwenty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990600"/>
            <a:ext cx="10363200" cy="2895600"/>
          </a:xfrm>
          <a:effectLst/>
        </p:spPr>
        <p:txBody>
          <a:bodyPr rIns="91440"/>
          <a:lstStyle>
            <a:lvl1pPr>
              <a:defRPr sz="8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DED2A2-E9DA-F34F-88FC-B432E34FCA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0"/>
            <a:ext cx="304800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894080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14BE135-6E6C-1D44-9D92-9DBC113E4E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B1FD0B6-8E5E-BC46-9BAD-30C21BE3CA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56BD24EA-E031-3C4F-A2A6-6EBD81CA0B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219200"/>
            <a:ext cx="5740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600" y="1219200"/>
            <a:ext cx="5740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9651582-A18F-B24E-9E00-E1A6A0521A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892F054-9CEB-7E4C-A08A-7804F5D82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1125F33-B5BE-0146-8AA1-6F0A45A5E8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6EBABF-AC08-7A4B-8A24-5DF45D8D5A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2F2589A-B144-ED47-A310-25887C258F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AOML Program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ABD79F0-B7C6-914D-BEBB-65446CF9C0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1">
                <a:alpha val="74998"/>
              </a:schemeClr>
            </a:outerShdw>
          </a:effectLst>
        </p:spPr>
        <p:txBody>
          <a:bodyPr vert="horz" wrap="square" lIns="91440" tIns="45720" rIns="18288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219200"/>
            <a:ext cx="1168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13600" y="6381750"/>
            <a:ext cx="497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AOML Program Review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1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24F001BD-A523-C745-B923-10B4FEBFB7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9" descr="Dept of Commerce Seal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200" y="6556376"/>
            <a:ext cx="30268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NOAA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1400" y="6551612"/>
            <a:ext cx="304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+mn-lt"/>
          <a:ea typeface="+mj-ea"/>
          <a:cs typeface="+mj-cs"/>
        </a:defRPr>
      </a:lvl1pPr>
      <a:lvl2pPr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2pPr>
      <a:lvl3pPr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3pPr>
      <a:lvl4pPr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4pPr>
      <a:lvl5pPr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5pPr>
      <a:lvl6pPr marL="457200"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6pPr>
      <a:lvl7pPr marL="914400"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7pPr>
      <a:lvl8pPr marL="1371600"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8pPr>
      <a:lvl9pPr marL="1828800" algn="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003366"/>
          </a:solidFill>
          <a:latin typeface="Arial" pitchFamily="-65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95338" indent="-33813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115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258888" indent="-225425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828800" indent="-28416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buChar char="ü"/>
        <a:defRPr>
          <a:solidFill>
            <a:schemeClr val="tx1"/>
          </a:solidFill>
          <a:latin typeface="+mn-lt"/>
          <a:ea typeface="ＭＳ Ｐゴシック" pitchFamily="-65" charset="-128"/>
        </a:defRPr>
      </a:lvl4pPr>
      <a:lvl5pPr marL="2286000" indent="-2222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65" charset="-128"/>
        </a:defRPr>
      </a:lvl5pPr>
      <a:lvl6pPr marL="2743200" indent="-2222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65" charset="-128"/>
        </a:defRPr>
      </a:lvl6pPr>
      <a:lvl7pPr marL="3200400" indent="-2222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65" charset="-128"/>
        </a:defRPr>
      </a:lvl7pPr>
      <a:lvl8pPr marL="3657600" indent="-2222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65" charset="-128"/>
        </a:defRPr>
      </a:lvl8pPr>
      <a:lvl9pPr marL="4114800" indent="-2222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72949C3-3BFA-9F44-A2B1-29A09C616CC5}"/>
              </a:ext>
            </a:extLst>
          </p:cNvPr>
          <p:cNvSpPr txBox="1"/>
          <p:nvPr/>
        </p:nvSpPr>
        <p:spPr>
          <a:xfrm>
            <a:off x="1066800" y="1524000"/>
            <a:ext cx="10858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Emulating Microphysics Parameterization    </a:t>
            </a:r>
          </a:p>
          <a:p>
            <a:r>
              <a:rPr lang="en-US" sz="4400" dirty="0">
                <a:solidFill>
                  <a:srgbClr val="222222"/>
                </a:solidFill>
                <a:latin typeface="Arial" panose="020B0604020202020204" pitchFamily="34" charset="0"/>
              </a:rPr>
              <a:t>        </a:t>
            </a:r>
            <a:r>
              <a:rPr lang="en-US" sz="4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HAFS using Neural Network</a:t>
            </a:r>
          </a:p>
          <a:p>
            <a:r>
              <a:rPr lang="en-US" sz="4400" dirty="0">
                <a:solidFill>
                  <a:srgbClr val="222222"/>
                </a:solidFill>
                <a:latin typeface="Arial" panose="020B0604020202020204" pitchFamily="34" charset="0"/>
              </a:rPr>
              <a:t> 		</a:t>
            </a:r>
            <a:r>
              <a:rPr lang="en-US" sz="4400" b="0" dirty="0"/>
              <a:t>— </a:t>
            </a:r>
            <a:r>
              <a:rPr lang="en-US" sz="4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Preliminary Results</a:t>
            </a:r>
            <a:endParaRPr lang="en-US" sz="4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E5284E-08C6-8C4B-BDB7-B98BCEB32A84}"/>
              </a:ext>
            </a:extLst>
          </p:cNvPr>
          <p:cNvSpPr txBox="1"/>
          <p:nvPr/>
        </p:nvSpPr>
        <p:spPr>
          <a:xfrm>
            <a:off x="1371600" y="4114800"/>
            <a:ext cx="97536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                                   Hua Leighton</a:t>
            </a:r>
          </a:p>
          <a:p>
            <a:endParaRPr lang="en-US" sz="2800" b="1" dirty="0"/>
          </a:p>
          <a:p>
            <a:r>
              <a:rPr lang="en-US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                        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Collaborator: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Xuejin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Zhang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                            Special thanks to R&amp;D HPCS Program and EMC</a:t>
            </a:r>
          </a:p>
          <a:p>
            <a:endParaRPr lang="en-US" sz="2800" b="1" dirty="0"/>
          </a:p>
          <a:p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		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56E064-FB47-EF46-B4BD-1533FE29A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6441135"/>
            <a:ext cx="438912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6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645B-684C-F096-B984-6DFBE9D00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Training (~50,000,000) — the evolution of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05DAE-A7E1-E524-0E8C-06A51EAECD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86983-4298-3EAE-3952-A027C5128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295399"/>
            <a:ext cx="9296400" cy="483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73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D1770-13AE-4243-74EC-4D3448051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Results — Scatter plots of sample training data (~1,000,000)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AD510-2D89-2AE1-CBA0-ACB5D56166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B83A69-8917-B179-51DF-E03B9CEA22BF}"/>
              </a:ext>
            </a:extLst>
          </p:cNvPr>
          <p:cNvSpPr txBox="1"/>
          <p:nvPr/>
        </p:nvSpPr>
        <p:spPr>
          <a:xfrm>
            <a:off x="8534400" y="6006465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Thompson 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2C501F-B594-327C-0F01-09FBB44970CD}"/>
              </a:ext>
            </a:extLst>
          </p:cNvPr>
          <p:cNvSpPr txBox="1"/>
          <p:nvPr/>
        </p:nvSpPr>
        <p:spPr>
          <a:xfrm rot="16200000">
            <a:off x="5837131" y="348099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ResNet</a:t>
            </a:r>
            <a:r>
              <a:rPr lang="en-US" sz="1200" dirty="0"/>
              <a:t> Prediction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8002CD-A931-B821-5474-E1FE22FCB31F}"/>
              </a:ext>
            </a:extLst>
          </p:cNvPr>
          <p:cNvSpPr txBox="1"/>
          <p:nvPr/>
        </p:nvSpPr>
        <p:spPr>
          <a:xfrm rot="16200000">
            <a:off x="238714" y="348099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ResNet</a:t>
            </a:r>
            <a:r>
              <a:rPr lang="en-US" sz="1200" dirty="0"/>
              <a:t> Prediction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E91398-8487-A9F4-2D73-114D8BA7F5CF}"/>
              </a:ext>
            </a:extLst>
          </p:cNvPr>
          <p:cNvSpPr txBox="1"/>
          <p:nvPr/>
        </p:nvSpPr>
        <p:spPr>
          <a:xfrm>
            <a:off x="2971800" y="6008370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Thompson 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BABC9C-D4E3-7131-F89B-879532E8E0C0}"/>
              </a:ext>
            </a:extLst>
          </p:cNvPr>
          <p:cNvSpPr txBox="1"/>
          <p:nvPr/>
        </p:nvSpPr>
        <p:spPr>
          <a:xfrm>
            <a:off x="2857500" y="1093470"/>
            <a:ext cx="1828800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epoch = 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F5149B-2665-6291-B051-D9F0248B0830}"/>
              </a:ext>
            </a:extLst>
          </p:cNvPr>
          <p:cNvSpPr txBox="1"/>
          <p:nvPr/>
        </p:nvSpPr>
        <p:spPr>
          <a:xfrm>
            <a:off x="8305800" y="1066800"/>
            <a:ext cx="1828800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epoch = 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C033AB9-4858-CB4E-CD44-1B2454288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14" y="1495425"/>
            <a:ext cx="4679788" cy="4572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AB8F3C-7D98-F7F5-2E71-4A7D9B802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1495425"/>
            <a:ext cx="4679788" cy="4572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4B3DD16-E672-C967-131D-34BDBC72582F}"/>
              </a:ext>
            </a:extLst>
          </p:cNvPr>
          <p:cNvSpPr txBox="1"/>
          <p:nvPr/>
        </p:nvSpPr>
        <p:spPr>
          <a:xfrm rot="16200000">
            <a:off x="5671397" y="3538149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ResNet</a:t>
            </a:r>
            <a:r>
              <a:rPr lang="en-US" sz="1200" dirty="0"/>
              <a:t> Prediction</a:t>
            </a:r>
          </a:p>
        </p:txBody>
      </p:sp>
    </p:spTree>
    <p:extLst>
      <p:ext uri="{BB962C8B-B14F-4D97-AF65-F5344CB8AC3E}">
        <p14:creationId xmlns:p14="http://schemas.microsoft.com/office/powerpoint/2010/main" val="1333947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86BF7-D2B1-CD1B-0A60-FF30F7CC1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Results — Scatter plots of sample testing data (~1,000,000)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3B76B-D378-AF2C-6A69-A48478D004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3E26C6-83AD-16E8-F52E-EF21338E2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952" y="1499616"/>
            <a:ext cx="4679788" cy="457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9F131F-0456-A25B-1525-0B32E4B27332}"/>
              </a:ext>
            </a:extLst>
          </p:cNvPr>
          <p:cNvSpPr txBox="1"/>
          <p:nvPr/>
        </p:nvSpPr>
        <p:spPr>
          <a:xfrm>
            <a:off x="8534400" y="6006465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Thompson 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1E8118-0BF3-4A53-1B51-4902BCFB8256}"/>
              </a:ext>
            </a:extLst>
          </p:cNvPr>
          <p:cNvSpPr txBox="1"/>
          <p:nvPr/>
        </p:nvSpPr>
        <p:spPr>
          <a:xfrm rot="16200000">
            <a:off x="238714" y="348099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ResNet</a:t>
            </a:r>
            <a:r>
              <a:rPr lang="en-US" sz="1200" dirty="0"/>
              <a:t> Prediction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932E90-9B4B-339F-8A67-C18512483BCB}"/>
              </a:ext>
            </a:extLst>
          </p:cNvPr>
          <p:cNvSpPr txBox="1"/>
          <p:nvPr/>
        </p:nvSpPr>
        <p:spPr>
          <a:xfrm>
            <a:off x="2971800" y="6008370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Thompson 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F577CF-5A5E-E2B7-4861-D6407FF455D1}"/>
              </a:ext>
            </a:extLst>
          </p:cNvPr>
          <p:cNvSpPr txBox="1"/>
          <p:nvPr/>
        </p:nvSpPr>
        <p:spPr>
          <a:xfrm>
            <a:off x="2857500" y="1093470"/>
            <a:ext cx="1828800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epoch = 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713A09-2230-B4C8-0353-E3192E73E548}"/>
              </a:ext>
            </a:extLst>
          </p:cNvPr>
          <p:cNvSpPr txBox="1"/>
          <p:nvPr/>
        </p:nvSpPr>
        <p:spPr>
          <a:xfrm>
            <a:off x="8305800" y="1066800"/>
            <a:ext cx="1828800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epoch = 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BD41C7-B570-8A35-0C35-F89184B9739F}"/>
              </a:ext>
            </a:extLst>
          </p:cNvPr>
          <p:cNvSpPr txBox="1"/>
          <p:nvPr/>
        </p:nvSpPr>
        <p:spPr>
          <a:xfrm rot="16200000">
            <a:off x="5687200" y="351147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ResNet</a:t>
            </a:r>
            <a:r>
              <a:rPr lang="en-US" sz="1200" dirty="0"/>
              <a:t> Prediction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3DFDA8-8F5A-557B-2C4B-202043AC2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14" y="1495425"/>
            <a:ext cx="467978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60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78B38-0459-14A4-ACF0-6A00190D6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0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6747A-C8C4-309C-41EC-5FA2DCE268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E62902-34BF-B0DF-D77A-800C5F2CF2CA}"/>
              </a:ext>
            </a:extLst>
          </p:cNvPr>
          <p:cNvSpPr txBox="1">
            <a:spLocks/>
          </p:cNvSpPr>
          <p:nvPr/>
        </p:nvSpPr>
        <p:spPr bwMode="auto">
          <a:xfrm>
            <a:off x="863600" y="2590800"/>
            <a:ext cx="1168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5338" indent="-3381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115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258888" indent="-2254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828800" indent="-28416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-65" charset="0"/>
              <a:buChar char="ü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2286000" indent="-2222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743200" indent="-2222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3200400" indent="-2222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657600" indent="-2222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4114800" indent="-2222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4000" kern="0" dirty="0"/>
              <a:t>It is plausible to replace traditional microphysics scheme with NN-based emulator.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8897567-C0F0-374D-7C87-9DC39CF7FDD8}"/>
              </a:ext>
            </a:extLst>
          </p:cNvPr>
          <p:cNvSpPr txBox="1">
            <a:spLocks/>
          </p:cNvSpPr>
          <p:nvPr/>
        </p:nvSpPr>
        <p:spPr bwMode="auto">
          <a:xfrm>
            <a:off x="152400" y="6534150"/>
            <a:ext cx="71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TradeGothic" pitchFamily="2" charset="0"/>
                <a:ea typeface="+mn-ea"/>
                <a:cs typeface="+mn-cs"/>
              </a:defRPr>
            </a:lvl9pPr>
          </a:lstStyle>
          <a:p>
            <a:fld id="{AB1FD0B6-8E5E-BC46-9BAD-30C21BE3CAF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50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AFDBF-0704-3943-8DED-2AE3CEE07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Next Step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98BCF9-2B69-C545-8B68-E89DC46A7E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Train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𝑛𝑤𝑓𝑎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𝑡𝑒𝑛𝑑</m:t>
                    </m:r>
                  </m:oMath>
                </a14:m>
                <a:r>
                  <a:rPr lang="en-US" dirty="0"/>
                  <a:t> separately.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Modify the NN architecture to include predicted tendency as inputs to train 𝑝𝑝𝑡𝑟𝑎𝑖𝑛,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𝑝𝑝𝑡𝑠𝑛𝑜𝑤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𝑝𝑝𝑡𝑖𝑐𝑒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𝑝𝑝𝑡𝑔𝑟𝑎𝑢𝑙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Train the entire training data set instead of randomly selected samples.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Implement the NN-based emulator in HAFS and test the performance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98BCF9-2B69-C545-8B68-E89DC46A7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1" t="-1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8C147-A636-3448-8BC5-1EE248882C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99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3C516-148E-264E-B1EA-8F8D5F0D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Two approaches to improve microphysics scheme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DAAC8-1481-924D-8211-7290439B4A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1E368E-9B84-6041-BBCD-D83A302AF314}"/>
              </a:ext>
            </a:extLst>
          </p:cNvPr>
          <p:cNvSpPr txBox="1"/>
          <p:nvPr/>
        </p:nvSpPr>
        <p:spPr>
          <a:xfrm>
            <a:off x="482600" y="1343114"/>
            <a:ext cx="11226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Improve the representation of physical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Use in situ microphysics observations to improve the representation of size distribution (Leighton et al. 2020, Leighton et al. 2023)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Use laboratory experiments to find the optimal coefficients for physical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3000" dirty="0"/>
              <a:t>Improve the efficiency of </a:t>
            </a:r>
            <a:r>
              <a:rPr lang="en-US" sz="2800" b="0" dirty="0"/>
              <a:t>microphysics scheme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NN-based emulator</a:t>
            </a:r>
          </a:p>
        </p:txBody>
      </p:sp>
    </p:spTree>
    <p:extLst>
      <p:ext uri="{BB962C8B-B14F-4D97-AF65-F5344CB8AC3E}">
        <p14:creationId xmlns:p14="http://schemas.microsoft.com/office/powerpoint/2010/main" val="3127621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FEFE6-2EAD-55E0-ACFF-2AD21F7A4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Why do we want to emulate a microphysics scheme?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D1BB9-B59A-71EB-4B8A-2A833F0B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Microphysics scheme is computationally expensive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Neural network can capture the complex non-linear relationship between inputs and outputs and is much more computationally efficient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 err="1"/>
              <a:t>Krasnopolsky</a:t>
            </a:r>
            <a:r>
              <a:rPr lang="en-US" dirty="0"/>
              <a:t> et al (2008): use plain neural network to emulate radiation scheme and achieved 20 times speed up and stability is ensured.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Han et al. (2020) "A Moist Physics Parameterization Based on Deep Learning”</a:t>
            </a:r>
          </a:p>
          <a:p>
            <a:pPr marL="1601788" lvl="2" indent="-3429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ResNet</a:t>
            </a:r>
            <a:r>
              <a:rPr lang="en-US" dirty="0"/>
              <a:t> (</a:t>
            </a:r>
            <a:r>
              <a:rPr lang="en-US" dirty="0" err="1"/>
              <a:t>ResCu</a:t>
            </a:r>
            <a:r>
              <a:rPr lang="en-US" dirty="0"/>
              <a:t>) to emulate </a:t>
            </a:r>
            <a:r>
              <a:rPr lang="en-US" dirty="0" err="1"/>
              <a:t>superparameterized</a:t>
            </a:r>
            <a:r>
              <a:rPr lang="en-US" dirty="0"/>
              <a:t> moist physics in GCM (SPCAM);</a:t>
            </a:r>
          </a:p>
          <a:p>
            <a:pPr marL="1601788" lvl="2" indent="-342900">
              <a:buFont typeface="Arial" panose="020B0604020202020204" pitchFamily="34" charset="0"/>
              <a:buChar char="•"/>
            </a:pPr>
            <a:r>
              <a:rPr lang="en-US" dirty="0" err="1"/>
              <a:t>ResCu</a:t>
            </a:r>
            <a:r>
              <a:rPr lang="en-US" dirty="0"/>
              <a:t> can accurately reproduce the SPCAM simulation in both time mean and temporal variance.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Wang et al. (2022) </a:t>
            </a:r>
          </a:p>
          <a:p>
            <a:pPr marL="1601788" lvl="2" indent="-342900">
              <a:buFont typeface="Arial" panose="020B0604020202020204" pitchFamily="34" charset="0"/>
              <a:buChar char="•"/>
            </a:pPr>
            <a:r>
              <a:rPr lang="en-US" dirty="0" err="1"/>
              <a:t>ResCu</a:t>
            </a:r>
            <a:r>
              <a:rPr lang="en-US" dirty="0"/>
              <a:t> achieved 30 times speed of SPCAM.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CBE97-DAF5-4604-F504-C25D6E443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7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478A-6DBB-594C-9F3C-D9F0AEB7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The Structure of Thompson Scheme in UFS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FB56E-9CCD-9185-FB5D-B1754712B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subroutine </a:t>
            </a:r>
            <a:r>
              <a:rPr lang="en-US" dirty="0" err="1"/>
              <a:t>mp_thompson_run</a:t>
            </a:r>
            <a:r>
              <a:rPr lang="en-US" dirty="0"/>
              <a:t>(………)</a:t>
            </a:r>
          </a:p>
          <a:p>
            <a:r>
              <a:rPr lang="en-US" dirty="0"/>
              <a:t>	call </a:t>
            </a:r>
            <a:r>
              <a:rPr lang="en-US" dirty="0" err="1"/>
              <a:t>mp_gt_driver</a:t>
            </a:r>
            <a:r>
              <a:rPr lang="en-US" dirty="0"/>
              <a:t>(……)</a:t>
            </a:r>
          </a:p>
          <a:p>
            <a:r>
              <a:rPr lang="en-US" dirty="0"/>
              <a:t>		call </a:t>
            </a:r>
            <a:r>
              <a:rPr lang="en-US" dirty="0" err="1"/>
              <a:t>mp_thompson</a:t>
            </a:r>
            <a:r>
              <a:rPr lang="en-US" dirty="0"/>
              <a:t>(…….)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5F6D6-B43A-9D74-941C-70A8BFDAA6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2EC1E6-4D20-84AF-31A2-087B2390C13F}"/>
              </a:ext>
            </a:extLst>
          </p:cNvPr>
          <p:cNvSpPr/>
          <p:nvPr/>
        </p:nvSpPr>
        <p:spPr>
          <a:xfrm>
            <a:off x="3340100" y="3048000"/>
            <a:ext cx="60198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C4D313-DF49-C258-825A-65DBF2DF11FF}"/>
              </a:ext>
            </a:extLst>
          </p:cNvPr>
          <p:cNvSpPr txBox="1"/>
          <p:nvPr/>
        </p:nvSpPr>
        <p:spPr>
          <a:xfrm>
            <a:off x="3721100" y="3194770"/>
            <a:ext cx="525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>
                <a:solidFill>
                  <a:schemeClr val="bg1"/>
                </a:solidFill>
              </a:rPr>
              <a:t>mp_thompson</a:t>
            </a:r>
            <a:r>
              <a:rPr lang="en-US" sz="2200" dirty="0">
                <a:solidFill>
                  <a:schemeClr val="bg1"/>
                </a:solidFill>
              </a:rPr>
              <a:t>: column model that does heavy-lifting computations of individual microphysics processes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48162F-FDA2-FD0B-623E-A0BCAAC1C9E0}"/>
              </a:ext>
            </a:extLst>
          </p:cNvPr>
          <p:cNvSpPr/>
          <p:nvPr/>
        </p:nvSpPr>
        <p:spPr>
          <a:xfrm>
            <a:off x="3329214" y="4794970"/>
            <a:ext cx="60198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15FCE3-D78F-F201-308B-2EE9DB5374BB}"/>
              </a:ext>
            </a:extLst>
          </p:cNvPr>
          <p:cNvSpPr txBox="1"/>
          <p:nvPr/>
        </p:nvSpPr>
        <p:spPr>
          <a:xfrm>
            <a:off x="3721100" y="4926772"/>
            <a:ext cx="525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Neural Network that emulates the nonlinear relationship between inputs and outputs</a:t>
            </a:r>
          </a:p>
        </p:txBody>
      </p:sp>
    </p:spTree>
    <p:extLst>
      <p:ext uri="{BB962C8B-B14F-4D97-AF65-F5344CB8AC3E}">
        <p14:creationId xmlns:p14="http://schemas.microsoft.com/office/powerpoint/2010/main" val="216040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C72F3-3B85-4440-ABC6-09DC22541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0" dirty="0"/>
              <a:t>Inputs and Output of </a:t>
            </a:r>
            <a:r>
              <a:rPr lang="en-US" sz="3600" b="0" dirty="0" err="1"/>
              <a:t>mp_thompson</a:t>
            </a:r>
            <a:r>
              <a:rPr lang="en-US" sz="3600" b="0" dirty="0"/>
              <a:t> (subroutine)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5AE77-A1B3-3F01-2BC5-6C000A3ACD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27FF9AA3-8506-5837-B5FF-E7A0CE4112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5609171"/>
                  </p:ext>
                </p:extLst>
              </p:nvPr>
            </p:nvGraphicFramePr>
            <p:xfrm>
              <a:off x="990600" y="990601"/>
              <a:ext cx="10092769" cy="5391153"/>
            </p:xfrm>
            <a:graphic>
              <a:graphicData uri="http://schemas.openxmlformats.org/drawingml/2006/table">
                <a:tbl>
                  <a:tblPr firstRow="1" firstCol="1" bandRow="1">
                    <a:tableStyleId>{46F890A9-2807-4EBB-B81D-B2AA78EC7F39}</a:tableStyleId>
                  </a:tblPr>
                  <a:tblGrid>
                    <a:gridCol w="2035834">
                      <a:extLst>
                        <a:ext uri="{9D8B030D-6E8A-4147-A177-3AD203B41FA5}">
                          <a16:colId xmlns:a16="http://schemas.microsoft.com/office/drawing/2014/main" val="897939916"/>
                        </a:ext>
                      </a:extLst>
                    </a:gridCol>
                    <a:gridCol w="2041234">
                      <a:extLst>
                        <a:ext uri="{9D8B030D-6E8A-4147-A177-3AD203B41FA5}">
                          <a16:colId xmlns:a16="http://schemas.microsoft.com/office/drawing/2014/main" val="939712589"/>
                        </a:ext>
                      </a:extLst>
                    </a:gridCol>
                    <a:gridCol w="4856842">
                      <a:extLst>
                        <a:ext uri="{9D8B030D-6E8A-4147-A177-3AD203B41FA5}">
                          <a16:colId xmlns:a16="http://schemas.microsoft.com/office/drawing/2014/main" val="2637169856"/>
                        </a:ext>
                      </a:extLst>
                    </a:gridCol>
                    <a:gridCol w="1158859">
                      <a:extLst>
                        <a:ext uri="{9D8B030D-6E8A-4147-A177-3AD203B41FA5}">
                          <a16:colId xmlns:a16="http://schemas.microsoft.com/office/drawing/2014/main" val="272501418"/>
                        </a:ext>
                      </a:extLst>
                    </a:gridCol>
                  </a:tblGrid>
                  <a:tr h="21011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Input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Output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Description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Unit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78146375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qi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 b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1">
                                    <a:effectLst/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r>
                                  <a:rPr lang="en-US" sz="1200" b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1">
                                    <a:effectLst/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b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𝑞𝑖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Ice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571710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𝑞𝑟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𝑞𝑟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rain water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322758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𝑞𝑔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𝑞𝑔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graupel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3019529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𝑞𝑠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𝑞𝑠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snow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05141702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𝑞𝑣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𝑞𝑣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water vapor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9163451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snow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661899"/>
                      </a:ext>
                    </a:extLst>
                  </a:tr>
                  <a:tr h="24230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𝑛𝑖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𝑛𝑖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Ice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4950253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𝑛𝑟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𝑛𝑟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rain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02553235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𝑛𝑐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𝑛𝑐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water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41828283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wfa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wfa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water-friendly aerosol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92895657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ifa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ifa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ice-friendly aerosol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33531116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temperature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80973975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pfil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pfil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87346112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pfll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pfll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00590133"/>
                      </a:ext>
                    </a:extLst>
                  </a:tr>
                  <a:tr h="252382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𝑝𝑝𝑡𝑟𝑎𝑖𝑛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𝑝𝑝𝑡𝑟𝑎𝑖𝑛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rain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87308004"/>
                      </a:ext>
                    </a:extLst>
                  </a:tr>
                  <a:tr h="252383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𝑝𝑝𝑡𝑠𝑛𝑜𝑤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𝑝𝑝𝑡𝑠𝑛𝑜𝑤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snow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9291202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𝑝𝑝𝑡𝑖𝑐𝑒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𝑝𝑝𝑡𝑖𝑐𝑒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cloud ice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14284235"/>
                      </a:ext>
                    </a:extLst>
                  </a:tr>
                  <a:tr h="2841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𝑝𝑝𝑡𝑔𝑟𝑎𝑢𝑙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𝑝𝑝𝑡𝑔𝑟𝑎𝑢𝑙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graupel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89788604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pressure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𝑃𝑎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8089759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vertical motion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60156755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dz</m:t>
                                </m:r>
                                <m: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the thickness of sigma layer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31653039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2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sml</m:t>
                              </m:r>
                            </m:oMath>
                          </a14:m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land mask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376481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27FF9AA3-8506-5837-B5FF-E7A0CE4112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5609171"/>
                  </p:ext>
                </p:extLst>
              </p:nvPr>
            </p:nvGraphicFramePr>
            <p:xfrm>
              <a:off x="990600" y="990601"/>
              <a:ext cx="10092769" cy="5391153"/>
            </p:xfrm>
            <a:graphic>
              <a:graphicData uri="http://schemas.openxmlformats.org/drawingml/2006/table">
                <a:tbl>
                  <a:tblPr firstRow="1" firstCol="1" bandRow="1">
                    <a:tableStyleId>{46F890A9-2807-4EBB-B81D-B2AA78EC7F39}</a:tableStyleId>
                  </a:tblPr>
                  <a:tblGrid>
                    <a:gridCol w="2035834">
                      <a:extLst>
                        <a:ext uri="{9D8B030D-6E8A-4147-A177-3AD203B41FA5}">
                          <a16:colId xmlns:a16="http://schemas.microsoft.com/office/drawing/2014/main" val="897939916"/>
                        </a:ext>
                      </a:extLst>
                    </a:gridCol>
                    <a:gridCol w="2041234">
                      <a:extLst>
                        <a:ext uri="{9D8B030D-6E8A-4147-A177-3AD203B41FA5}">
                          <a16:colId xmlns:a16="http://schemas.microsoft.com/office/drawing/2014/main" val="939712589"/>
                        </a:ext>
                      </a:extLst>
                    </a:gridCol>
                    <a:gridCol w="4856842">
                      <a:extLst>
                        <a:ext uri="{9D8B030D-6E8A-4147-A177-3AD203B41FA5}">
                          <a16:colId xmlns:a16="http://schemas.microsoft.com/office/drawing/2014/main" val="2637169856"/>
                        </a:ext>
                      </a:extLst>
                    </a:gridCol>
                    <a:gridCol w="1158859">
                      <a:extLst>
                        <a:ext uri="{9D8B030D-6E8A-4147-A177-3AD203B41FA5}">
                          <a16:colId xmlns:a16="http://schemas.microsoft.com/office/drawing/2014/main" val="272501418"/>
                        </a:ext>
                      </a:extLst>
                    </a:gridCol>
                  </a:tblGrid>
                  <a:tr h="21011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Input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Output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Description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Unit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78146375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23529" r="-397500" b="-23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23529" r="-295031" b="-23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Ice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23529" r="-1099" b="-23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571710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211111" r="-397500" b="-2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211111" r="-295031" b="-2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rain water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211111" r="-1099" b="-2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322758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311111" r="-397500" b="-20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311111" r="-295031" b="-20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graupel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311111" r="-1099" b="-20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3019529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411111" r="-397500" b="-19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411111" r="-295031" b="-19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snow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411111" r="-1099" b="-19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5141702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541176" r="-397500" b="-19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541176" r="-295031" b="-19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water vapor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541176" r="-1099" b="-19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9163451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605556" r="-397500" b="-17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605556" r="-295031" b="-17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snow mixing ratio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605556" r="-1099" b="-1705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99"/>
                      </a:ext>
                    </a:extLst>
                  </a:tr>
                  <a:tr h="24230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668421" r="-397500" b="-15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668421" r="-295031" b="-15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Ice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668421" r="-1099" b="-15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4950253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811111" r="-397500" b="-1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811111" r="-295031" b="-1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rain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811111" r="-1099" b="-15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2553235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863158" r="-397500" b="-13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863158" r="-295031" b="-13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cloud water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863158" r="-1099" b="-13210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1828283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915000" r="-397500" b="-11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915000" r="-295031" b="-11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water-friendly aerosol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915000" r="-1099" b="-11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2895657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068421" r="-397500" b="-11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068421" r="-295031" b="-11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ice-friendly aerosol number concentration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068421" r="-1099" b="-11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3531116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168421" r="-397500" b="-10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168421" r="-295031" b="-10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temperature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168421" r="-1099" b="-10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0973975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268421" r="-397500" b="-9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268421" r="-295031" b="-9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87346112"/>
                      </a:ext>
                    </a:extLst>
                  </a:tr>
                  <a:tr h="2437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368421" r="-397500" b="-8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368421" r="-295031" b="-8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00590133"/>
                      </a:ext>
                    </a:extLst>
                  </a:tr>
                  <a:tr h="2523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395000" r="-397500" b="-6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395000" r="-295031" b="-6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rain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395000" r="-1099" b="-6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7308004"/>
                      </a:ext>
                    </a:extLst>
                  </a:tr>
                  <a:tr h="2523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495000" r="-397500" b="-5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495000" r="-295031" b="-5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snow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495000" r="-1099" b="-5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9291202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772222" r="-397500" b="-5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772222" r="-295031" b="-5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cloud ice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772222" r="-1099" b="-538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4284235"/>
                      </a:ext>
                    </a:extLst>
                  </a:tr>
                  <a:tr h="2841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1531818" r="-397500" b="-34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531818" r="-295031" b="-34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time-step precipitation of graupel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1531818" r="-1099" b="-34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9788604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2111765" r="-397500" b="-3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pressure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2111765" r="-1099" b="-3411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0897597"/>
                      </a:ext>
                    </a:extLst>
                  </a:tr>
                  <a:tr h="2256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2088889" r="-397500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vertical motion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74725" t="-2088889" r="-1099" b="-22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0156755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2188889" r="-397500" b="-1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the thickness of sigma layer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31653039"/>
                      </a:ext>
                    </a:extLst>
                  </a:tr>
                  <a:tr h="2206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625" t="-2423529" r="-397500" b="-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land mask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376481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082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C6E89-46A9-FC8C-65B3-4850080F9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Preparing training and testing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234D4-3DFB-EF61-435D-FE23D06A2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0"/>
            <a:ext cx="11684000" cy="4953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Revise mp_thompson.F90 and perform simulations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250 HAFS simulations for year 2020 and 2021 are performed for training data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50 HAFS simulations for year 2022 are performed for testing data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Data processing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reshape data from 3-D to 1-D (column);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separate land data from ocean data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shuffle data at multi levels to ensure the homogeneity of the data </a:t>
            </a:r>
          </a:p>
          <a:p>
            <a:pPr lvl="1" indent="0">
              <a:buNone/>
            </a:pPr>
            <a:r>
              <a:rPr lang="en-US" dirty="0"/>
              <a:t>    (not done for testing data);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r>
              <a:rPr lang="en-US" dirty="0"/>
              <a:t>normalize the data based on the minmax (-1 – 1)</a:t>
            </a:r>
          </a:p>
          <a:p>
            <a:pPr marL="1138238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1138238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AD13E5-5BB3-451E-1716-CF4793B029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934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5C31-EE33-4B8B-28B6-00AA562EF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Exploring the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FC99B-704D-E66E-67CA-7562365983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A4E919-7151-26AC-3B86-51816A8A8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096735"/>
            <a:ext cx="9372600" cy="52783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DABFF2-89C5-DD1F-343F-5101F9251F04}"/>
              </a:ext>
            </a:extLst>
          </p:cNvPr>
          <p:cNvSpPr txBox="1"/>
          <p:nvPr/>
        </p:nvSpPr>
        <p:spPr>
          <a:xfrm>
            <a:off x="228600" y="2818151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Ocean data points</a:t>
            </a:r>
          </a:p>
          <a:p>
            <a:r>
              <a:rPr lang="en-US" dirty="0"/>
              <a:t>        </a:t>
            </a:r>
            <a:r>
              <a:rPr lang="en-US" dirty="0" err="1"/>
              <a:t>lsml</a:t>
            </a:r>
            <a:r>
              <a:rPr lang="en-US" dirty="0"/>
              <a:t> = 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24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17CBF-410E-6B45-511A-455FD07C9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Exploring the data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296ABC-7CD9-50F9-5BF9-845D9EB26D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6D693F-88B4-EA28-055A-E21B98C51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152" y="1097280"/>
            <a:ext cx="9254778" cy="5276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E35118-092C-B833-47B9-9196466CFDFF}"/>
              </a:ext>
            </a:extLst>
          </p:cNvPr>
          <p:cNvSpPr txBox="1"/>
          <p:nvPr/>
        </p:nvSpPr>
        <p:spPr>
          <a:xfrm>
            <a:off x="304800" y="2895600"/>
            <a:ext cx="6164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land data points</a:t>
            </a:r>
          </a:p>
          <a:p>
            <a:r>
              <a:rPr lang="en-US" dirty="0"/>
              <a:t>        </a:t>
            </a:r>
            <a:r>
              <a:rPr lang="en-US" dirty="0" err="1"/>
              <a:t>lsml</a:t>
            </a:r>
            <a:r>
              <a:rPr lang="en-US" dirty="0"/>
              <a:t> = 1</a:t>
            </a:r>
          </a:p>
        </p:txBody>
      </p:sp>
    </p:spTree>
    <p:extLst>
      <p:ext uri="{BB962C8B-B14F-4D97-AF65-F5344CB8AC3E}">
        <p14:creationId xmlns:p14="http://schemas.microsoft.com/office/powerpoint/2010/main" val="174835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7FA96-F1DC-66D7-316F-D01198F16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Exploring the data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6379C8-DDD7-1B35-9F6B-66335293FA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8000" y="1219200"/>
                <a:ext cx="11150600" cy="4953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Removed 𝑝𝑝𝑡𝑟𝑎𝑖𝑛,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𝑝𝑝𝑡𝑠𝑛𝑜𝑤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𝑝𝑝𝑡𝑖𝑐𝑒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𝑝𝑝𝑡𝑔𝑟𝑎𝑢𝑙</m:t>
                    </m:r>
                  </m:oMath>
                </a14:m>
                <a:r>
                  <a:rPr lang="en-US" dirty="0"/>
                  <a:t> from the inputs since they are all zero.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Removed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𝑛𝑖𝑓𝑎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from both input and output because 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𝑖𝑓𝑎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𝑡𝑒𝑛𝑑</m:t>
                    </m:r>
                  </m:oMath>
                </a14:m>
                <a:r>
                  <a:rPr lang="en-US" dirty="0"/>
                  <a:t> are all zero;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Separate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𝑛𝑐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𝑛𝑤𝑓𝑎</m:t>
                    </m:r>
                  </m:oMath>
                </a14:m>
                <a:r>
                  <a:rPr lang="en-US" dirty="0"/>
                  <a:t> from the rest of the variables because of their special pattern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6379C8-DDD7-1B35-9F6B-66335293FA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00" y="1219200"/>
                <a:ext cx="11150600" cy="4953000"/>
              </a:xfrm>
              <a:blipFill>
                <a:blip r:embed="rId2"/>
                <a:stretch>
                  <a:fillRect l="-682" t="-1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421BA-1F95-3FF5-5A45-26C1AF6AF5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9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CBE28-3285-6CF5-370A-D6B40B296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0" dirty="0"/>
              <a:t>Design of the Neural Network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47EC7-0B67-63F4-9DCB-FB8E0B9C99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FD0B6-8E5E-BC46-9BAD-30C21BE3CA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A659D-9A06-1889-F6D6-3F58C1E54B51}"/>
              </a:ext>
            </a:extLst>
          </p:cNvPr>
          <p:cNvSpPr txBox="1"/>
          <p:nvPr/>
        </p:nvSpPr>
        <p:spPr>
          <a:xfrm>
            <a:off x="3657600" y="1066800"/>
            <a:ext cx="223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ResUnit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584259-DCA4-88B9-DA04-1B87050322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959" r="24745" b="17019"/>
          <a:stretch/>
        </p:blipFill>
        <p:spPr>
          <a:xfrm>
            <a:off x="2286000" y="1473769"/>
            <a:ext cx="3768812" cy="4521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49F705E-F4E8-4B54-876A-47BBC93A9B4B}"/>
                  </a:ext>
                </a:extLst>
              </p:cNvPr>
              <p:cNvSpPr txBox="1"/>
              <p:nvPr/>
            </p:nvSpPr>
            <p:spPr>
              <a:xfrm>
                <a:off x="6689125" y="1371600"/>
                <a:ext cx="502920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1-D convolutional layers can help to capture the vertically coherent structures in the atmosphere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advantages of </a:t>
                </a:r>
                <a:r>
                  <a:rPr lang="en-US" dirty="0" err="1"/>
                  <a:t>ResNet</a:t>
                </a:r>
                <a:r>
                  <a:rPr lang="en-US" dirty="0"/>
                  <a:t> over plain NN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accuracy increases with the depth of the network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less complex and therefor much easier to train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Customized loss function of penalize deviation from mass conservation</a:t>
                </a:r>
              </a:p>
              <a:p>
                <a:r>
                  <a:rPr lang="en-US" sz="18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𝐿𝑜𝑠𝑠</m:t>
                    </m:r>
                    <m:r>
                      <a:rPr lang="en-US" sz="180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a:rPr lang="en-US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</m:d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 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𝑀𝑆𝐸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 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𝑃𝑒𝑛𝑎𝑙𝑡𝑦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49F705E-F4E8-4B54-876A-47BBC93A9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125" y="1371600"/>
                <a:ext cx="5029200" cy="3970318"/>
              </a:xfrm>
              <a:prstGeom prst="rect">
                <a:avLst/>
              </a:prstGeom>
              <a:blipFill>
                <a:blip r:embed="rId3"/>
                <a:stretch>
                  <a:fillRect l="-756" t="-639" r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FABE2978-896B-4CF5-1447-949486CB16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02" r="36835" b="7320"/>
          <a:stretch/>
        </p:blipFill>
        <p:spPr>
          <a:xfrm>
            <a:off x="73875" y="1143000"/>
            <a:ext cx="2142309" cy="49215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2989A4-3998-42BE-687B-5F6ACEA3FC73}"/>
                  </a:ext>
                </a:extLst>
              </p:cNvPr>
              <p:cNvSpPr txBox="1"/>
              <p:nvPr/>
            </p:nvSpPr>
            <p:spPr>
              <a:xfrm>
                <a:off x="6068419" y="5029200"/>
                <a:ext cx="6164034" cy="8771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𝑃𝑒𝑛𝑎𝑙𝑡𝑦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chr m:val="∑"/>
                                      <m:limLoc m:val="undOv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𝑑𝑄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𝑑𝑧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chr m:val="∑"/>
                                      <m:limLoc m:val="undOv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𝑑𝑄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𝑑𝑧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d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2989A4-3998-42BE-687B-5F6ACEA3F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419" y="5029200"/>
                <a:ext cx="6164034" cy="877163"/>
              </a:xfrm>
              <a:prstGeom prst="rect">
                <a:avLst/>
              </a:prstGeom>
              <a:blipFill>
                <a:blip r:embed="rId5"/>
                <a:stretch>
                  <a:fillRect t="-94286" b="-14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7461436"/>
      </p:ext>
    </p:extLst>
  </p:cSld>
  <p:clrMapOvr>
    <a:masterClrMapping/>
  </p:clrMapOvr>
</p:sld>
</file>

<file path=ppt/theme/theme1.xml><?xml version="1.0" encoding="utf-8"?>
<a:theme xmlns:a="http://schemas.openxmlformats.org/drawingml/2006/main" name="PR_dynamics_2014">
  <a:themeElements>
    <a:clrScheme name="Office Them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CC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37684</TotalTime>
  <Words>1047</Words>
  <Application>Microsoft Macintosh PowerPoint</Application>
  <PresentationFormat>Widescreen</PresentationFormat>
  <Paragraphs>193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Times New Roman</vt:lpstr>
      <vt:lpstr>Cambria Math</vt:lpstr>
      <vt:lpstr>TradeGothic</vt:lpstr>
      <vt:lpstr>TradeGothicBoldCondTwenty</vt:lpstr>
      <vt:lpstr>Arial</vt:lpstr>
      <vt:lpstr>PR_dynamics_2014</vt:lpstr>
      <vt:lpstr>PowerPoint Presentation</vt:lpstr>
      <vt:lpstr>Why do we want to emulate a microphysics scheme?</vt:lpstr>
      <vt:lpstr>The Structure of Thompson Scheme in UFS</vt:lpstr>
      <vt:lpstr>Inputs and Output of mp_thompson (subroutine) </vt:lpstr>
      <vt:lpstr>Preparing training and testing data</vt:lpstr>
      <vt:lpstr>Exploring the data</vt:lpstr>
      <vt:lpstr>Exploring the data</vt:lpstr>
      <vt:lpstr>Exploring the data</vt:lpstr>
      <vt:lpstr>Design of the Neural Network</vt:lpstr>
      <vt:lpstr>Training (~50,000,000) — the evolution of loss</vt:lpstr>
      <vt:lpstr>Results — Scatter plots of sample training data (~1,000,000)</vt:lpstr>
      <vt:lpstr>Results — Scatter plots of sample testing data (~1,000,000)</vt:lpstr>
      <vt:lpstr>Conclusion</vt:lpstr>
      <vt:lpstr>Next Step</vt:lpstr>
      <vt:lpstr>Two approaches to improve microphysics scheme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 Dynamics and Interactions with Storm Environment</dc:title>
  <dc:subject>Northeast Hurricanes</dc:subject>
  <dc:creator>Paul Reasor</dc:creator>
  <cp:lastModifiedBy>Leighton, Hua Chen</cp:lastModifiedBy>
  <cp:revision>1600</cp:revision>
  <cp:lastPrinted>2016-03-07T14:56:26Z</cp:lastPrinted>
  <dcterms:created xsi:type="dcterms:W3CDTF">2014-01-13T17:18:07Z</dcterms:created>
  <dcterms:modified xsi:type="dcterms:W3CDTF">2023-05-11T13:53:35Z</dcterms:modified>
  <cp:category>Hurricanes</cp:category>
</cp:coreProperties>
</file>