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1" r:id="rId5"/>
    <p:sldMasterId id="2147483672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</p:sldIdLst>
  <p:sldSz cy="5143500" cx="9144000"/>
  <p:notesSz cx="6858000" cy="9144000"/>
  <p:embeddedFontLst>
    <p:embeddedFont>
      <p:font typeface="Roboto"/>
      <p:regular r:id="rId18"/>
      <p:bold r:id="rId19"/>
      <p:italic r:id="rId20"/>
      <p:boldItalic r:id="rId21"/>
    </p:embeddedFont>
    <p:embeddedFont>
      <p:font typeface="Helvetica Neue"/>
      <p:regular r:id="rId22"/>
      <p:bold r:id="rId23"/>
      <p:italic r:id="rId24"/>
      <p:boldItalic r:id="rId25"/>
    </p:embeddedFont>
    <p:embeddedFont>
      <p:font typeface="Oswald"/>
      <p:regular r:id="rId26"/>
      <p:bold r:id="rId2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013223A4-3D0C-496E-BC31-659C10D35363}">
  <a:tblStyle styleId="{013223A4-3D0C-496E-BC31-659C10D35363}" styleName="Table_0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Roboto-italic.fntdata"/><Relationship Id="rId22" Type="http://schemas.openxmlformats.org/officeDocument/2006/relationships/font" Target="fonts/HelveticaNeue-regular.fntdata"/><Relationship Id="rId21" Type="http://schemas.openxmlformats.org/officeDocument/2006/relationships/font" Target="fonts/Roboto-boldItalic.fntdata"/><Relationship Id="rId24" Type="http://schemas.openxmlformats.org/officeDocument/2006/relationships/font" Target="fonts/HelveticaNeue-italic.fntdata"/><Relationship Id="rId23" Type="http://schemas.openxmlformats.org/officeDocument/2006/relationships/font" Target="fonts/HelveticaNeue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26" Type="http://schemas.openxmlformats.org/officeDocument/2006/relationships/font" Target="fonts/Oswald-regular.fntdata"/><Relationship Id="rId25" Type="http://schemas.openxmlformats.org/officeDocument/2006/relationships/font" Target="fonts/HelveticaNeue-boldItalic.fntdata"/><Relationship Id="rId27" Type="http://schemas.openxmlformats.org/officeDocument/2006/relationships/font" Target="fonts/Oswald-bold.fntdata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11" Type="http://schemas.openxmlformats.org/officeDocument/2006/relationships/slide" Target="slides/slide4.xml"/><Relationship Id="rId10" Type="http://schemas.openxmlformats.org/officeDocument/2006/relationships/slide" Target="slides/slide3.xml"/><Relationship Id="rId13" Type="http://schemas.openxmlformats.org/officeDocument/2006/relationships/slide" Target="slides/slide6.xml"/><Relationship Id="rId12" Type="http://schemas.openxmlformats.org/officeDocument/2006/relationships/slide" Target="slides/slide5.xml"/><Relationship Id="rId15" Type="http://schemas.openxmlformats.org/officeDocument/2006/relationships/slide" Target="slides/slide8.xml"/><Relationship Id="rId14" Type="http://schemas.openxmlformats.org/officeDocument/2006/relationships/slide" Target="slides/slide7.xml"/><Relationship Id="rId17" Type="http://schemas.openxmlformats.org/officeDocument/2006/relationships/slide" Target="slides/slide10.xml"/><Relationship Id="rId16" Type="http://schemas.openxmlformats.org/officeDocument/2006/relationships/slide" Target="slides/slide9.xml"/><Relationship Id="rId19" Type="http://schemas.openxmlformats.org/officeDocument/2006/relationships/font" Target="fonts/Roboto-bold.fntdata"/><Relationship Id="rId18" Type="http://schemas.openxmlformats.org/officeDocument/2006/relationships/font" Target="fonts/Roboto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242d6baaaa9_0_6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1" name="Google Shape;211;g242d6baaaa9_0_6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12" name="Google Shape;212;g242d6baaaa9_0_6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242d6baaaa9_0_3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07" name="Google Shape;107;g242d6baaaa9_0_36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242d6baaaa9_0_19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4" name="Google Shape;114;g242d6baaaa9_0_1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242d6baaaa9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42" name="Google Shape;142;g242d6baaaa9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242d6baaaa9_0_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9" name="Google Shape;149;g242d6baaaa9_0_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50" name="Google Shape;150;g242d6baaaa9_0_6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242d6baaaa9_0_2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6" name="Google Shape;166;g242d6baaaa9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67" name="Google Shape;167;g242d6baaaa9_0_22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242d6baaaa9_0_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4" name="Google Shape;184;g242d6baaaa9_0_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242d6baaaa9_0_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5" name="Google Shape;195;g242d6baaaa9_0_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242d6baaaa9_0_5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2" name="Google Shape;202;g242d6baaaa9_0_5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03" name="Google Shape;203;g242d6baaaa9_0_5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56" name="Google Shape;56;p14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57" name="Google Shape;57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2" name="Google Shape;62;p16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63" name="Google Shape;63;p16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64" name="Google Shape;64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7" name="Google Shape;67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70" name="Google Shape;70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71" name="Google Shape;71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9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74" name="Google Shape;74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20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77" name="Google Shape;77;p2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78" name="Google Shape;78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21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81" name="Google Shape;81;p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22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" name="Google Shape;84;p22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85" name="Google Shape;85;p22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86" name="Google Shape;86;p22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87" name="Google Shape;87;p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3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90" name="Google Shape;90;p2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4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93" name="Google Shape;93;p24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94" name="Google Shape;94;p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5"/>
          <p:cNvSpPr txBox="1"/>
          <p:nvPr>
            <p:ph type="title"/>
          </p:nvPr>
        </p:nvSpPr>
        <p:spPr>
          <a:xfrm>
            <a:off x="0" y="0"/>
            <a:ext cx="7696200" cy="102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Arial"/>
              <a:buNone/>
              <a:defRPr b="0" i="0" sz="5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Arial"/>
              <a:buNone/>
              <a:defRPr b="0" i="0" sz="5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Arial"/>
              <a:buNone/>
              <a:defRPr b="0" i="0" sz="5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Arial"/>
              <a:buNone/>
              <a:defRPr b="0" i="0" sz="5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Arial"/>
              <a:buNone/>
              <a:defRPr b="0" i="0" sz="5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Oswald"/>
              <a:buNone/>
              <a:defRPr b="0" i="0" sz="5400" u="none" cap="none" strike="noStrike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Oswald"/>
              <a:buNone/>
              <a:defRPr b="0" i="0" sz="5400" u="none" cap="none" strike="noStrike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Oswald"/>
              <a:buNone/>
              <a:defRPr b="0" i="0" sz="5400" u="none" cap="none" strike="noStrike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Oswald"/>
              <a:buNone/>
              <a:defRPr b="0" i="0" sz="5400" u="none" cap="none" strike="noStrike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/>
        </p:txBody>
      </p:sp>
      <p:sp>
        <p:nvSpPr>
          <p:cNvPr id="97" name="Google Shape;97;p25"/>
          <p:cNvSpPr txBox="1"/>
          <p:nvPr>
            <p:ph idx="1" type="body"/>
          </p:nvPr>
        </p:nvSpPr>
        <p:spPr>
          <a:xfrm>
            <a:off x="304800" y="1137047"/>
            <a:ext cx="8839200" cy="365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49250" lvl="2" marL="1371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3333FF"/>
              </a:buClr>
              <a:buSzPts val="1900"/>
              <a:buFont typeface="Courier New"/>
              <a:buChar char="o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swald"/>
              <a:buChar char="»"/>
              <a:defRPr b="0" i="0" sz="18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indent="-342900" lvl="6" marL="32004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swald"/>
              <a:buChar char="»"/>
              <a:defRPr b="0" i="0" sz="18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indent="-342900" lvl="7" marL="36576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swald"/>
              <a:buChar char="»"/>
              <a:defRPr b="0" i="0" sz="18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indent="-342900" lvl="8" marL="41148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swald"/>
              <a:buChar char="»"/>
              <a:defRPr b="0" i="0" sz="18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3" Type="http://schemas.openxmlformats.org/officeDocument/2006/relationships/theme" Target="../theme/theme3.xml"/><Relationship Id="rId1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9.png"/><Relationship Id="rId4" Type="http://schemas.openxmlformats.org/officeDocument/2006/relationships/image" Target="../media/image6.png"/><Relationship Id="rId5" Type="http://schemas.openxmlformats.org/officeDocument/2006/relationships/image" Target="../media/image8.png"/><Relationship Id="rId6" Type="http://schemas.openxmlformats.org/officeDocument/2006/relationships/image" Target="../media/image7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1.png"/><Relationship Id="rId4" Type="http://schemas.openxmlformats.org/officeDocument/2006/relationships/image" Target="../media/image1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0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6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HAFS after IOC</a:t>
            </a:r>
            <a:endParaRPr/>
          </a:p>
        </p:txBody>
      </p:sp>
      <p:sp>
        <p:nvSpPr>
          <p:cNvPr id="103" name="Google Shape;103;p26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85000" lnSpcReduction="2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Xuejin Zhang &amp; Zhan Zhang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UFS Hurricane Aplication Team Co-lead</a:t>
            </a:r>
            <a:endParaRPr/>
          </a:p>
        </p:txBody>
      </p:sp>
      <p:sp>
        <p:nvSpPr>
          <p:cNvPr id="104" name="Google Shape;104;p26"/>
          <p:cNvSpPr txBox="1"/>
          <p:nvPr/>
        </p:nvSpPr>
        <p:spPr>
          <a:xfrm>
            <a:off x="1243200" y="4554625"/>
            <a:ext cx="6657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HRD Science Meeting, May 11 2023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35"/>
          <p:cNvSpPr txBox="1"/>
          <p:nvPr/>
        </p:nvSpPr>
        <p:spPr>
          <a:xfrm>
            <a:off x="421975" y="244250"/>
            <a:ext cx="8386800" cy="727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b" bIns="45675" lIns="91425" spcFirstLastPara="1" rIns="91425" wrap="square" tIns="456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en" sz="2400" u="none" cap="none" strike="noStrike">
                <a:solidFill>
                  <a:srgbClr val="0A4595"/>
                </a:solidFill>
                <a:latin typeface="Arial"/>
                <a:ea typeface="Arial"/>
                <a:cs typeface="Arial"/>
                <a:sym typeface="Arial"/>
              </a:rPr>
              <a:t>HAFS Development Priorities: </a:t>
            </a:r>
            <a:endParaRPr b="1" i="0" sz="2400" u="none" cap="none" strike="noStrike">
              <a:solidFill>
                <a:srgbClr val="0A4595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en" sz="2400" u="none" cap="none" strike="noStrike">
                <a:solidFill>
                  <a:srgbClr val="0A4595"/>
                </a:solidFill>
                <a:latin typeface="Arial"/>
                <a:ea typeface="Arial"/>
                <a:cs typeface="Arial"/>
                <a:sym typeface="Arial"/>
              </a:rPr>
              <a:t>future innovation</a:t>
            </a:r>
            <a:endParaRPr b="1" i="0" sz="2000" u="none" cap="none" strike="noStrike">
              <a:solidFill>
                <a:srgbClr val="0A459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" name="Google Shape;215;p35"/>
          <p:cNvSpPr txBox="1"/>
          <p:nvPr>
            <p:ph idx="1" type="body"/>
          </p:nvPr>
        </p:nvSpPr>
        <p:spPr>
          <a:xfrm>
            <a:off x="265750" y="897284"/>
            <a:ext cx="4306200" cy="351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</a:pPr>
            <a:r>
              <a:rPr b="1" lang="en" sz="1600">
                <a:solidFill>
                  <a:schemeClr val="dk1"/>
                </a:solidFill>
              </a:rPr>
              <a:t>Moving nest</a:t>
            </a:r>
            <a:endParaRPr b="1" sz="1600">
              <a:solidFill>
                <a:srgbClr val="222222"/>
              </a:solidFill>
            </a:endParaRPr>
          </a:p>
          <a:p>
            <a:pPr indent="-3111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○"/>
            </a:pPr>
            <a:r>
              <a:rPr lang="en" sz="1400">
                <a:solidFill>
                  <a:schemeClr val="dk1"/>
                </a:solidFill>
              </a:rPr>
              <a:t>Global moving nest</a:t>
            </a:r>
            <a:endParaRPr sz="1400"/>
          </a:p>
          <a:p>
            <a:pPr indent="-3111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○"/>
            </a:pPr>
            <a:r>
              <a:rPr lang="en" sz="1400">
                <a:solidFill>
                  <a:schemeClr val="dk1"/>
                </a:solidFill>
              </a:rPr>
              <a:t>Telescopic moving nest for LES capability</a:t>
            </a:r>
            <a:endParaRPr sz="1400">
              <a:solidFill>
                <a:schemeClr val="dk1"/>
              </a:solidFill>
            </a:endParaRPr>
          </a:p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</a:pPr>
            <a:r>
              <a:rPr b="1" lang="en" sz="1600">
                <a:solidFill>
                  <a:schemeClr val="dk1"/>
                </a:solidFill>
              </a:rPr>
              <a:t>Data assimilation</a:t>
            </a:r>
            <a:endParaRPr b="1" sz="1600">
              <a:solidFill>
                <a:srgbClr val="222222"/>
              </a:solidFill>
            </a:endParaRPr>
          </a:p>
          <a:p>
            <a:pPr indent="-3111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300"/>
              <a:buChar char="○"/>
            </a:pPr>
            <a:r>
              <a:rPr lang="en" sz="1400">
                <a:solidFill>
                  <a:srgbClr val="222222"/>
                </a:solidFill>
              </a:rPr>
              <a:t>AI/ML technology for DA</a:t>
            </a:r>
            <a:endParaRPr sz="1400">
              <a:solidFill>
                <a:srgbClr val="222222"/>
              </a:solidFill>
            </a:endParaRPr>
          </a:p>
          <a:p>
            <a:pPr indent="-3111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300"/>
              <a:buChar char="○"/>
            </a:pPr>
            <a:r>
              <a:rPr lang="en" sz="1400">
                <a:solidFill>
                  <a:srgbClr val="222222"/>
                </a:solidFill>
              </a:rPr>
              <a:t>Atmosphere/Ocean coupled DA: strongly vs. weakly</a:t>
            </a:r>
            <a:endParaRPr sz="1400">
              <a:solidFill>
                <a:srgbClr val="222222"/>
              </a:solidFill>
            </a:endParaRPr>
          </a:p>
          <a:p>
            <a:pPr indent="-3111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300"/>
              <a:buChar char="○"/>
            </a:pPr>
            <a:r>
              <a:rPr lang="en" sz="1400">
                <a:solidFill>
                  <a:srgbClr val="222222"/>
                </a:solidFill>
              </a:rPr>
              <a:t>All-sky radiance: CRTM vs. RRTMG</a:t>
            </a:r>
            <a:endParaRPr sz="1400">
              <a:solidFill>
                <a:srgbClr val="222222"/>
              </a:solidFill>
            </a:endParaRPr>
          </a:p>
          <a:p>
            <a:pPr indent="-3111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300"/>
              <a:buChar char="○"/>
            </a:pPr>
            <a:r>
              <a:rPr lang="en" sz="1400">
                <a:solidFill>
                  <a:srgbClr val="222222"/>
                </a:solidFill>
              </a:rPr>
              <a:t>New DA methodology: scale-aware, particle filter, etc. </a:t>
            </a:r>
            <a:endParaRPr sz="1400">
              <a:solidFill>
                <a:srgbClr val="222222"/>
              </a:solidFill>
            </a:endParaRPr>
          </a:p>
          <a:p>
            <a:pPr indent="-3111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300"/>
              <a:buChar char="○"/>
            </a:pPr>
            <a:r>
              <a:rPr lang="en" sz="1400">
                <a:solidFill>
                  <a:srgbClr val="222222"/>
                </a:solidFill>
              </a:rPr>
              <a:t>DA and physics parameterizations interaction</a:t>
            </a:r>
            <a:endParaRPr sz="1400">
              <a:solidFill>
                <a:srgbClr val="222222"/>
              </a:solidFill>
            </a:endParaRPr>
          </a:p>
        </p:txBody>
      </p:sp>
      <p:sp>
        <p:nvSpPr>
          <p:cNvPr id="216" name="Google Shape;216;p35"/>
          <p:cNvSpPr txBox="1"/>
          <p:nvPr>
            <p:ph idx="2" type="body"/>
          </p:nvPr>
        </p:nvSpPr>
        <p:spPr>
          <a:xfrm>
            <a:off x="4808874" y="971450"/>
            <a:ext cx="4212300" cy="367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600"/>
              <a:buChar char="●"/>
            </a:pPr>
            <a:r>
              <a:rPr b="1" lang="en" sz="1600">
                <a:solidFill>
                  <a:srgbClr val="222222"/>
                </a:solidFill>
              </a:rPr>
              <a:t>Observations</a:t>
            </a:r>
            <a:endParaRPr sz="1600"/>
          </a:p>
          <a:p>
            <a:pPr indent="-311150" lvl="1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300"/>
              <a:buChar char="○"/>
            </a:pPr>
            <a:r>
              <a:rPr lang="en" sz="1400">
                <a:solidFill>
                  <a:srgbClr val="222222"/>
                </a:solidFill>
              </a:rPr>
              <a:t>New observations</a:t>
            </a:r>
            <a:endParaRPr sz="1400"/>
          </a:p>
          <a:p>
            <a:pPr indent="-311150" lvl="1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300"/>
              <a:buChar char="○"/>
            </a:pPr>
            <a:r>
              <a:rPr lang="en" sz="1400">
                <a:solidFill>
                  <a:srgbClr val="222222"/>
                </a:solidFill>
              </a:rPr>
              <a:t>Observation strategy</a:t>
            </a:r>
            <a:endParaRPr b="1" sz="1400">
              <a:solidFill>
                <a:srgbClr val="222222"/>
              </a:solidFill>
            </a:endParaRPr>
          </a:p>
          <a:p>
            <a:pPr indent="-330200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600"/>
              <a:buChar char="●"/>
            </a:pPr>
            <a:r>
              <a:rPr b="1" lang="en" sz="1600">
                <a:solidFill>
                  <a:srgbClr val="222222"/>
                </a:solidFill>
              </a:rPr>
              <a:t>Products</a:t>
            </a:r>
            <a:endParaRPr sz="1600"/>
          </a:p>
          <a:p>
            <a:pPr indent="-311150" lvl="1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300"/>
              <a:buChar char="○"/>
            </a:pPr>
            <a:r>
              <a:rPr lang="en" sz="1400">
                <a:solidFill>
                  <a:srgbClr val="222222"/>
                </a:solidFill>
              </a:rPr>
              <a:t>Ensemble products</a:t>
            </a:r>
            <a:endParaRPr sz="1400"/>
          </a:p>
          <a:p>
            <a:pPr indent="-311150" lvl="1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300"/>
              <a:buChar char="○"/>
            </a:pPr>
            <a:r>
              <a:rPr lang="en" sz="1400">
                <a:solidFill>
                  <a:srgbClr val="222222"/>
                </a:solidFill>
              </a:rPr>
              <a:t>Product fidelities</a:t>
            </a:r>
            <a:endParaRPr sz="1400">
              <a:solidFill>
                <a:srgbClr val="222222"/>
              </a:solidFill>
            </a:endParaRPr>
          </a:p>
          <a:p>
            <a:pPr indent="-311150" lvl="1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300"/>
              <a:buChar char="○"/>
            </a:pPr>
            <a:r>
              <a:rPr lang="en" sz="1400">
                <a:solidFill>
                  <a:srgbClr val="222222"/>
                </a:solidFill>
              </a:rPr>
              <a:t>7-day forecast products</a:t>
            </a:r>
            <a:endParaRPr sz="1400">
              <a:solidFill>
                <a:srgbClr val="222222"/>
              </a:solidFill>
            </a:endParaRPr>
          </a:p>
          <a:p>
            <a:pPr indent="-323850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</a:pPr>
            <a:r>
              <a:rPr b="1" lang="en" sz="1600">
                <a:solidFill>
                  <a:schemeClr val="dk1"/>
                </a:solidFill>
              </a:rPr>
              <a:t>Physics</a:t>
            </a:r>
            <a:endParaRPr b="1" sz="1600">
              <a:solidFill>
                <a:srgbClr val="222222"/>
              </a:solidFill>
            </a:endParaRPr>
          </a:p>
          <a:p>
            <a:pPr indent="-311150" lvl="1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300"/>
              <a:buChar char="○"/>
            </a:pPr>
            <a:r>
              <a:rPr lang="en" sz="1400">
                <a:solidFill>
                  <a:srgbClr val="222222"/>
                </a:solidFill>
              </a:rPr>
              <a:t>AI/ML for physics parameterizations</a:t>
            </a:r>
            <a:endParaRPr sz="1400">
              <a:solidFill>
                <a:srgbClr val="222222"/>
              </a:solidFill>
            </a:endParaRPr>
          </a:p>
          <a:p>
            <a:pPr indent="-311150" lvl="1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300"/>
              <a:buChar char="○"/>
            </a:pPr>
            <a:r>
              <a:rPr lang="en" sz="1400">
                <a:solidFill>
                  <a:srgbClr val="222222"/>
                </a:solidFill>
              </a:rPr>
              <a:t>Sub-kilometer physics</a:t>
            </a:r>
            <a:endParaRPr sz="1400">
              <a:solidFill>
                <a:srgbClr val="222222"/>
              </a:solidFill>
            </a:endParaRPr>
          </a:p>
          <a:p>
            <a:pPr indent="-311150" lvl="1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300"/>
              <a:buChar char="○"/>
            </a:pPr>
            <a:r>
              <a:rPr lang="en" sz="1400">
                <a:solidFill>
                  <a:srgbClr val="222222"/>
                </a:solidFill>
              </a:rPr>
              <a:t>Physics interactions</a:t>
            </a:r>
            <a:endParaRPr sz="1400">
              <a:solidFill>
                <a:srgbClr val="222222"/>
              </a:solidFill>
            </a:endParaRPr>
          </a:p>
          <a:p>
            <a:pPr indent="-323850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</a:pPr>
            <a:r>
              <a:rPr b="1" lang="en" sz="1600">
                <a:solidFill>
                  <a:schemeClr val="dk1"/>
                </a:solidFill>
              </a:rPr>
              <a:t>Ocean-Wave-Atmosphere coupling</a:t>
            </a:r>
            <a:endParaRPr b="1" sz="1600">
              <a:solidFill>
                <a:srgbClr val="222222"/>
              </a:solidFill>
            </a:endParaRPr>
          </a:p>
          <a:p>
            <a:pPr indent="-311150" lvl="1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300"/>
              <a:buChar char="○"/>
            </a:pPr>
            <a:r>
              <a:rPr lang="en" sz="1400">
                <a:solidFill>
                  <a:srgbClr val="222222"/>
                </a:solidFill>
              </a:rPr>
              <a:t>Three-way coupling</a:t>
            </a:r>
            <a:endParaRPr sz="1400">
              <a:solidFill>
                <a:srgbClr val="222222"/>
              </a:solidFill>
            </a:endParaRPr>
          </a:p>
          <a:p>
            <a:pPr indent="-311150" lvl="1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300"/>
              <a:buChar char="○"/>
            </a:pPr>
            <a:r>
              <a:rPr lang="en" sz="1400">
                <a:solidFill>
                  <a:srgbClr val="222222"/>
                </a:solidFill>
              </a:rPr>
              <a:t>Coupling strategy</a:t>
            </a:r>
            <a:endParaRPr sz="1400">
              <a:solidFill>
                <a:srgbClr val="222222"/>
              </a:solidFill>
            </a:endParaRPr>
          </a:p>
          <a:p>
            <a:pPr indent="-311150" lvl="1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300"/>
              <a:buChar char="○"/>
            </a:pPr>
            <a:r>
              <a:rPr lang="en" sz="1400">
                <a:solidFill>
                  <a:srgbClr val="222222"/>
                </a:solidFill>
              </a:rPr>
              <a:t>Ocean and wave model physics</a:t>
            </a:r>
            <a:endParaRPr sz="1400">
              <a:solidFill>
                <a:srgbClr val="222222"/>
              </a:solidFill>
            </a:endParaRPr>
          </a:p>
          <a:p>
            <a:pPr indent="-311150" lvl="1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300"/>
              <a:buChar char="○"/>
            </a:pPr>
            <a:r>
              <a:rPr lang="en" sz="1400">
                <a:solidFill>
                  <a:srgbClr val="222222"/>
                </a:solidFill>
              </a:rPr>
              <a:t>Ocean and wave model initialization (DA)</a:t>
            </a:r>
            <a:endParaRPr sz="1400">
              <a:solidFill>
                <a:srgbClr val="222222"/>
              </a:solidFill>
            </a:endParaRPr>
          </a:p>
        </p:txBody>
      </p:sp>
      <p:sp>
        <p:nvSpPr>
          <p:cNvPr id="217" name="Google Shape;217;p3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7"/>
          <p:cNvSpPr txBox="1"/>
          <p:nvPr/>
        </p:nvSpPr>
        <p:spPr>
          <a:xfrm>
            <a:off x="355638" y="0"/>
            <a:ext cx="8432700" cy="3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" sz="2000" u="none" cap="none" strike="noStrike">
                <a:solidFill>
                  <a:srgbClr val="083C92"/>
                </a:solidFill>
                <a:latin typeface="Arial"/>
                <a:ea typeface="Arial"/>
                <a:cs typeface="Arial"/>
                <a:sym typeface="Arial"/>
              </a:rPr>
              <a:t>Acknowledgement to Active HAFS Developers</a:t>
            </a:r>
            <a:endParaRPr b="1" i="0" sz="2000" u="none" cap="none" strike="noStrike">
              <a:solidFill>
                <a:srgbClr val="083C9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110" name="Google Shape;110;p27"/>
          <p:cNvGraphicFramePr/>
          <p:nvPr/>
        </p:nvGraphicFramePr>
        <p:xfrm>
          <a:off x="102479" y="472493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{013223A4-3D0C-496E-BC31-659C10D35363}</a:tableStyleId>
              </a:tblPr>
              <a:tblGrid>
                <a:gridCol w="2901900"/>
                <a:gridCol w="2901900"/>
                <a:gridCol w="3135225"/>
              </a:tblGrid>
              <a:tr h="23913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cap="none" strike="noStrike">
                          <a:solidFill>
                            <a:srgbClr val="C00000"/>
                          </a:solidFill>
                        </a:rPr>
                        <a:t>Atmospheric model dynamics/configurations/workflow </a:t>
                      </a:r>
                      <a:endParaRPr sz="11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cap="none" strike="noStrike">
                          <a:solidFill>
                            <a:srgbClr val="0070C0"/>
                          </a:solidFill>
                        </a:rPr>
                        <a:t>NCEP/EMC</a:t>
                      </a:r>
                      <a:r>
                        <a:rPr b="0" lang="en" sz="1400" u="none" cap="none" strike="noStrike">
                          <a:solidFill>
                            <a:srgbClr val="0070C0"/>
                          </a:solidFill>
                        </a:rPr>
                        <a:t> </a:t>
                      </a:r>
                      <a:r>
                        <a:rPr b="0" lang="en" sz="11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Avichal Mehra, Zhan Zhang, Bin Liu, Dusan Jovic, JungHoon Shin,Vijay Tallapragada, Biju Thomas, Jun Wang</a:t>
                      </a:r>
                      <a:endParaRPr sz="11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cap="none" strike="noStrike">
                          <a:solidFill>
                            <a:srgbClr val="0070C0"/>
                          </a:solidFill>
                        </a:rPr>
                        <a:t>AOML/HRD</a:t>
                      </a:r>
                      <a:r>
                        <a:rPr b="0" lang="en" sz="1400" u="none" cap="none" strike="noStrike">
                          <a:solidFill>
                            <a:srgbClr val="0070C0"/>
                          </a:solidFill>
                        </a:rPr>
                        <a:t> </a:t>
                      </a:r>
                      <a:r>
                        <a:rPr b="0" lang="en" sz="1100" u="none" cap="none" strike="noStrike">
                          <a:solidFill>
                            <a:srgbClr val="202124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Ghassan Alaka, </a:t>
                      </a:r>
                      <a:r>
                        <a:rPr b="0" lang="en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S. Gopalakrishnan, </a:t>
                      </a:r>
                      <a:r>
                        <a:rPr b="0" lang="en" sz="1100" u="none" cap="none" strike="noStrike">
                          <a:solidFill>
                            <a:srgbClr val="202124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William Ramstrom, Xuejin Zhang, </a:t>
                      </a:r>
                      <a:endParaRPr b="0" sz="11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cap="none" strike="noStrike">
                          <a:solidFill>
                            <a:srgbClr val="0070C0"/>
                          </a:solidFill>
                        </a:rPr>
                        <a:t>DTC</a:t>
                      </a:r>
                      <a:r>
                        <a:rPr b="0" lang="en" sz="1400" u="none" cap="none" strike="noStrike">
                          <a:solidFill>
                            <a:srgbClr val="0070C0"/>
                          </a:solidFill>
                        </a:rPr>
                        <a:t> </a:t>
                      </a:r>
                      <a:r>
                        <a:rPr b="0" lang="en" sz="11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Kathryn Newman, Mrinal Kanti Biswas, Linlin Pan</a:t>
                      </a:r>
                      <a:endParaRPr b="0" sz="11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cap="none" strike="noStrike">
                          <a:solidFill>
                            <a:srgbClr val="0070C0"/>
                          </a:solidFill>
                        </a:rPr>
                        <a:t>GFDL</a:t>
                      </a:r>
                      <a:r>
                        <a:rPr b="0" lang="en" sz="1400" u="none" cap="none" strike="noStrike">
                          <a:solidFill>
                            <a:srgbClr val="0070C0"/>
                          </a:solidFill>
                        </a:rPr>
                        <a:t> </a:t>
                      </a:r>
                      <a:r>
                        <a:rPr b="0" lang="en" sz="1100" u="none" cap="none" strike="noStrike">
                          <a:solidFill>
                            <a:srgbClr val="000000"/>
                          </a:solidFill>
                          <a:highlight>
                            <a:schemeClr val="lt1"/>
                          </a:highlight>
                          <a:latin typeface="Arial"/>
                          <a:ea typeface="Arial"/>
                          <a:cs typeface="Arial"/>
                          <a:sym typeface="Arial"/>
                        </a:rPr>
                        <a:t>Rusty Benson</a:t>
                      </a:r>
                      <a:r>
                        <a:rPr b="0" lang="en" sz="11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, </a:t>
                      </a:r>
                      <a:r>
                        <a:rPr b="0" lang="en" sz="1100" u="none" cap="none" strike="noStrike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Arial"/>
                          <a:ea typeface="Arial"/>
                          <a:cs typeface="Arial"/>
                          <a:sym typeface="Arial"/>
                        </a:rPr>
                        <a:t>Lucas Harris, </a:t>
                      </a:r>
                      <a:r>
                        <a:rPr b="0" lang="en" sz="11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Joseph Mouallem</a:t>
                      </a:r>
                      <a:endParaRPr b="0" sz="11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34300" marB="34300" marR="68600" marL="6860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cap="none" strike="noStrike">
                          <a:solidFill>
                            <a:srgbClr val="C00000"/>
                          </a:solidFill>
                        </a:rPr>
                        <a:t>Ocean/Wave coupling through CMEPS</a:t>
                      </a:r>
                      <a:endParaRPr b="0" sz="1100" u="none" cap="none" strike="noStrike">
                        <a:solidFill>
                          <a:schemeClr val="dk1"/>
                        </a:solidFill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cap="none" strike="noStrike">
                          <a:solidFill>
                            <a:srgbClr val="0070C0"/>
                          </a:solidFill>
                        </a:rPr>
                        <a:t>NCEP/EMC </a:t>
                      </a:r>
                      <a:r>
                        <a:rPr b="0" lang="en" sz="11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Maria Aristizabal, Matthew Masarik, Jessica Meixner, John Steffen</a:t>
                      </a:r>
                      <a:endParaRPr b="0" sz="11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cap="none" strike="noStrike">
                          <a:solidFill>
                            <a:srgbClr val="0070C0"/>
                          </a:solidFill>
                        </a:rPr>
                        <a:t>AOML/HRD </a:t>
                      </a:r>
                      <a:r>
                        <a:rPr b="0" lang="en" sz="1100" u="none" cap="none" strike="noStrike">
                          <a:solidFill>
                            <a:srgbClr val="3C4043"/>
                          </a:solidFill>
                          <a:highlight>
                            <a:srgbClr val="FFFFFF"/>
                          </a:highlight>
                          <a:latin typeface="Arial"/>
                          <a:ea typeface="Arial"/>
                          <a:cs typeface="Arial"/>
                          <a:sym typeface="Arial"/>
                        </a:rPr>
                        <a:t>Lew Gramer</a:t>
                      </a:r>
                      <a:endParaRPr b="0" sz="1100" u="none" cap="none" strike="noStrike">
                        <a:solidFill>
                          <a:srgbClr val="3C4043"/>
                        </a:solidFill>
                        <a:highlight>
                          <a:srgbClr val="FFFFFF"/>
                        </a:highlight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rgbClr val="0070C0"/>
                          </a:solidFill>
                          <a:highlight>
                            <a:srgbClr val="FFFFFF"/>
                          </a:highlight>
                          <a:latin typeface="Arial"/>
                          <a:ea typeface="Arial"/>
                          <a:cs typeface="Arial"/>
                          <a:sym typeface="Arial"/>
                        </a:rPr>
                        <a:t>AMOL/PhOD </a:t>
                      </a:r>
                      <a:r>
                        <a:rPr b="0" lang="en" sz="1100" u="none" cap="none" strike="noStrike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Arial"/>
                          <a:ea typeface="Arial"/>
                          <a:cs typeface="Arial"/>
                          <a:sym typeface="Arial"/>
                        </a:rPr>
                        <a:t>Hyun-Sook Kim</a:t>
                      </a:r>
                      <a:endParaRPr b="0" sz="1100" u="none" cap="none" strike="noStrike">
                        <a:solidFill>
                          <a:srgbClr val="000000"/>
                        </a:solidFill>
                        <a:highlight>
                          <a:srgbClr val="FFFFFF"/>
                        </a:highlight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cap="none" strike="noStrike">
                          <a:solidFill>
                            <a:srgbClr val="0070C0"/>
                          </a:solidFill>
                        </a:rPr>
                        <a:t>NRL/ESMF </a:t>
                      </a:r>
                      <a:r>
                        <a:rPr b="0" lang="en" sz="1100" u="none" cap="none" strike="noStrike">
                          <a:solidFill>
                            <a:srgbClr val="202124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Rocky Dunlap</a:t>
                      </a:r>
                      <a:r>
                        <a:rPr b="0" lang="en" sz="1100" u="none" cap="none" strike="noStrike">
                          <a:solidFill>
                            <a:srgbClr val="3C4043"/>
                          </a:solidFill>
                          <a:highlight>
                            <a:srgbClr val="FFFFFF"/>
                          </a:highlight>
                          <a:latin typeface="Arial"/>
                          <a:ea typeface="Arial"/>
                          <a:cs typeface="Arial"/>
                          <a:sym typeface="Arial"/>
                        </a:rPr>
                        <a:t>, Dan Rosen, </a:t>
                      </a:r>
                      <a:r>
                        <a:rPr b="0" lang="en" sz="1100" u="none" cap="none" strike="noStrike">
                          <a:solidFill>
                            <a:srgbClr val="202124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Gerhard Theurich, Ufuk Turuncoglu, </a:t>
                      </a:r>
                      <a:endParaRPr sz="1400" u="none" cap="none" strike="noStrike">
                        <a:solidFill>
                          <a:srgbClr val="C00000"/>
                        </a:solidFill>
                      </a:endParaRPr>
                    </a:p>
                  </a:txBody>
                  <a:tcPr marT="34300" marB="34300" marR="68600" marL="6860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cap="none" strike="noStrike">
                          <a:solidFill>
                            <a:srgbClr val="C00000"/>
                          </a:solidFill>
                        </a:rPr>
                        <a:t>Data Assimilation</a:t>
                      </a:r>
                      <a:endParaRPr sz="11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cap="none" strike="noStrike">
                          <a:solidFill>
                            <a:srgbClr val="0070C0"/>
                          </a:solidFill>
                        </a:rPr>
                        <a:t>NCEP/EMC</a:t>
                      </a:r>
                      <a:r>
                        <a:rPr b="0" lang="en" sz="1400" u="none" cap="none" strike="noStrike">
                          <a:solidFill>
                            <a:srgbClr val="0070C0"/>
                          </a:solidFill>
                        </a:rPr>
                        <a:t> </a:t>
                      </a:r>
                      <a:r>
                        <a:rPr b="0" lang="en" sz="11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Li Bi, </a:t>
                      </a:r>
                      <a:r>
                        <a:rPr b="0" lang="en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Yonghui Weng, </a:t>
                      </a:r>
                      <a:r>
                        <a:rPr b="0" lang="en" sz="11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Ting Lei, Shun Liu, </a:t>
                      </a:r>
                      <a:r>
                        <a:rPr b="0" lang="en" sz="1100" u="none" cap="none" strike="noStrike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Arial"/>
                          <a:ea typeface="Arial"/>
                          <a:cs typeface="Arial"/>
                          <a:sym typeface="Arial"/>
                        </a:rPr>
                        <a:t>Daryl Kleist</a:t>
                      </a:r>
                      <a:endParaRPr sz="11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cap="none" strike="noStrike">
                          <a:solidFill>
                            <a:srgbClr val="0070C0"/>
                          </a:solidFill>
                        </a:rPr>
                        <a:t>AOML/HRD </a:t>
                      </a:r>
                      <a:r>
                        <a:rPr b="0" lang="en" sz="11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Jason Sippel, Sarah D. Ditchek</a:t>
                      </a:r>
                      <a:endParaRPr sz="1400" u="none" cap="none" strike="noStrike">
                        <a:solidFill>
                          <a:srgbClr val="000000"/>
                        </a:solidFill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cap="none" strike="noStrike">
                          <a:solidFill>
                            <a:srgbClr val="0070C0"/>
                          </a:solidFill>
                        </a:rPr>
                        <a:t>OU </a:t>
                      </a:r>
                      <a:r>
                        <a:rPr b="0" lang="en" sz="11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Xu Lu, Xuguang Wang</a:t>
                      </a:r>
                      <a:endParaRPr b="0" sz="11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cap="none" strike="noStrike">
                          <a:solidFill>
                            <a:srgbClr val="0070C0"/>
                          </a:solidFill>
                        </a:rPr>
                        <a:t>UM/CIMAS </a:t>
                      </a:r>
                      <a:r>
                        <a:rPr b="0" lang="en" sz="1100" u="none" cap="none" strike="noStrike">
                          <a:solidFill>
                            <a:srgbClr val="202124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Altug Aksoy, Dan Wu</a:t>
                      </a:r>
                      <a:endParaRPr sz="1100" u="none" cap="none" strike="noStrike">
                        <a:solidFill>
                          <a:srgbClr val="0070C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cap="none" strike="noStrike">
                          <a:solidFill>
                            <a:srgbClr val="0070C0"/>
                          </a:solidFill>
                        </a:rPr>
                        <a:t>UMD </a:t>
                      </a:r>
                      <a:r>
                        <a:rPr b="0" lang="en" sz="11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Joseph Alan Knisely, </a:t>
                      </a:r>
                      <a:r>
                        <a:rPr b="0" lang="en" sz="1100" u="none" cap="none" strike="noStrike">
                          <a:solidFill>
                            <a:srgbClr val="000000"/>
                          </a:solidFill>
                          <a:highlight>
                            <a:schemeClr val="lt1"/>
                          </a:highlight>
                          <a:latin typeface="Arial"/>
                          <a:ea typeface="Arial"/>
                          <a:cs typeface="Arial"/>
                          <a:sym typeface="Arial"/>
                        </a:rPr>
                        <a:t>Kenta Kurosawa,</a:t>
                      </a:r>
                      <a:r>
                        <a:rPr lang="en" sz="11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endParaRPr b="0" sz="11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lang="en" sz="11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Jonathan Poterjoy</a:t>
                      </a:r>
                      <a:endParaRPr b="0" sz="11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cap="none" strike="noStrike">
                          <a:solidFill>
                            <a:srgbClr val="0070C0"/>
                          </a:solidFill>
                          <a:highlight>
                            <a:srgbClr val="FFFFFF"/>
                          </a:highlight>
                        </a:rPr>
                        <a:t>SUNY/U at Albany </a:t>
                      </a:r>
                      <a:r>
                        <a:rPr b="0" lang="en" sz="1200" u="none" cap="none" strike="noStrike">
                          <a:solidFill>
                            <a:srgbClr val="202124"/>
                          </a:solidFill>
                          <a:highlight>
                            <a:srgbClr val="FFFFFF"/>
                          </a:highlight>
                          <a:latin typeface="Roboto"/>
                          <a:ea typeface="Roboto"/>
                          <a:cs typeface="Roboto"/>
                          <a:sym typeface="Roboto"/>
                        </a:rPr>
                        <a:t>R</a:t>
                      </a:r>
                      <a:r>
                        <a:rPr b="0" lang="en" sz="1100" u="none" cap="none" strike="noStrike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Arial"/>
                          <a:ea typeface="Arial"/>
                          <a:cs typeface="Arial"/>
                          <a:sym typeface="Arial"/>
                        </a:rPr>
                        <a:t>yan Torn, Eun-Gyeong Yang</a:t>
                      </a:r>
                      <a:endParaRPr b="0" sz="11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solidFill>
                          <a:srgbClr val="C00000"/>
                        </a:solidFill>
                      </a:endParaRPr>
                    </a:p>
                  </a:txBody>
                  <a:tcPr marT="34300" marB="34300" marR="68600" marL="6860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1714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" sz="1400" u="none" cap="none" strike="noStrike">
                          <a:solidFill>
                            <a:srgbClr val="C00000"/>
                          </a:solidFill>
                        </a:rPr>
                        <a:t>Model Pre- and Post-processes </a:t>
                      </a:r>
                      <a:endParaRPr b="1" sz="1400" u="none" cap="none" strike="noStrike">
                        <a:solidFill>
                          <a:srgbClr val="C00000"/>
                        </a:solidFill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70C0"/>
                        </a:buClr>
                        <a:buSzPts val="1400"/>
                        <a:buFont typeface="Calibri"/>
                        <a:buNone/>
                      </a:pPr>
                      <a:r>
                        <a:rPr b="1" lang="en" sz="1400" u="none" cap="none" strike="noStrike">
                          <a:solidFill>
                            <a:srgbClr val="0070C0"/>
                          </a:solidFill>
                        </a:rPr>
                        <a:t>NCEP/EMC</a:t>
                      </a:r>
                      <a:r>
                        <a:rPr lang="en" sz="1100" u="none" cap="none" strike="noStrike">
                          <a:solidFill>
                            <a:srgbClr val="0070C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en" sz="11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George Gayno, </a:t>
                      </a:r>
                      <a:r>
                        <a:rPr lang="en" sz="1100" u="none" cap="none" strike="noStrike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Arial"/>
                          <a:ea typeface="Arial"/>
                          <a:cs typeface="Arial"/>
                          <a:sym typeface="Arial"/>
                        </a:rPr>
                        <a:t>Hui-Ya Chuang, </a:t>
                      </a:r>
                      <a:r>
                        <a:rPr lang="en" sz="11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Bantwale Enyew, Qingfu Liu, Chuan-Kai Wang, Wen Meng, Lin Zhu</a:t>
                      </a:r>
                      <a:endParaRPr b="1" sz="11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" sz="1400" u="none" cap="none" strike="noStrike">
                          <a:solidFill>
                            <a:schemeClr val="accent1"/>
                          </a:solidFill>
                        </a:rPr>
                        <a:t>GFDL</a:t>
                      </a:r>
                      <a:r>
                        <a:rPr lang="en" sz="1100" u="none" cap="none" strike="noStrike">
                          <a:solidFill>
                            <a:srgbClr val="202124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Timothy Marchok</a:t>
                      </a:r>
                      <a:endParaRPr sz="1100" u="none" cap="none" strike="noStrike">
                        <a:solidFill>
                          <a:srgbClr val="202124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34300" marB="34300" marR="68600" marL="6860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Pts val="1400"/>
                        <a:buFont typeface="Calibri"/>
                        <a:buNone/>
                      </a:pPr>
                      <a:r>
                        <a:rPr b="1" i="0" lang="en" sz="1400" u="none" cap="none" strike="noStrike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Atmospheric Physics</a:t>
                      </a:r>
                      <a:endParaRPr b="1" i="0" sz="1400" u="none" cap="none" strike="noStrike">
                        <a:solidFill>
                          <a:srgbClr val="C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70C0"/>
                        </a:buClr>
                        <a:buSzPts val="1400"/>
                        <a:buFont typeface="Calibri"/>
                        <a:buNone/>
                      </a:pPr>
                      <a:r>
                        <a:rPr b="1" i="0" lang="en" sz="1400" u="none" cap="none" strike="noStrike">
                          <a:solidFill>
                            <a:srgbClr val="0070C0"/>
                          </a:solidFill>
                        </a:rPr>
                        <a:t>NCEP/EMC</a:t>
                      </a:r>
                      <a:r>
                        <a:rPr b="0" i="0" lang="en" sz="1400" u="none" cap="none" strike="noStrike">
                          <a:solidFill>
                            <a:srgbClr val="0070C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i="0" lang="en" sz="11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Jongil Han, Xu </a:t>
                      </a:r>
                      <a:r>
                        <a:rPr lang="en" sz="11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Li, </a:t>
                      </a:r>
                      <a:r>
                        <a:rPr i="0" lang="en" sz="11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Chunxi Zhang, </a:t>
                      </a:r>
                      <a:r>
                        <a:rPr lang="en" sz="11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Weiguo Wang, Fanglin Yang</a:t>
                      </a:r>
                      <a:endParaRPr sz="11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70C0"/>
                        </a:buClr>
                        <a:buSzPts val="1400"/>
                        <a:buFont typeface="Calibri"/>
                        <a:buNone/>
                      </a:pPr>
                      <a:r>
                        <a:rPr b="1" i="0" lang="en" sz="1400" u="none" cap="none" strike="noStrike">
                          <a:solidFill>
                            <a:srgbClr val="0070C0"/>
                          </a:solidFill>
                        </a:rPr>
                        <a:t>AOML/HRD</a:t>
                      </a:r>
                      <a:r>
                        <a:rPr b="0" i="0" lang="en" sz="1400" u="none" cap="none" strike="noStrike">
                          <a:solidFill>
                            <a:srgbClr val="0070C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" sz="1100" u="none" cap="none" strike="noStrike">
                          <a:solidFill>
                            <a:srgbClr val="202124"/>
                          </a:solidFill>
                          <a:highlight>
                            <a:srgbClr val="FFFFFF"/>
                          </a:highlight>
                          <a:latin typeface="Arial"/>
                          <a:ea typeface="Arial"/>
                          <a:cs typeface="Arial"/>
                          <a:sym typeface="Arial"/>
                        </a:rPr>
                        <a:t>Andrew Hazelton</a:t>
                      </a:r>
                      <a:endParaRPr sz="1100" u="none" cap="none" strike="noStrike">
                        <a:solidFill>
                          <a:srgbClr val="202124"/>
                        </a:solidFill>
                        <a:highlight>
                          <a:srgbClr val="FFFFFF"/>
                        </a:highlight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70C0"/>
                        </a:buClr>
                        <a:buSzPts val="1400"/>
                        <a:buFont typeface="Calibri"/>
                        <a:buNone/>
                      </a:pPr>
                      <a:r>
                        <a:rPr b="1" lang="en" sz="1400" u="none" cap="none" strike="noStrike">
                          <a:solidFill>
                            <a:srgbClr val="0070C0"/>
                          </a:solidFill>
                        </a:rPr>
                        <a:t>UAH   </a:t>
                      </a:r>
                      <a:r>
                        <a:rPr lang="en" sz="1100" u="none" cap="none" strike="noStrike">
                          <a:solidFill>
                            <a:srgbClr val="202124"/>
                          </a:solidFill>
                          <a:highlight>
                            <a:srgbClr val="FFFFFF"/>
                          </a:highlight>
                          <a:latin typeface="Arial"/>
                          <a:ea typeface="Arial"/>
                          <a:cs typeface="Arial"/>
                          <a:sym typeface="Arial"/>
                        </a:rPr>
                        <a:t>Xiaomin Chen</a:t>
                      </a:r>
                      <a:endParaRPr i="0" sz="1100" u="none" cap="none" strike="noStrike">
                        <a:solidFill>
                          <a:srgbClr val="0070C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34300" marB="34300" marR="68600" marL="6860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" sz="1400" u="none" cap="none" strike="noStrike">
                          <a:solidFill>
                            <a:srgbClr val="C00000"/>
                          </a:solidFill>
                        </a:rPr>
                        <a:t>Verification/Evaluation</a:t>
                      </a:r>
                      <a:endParaRPr sz="11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70C0"/>
                        </a:buClr>
                        <a:buSzPts val="1400"/>
                        <a:buFont typeface="Calibri"/>
                        <a:buNone/>
                      </a:pPr>
                      <a:r>
                        <a:rPr b="1" lang="en" sz="1400" u="none" cap="none" strike="noStrike">
                          <a:solidFill>
                            <a:srgbClr val="0070C0"/>
                          </a:solidFill>
                        </a:rPr>
                        <a:t>NCEP/EMC </a:t>
                      </a:r>
                      <a:r>
                        <a:rPr lang="en" sz="11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Olivia Ostwald, Jiayi Peng</a:t>
                      </a:r>
                      <a:endParaRPr sz="11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" sz="1400" u="none" cap="none" strike="noStrike">
                          <a:solidFill>
                            <a:srgbClr val="0070C0"/>
                          </a:solidFill>
                        </a:rPr>
                        <a:t>NHC</a:t>
                      </a:r>
                      <a:r>
                        <a:rPr lang="en" sz="1400" u="none" cap="none" strike="noStrike">
                          <a:solidFill>
                            <a:srgbClr val="0070C0"/>
                          </a:solidFill>
                        </a:rPr>
                        <a:t> </a:t>
                      </a:r>
                      <a:r>
                        <a:rPr lang="en" sz="1100" u="none" cap="none" strike="noStrike">
                          <a:solidFill>
                            <a:srgbClr val="202124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Michael Brennan, Jon Martinez</a:t>
                      </a:r>
                      <a:r>
                        <a:rPr lang="en" sz="1100" u="none" cap="none" strike="noStrike">
                          <a:solidFill>
                            <a:srgbClr val="0070C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, </a:t>
                      </a:r>
                      <a:r>
                        <a:rPr lang="en" sz="1100" u="none" cap="none" strike="noStrike">
                          <a:solidFill>
                            <a:srgbClr val="202124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Ben Trabing, David Zelinsky, Wallace Hogsett</a:t>
                      </a:r>
                      <a:endParaRPr sz="1100" u="none" cap="none" strike="noStrike">
                        <a:solidFill>
                          <a:srgbClr val="202124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" sz="1400" u="none" cap="none" strike="noStrike">
                          <a:solidFill>
                            <a:srgbClr val="0070C0"/>
                          </a:solidFill>
                        </a:rPr>
                        <a:t>JTWC</a:t>
                      </a:r>
                      <a:r>
                        <a:rPr lang="en" sz="1100" u="none" cap="none" strike="noStrike">
                          <a:solidFill>
                            <a:srgbClr val="202124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Brian Strahl, Levi Cowan</a:t>
                      </a:r>
                      <a:endParaRPr sz="1100" u="none" cap="none" strike="noStrike">
                        <a:solidFill>
                          <a:srgbClr val="202124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34300" marB="34300" marR="68600" marL="6860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sp>
        <p:nvSpPr>
          <p:cNvPr id="111" name="Google Shape;111;p27"/>
          <p:cNvSpPr txBox="1"/>
          <p:nvPr/>
        </p:nvSpPr>
        <p:spPr>
          <a:xfrm>
            <a:off x="155150" y="4276650"/>
            <a:ext cx="8886300" cy="8313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400"/>
              <a:buChar char="●"/>
            </a:pPr>
            <a:r>
              <a:rPr b="0" i="0" lang="en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Majority of the development supported through EMC</a:t>
            </a:r>
            <a:r>
              <a:rPr lang="en">
                <a:solidFill>
                  <a:srgbClr val="FF0000"/>
                </a:solidFill>
              </a:rPr>
              <a:t> and </a:t>
            </a:r>
            <a:r>
              <a:rPr b="0" i="0" lang="en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AOML base funds, FY18/FY19/FY22 HSUP/DSUP(OAR/WPO), JTTI(OAR/WPO), UFS-R2O (NWS/OSTI), HFIP (NWS/OSTI) Projects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400"/>
              <a:buChar char="●"/>
            </a:pPr>
            <a:r>
              <a:rPr lang="en">
                <a:solidFill>
                  <a:srgbClr val="FF0000"/>
                </a:solidFill>
              </a:rPr>
              <a:t>Acknowledge to NOAA RDHPCS and Operational HPC resources</a:t>
            </a:r>
            <a:endParaRPr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B5394"/>
        </a:solidFill>
      </p:bgPr>
    </p:bg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6" name="Google Shape;116;p28"/>
          <p:cNvCxnSpPr/>
          <p:nvPr/>
        </p:nvCxnSpPr>
        <p:spPr>
          <a:xfrm rot="10800000">
            <a:off x="2813056" y="1024638"/>
            <a:ext cx="0" cy="1258200"/>
          </a:xfrm>
          <a:prstGeom prst="straightConnector1">
            <a:avLst/>
          </a:prstGeom>
          <a:noFill/>
          <a:ln cap="flat" cmpd="sng" w="381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17" name="Google Shape;117;p28"/>
          <p:cNvCxnSpPr/>
          <p:nvPr/>
        </p:nvCxnSpPr>
        <p:spPr>
          <a:xfrm rot="10800000">
            <a:off x="1321382" y="1048950"/>
            <a:ext cx="0" cy="1258200"/>
          </a:xfrm>
          <a:prstGeom prst="straightConnector1">
            <a:avLst/>
          </a:prstGeom>
          <a:noFill/>
          <a:ln cap="flat" cmpd="sng" w="381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18" name="Google Shape;118;p28"/>
          <p:cNvSpPr txBox="1"/>
          <p:nvPr/>
        </p:nvSpPr>
        <p:spPr>
          <a:xfrm>
            <a:off x="1371800" y="1348150"/>
            <a:ext cx="1390800" cy="3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51425" spcFirstLastPara="1" rIns="51425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2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11/01-07/31, 2022</a:t>
            </a:r>
            <a:endParaRPr b="1" i="0" sz="12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2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Completed</a:t>
            </a:r>
            <a:endParaRPr b="1" i="0" sz="12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9" name="Google Shape;119;p28"/>
          <p:cNvSpPr/>
          <p:nvPr/>
        </p:nvSpPr>
        <p:spPr>
          <a:xfrm>
            <a:off x="0" y="2276325"/>
            <a:ext cx="1557300" cy="497400"/>
          </a:xfrm>
          <a:prstGeom prst="homePlate">
            <a:avLst>
              <a:gd fmla="val 50000" name="adj"/>
            </a:avLst>
          </a:prstGeom>
          <a:solidFill>
            <a:srgbClr val="89C3E0"/>
          </a:solidFill>
          <a:ln>
            <a:noFill/>
          </a:ln>
        </p:spPr>
        <p:txBody>
          <a:bodyPr anchorCtr="0" anchor="ctr" bIns="51425" lIns="51425" spcFirstLastPara="1" rIns="51425" wrap="square" tIns="5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2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HAFSv0-v0.2 real time experiments and developments</a:t>
            </a:r>
            <a:endParaRPr b="1" i="0" sz="12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" name="Google Shape;120;p28"/>
          <p:cNvSpPr/>
          <p:nvPr/>
        </p:nvSpPr>
        <p:spPr>
          <a:xfrm>
            <a:off x="1321375" y="2276375"/>
            <a:ext cx="1780800" cy="497400"/>
          </a:xfrm>
          <a:prstGeom prst="chevron">
            <a:avLst>
              <a:gd fmla="val 50000" name="adj"/>
            </a:avLst>
          </a:prstGeom>
          <a:solidFill>
            <a:srgbClr val="6EDEBF"/>
          </a:solidFill>
          <a:ln>
            <a:noFill/>
          </a:ln>
        </p:spPr>
        <p:txBody>
          <a:bodyPr anchorCtr="0" anchor="ctr" bIns="51425" lIns="51425" spcFirstLastPara="1" rIns="51425" wrap="square" tIns="5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2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Evaluation and development</a:t>
            </a:r>
            <a:endParaRPr b="1" i="0" sz="12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" name="Google Shape;121;p28"/>
          <p:cNvSpPr/>
          <p:nvPr/>
        </p:nvSpPr>
        <p:spPr>
          <a:xfrm>
            <a:off x="2813050" y="2276375"/>
            <a:ext cx="1939500" cy="497400"/>
          </a:xfrm>
          <a:prstGeom prst="chevron">
            <a:avLst>
              <a:gd fmla="val 50000" name="adj"/>
            </a:avLst>
          </a:prstGeom>
          <a:solidFill>
            <a:srgbClr val="29769D"/>
          </a:solidFill>
          <a:ln>
            <a:noFill/>
          </a:ln>
        </p:spPr>
        <p:txBody>
          <a:bodyPr anchorCtr="0" anchor="ctr" bIns="51425" lIns="51425" spcFirstLastPara="1" rIns="51425" wrap="square" tIns="5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2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HAFSv0.3 real time Experiments</a:t>
            </a:r>
            <a:endParaRPr b="1" i="0" sz="12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" name="Google Shape;122;p28"/>
          <p:cNvSpPr txBox="1"/>
          <p:nvPr/>
        </p:nvSpPr>
        <p:spPr>
          <a:xfrm>
            <a:off x="0" y="1372424"/>
            <a:ext cx="1497900" cy="628200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51425" spcFirstLastPara="1" rIns="51425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2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8/01,2019-10/31, 2021</a:t>
            </a:r>
            <a:endParaRPr b="1" i="0" sz="12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2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Completed</a:t>
            </a:r>
            <a:endParaRPr b="1" i="0" sz="12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" name="Google Shape;123;p28"/>
          <p:cNvSpPr/>
          <p:nvPr/>
        </p:nvSpPr>
        <p:spPr>
          <a:xfrm>
            <a:off x="6172100" y="2276375"/>
            <a:ext cx="1978200" cy="497400"/>
          </a:xfrm>
          <a:prstGeom prst="chevron">
            <a:avLst>
              <a:gd fmla="val 50000" name="adj"/>
            </a:avLst>
          </a:prstGeom>
          <a:solidFill>
            <a:schemeClr val="accent6"/>
          </a:solidFill>
          <a:ln>
            <a:noFill/>
          </a:ln>
        </p:spPr>
        <p:txBody>
          <a:bodyPr anchorCtr="0" anchor="ctr" bIns="51425" lIns="51425" spcFirstLastPara="1" rIns="51425" wrap="square" tIns="5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HAFSv1.0 implementation</a:t>
            </a:r>
            <a:endParaRPr b="1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4" name="Google Shape;124;p28"/>
          <p:cNvSpPr/>
          <p:nvPr/>
        </p:nvSpPr>
        <p:spPr>
          <a:xfrm>
            <a:off x="4526450" y="2276375"/>
            <a:ext cx="1939500" cy="497400"/>
          </a:xfrm>
          <a:prstGeom prst="chevron">
            <a:avLst>
              <a:gd fmla="val 50000" name="adj"/>
            </a:avLst>
          </a:prstGeom>
          <a:solidFill>
            <a:srgbClr val="0099D8"/>
          </a:solidFill>
          <a:ln>
            <a:noFill/>
          </a:ln>
        </p:spPr>
        <p:txBody>
          <a:bodyPr anchorCtr="0" anchor="ctr" bIns="51425" lIns="51425" spcFirstLastPara="1" rIns="51425" wrap="square" tIns="5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2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Evaluation and developments</a:t>
            </a:r>
            <a:endParaRPr b="1" i="0" sz="12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" name="Google Shape;125;p28"/>
          <p:cNvSpPr txBox="1"/>
          <p:nvPr/>
        </p:nvSpPr>
        <p:spPr>
          <a:xfrm>
            <a:off x="2928049" y="1351659"/>
            <a:ext cx="1497900" cy="385200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51425" spcFirstLastPara="1" rIns="51425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2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08/01-10/31, 2022</a:t>
            </a:r>
            <a:endParaRPr b="1" i="0" sz="12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2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Completed</a:t>
            </a:r>
            <a:endParaRPr b="1" i="0" sz="12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6" name="Google Shape;126;p28"/>
          <p:cNvSpPr txBox="1"/>
          <p:nvPr/>
        </p:nvSpPr>
        <p:spPr>
          <a:xfrm>
            <a:off x="4582125" y="1348150"/>
            <a:ext cx="1497900" cy="3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51425" spcFirstLastPara="1" rIns="51425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2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11/01-04/07, 2023</a:t>
            </a:r>
            <a:endParaRPr b="1" i="0" sz="12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2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Completed</a:t>
            </a:r>
            <a:endParaRPr b="1" i="0" sz="12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7" name="Google Shape;127;p28"/>
          <p:cNvSpPr txBox="1"/>
          <p:nvPr/>
        </p:nvSpPr>
        <p:spPr>
          <a:xfrm>
            <a:off x="7486650" y="3096019"/>
            <a:ext cx="1646400" cy="551700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51425" spcFirstLastPara="1" rIns="51425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35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NCO implementation</a:t>
            </a:r>
            <a:endParaRPr b="1" i="0" sz="135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8" name="Google Shape;128;p28"/>
          <p:cNvSpPr txBox="1"/>
          <p:nvPr/>
        </p:nvSpPr>
        <p:spPr>
          <a:xfrm>
            <a:off x="6324483" y="1344413"/>
            <a:ext cx="1497900" cy="390600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51425" spcFirstLastPara="1" rIns="51425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2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04/10-07/08, 2023</a:t>
            </a:r>
            <a:endParaRPr b="1" i="0" sz="12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2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Ongoing</a:t>
            </a:r>
            <a:endParaRPr b="1" i="0" sz="12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9" name="Google Shape;129;p28"/>
          <p:cNvSpPr txBox="1"/>
          <p:nvPr/>
        </p:nvSpPr>
        <p:spPr>
          <a:xfrm>
            <a:off x="6513797" y="1736224"/>
            <a:ext cx="11169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200" u="none" cap="none" strike="noStrike">
                <a:solidFill>
                  <a:srgbClr val="FF0000"/>
                </a:solidFill>
                <a:highlight>
                  <a:srgbClr val="FFFF00"/>
                </a:highlight>
                <a:latin typeface="Calibri"/>
                <a:ea typeface="Calibri"/>
                <a:cs typeface="Calibri"/>
                <a:sym typeface="Calibri"/>
              </a:rPr>
              <a:t>We are here</a:t>
            </a:r>
            <a:endParaRPr b="1" i="0" sz="1200" u="none" cap="none" strike="noStrike">
              <a:solidFill>
                <a:srgbClr val="FF0000"/>
              </a:solidFill>
              <a:highlight>
                <a:srgbClr val="FFFF00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0" name="Google Shape;130;p2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Helvetica Neue"/>
              <a:buNone/>
            </a:pPr>
            <a:r>
              <a:rPr b="1" lang="en">
                <a:latin typeface="Helvetica Neue"/>
                <a:ea typeface="Helvetica Neue"/>
                <a:cs typeface="Helvetica Neue"/>
                <a:sym typeface="Helvetica Neue"/>
              </a:rPr>
              <a:t>Timelines to HAFSv1</a:t>
            </a:r>
            <a:endParaRPr/>
          </a:p>
        </p:txBody>
      </p:sp>
      <p:cxnSp>
        <p:nvCxnSpPr>
          <p:cNvPr id="131" name="Google Shape;131;p28"/>
          <p:cNvCxnSpPr/>
          <p:nvPr/>
        </p:nvCxnSpPr>
        <p:spPr>
          <a:xfrm>
            <a:off x="7073349" y="2000750"/>
            <a:ext cx="0" cy="274200"/>
          </a:xfrm>
          <a:prstGeom prst="straightConnector1">
            <a:avLst/>
          </a:prstGeom>
          <a:noFill/>
          <a:ln cap="flat" cmpd="sng" w="19050">
            <a:solidFill>
              <a:srgbClr val="FFFF00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132" name="Google Shape;132;p28"/>
          <p:cNvSpPr/>
          <p:nvPr/>
        </p:nvSpPr>
        <p:spPr>
          <a:xfrm>
            <a:off x="180550" y="2967528"/>
            <a:ext cx="3410400" cy="13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35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Prepare New configurations (HAFSv0.3): </a:t>
            </a:r>
            <a:endParaRPr/>
          </a:p>
          <a:p>
            <a:pPr indent="-214312" lvl="0" marL="35400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Char char="•"/>
            </a:pPr>
            <a:r>
              <a:rPr b="0" i="0" lang="en" sz="135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High resolution moving nest</a:t>
            </a:r>
            <a:endParaRPr/>
          </a:p>
          <a:p>
            <a:pPr indent="-214312" lvl="0" marL="35400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Char char="•"/>
            </a:pPr>
            <a:r>
              <a:rPr b="0" i="0" lang="en" sz="135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Updated model physics</a:t>
            </a:r>
            <a:endParaRPr/>
          </a:p>
          <a:p>
            <a:pPr indent="-214312" lvl="0" marL="35400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Char char="•"/>
            </a:pPr>
            <a:r>
              <a:rPr b="0" i="0" lang="en" sz="135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Vortex initialization and Inner-core data assimilation</a:t>
            </a:r>
            <a:endParaRPr/>
          </a:p>
          <a:p>
            <a:pPr indent="-214312" lvl="0" marL="35400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Char char="•"/>
            </a:pPr>
            <a:r>
              <a:rPr b="0" i="0" lang="en" sz="135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T&amp;E to select optimal configurations</a:t>
            </a:r>
            <a:endParaRPr/>
          </a:p>
        </p:txBody>
      </p:sp>
      <p:sp>
        <p:nvSpPr>
          <p:cNvPr id="133" name="Google Shape;133;p28"/>
          <p:cNvSpPr/>
          <p:nvPr/>
        </p:nvSpPr>
        <p:spPr>
          <a:xfrm>
            <a:off x="3653494" y="2967528"/>
            <a:ext cx="3289500" cy="2139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Finalize HAFSv1.0</a:t>
            </a:r>
            <a:endParaRPr/>
          </a:p>
          <a:p>
            <a:pPr indent="-1714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Arial"/>
              <a:buChar char="•"/>
            </a:pPr>
            <a:r>
              <a:rPr b="0" i="0" lang="en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New GFSv16.3 input</a:t>
            </a:r>
            <a:endParaRPr/>
          </a:p>
          <a:p>
            <a:pPr indent="-1714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Arial"/>
              <a:buChar char="•"/>
            </a:pPr>
            <a:r>
              <a:rPr b="0" i="0" lang="en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ESG grid with Dynamic core diffusion tuning</a:t>
            </a:r>
            <a:endParaRPr/>
          </a:p>
          <a:p>
            <a:pPr indent="-1714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Arial"/>
              <a:buChar char="•"/>
            </a:pPr>
            <a:r>
              <a:rPr b="0" i="0" lang="en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Vortex initialization threshold</a:t>
            </a:r>
            <a:endParaRPr/>
          </a:p>
          <a:p>
            <a:pPr indent="-1714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Arial"/>
              <a:buChar char="•"/>
            </a:pPr>
            <a:r>
              <a:rPr b="0" i="0" lang="en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4DEnVar using GDAS ensemble</a:t>
            </a:r>
            <a:endParaRPr/>
          </a:p>
          <a:p>
            <a:pPr indent="-1714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Arial"/>
              <a:buChar char="•"/>
            </a:pPr>
            <a:r>
              <a:rPr b="0" i="0" lang="en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Enhanced GOES-R AMVs and GOES-18</a:t>
            </a:r>
            <a:endParaRPr/>
          </a:p>
          <a:p>
            <a:pPr indent="-1714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Arial"/>
              <a:buChar char="•"/>
            </a:pPr>
            <a:r>
              <a:rPr b="0" i="0" lang="en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NOAH MP LSM with VIIRS Veg Type</a:t>
            </a:r>
            <a:endParaRPr/>
          </a:p>
          <a:p>
            <a:pPr indent="-1714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Arial"/>
              <a:buChar char="•"/>
            </a:pPr>
            <a:r>
              <a:rPr b="0" i="0" lang="en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Ocean coupling bug fix</a:t>
            </a:r>
            <a:endParaRPr/>
          </a:p>
          <a:p>
            <a:pPr indent="-1714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Arial"/>
              <a:buChar char="•"/>
            </a:pPr>
            <a:r>
              <a:rPr b="0" i="0" lang="en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Unified Gravity Wave Drag, uGWP</a:t>
            </a:r>
            <a:endParaRPr b="0" i="0" sz="11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714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Arial"/>
              <a:buChar char="•"/>
            </a:pPr>
            <a:r>
              <a:rPr b="0" i="0" lang="en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Code modernization and optimization</a:t>
            </a:r>
            <a:endParaRPr/>
          </a:p>
          <a:p>
            <a:pPr indent="-1714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Arial"/>
              <a:buChar char="•"/>
            </a:pPr>
            <a:r>
              <a:rPr b="0" i="0" lang="en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Model instability</a:t>
            </a:r>
            <a:endParaRPr/>
          </a:p>
          <a:p>
            <a:pPr indent="-1714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Arial"/>
              <a:buChar char="•"/>
            </a:pPr>
            <a:r>
              <a:rPr b="0" i="0" lang="en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JTWC basins T&amp;E</a:t>
            </a:r>
            <a:endParaRPr/>
          </a:p>
        </p:txBody>
      </p:sp>
      <p:pic>
        <p:nvPicPr>
          <p:cNvPr descr="Hurricane Analysis and Forecast System (HAFS): A collaborative Project in  UFS Framework" id="134" name="Google Shape;134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915749" y="2047481"/>
            <a:ext cx="910336" cy="914400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28"/>
          <p:cNvSpPr txBox="1"/>
          <p:nvPr/>
        </p:nvSpPr>
        <p:spPr>
          <a:xfrm>
            <a:off x="7886173" y="1344413"/>
            <a:ext cx="1246800" cy="380700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51425" spcFirstLastPara="1" rIns="51425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2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07/09, 2023</a:t>
            </a:r>
            <a:endParaRPr b="1" i="0" sz="12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2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Planned</a:t>
            </a:r>
            <a:endParaRPr b="1" i="0" sz="12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6" name="Google Shape;136;p2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137" name="Google Shape;137;p28"/>
          <p:cNvCxnSpPr/>
          <p:nvPr/>
        </p:nvCxnSpPr>
        <p:spPr>
          <a:xfrm rot="10800000">
            <a:off x="4545956" y="1024128"/>
            <a:ext cx="0" cy="1258200"/>
          </a:xfrm>
          <a:prstGeom prst="straightConnector1">
            <a:avLst/>
          </a:prstGeom>
          <a:noFill/>
          <a:ln cap="flat" cmpd="sng" w="381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38" name="Google Shape;138;p28"/>
          <p:cNvCxnSpPr/>
          <p:nvPr/>
        </p:nvCxnSpPr>
        <p:spPr>
          <a:xfrm rot="10800000">
            <a:off x="6219531" y="1024128"/>
            <a:ext cx="0" cy="1258200"/>
          </a:xfrm>
          <a:prstGeom prst="straightConnector1">
            <a:avLst/>
          </a:prstGeom>
          <a:noFill/>
          <a:ln cap="flat" cmpd="sng" w="381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39" name="Google Shape;139;p28"/>
          <p:cNvCxnSpPr/>
          <p:nvPr/>
        </p:nvCxnSpPr>
        <p:spPr>
          <a:xfrm rot="10800000">
            <a:off x="7886181" y="1024128"/>
            <a:ext cx="0" cy="1258200"/>
          </a:xfrm>
          <a:prstGeom prst="straightConnector1">
            <a:avLst/>
          </a:prstGeom>
          <a:noFill/>
          <a:ln cap="flat" cmpd="sng" w="381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73763"/>
        </a:solidFill>
      </p:bgPr>
    </p:bg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4" name="Google Shape;144;p29"/>
          <p:cNvGraphicFramePr/>
          <p:nvPr/>
        </p:nvGraphicFramePr>
        <p:xfrm>
          <a:off x="118595" y="990596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{013223A4-3D0C-496E-BC31-659C10D35363}</a:tableStyleId>
              </a:tblPr>
              <a:tblGrid>
                <a:gridCol w="2554100"/>
                <a:gridCol w="2137400"/>
                <a:gridCol w="2287100"/>
                <a:gridCol w="1928200"/>
              </a:tblGrid>
              <a:tr h="34292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000"/>
                        <a:buFont typeface="Calibri"/>
                        <a:buNone/>
                      </a:pPr>
                      <a:r>
                        <a:t/>
                      </a:r>
                      <a:endParaRPr sz="10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34300" marB="34300" marR="68600" marL="6860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000"/>
                        <a:buFont typeface="Calibri"/>
                        <a:buNone/>
                      </a:pPr>
                      <a:r>
                        <a:rPr lang="en" sz="1000" u="none" cap="none" strike="noStrike">
                          <a:solidFill>
                            <a:schemeClr val="lt1"/>
                          </a:solidFill>
                        </a:rPr>
                        <a:t>          Suite 1</a:t>
                      </a:r>
                      <a:endParaRPr sz="10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34300" marB="34300" marR="68600" marL="6860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000"/>
                        <a:buFont typeface="Calibri"/>
                        <a:buNone/>
                      </a:pPr>
                      <a:r>
                        <a:rPr lang="en" sz="1000" u="none" cap="none" strike="noStrike">
                          <a:solidFill>
                            <a:schemeClr val="lt1"/>
                          </a:solidFill>
                        </a:rPr>
                        <a:t>         Suite 2</a:t>
                      </a:r>
                      <a:endParaRPr sz="10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34300" marB="34300" marR="68600" marL="6860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000"/>
                        <a:buFont typeface="Calibri"/>
                        <a:buNone/>
                      </a:pPr>
                      <a:r>
                        <a:rPr lang="en" sz="1000" u="none" cap="none" strike="noStrike">
                          <a:solidFill>
                            <a:schemeClr val="lt1"/>
                          </a:solidFill>
                        </a:rPr>
                        <a:t>References</a:t>
                      </a:r>
                      <a:endParaRPr sz="10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34300" marB="34300" marR="68600" marL="6860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461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000"/>
                        <a:buFont typeface="Calibri"/>
                        <a:buNone/>
                      </a:pPr>
                      <a:r>
                        <a:rPr lang="en" sz="1000" u="none" cap="none" strike="noStrike">
                          <a:solidFill>
                            <a:schemeClr val="lt1"/>
                          </a:solidFill>
                        </a:rPr>
                        <a:t>Land/ocean Surface</a:t>
                      </a:r>
                      <a:endParaRPr sz="10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34300" marB="34300" marR="68600" marL="6860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000"/>
                        <a:buFont typeface="Calibri"/>
                        <a:buNone/>
                      </a:pPr>
                      <a:r>
                        <a:rPr lang="en" sz="1000" u="none" cap="none" strike="noStrike">
                          <a:solidFill>
                            <a:schemeClr val="lt1"/>
                          </a:solidFill>
                        </a:rPr>
                        <a:t>NOAH LSM VIIRS veg type, HYCOM</a:t>
                      </a:r>
                      <a:endParaRPr sz="10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34300" marB="34300" marR="68600" marL="6860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000"/>
                        <a:buFont typeface="Calibri"/>
                        <a:buNone/>
                      </a:pPr>
                      <a:r>
                        <a:rPr lang="en" sz="1000" u="none" cap="none" strike="noStrike">
                          <a:solidFill>
                            <a:schemeClr val="lt1"/>
                          </a:solidFill>
                        </a:rPr>
                        <a:t>NOAH LSM VIIRS veg type HYCOM</a:t>
                      </a:r>
                      <a:endParaRPr sz="10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34300" marB="34300" marR="68600" marL="6860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000"/>
                        <a:buFont typeface="Calibri"/>
                        <a:buNone/>
                      </a:pPr>
                      <a:r>
                        <a:rPr lang="en" sz="1000" u="none" cap="none" strike="noStrike">
                          <a:solidFill>
                            <a:schemeClr val="lt1"/>
                          </a:solidFill>
                        </a:rPr>
                        <a:t>Ek  et al. (2003) …</a:t>
                      </a:r>
                      <a:endParaRPr sz="10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34300" marB="34300" marR="68600" marL="6860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956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000"/>
                        <a:buFont typeface="Calibri"/>
                        <a:buNone/>
                      </a:pPr>
                      <a:r>
                        <a:rPr lang="en" sz="1000" u="none" cap="none" strike="noStrike">
                          <a:solidFill>
                            <a:schemeClr val="lt1"/>
                          </a:solidFill>
                        </a:rPr>
                        <a:t>Surface Layer</a:t>
                      </a:r>
                      <a:endParaRPr sz="10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34300" marB="34300" marR="68600" marL="6860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000"/>
                        <a:buFont typeface="Calibri"/>
                        <a:buNone/>
                      </a:pPr>
                      <a:r>
                        <a:rPr lang="en" sz="1000" u="none" cap="none" strike="noStrike">
                          <a:solidFill>
                            <a:schemeClr val="lt1"/>
                          </a:solidFill>
                        </a:rPr>
                        <a:t>GFS, HWRF TC-specific sea surface roughnesses</a:t>
                      </a:r>
                      <a:endParaRPr sz="10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34300" marB="34300" marR="68600" marL="6860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500"/>
                        <a:buFont typeface="Calibri"/>
                        <a:buNone/>
                      </a:pPr>
                      <a:r>
                        <a:rPr lang="en" sz="1000" u="none" cap="none" strike="noStrike">
                          <a:solidFill>
                            <a:schemeClr val="lt1"/>
                          </a:solidFill>
                        </a:rPr>
                        <a:t>GFS, HWRF TC-specific sea surface roughnesses</a:t>
                      </a:r>
                      <a:endParaRPr sz="10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34300" marB="34300" marR="68600" marL="6860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Calibri"/>
                        <a:buNone/>
                      </a:pPr>
                      <a:r>
                        <a:rPr lang="en" sz="1000" u="none" cap="none" strike="noStrike">
                          <a:solidFill>
                            <a:schemeClr val="lt1"/>
                          </a:solidFill>
                        </a:rPr>
                        <a:t>Miyakoda and Sirutis (1986); Long (1984, 1986)</a:t>
                      </a:r>
                      <a:endParaRPr sz="10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34300" marB="34300" marR="68600" marL="6860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813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000"/>
                        <a:buFont typeface="Calibri"/>
                        <a:buNone/>
                      </a:pPr>
                      <a:r>
                        <a:rPr lang="en" sz="1000" u="none" cap="none" strike="noStrike">
                          <a:solidFill>
                            <a:schemeClr val="lt1"/>
                          </a:solidFill>
                        </a:rPr>
                        <a:t>Boundary Layer</a:t>
                      </a:r>
                      <a:endParaRPr sz="10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34300" marB="34300" marR="68600" marL="6860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000"/>
                        <a:buFont typeface="Calibri"/>
                        <a:buNone/>
                      </a:pPr>
                      <a:r>
                        <a:rPr lang="en" sz="1000" u="none" cap="none" strike="noStrike">
                          <a:solidFill>
                            <a:schemeClr val="lt1"/>
                          </a:solidFill>
                        </a:rPr>
                        <a:t>Sa-TKE-EDMF, TC-related calibration, </a:t>
                      </a:r>
                      <a:r>
                        <a:rPr b="1" lang="en" sz="1000" u="none" cap="none" strike="noStrike">
                          <a:solidFill>
                            <a:srgbClr val="FFC000"/>
                          </a:solidFill>
                        </a:rPr>
                        <a:t>mixing length adjustments</a:t>
                      </a:r>
                      <a:endParaRPr b="1" sz="1000" u="none" cap="none" strike="noStrike">
                        <a:solidFill>
                          <a:srgbClr val="FFC000"/>
                        </a:solidFill>
                      </a:endParaRPr>
                    </a:p>
                  </a:txBody>
                  <a:tcPr marT="34300" marB="34300" marR="68600" marL="6860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500"/>
                        <a:buFont typeface="Calibri"/>
                        <a:buNone/>
                      </a:pPr>
                      <a:r>
                        <a:rPr lang="en" sz="1000" u="none" cap="none" strike="noStrike">
                          <a:solidFill>
                            <a:schemeClr val="lt1"/>
                          </a:solidFill>
                        </a:rPr>
                        <a:t>Sa-TKE-EDMF, TC-related calibration,  </a:t>
                      </a:r>
                      <a:r>
                        <a:rPr b="1" lang="en" sz="1000" u="none" cap="none" strike="noStrike">
                          <a:solidFill>
                            <a:srgbClr val="FFC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tc_pbl=1*, mixing length adjustments</a:t>
                      </a:r>
                      <a:endParaRPr sz="1000" u="none" cap="none" strike="noStrike">
                        <a:solidFill>
                          <a:srgbClr val="FFC000"/>
                        </a:solidFill>
                      </a:endParaRPr>
                    </a:p>
                  </a:txBody>
                  <a:tcPr marT="34300" marB="34300" marR="68600" marL="6860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Calibri"/>
                        <a:buNone/>
                      </a:pPr>
                      <a:r>
                        <a:rPr lang="en" sz="1000" u="none" cap="none" strike="noStrike">
                          <a:solidFill>
                            <a:schemeClr val="lt1"/>
                          </a:solidFill>
                        </a:rPr>
                        <a:t>Han et al. (2019)</a:t>
                      </a:r>
                      <a:endParaRPr sz="1000" u="none" cap="none" strike="noStrike">
                        <a:solidFill>
                          <a:schemeClr val="lt1"/>
                        </a:solidFill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Calibri"/>
                        <a:buNone/>
                      </a:pPr>
                      <a:r>
                        <a:rPr lang="en" sz="1000" u="none" cap="none" strike="noStrike">
                          <a:solidFill>
                            <a:schemeClr val="lt1"/>
                          </a:solidFill>
                        </a:rPr>
                        <a:t>*Chen et al. (2022)</a:t>
                      </a:r>
                      <a:endParaRPr sz="10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34300" marB="34300" marR="68600" marL="6860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461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000"/>
                        <a:buFont typeface="Calibri"/>
                        <a:buNone/>
                      </a:pPr>
                      <a:r>
                        <a:rPr b="1" lang="en" sz="1000" u="none" cap="none" strike="noStrike">
                          <a:solidFill>
                            <a:schemeClr val="lt1"/>
                          </a:solidFill>
                        </a:rPr>
                        <a:t>Microphysics </a:t>
                      </a:r>
                      <a:endParaRPr b="1" sz="10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34300" marB="34300" marR="68600" marL="6860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C000"/>
                        </a:buClr>
                        <a:buSzPts val="1000"/>
                        <a:buFont typeface="Calibri"/>
                        <a:buNone/>
                      </a:pPr>
                      <a:r>
                        <a:rPr b="1" lang="en" sz="1000" u="none" cap="none" strike="noStrike">
                          <a:solidFill>
                            <a:srgbClr val="FFC000"/>
                          </a:solidFill>
                        </a:rPr>
                        <a:t>GFDL single-moment</a:t>
                      </a:r>
                      <a:endParaRPr b="1" sz="1000" u="none" cap="none" strike="noStrike">
                        <a:solidFill>
                          <a:srgbClr val="FFC000"/>
                        </a:solidFill>
                      </a:endParaRPr>
                    </a:p>
                  </a:txBody>
                  <a:tcPr marT="34300" marB="34300" marR="68600" marL="6860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C000"/>
                        </a:buClr>
                        <a:buSzPts val="1000"/>
                        <a:buFont typeface="Calibri"/>
                        <a:buNone/>
                      </a:pPr>
                      <a:r>
                        <a:rPr b="1" lang="en" sz="1000" u="none" cap="none" strike="noStrike">
                          <a:solidFill>
                            <a:srgbClr val="FFC000"/>
                          </a:solidFill>
                        </a:rPr>
                        <a:t>Thompson double-moment</a:t>
                      </a:r>
                      <a:endParaRPr b="1" sz="1000" u="none" cap="none" strike="noStrike">
                        <a:solidFill>
                          <a:srgbClr val="FFC000"/>
                        </a:solidFill>
                      </a:endParaRPr>
                    </a:p>
                  </a:txBody>
                  <a:tcPr marT="34300" marB="34300" marR="68600" marL="6860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000"/>
                        <a:buFont typeface="Calibri"/>
                        <a:buNone/>
                      </a:pPr>
                      <a:r>
                        <a:rPr lang="en" sz="1000" u="none" cap="none" strike="noStrike">
                          <a:solidFill>
                            <a:schemeClr val="lt1"/>
                          </a:solidFill>
                        </a:rPr>
                        <a:t>Lin et al. (1983)</a:t>
                      </a:r>
                      <a:endParaRPr sz="1000" u="none" cap="none" strike="noStrike">
                        <a:solidFill>
                          <a:schemeClr val="lt1"/>
                        </a:solidFill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000"/>
                        <a:buFont typeface="Calibri"/>
                        <a:buNone/>
                      </a:pPr>
                      <a:r>
                        <a:rPr lang="en" sz="1000" u="none" cap="none" strike="noStrike">
                          <a:solidFill>
                            <a:schemeClr val="lt1"/>
                          </a:solidFill>
                        </a:rPr>
                        <a:t>Chen and Lin (2013) </a:t>
                      </a:r>
                      <a:endParaRPr sz="10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34300" marB="34300" marR="68600" marL="6860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461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000"/>
                        <a:buFont typeface="Calibri"/>
                        <a:buNone/>
                      </a:pPr>
                      <a:r>
                        <a:rPr lang="en" sz="1000" u="none" cap="none" strike="noStrike">
                          <a:solidFill>
                            <a:schemeClr val="lt1"/>
                          </a:solidFill>
                        </a:rPr>
                        <a:t>Radiation</a:t>
                      </a:r>
                      <a:endParaRPr sz="10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34300" marB="34300" marR="68600" marL="6860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000"/>
                        <a:buFont typeface="Calibri"/>
                        <a:buNone/>
                      </a:pPr>
                      <a:r>
                        <a:rPr lang="en" sz="1000" u="none" cap="none" strike="noStrike">
                          <a:solidFill>
                            <a:schemeClr val="lt1"/>
                          </a:solidFill>
                        </a:rPr>
                        <a:t>RRTMG</a:t>
                      </a:r>
                      <a:endParaRPr sz="1000" u="none" cap="none" strike="noStrike">
                        <a:solidFill>
                          <a:schemeClr val="lt1"/>
                        </a:solidFill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000"/>
                        <a:buFont typeface="Calibri"/>
                        <a:buNone/>
                      </a:pPr>
                      <a:r>
                        <a:rPr lang="en" sz="1000" u="none" cap="none" strike="noStrike">
                          <a:solidFill>
                            <a:schemeClr val="lt1"/>
                          </a:solidFill>
                        </a:rPr>
                        <a:t>Calling frequency </a:t>
                      </a:r>
                      <a:r>
                        <a:rPr b="1" lang="en" sz="1000" u="none" cap="none" strike="noStrike">
                          <a:solidFill>
                            <a:srgbClr val="FFC000"/>
                          </a:solidFill>
                        </a:rPr>
                        <a:t>720 s</a:t>
                      </a:r>
                      <a:endParaRPr b="1" sz="1000" u="none" cap="none" strike="noStrike">
                        <a:solidFill>
                          <a:srgbClr val="FFC000"/>
                        </a:solidFill>
                      </a:endParaRPr>
                    </a:p>
                  </a:txBody>
                  <a:tcPr marT="34300" marB="34300" marR="68600" marL="6860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000"/>
                        <a:buFont typeface="Calibri"/>
                        <a:buNone/>
                      </a:pPr>
                      <a:r>
                        <a:rPr lang="en" sz="1000" u="none" cap="none" strike="noStrike">
                          <a:solidFill>
                            <a:schemeClr val="lt1"/>
                          </a:solidFill>
                        </a:rPr>
                        <a:t>RRTMG</a:t>
                      </a:r>
                      <a:endParaRPr sz="1000" u="none" cap="none" strike="noStrike">
                        <a:solidFill>
                          <a:schemeClr val="lt1"/>
                        </a:solidFill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000"/>
                        <a:buFont typeface="Calibri"/>
                        <a:buNone/>
                      </a:pPr>
                      <a:r>
                        <a:rPr lang="en" sz="1000" u="none" cap="none" strike="noStrike">
                          <a:solidFill>
                            <a:schemeClr val="lt1"/>
                          </a:solidFill>
                        </a:rPr>
                        <a:t>Calling frequency </a:t>
                      </a:r>
                      <a:r>
                        <a:rPr b="1" lang="en" sz="1000" u="none" cap="none" strike="noStrike">
                          <a:solidFill>
                            <a:srgbClr val="FFC000"/>
                          </a:solidFill>
                        </a:rPr>
                        <a:t>1800 s</a:t>
                      </a:r>
                      <a:endParaRPr b="1" sz="1000" u="none" cap="none" strike="noStrike">
                        <a:solidFill>
                          <a:srgbClr val="FFC000"/>
                        </a:solidFill>
                      </a:endParaRPr>
                    </a:p>
                  </a:txBody>
                  <a:tcPr marT="34300" marB="34300" marR="68600" marL="6860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000"/>
                        <a:buFont typeface="Calibri"/>
                        <a:buNone/>
                      </a:pPr>
                      <a:r>
                        <a:rPr lang="en" sz="1000" u="none" cap="none" strike="noStrike">
                          <a:solidFill>
                            <a:schemeClr val="lt1"/>
                          </a:solidFill>
                        </a:rPr>
                        <a:t>Iacono et al. (2008)</a:t>
                      </a:r>
                      <a:endParaRPr sz="10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34300" marB="34300" marR="68600" marL="6860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525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000"/>
                        <a:buFont typeface="Calibri"/>
                        <a:buNone/>
                      </a:pPr>
                      <a:r>
                        <a:rPr lang="en" sz="1000" u="none" cap="none" strike="noStrike">
                          <a:solidFill>
                            <a:schemeClr val="lt1"/>
                          </a:solidFill>
                        </a:rPr>
                        <a:t>Cumulus convection (deep &amp; shallow)</a:t>
                      </a:r>
                      <a:endParaRPr sz="10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34300" marB="34300" marR="68600" marL="6860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000"/>
                        <a:buFont typeface="Calibri"/>
                        <a:buNone/>
                      </a:pPr>
                      <a:r>
                        <a:rPr lang="en" sz="1000" u="none" cap="none" strike="noStrike">
                          <a:solidFill>
                            <a:schemeClr val="lt1"/>
                          </a:solidFill>
                        </a:rPr>
                        <a:t>Scale-aware-SAS, </a:t>
                      </a:r>
                      <a:endParaRPr sz="1000" u="none" cap="none" strike="noStrike">
                        <a:solidFill>
                          <a:schemeClr val="lt1"/>
                        </a:solidFill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000"/>
                        <a:buFont typeface="Calibri"/>
                        <a:buNone/>
                      </a:pPr>
                      <a:r>
                        <a:rPr b="1" lang="en" sz="1000" u="none" cap="none" strike="noStrike">
                          <a:solidFill>
                            <a:schemeClr val="lt1"/>
                          </a:solidFill>
                        </a:rPr>
                        <a:t>calibrated deep convection entrainment </a:t>
                      </a:r>
                      <a:endParaRPr b="1" sz="10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34300" marB="34300" marR="68600" marL="6860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500"/>
                        <a:buFont typeface="Calibri"/>
                        <a:buNone/>
                      </a:pPr>
                      <a:r>
                        <a:rPr lang="en" sz="1000" u="none" cap="none" strike="noStrike">
                          <a:solidFill>
                            <a:schemeClr val="lt1"/>
                          </a:solidFill>
                        </a:rPr>
                        <a:t>Scale-aware-SAS</a:t>
                      </a:r>
                      <a:endParaRPr sz="10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34300" marB="34300" marR="68600" marL="6860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Calibri"/>
                        <a:buNone/>
                      </a:pPr>
                      <a:r>
                        <a:rPr lang="en" sz="1000" u="none" cap="none" strike="noStrike">
                          <a:solidFill>
                            <a:schemeClr val="lt1"/>
                          </a:solidFill>
                        </a:rPr>
                        <a:t>Han et al. (2017)</a:t>
                      </a:r>
                      <a:endParaRPr sz="10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34300" marB="34300" marR="68600" marL="6860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919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000"/>
                        <a:buFont typeface="Calibri"/>
                        <a:buNone/>
                      </a:pPr>
                      <a:r>
                        <a:rPr lang="en" sz="1000" u="none" cap="none" strike="noStrike">
                          <a:solidFill>
                            <a:schemeClr val="lt1"/>
                          </a:solidFill>
                        </a:rPr>
                        <a:t>Gravity wave drag</a:t>
                      </a:r>
                      <a:endParaRPr sz="10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34300" marB="34300" marR="68600" marL="6860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000"/>
                        <a:buFont typeface="Calibri"/>
                        <a:buNone/>
                      </a:pPr>
                      <a:r>
                        <a:rPr lang="en" sz="1000" u="none" cap="none" strike="noStrike">
                          <a:solidFill>
                            <a:schemeClr val="lt1"/>
                          </a:solidFill>
                        </a:rPr>
                        <a:t>Improved UGWPv1 (orographic on/convective off)</a:t>
                      </a:r>
                      <a:endParaRPr sz="10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34300" marB="34300" marR="68600" marL="6860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500"/>
                        <a:buFont typeface="Calibri"/>
                        <a:buNone/>
                      </a:pPr>
                      <a:r>
                        <a:rPr lang="en" sz="1000" u="none" cap="none" strike="noStrike">
                          <a:solidFill>
                            <a:schemeClr val="lt1"/>
                          </a:solidFill>
                        </a:rPr>
                        <a:t>Improved UGWPv1 (orographic on/convective off)</a:t>
                      </a:r>
                      <a:endParaRPr sz="10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34300" marB="34300" marR="68600" marL="6860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Calibri"/>
                        <a:buNone/>
                      </a:pPr>
                      <a:r>
                        <a:rPr lang="en" sz="1000" u="none" cap="none" strike="noStrike">
                          <a:solidFill>
                            <a:schemeClr val="lt1"/>
                          </a:solidFill>
                        </a:rPr>
                        <a:t>Alpert et al.  (1988)</a:t>
                      </a:r>
                      <a:endParaRPr sz="10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34300" marB="34300" marR="68600" marL="6860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45" name="Google Shape;145;p29"/>
          <p:cNvSpPr txBox="1"/>
          <p:nvPr>
            <p:ph type="title"/>
          </p:nvPr>
        </p:nvSpPr>
        <p:spPr>
          <a:xfrm>
            <a:off x="628649" y="93090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alibri"/>
              <a:buNone/>
            </a:pPr>
            <a:r>
              <a:rPr b="1" i="0" lang="en" sz="3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HAFSv1 </a:t>
            </a:r>
            <a:r>
              <a:rPr b="1" lang="en" sz="3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</a:t>
            </a:r>
            <a:r>
              <a:rPr b="1" i="0" lang="en" sz="3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hysics </a:t>
            </a:r>
            <a:r>
              <a:rPr b="1" lang="en" sz="3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</a:t>
            </a:r>
            <a:r>
              <a:rPr b="1" i="0" lang="en" sz="3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chemes</a:t>
            </a:r>
            <a:endParaRPr/>
          </a:p>
        </p:txBody>
      </p:sp>
      <p:sp>
        <p:nvSpPr>
          <p:cNvPr id="146" name="Google Shape;146;p2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73763"/>
        </a:solidFill>
      </p:bgPr>
    </p:bg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2" name="Google Shape;152;p30"/>
          <p:cNvGraphicFramePr/>
          <p:nvPr/>
        </p:nvGraphicFramePr>
        <p:xfrm>
          <a:off x="86198" y="55589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{013223A4-3D0C-496E-BC31-659C10D35363}</a:tableStyleId>
              </a:tblPr>
              <a:tblGrid>
                <a:gridCol w="978525"/>
                <a:gridCol w="1375825"/>
                <a:gridCol w="1312575"/>
                <a:gridCol w="1286700"/>
                <a:gridCol w="1605525"/>
                <a:gridCol w="1058975"/>
                <a:gridCol w="1353500"/>
              </a:tblGrid>
              <a:tr h="5847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" sz="1300" u="none" cap="none" strike="noStrike"/>
                        <a:t>HAFSv1.0</a:t>
                      </a:r>
                      <a:endParaRPr b="1" sz="1300" u="none" cap="none" strike="noStrike"/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8909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" sz="1400" u="none" cap="none" strike="noStrike">
                          <a:solidFill>
                            <a:srgbClr val="FFFFFF"/>
                          </a:solidFill>
                        </a:rPr>
                        <a:t>Domain</a:t>
                      </a:r>
                      <a:endParaRPr b="1" sz="14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" sz="1400" u="none" cap="none" strike="noStrike">
                          <a:solidFill>
                            <a:srgbClr val="FFFFFF"/>
                          </a:solidFill>
                        </a:rPr>
                        <a:t>Resolution</a:t>
                      </a:r>
                      <a:endParaRPr b="1" sz="14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4A86E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" sz="1400" u="none" cap="none" strike="noStrike">
                          <a:solidFill>
                            <a:srgbClr val="FFFFFF"/>
                          </a:solidFill>
                        </a:rPr>
                        <a:t>DA/VI</a:t>
                      </a:r>
                      <a:endParaRPr b="1" sz="14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" sz="1400" u="none" cap="none" strike="noStrike">
                          <a:solidFill>
                            <a:srgbClr val="FFFFFF"/>
                          </a:solidFill>
                        </a:rPr>
                        <a:t>Ocean/Wave Coupling</a:t>
                      </a:r>
                      <a:endParaRPr b="1" sz="14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8761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" sz="1400" u="none" cap="none" strike="noStrike">
                          <a:solidFill>
                            <a:srgbClr val="FFFFFF"/>
                          </a:solidFill>
                        </a:rPr>
                        <a:t>Physics</a:t>
                      </a:r>
                      <a:endParaRPr b="1" sz="14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" sz="1400" u="none" cap="none" strike="noStrike">
                          <a:solidFill>
                            <a:srgbClr val="FFFFFF"/>
                          </a:solidFill>
                        </a:rPr>
                        <a:t>Basins</a:t>
                      </a:r>
                      <a:endParaRPr b="1" sz="14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8909C"/>
                    </a:solidFill>
                  </a:tcPr>
                </a:tc>
              </a:tr>
              <a:tr h="9317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lt1"/>
                          </a:solidFill>
                        </a:rPr>
                        <a:t>HAFS-A</a:t>
                      </a:r>
                      <a:endParaRPr b="1" sz="11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lt1"/>
                          </a:solidFill>
                        </a:rPr>
                        <a:t> </a:t>
                      </a:r>
                      <a:r>
                        <a:rPr b="1" lang="en" sz="1000" u="none" cap="none" strike="noStrike">
                          <a:solidFill>
                            <a:schemeClr val="lt1"/>
                          </a:solidFill>
                        </a:rPr>
                        <a:t>Storm-centric with one moving nest, parent: </a:t>
                      </a:r>
                      <a:r>
                        <a:rPr b="1" lang="en" sz="1000" u="none" cap="none" strike="noStrike">
                          <a:solidFill>
                            <a:srgbClr val="FFC000"/>
                          </a:solidFill>
                        </a:rPr>
                        <a:t>~78x75 </a:t>
                      </a:r>
                      <a:r>
                        <a:rPr b="1" lang="en" sz="1000" u="none" cap="none" strike="noStrike">
                          <a:solidFill>
                            <a:schemeClr val="lt1"/>
                          </a:solidFill>
                        </a:rPr>
                        <a:t>deg, nest: </a:t>
                      </a:r>
                      <a:endParaRPr b="1" sz="1000" u="none" cap="none" strike="noStrike">
                        <a:solidFill>
                          <a:schemeClr val="lt1"/>
                        </a:solidFill>
                      </a:endParaRPr>
                    </a:p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000" u="none" cap="none" strike="noStrike">
                          <a:solidFill>
                            <a:schemeClr val="lt1"/>
                          </a:solidFill>
                        </a:rPr>
                        <a:t>~12x12 deg</a:t>
                      </a:r>
                      <a:endParaRPr b="1" sz="1000" u="sng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000" u="none" cap="none" strike="noStrike">
                          <a:solidFill>
                            <a:schemeClr val="lt1"/>
                          </a:solidFill>
                        </a:rPr>
                        <a:t>Regional (ESG), ~6/2 km, ~L81, </a:t>
                      </a:r>
                      <a:endParaRPr b="1" sz="1000" u="none" cap="none" strike="noStrike">
                        <a:solidFill>
                          <a:schemeClr val="lt1"/>
                        </a:solidFill>
                      </a:endParaRPr>
                    </a:p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000" u="none" cap="none" strike="noStrike">
                          <a:solidFill>
                            <a:schemeClr val="lt1"/>
                          </a:solidFill>
                        </a:rPr>
                        <a:t>~2 hPa model top</a:t>
                      </a:r>
                      <a:endParaRPr b="1" sz="10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000" u="none" cap="none" strike="noStrike">
                          <a:solidFill>
                            <a:srgbClr val="FFC000"/>
                          </a:solidFill>
                        </a:rPr>
                        <a:t>Vmax &gt; 50 kt warm-cycled VI </a:t>
                      </a:r>
                      <a:r>
                        <a:rPr b="1" lang="en" sz="1000" u="none" cap="none" strike="noStrike">
                          <a:solidFill>
                            <a:schemeClr val="lt1"/>
                          </a:solidFill>
                        </a:rPr>
                        <a:t>and 4DEnVar DA</a:t>
                      </a:r>
                      <a:endParaRPr b="1" sz="10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000" u="none" cap="none" strike="noStrike">
                          <a:solidFill>
                            <a:schemeClr val="lt1"/>
                          </a:solidFill>
                        </a:rPr>
                        <a:t>Two-way HYCOM, </a:t>
                      </a:r>
                      <a:r>
                        <a:rPr b="1" lang="en" sz="1000" u="none" cap="none" strike="noStrike">
                          <a:solidFill>
                            <a:srgbClr val="FFC000"/>
                          </a:solidFill>
                        </a:rPr>
                        <a:t>one-way WW3 coupling for NHC/CPHC basins</a:t>
                      </a:r>
                      <a:endParaRPr b="1" sz="1000" u="none" cap="none" strike="noStrike">
                        <a:solidFill>
                          <a:srgbClr val="FFC000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000" u="none" cap="none" strike="noStrike">
                          <a:solidFill>
                            <a:schemeClr val="lt1"/>
                          </a:solidFill>
                        </a:rPr>
                        <a:t>Physics </a:t>
                      </a:r>
                      <a:r>
                        <a:rPr b="1" lang="en" sz="1000" u="none" cap="none" strike="noStrike">
                          <a:solidFill>
                            <a:srgbClr val="FFC000"/>
                          </a:solidFill>
                        </a:rPr>
                        <a:t>suite-1 </a:t>
                      </a:r>
                      <a:endParaRPr b="1" sz="1000" u="none" cap="none" strike="noStrike">
                        <a:solidFill>
                          <a:srgbClr val="FFC000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000" u="none" cap="none" strike="noStrike">
                          <a:solidFill>
                            <a:schemeClr val="lt1"/>
                          </a:solidFill>
                        </a:rPr>
                        <a:t>All global Basins</a:t>
                      </a:r>
                      <a:endParaRPr b="1" sz="1000" u="none" cap="none" strike="noStrike">
                        <a:solidFill>
                          <a:schemeClr val="lt1"/>
                        </a:solidFill>
                      </a:endParaRPr>
                    </a:p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000" u="none" cap="none" strike="noStrike">
                          <a:solidFill>
                            <a:schemeClr val="lt1"/>
                          </a:solidFill>
                        </a:rPr>
                        <a:t>NHC/CPHC/JTWC</a:t>
                      </a:r>
                      <a:endParaRPr b="1" sz="1000" u="none" cap="none" strike="noStrike">
                        <a:solidFill>
                          <a:schemeClr val="lt1"/>
                        </a:solidFill>
                      </a:endParaRPr>
                    </a:p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000" u="none" cap="none" strike="noStrike">
                          <a:solidFill>
                            <a:srgbClr val="FFC000"/>
                          </a:solidFill>
                        </a:rPr>
                        <a:t>Max 7 Storms to</a:t>
                      </a:r>
                      <a:endParaRPr b="1" sz="1000" u="none" cap="none" strike="noStrike">
                        <a:solidFill>
                          <a:srgbClr val="FFC000"/>
                        </a:solidFill>
                      </a:endParaRPr>
                    </a:p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000" u="none" cap="none" strike="noStrike">
                          <a:solidFill>
                            <a:srgbClr val="FFC000"/>
                          </a:solidFill>
                        </a:rPr>
                        <a:t>replace HWRF</a:t>
                      </a:r>
                      <a:endParaRPr b="1" sz="1000" u="none" cap="none" strike="noStrike">
                        <a:solidFill>
                          <a:srgbClr val="FFC000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9317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lt1"/>
                          </a:solidFill>
                        </a:rPr>
                        <a:t>HAFS-B</a:t>
                      </a:r>
                      <a:endParaRPr b="1" sz="11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" sz="1100" u="none" cap="none" strike="noStrike"/>
                        <a:t> </a:t>
                      </a:r>
                      <a:r>
                        <a:rPr b="1" lang="en" sz="1000" u="none" cap="none" strike="noStrike">
                          <a:solidFill>
                            <a:schemeClr val="lt1"/>
                          </a:solidFill>
                        </a:rPr>
                        <a:t>Storm-centric with one moving nest, parent: ~</a:t>
                      </a:r>
                      <a:r>
                        <a:rPr b="1" lang="en" sz="1000" u="none" cap="none" strike="noStrike">
                          <a:solidFill>
                            <a:srgbClr val="FFC000"/>
                          </a:solidFill>
                        </a:rPr>
                        <a:t>75x75</a:t>
                      </a:r>
                      <a:r>
                        <a:rPr b="1" lang="en" sz="1000" u="none" cap="none" strike="noStrike">
                          <a:solidFill>
                            <a:schemeClr val="lt1"/>
                          </a:solidFill>
                        </a:rPr>
                        <a:t> deg, nest: </a:t>
                      </a:r>
                      <a:endParaRPr b="1" sz="1000" u="none" cap="none" strike="noStrike">
                        <a:solidFill>
                          <a:schemeClr val="lt1"/>
                        </a:solidFill>
                      </a:endParaRPr>
                    </a:p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000" u="none" cap="none" strike="noStrike">
                          <a:solidFill>
                            <a:schemeClr val="lt1"/>
                          </a:solidFill>
                        </a:rPr>
                        <a:t>~12x12 deg</a:t>
                      </a:r>
                      <a:endParaRPr b="1" sz="10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000" u="none" cap="none" strike="noStrike">
                          <a:solidFill>
                            <a:schemeClr val="lt1"/>
                          </a:solidFill>
                        </a:rPr>
                        <a:t>Regional (ESG), ~6/2 km, ~L81, </a:t>
                      </a:r>
                      <a:endParaRPr b="1" sz="1000" u="none" cap="none" strike="noStrike">
                        <a:solidFill>
                          <a:schemeClr val="lt1"/>
                        </a:solidFill>
                      </a:endParaRPr>
                    </a:p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000" u="none" cap="none" strike="noStrike">
                          <a:solidFill>
                            <a:schemeClr val="lt1"/>
                          </a:solidFill>
                        </a:rPr>
                        <a:t>~2 hPa model top</a:t>
                      </a:r>
                      <a:endParaRPr b="1" sz="10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C000"/>
                        </a:buClr>
                        <a:buSzPts val="1000"/>
                        <a:buFont typeface="Calibri"/>
                        <a:buNone/>
                      </a:pPr>
                      <a:r>
                        <a:rPr b="1" lang="en" sz="1000" u="none" cap="none" strike="noStrike">
                          <a:solidFill>
                            <a:srgbClr val="FFC000"/>
                          </a:solidFill>
                        </a:rPr>
                        <a:t>Vmax &gt; 40 kt warm-cycled VI </a:t>
                      </a:r>
                      <a:r>
                        <a:rPr b="1" lang="en" sz="1000" u="none" cap="none" strike="noStrike">
                          <a:solidFill>
                            <a:schemeClr val="lt1"/>
                          </a:solidFill>
                        </a:rPr>
                        <a:t>and 4DEnVar DA</a:t>
                      </a:r>
                      <a:endParaRPr sz="11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000" u="none" cap="none" strike="noStrike">
                          <a:solidFill>
                            <a:schemeClr val="lt1"/>
                          </a:solidFill>
                        </a:rPr>
                        <a:t>Two-way HYCOM</a:t>
                      </a:r>
                      <a:endParaRPr b="1" sz="1000" u="none" cap="none" strike="noStrike">
                        <a:solidFill>
                          <a:schemeClr val="lt1"/>
                        </a:solidFill>
                      </a:endParaRPr>
                    </a:p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000" u="none" cap="none" strike="noStrike">
                          <a:solidFill>
                            <a:srgbClr val="FFC000"/>
                          </a:solidFill>
                        </a:rPr>
                        <a:t>No Waves </a:t>
                      </a:r>
                      <a:endParaRPr b="1" sz="1000" u="none" cap="none" strike="noStrike">
                        <a:solidFill>
                          <a:srgbClr val="FFC000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000" u="none" cap="none" strike="noStrike">
                          <a:solidFill>
                            <a:schemeClr val="lt1"/>
                          </a:solidFill>
                        </a:rPr>
                        <a:t>Physics </a:t>
                      </a:r>
                      <a:r>
                        <a:rPr b="1" lang="en" sz="1000" u="none" cap="none" strike="noStrike">
                          <a:solidFill>
                            <a:srgbClr val="FFC000"/>
                          </a:solidFill>
                        </a:rPr>
                        <a:t>suite-2</a:t>
                      </a:r>
                      <a:r>
                        <a:rPr b="1" lang="en" sz="1000" u="none" cap="none" strike="noStrike">
                          <a:solidFill>
                            <a:srgbClr val="FF0000"/>
                          </a:solidFill>
                        </a:rPr>
                        <a:t> </a:t>
                      </a:r>
                      <a:endParaRPr b="1" sz="1000" u="none" cap="none" strike="noStrike">
                        <a:solidFill>
                          <a:srgbClr val="FF0000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000" u="none" cap="none" strike="noStrike">
                          <a:solidFill>
                            <a:schemeClr val="lt1"/>
                          </a:solidFill>
                        </a:rPr>
                        <a:t>NHC/CPHC</a:t>
                      </a:r>
                      <a:endParaRPr b="1" sz="1000" u="none" cap="none" strike="noStrike">
                        <a:solidFill>
                          <a:schemeClr val="lt1"/>
                        </a:solidFill>
                      </a:endParaRPr>
                    </a:p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000" u="none" cap="none" strike="noStrike">
                          <a:solidFill>
                            <a:srgbClr val="FFC000"/>
                          </a:solidFill>
                        </a:rPr>
                        <a:t>Max 5 Storms to</a:t>
                      </a:r>
                      <a:endParaRPr b="1" sz="1000" u="none" cap="none" strike="noStrike">
                        <a:solidFill>
                          <a:srgbClr val="FFC000"/>
                        </a:solidFill>
                      </a:endParaRPr>
                    </a:p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000" u="none" cap="none" strike="noStrike">
                          <a:solidFill>
                            <a:srgbClr val="FFC000"/>
                          </a:solidFill>
                        </a:rPr>
                        <a:t>replace HMON</a:t>
                      </a:r>
                      <a:endParaRPr b="1" sz="1000" u="none" cap="none" strike="noStrike">
                        <a:solidFill>
                          <a:srgbClr val="FFC000"/>
                        </a:solidFill>
                      </a:endParaRPr>
                    </a:p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FF0000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pic>
        <p:nvPicPr>
          <p:cNvPr id="153" name="Google Shape;153;p30"/>
          <p:cNvPicPr preferRelativeResize="0"/>
          <p:nvPr/>
        </p:nvPicPr>
        <p:blipFill rotWithShape="1">
          <a:blip r:embed="rId3">
            <a:alphaModFix/>
          </a:blip>
          <a:srcRect b="14905" l="3731" r="5688" t="13568"/>
          <a:stretch/>
        </p:blipFill>
        <p:spPr>
          <a:xfrm>
            <a:off x="96833" y="3126306"/>
            <a:ext cx="2311176" cy="1473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4" name="Google Shape;154;p30"/>
          <p:cNvPicPr preferRelativeResize="0"/>
          <p:nvPr/>
        </p:nvPicPr>
        <p:blipFill rotWithShape="1">
          <a:blip r:embed="rId4">
            <a:alphaModFix/>
          </a:blip>
          <a:srcRect b="15934" l="0" r="5997" t="15114"/>
          <a:stretch/>
        </p:blipFill>
        <p:spPr>
          <a:xfrm>
            <a:off x="2408008" y="3126307"/>
            <a:ext cx="2128101" cy="1473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5" name="Google Shape;155;p30"/>
          <p:cNvPicPr preferRelativeResize="0"/>
          <p:nvPr/>
        </p:nvPicPr>
        <p:blipFill rotWithShape="1">
          <a:blip r:embed="rId5">
            <a:alphaModFix/>
          </a:blip>
          <a:srcRect b="14981" l="4235" r="6978" t="13914"/>
          <a:stretch/>
        </p:blipFill>
        <p:spPr>
          <a:xfrm>
            <a:off x="4528776" y="3126307"/>
            <a:ext cx="2374604" cy="1473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6" name="Google Shape;156;p30"/>
          <p:cNvPicPr preferRelativeResize="0"/>
          <p:nvPr/>
        </p:nvPicPr>
        <p:blipFill rotWithShape="1">
          <a:blip r:embed="rId6">
            <a:alphaModFix/>
          </a:blip>
          <a:srcRect b="17721" l="0" r="7918" t="20012"/>
          <a:stretch/>
        </p:blipFill>
        <p:spPr>
          <a:xfrm>
            <a:off x="6817375" y="3126306"/>
            <a:ext cx="2281199" cy="1473650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p30"/>
          <p:cNvSpPr txBox="1"/>
          <p:nvPr/>
        </p:nvSpPr>
        <p:spPr>
          <a:xfrm>
            <a:off x="457188" y="3917331"/>
            <a:ext cx="1773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" sz="1200" u="none" cap="none" strike="noStrike">
                <a:solidFill>
                  <a:srgbClr val="FF3300"/>
                </a:solidFill>
                <a:latin typeface="Arial"/>
                <a:ea typeface="Arial"/>
                <a:cs typeface="Arial"/>
                <a:sym typeface="Arial"/>
              </a:rPr>
              <a:t>NATL/EPAC Basins</a:t>
            </a:r>
            <a:endParaRPr b="1" i="0" sz="1200" u="none" cap="none" strike="noStrike">
              <a:solidFill>
                <a:srgbClr val="FF33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8" name="Google Shape;158;p30"/>
          <p:cNvSpPr txBox="1"/>
          <p:nvPr/>
        </p:nvSpPr>
        <p:spPr>
          <a:xfrm>
            <a:off x="2815713" y="3927731"/>
            <a:ext cx="13266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" sz="1200" u="none" cap="none" strike="noStrike">
                <a:solidFill>
                  <a:srgbClr val="FF3300"/>
                </a:solidFill>
                <a:latin typeface="Arial"/>
                <a:ea typeface="Arial"/>
                <a:cs typeface="Arial"/>
                <a:sym typeface="Arial"/>
              </a:rPr>
              <a:t>WPAC Basin</a:t>
            </a:r>
            <a:endParaRPr b="1" i="0" sz="1200" u="none" cap="none" strike="noStrike">
              <a:solidFill>
                <a:srgbClr val="FF33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9" name="Google Shape;159;p30"/>
          <p:cNvSpPr txBox="1"/>
          <p:nvPr/>
        </p:nvSpPr>
        <p:spPr>
          <a:xfrm>
            <a:off x="5667900" y="3927731"/>
            <a:ext cx="9792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" sz="1200" u="none" cap="none" strike="noStrike">
                <a:solidFill>
                  <a:srgbClr val="FF3300"/>
                </a:solidFill>
                <a:latin typeface="Arial"/>
                <a:ea typeface="Arial"/>
                <a:cs typeface="Arial"/>
                <a:sym typeface="Arial"/>
              </a:rPr>
              <a:t>NIO Basin</a:t>
            </a:r>
            <a:endParaRPr b="1" i="0" sz="1200" u="none" cap="none" strike="noStrike">
              <a:solidFill>
                <a:srgbClr val="FF33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0" name="Google Shape;160;p30"/>
          <p:cNvSpPr txBox="1"/>
          <p:nvPr/>
        </p:nvSpPr>
        <p:spPr>
          <a:xfrm>
            <a:off x="7842875" y="3993531"/>
            <a:ext cx="10839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" sz="1200" u="none" cap="none" strike="noStrike">
                <a:solidFill>
                  <a:srgbClr val="FF3300"/>
                </a:solidFill>
                <a:latin typeface="Arial"/>
                <a:ea typeface="Arial"/>
                <a:cs typeface="Arial"/>
                <a:sym typeface="Arial"/>
              </a:rPr>
              <a:t>SH Basin</a:t>
            </a:r>
            <a:endParaRPr b="1" i="0" sz="1200" u="none" cap="none" strike="noStrike">
              <a:solidFill>
                <a:srgbClr val="FF33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1" name="Google Shape;161;p30"/>
          <p:cNvSpPr txBox="1"/>
          <p:nvPr/>
        </p:nvSpPr>
        <p:spPr>
          <a:xfrm>
            <a:off x="167186" y="4657511"/>
            <a:ext cx="3645300" cy="3693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atmospheric domain, </a:t>
            </a:r>
            <a:r>
              <a:rPr b="0" i="0" lang="en" sz="12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ocean domain</a:t>
            </a:r>
            <a:r>
              <a:rPr b="0" i="0" lang="en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b="0" i="0" lang="en" sz="1200" u="none" cap="none" strike="noStrike">
                <a:solidFill>
                  <a:srgbClr val="00FF00"/>
                </a:solidFill>
                <a:latin typeface="Arial"/>
                <a:ea typeface="Arial"/>
                <a:cs typeface="Arial"/>
                <a:sym typeface="Arial"/>
              </a:rPr>
              <a:t>wave domain</a:t>
            </a:r>
            <a:endParaRPr b="0" i="0" sz="1200" u="none" cap="none" strike="noStrike">
              <a:solidFill>
                <a:srgbClr val="00FF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" name="Google Shape;162;p30"/>
          <p:cNvSpPr txBox="1"/>
          <p:nvPr>
            <p:ph type="title"/>
          </p:nvPr>
        </p:nvSpPr>
        <p:spPr>
          <a:xfrm>
            <a:off x="628650" y="-158569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alibri"/>
              <a:buNone/>
            </a:pPr>
            <a:r>
              <a:rPr b="1" lang="en" sz="3600">
                <a:latin typeface="Calibri"/>
                <a:ea typeface="Calibri"/>
                <a:cs typeface="Calibri"/>
                <a:sym typeface="Calibri"/>
              </a:rPr>
              <a:t>Two Configurations for HAFSv1 </a:t>
            </a:r>
            <a:endParaRPr b="1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3" name="Google Shape;163;p3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9" name="Google Shape;169;p31" title="Chart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51798" y="809750"/>
            <a:ext cx="3291839" cy="19202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0" name="Google Shape;170;p31" title="Chart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065072" y="809750"/>
            <a:ext cx="3291839" cy="192409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1" name="Google Shape;171;p31" title="Chart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353312" y="2839846"/>
            <a:ext cx="3291839" cy="19202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2" name="Google Shape;172;p31" title="Chart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063936" y="2839846"/>
            <a:ext cx="3291839" cy="1920240"/>
          </a:xfrm>
          <a:prstGeom prst="rect">
            <a:avLst/>
          </a:prstGeom>
          <a:noFill/>
          <a:ln>
            <a:noFill/>
          </a:ln>
        </p:spPr>
      </p:pic>
      <p:sp>
        <p:nvSpPr>
          <p:cNvPr id="173" name="Google Shape;173;p31"/>
          <p:cNvSpPr txBox="1"/>
          <p:nvPr/>
        </p:nvSpPr>
        <p:spPr>
          <a:xfrm rot="-5400000">
            <a:off x="361624" y="1514281"/>
            <a:ext cx="12666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HAFS-A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Interpolated</a:t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" name="Google Shape;174;p31"/>
          <p:cNvSpPr txBox="1"/>
          <p:nvPr/>
        </p:nvSpPr>
        <p:spPr>
          <a:xfrm>
            <a:off x="2573760" y="4760086"/>
            <a:ext cx="663900" cy="301200"/>
          </a:xfrm>
          <a:prstGeom prst="rect">
            <a:avLst/>
          </a:prstGeom>
          <a:solidFill>
            <a:srgbClr val="D7D73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b="1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Track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" name="Google Shape;175;p31"/>
          <p:cNvSpPr txBox="1"/>
          <p:nvPr/>
        </p:nvSpPr>
        <p:spPr>
          <a:xfrm>
            <a:off x="6152634" y="4760086"/>
            <a:ext cx="932700" cy="301200"/>
          </a:xfrm>
          <a:prstGeom prst="rect">
            <a:avLst/>
          </a:prstGeom>
          <a:solidFill>
            <a:srgbClr val="D7D73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b="1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Intensity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6" name="Google Shape;176;p31"/>
          <p:cNvCxnSpPr/>
          <p:nvPr/>
        </p:nvCxnSpPr>
        <p:spPr>
          <a:xfrm flipH="1" rot="10800000">
            <a:off x="1682496" y="1569950"/>
            <a:ext cx="2770500" cy="75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77" name="Google Shape;177;p31"/>
          <p:cNvCxnSpPr/>
          <p:nvPr/>
        </p:nvCxnSpPr>
        <p:spPr>
          <a:xfrm flipH="1" rot="10800000">
            <a:off x="5404104" y="1569950"/>
            <a:ext cx="2761500" cy="75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78" name="Google Shape;178;p31"/>
          <p:cNvCxnSpPr/>
          <p:nvPr/>
        </p:nvCxnSpPr>
        <p:spPr>
          <a:xfrm flipH="1" rot="10800000">
            <a:off x="1682496" y="3593592"/>
            <a:ext cx="2770500" cy="75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79" name="Google Shape;179;p31"/>
          <p:cNvCxnSpPr/>
          <p:nvPr/>
        </p:nvCxnSpPr>
        <p:spPr>
          <a:xfrm flipH="1" rot="10800000">
            <a:off x="5404104" y="3593592"/>
            <a:ext cx="2761500" cy="75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80" name="Google Shape;180;p31"/>
          <p:cNvSpPr txBox="1"/>
          <p:nvPr/>
        </p:nvSpPr>
        <p:spPr>
          <a:xfrm rot="-5400000">
            <a:off x="361624" y="3492236"/>
            <a:ext cx="12666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HAFS-B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Interpolated</a:t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1" name="Google Shape;181;p31"/>
          <p:cNvSpPr txBox="1"/>
          <p:nvPr>
            <p:ph type="title"/>
          </p:nvPr>
        </p:nvSpPr>
        <p:spPr>
          <a:xfrm>
            <a:off x="628650" y="71817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libri"/>
              <a:buNone/>
            </a:pPr>
            <a:r>
              <a:rPr b="1" lang="en" sz="3600">
                <a:latin typeface="Calibri"/>
                <a:ea typeface="Calibri"/>
                <a:cs typeface="Calibri"/>
                <a:sym typeface="Calibri"/>
              </a:rPr>
              <a:t>Frequency of Superior Performance (NATL)</a:t>
            </a:r>
            <a:br>
              <a:rPr b="1" lang="en" sz="3600">
                <a:solidFill>
                  <a:srgbClr val="0000FF"/>
                </a:solidFill>
              </a:rPr>
            </a:b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32"/>
          <p:cNvSpPr txBox="1"/>
          <p:nvPr>
            <p:ph type="title"/>
          </p:nvPr>
        </p:nvSpPr>
        <p:spPr>
          <a:xfrm>
            <a:off x="628650" y="-6"/>
            <a:ext cx="7886700" cy="994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/>
              <a:t>Impact on NHC Consensus Model</a:t>
            </a:r>
            <a:endParaRPr sz="3200"/>
          </a:p>
        </p:txBody>
      </p:sp>
      <p:sp>
        <p:nvSpPr>
          <p:cNvPr id="187" name="Google Shape;187;p3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descr="Chart, line chart&#10;&#10;Description automatically generated" id="188" name="Google Shape;188;p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48050" y="1374501"/>
            <a:ext cx="4229578" cy="2553498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Chart, line chart&#10;&#10;Description automatically generated" id="189" name="Google Shape;189;p3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770950" y="1374500"/>
            <a:ext cx="4091074" cy="2501074"/>
          </a:xfrm>
          <a:prstGeom prst="rect">
            <a:avLst/>
          </a:prstGeom>
          <a:noFill/>
          <a:ln>
            <a:noFill/>
          </a:ln>
        </p:spPr>
      </p:pic>
      <p:sp>
        <p:nvSpPr>
          <p:cNvPr id="190" name="Google Shape;190;p32"/>
          <p:cNvSpPr txBox="1"/>
          <p:nvPr/>
        </p:nvSpPr>
        <p:spPr>
          <a:xfrm>
            <a:off x="1720300" y="820400"/>
            <a:ext cx="10113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Track</a:t>
            </a:r>
            <a:endParaRPr b="1"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1" name="Google Shape;191;p32"/>
          <p:cNvSpPr txBox="1"/>
          <p:nvPr/>
        </p:nvSpPr>
        <p:spPr>
          <a:xfrm>
            <a:off x="6178875" y="820400"/>
            <a:ext cx="14679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Intensity</a:t>
            </a:r>
            <a:endParaRPr b="1"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2" name="Google Shape;192;p32"/>
          <p:cNvSpPr txBox="1"/>
          <p:nvPr/>
        </p:nvSpPr>
        <p:spPr>
          <a:xfrm>
            <a:off x="628650" y="4255875"/>
            <a:ext cx="83322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Track consensus: AVNI, EGRI, HWFI EMHI, CTCI, EMNI </a:t>
            </a:r>
            <a:endParaRPr sz="12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Intensity Consensus: DSHP, LGEM, HWFI, HMNI, CTCI</a:t>
            </a:r>
            <a:endParaRPr sz="12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3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4375"/>
              <a:buFont typeface="Arial"/>
              <a:buNone/>
            </a:pPr>
            <a:r>
              <a:rPr lang="en" sz="3200"/>
              <a:t>Impact on NHC Corrected-Consensus Model</a:t>
            </a:r>
            <a:endParaRPr/>
          </a:p>
        </p:txBody>
      </p:sp>
      <p:sp>
        <p:nvSpPr>
          <p:cNvPr id="198" name="Google Shape;198;p3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99" name="Google Shape;199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49754" y="1499025"/>
            <a:ext cx="5244498" cy="3402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34"/>
          <p:cNvSpPr txBox="1"/>
          <p:nvPr/>
        </p:nvSpPr>
        <p:spPr>
          <a:xfrm>
            <a:off x="40300" y="684900"/>
            <a:ext cx="4531800" cy="315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11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●"/>
            </a:pPr>
            <a:r>
              <a:rPr b="1" i="0" lang="en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Moving nest</a:t>
            </a:r>
            <a:endParaRPr b="1" i="0" sz="1600" u="none" cap="none" strike="noStrike">
              <a:solidFill>
                <a:srgbClr val="22222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115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○"/>
            </a:pPr>
            <a:r>
              <a:rPr b="0" i="0" lang="en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Multiple storms</a:t>
            </a:r>
            <a:endParaRPr b="0" i="0" sz="1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115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○"/>
            </a:pPr>
            <a:r>
              <a:rPr b="0" i="0" lang="en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Flexible nesting refinement</a:t>
            </a:r>
            <a:endParaRPr/>
          </a:p>
          <a:p>
            <a:pPr indent="-31115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○"/>
            </a:pPr>
            <a:r>
              <a:rPr b="0" i="0" lang="en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Mass adjustment for fine topography consistency in blending zones</a:t>
            </a:r>
            <a:endParaRPr b="0" i="0" sz="1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115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○"/>
            </a:pPr>
            <a:r>
              <a:rPr b="0" i="0" lang="en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Code optimization</a:t>
            </a:r>
            <a:endParaRPr b="0" i="0" sz="1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11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●"/>
            </a:pPr>
            <a:r>
              <a:rPr b="1" i="0" lang="en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Data assimilation</a:t>
            </a:r>
            <a:endParaRPr b="1" i="0" sz="1600" u="none" cap="none" strike="noStrike">
              <a:solidFill>
                <a:srgbClr val="22222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11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300"/>
              <a:buFont typeface="Arial"/>
              <a:buChar char="○"/>
            </a:pPr>
            <a:r>
              <a:rPr b="0" i="0" lang="en" sz="1600" u="none" cap="none" strike="noStrike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rPr>
              <a:t>New data ingestion</a:t>
            </a:r>
            <a:endParaRPr b="0" i="0" sz="1600" u="none" cap="none" strike="noStrike">
              <a:solidFill>
                <a:srgbClr val="22222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11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300"/>
              <a:buFont typeface="Arial"/>
              <a:buChar char="○"/>
            </a:pPr>
            <a:r>
              <a:rPr b="0" i="0" lang="en" sz="1600" u="none" cap="none" strike="noStrike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rPr>
              <a:t>Atmosphere/Ocean coupled DA</a:t>
            </a:r>
            <a:endParaRPr b="0" i="0" sz="1600" u="none" cap="none" strike="noStrike">
              <a:solidFill>
                <a:srgbClr val="22222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11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300"/>
              <a:buFont typeface="Arial"/>
              <a:buChar char="○"/>
            </a:pPr>
            <a:r>
              <a:rPr b="0" i="0" lang="en" sz="1600" u="none" cap="none" strike="noStrike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rPr>
              <a:t>JEDI infrastructure</a:t>
            </a:r>
            <a:endParaRPr b="0" i="0" sz="1600" u="none" cap="none" strike="noStrike">
              <a:solidFill>
                <a:srgbClr val="22222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11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300"/>
              <a:buFont typeface="Arial"/>
              <a:buChar char="○"/>
            </a:pPr>
            <a:r>
              <a:rPr b="0" i="0" lang="en" sz="1600" u="none" cap="none" strike="noStrike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rPr>
              <a:t>JEDI transition</a:t>
            </a:r>
            <a:endParaRPr b="0" i="0" sz="1600" u="none" cap="none" strike="noStrike">
              <a:solidFill>
                <a:srgbClr val="22222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" name="Google Shape;206;p34"/>
          <p:cNvSpPr txBox="1"/>
          <p:nvPr/>
        </p:nvSpPr>
        <p:spPr>
          <a:xfrm>
            <a:off x="421975" y="244250"/>
            <a:ext cx="8386800" cy="49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b" bIns="45675" lIns="91425" spcFirstLastPara="1" rIns="91425" wrap="square" tIns="456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en" sz="2400" u="none" cap="none" strike="noStrike">
                <a:solidFill>
                  <a:srgbClr val="0A4595"/>
                </a:solidFill>
                <a:latin typeface="Arial"/>
                <a:ea typeface="Arial"/>
                <a:cs typeface="Arial"/>
                <a:sym typeface="Arial"/>
              </a:rPr>
              <a:t>HAFSv2 Development Priorities</a:t>
            </a:r>
            <a:endParaRPr b="1" i="0" sz="2000" u="none" cap="none" strike="noStrike">
              <a:solidFill>
                <a:srgbClr val="0A459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34"/>
          <p:cNvSpPr txBox="1"/>
          <p:nvPr/>
        </p:nvSpPr>
        <p:spPr>
          <a:xfrm>
            <a:off x="4360743" y="684900"/>
            <a:ext cx="4743000" cy="283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11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●"/>
            </a:pPr>
            <a:r>
              <a:rPr b="1" i="0" lang="en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Physics</a:t>
            </a:r>
            <a:endParaRPr b="0" i="0" sz="1600" u="none" cap="none" strike="noStrike">
              <a:solidFill>
                <a:srgbClr val="22222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11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300"/>
              <a:buFont typeface="Arial"/>
              <a:buChar char="○"/>
            </a:pPr>
            <a:r>
              <a:rPr b="0" i="0" lang="en" sz="1600" u="none" cap="none" strike="noStrike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rPr>
              <a:t>PBL for TC application</a:t>
            </a:r>
            <a:endParaRPr b="0" i="0" sz="1600" u="none" cap="none" strike="noStrike">
              <a:solidFill>
                <a:srgbClr val="22222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11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300"/>
              <a:buFont typeface="Arial"/>
              <a:buChar char="○"/>
            </a:pPr>
            <a:r>
              <a:rPr b="0" i="0" lang="en" sz="1600" u="none" cap="none" strike="noStrike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rPr>
              <a:t>NOAH-MP evaluation</a:t>
            </a:r>
            <a:endParaRPr b="0" i="0" sz="1600" u="none" cap="none" strike="noStrike">
              <a:solidFill>
                <a:srgbClr val="22222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11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300"/>
              <a:buFont typeface="Arial"/>
              <a:buChar char="○"/>
            </a:pPr>
            <a:r>
              <a:rPr b="0" i="0" lang="en" sz="1600" u="none" cap="none" strike="noStrike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rPr>
              <a:t>saSAS upgrade, transition, &amp; evaluation</a:t>
            </a:r>
            <a:endParaRPr b="0" i="0" sz="1600" u="none" cap="none" strike="noStrike">
              <a:solidFill>
                <a:srgbClr val="22222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11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300"/>
              <a:buFont typeface="Arial"/>
              <a:buChar char="○"/>
            </a:pPr>
            <a:r>
              <a:rPr b="0" i="0" lang="en" sz="1600" u="none" cap="none" strike="noStrike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rPr>
              <a:t>Microphysics parameterization upgrade</a:t>
            </a:r>
            <a:endParaRPr b="0" i="0" sz="1600" u="none" cap="none" strike="noStrike">
              <a:solidFill>
                <a:srgbClr val="22222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11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300"/>
              <a:buFont typeface="Arial"/>
              <a:buChar char="●"/>
            </a:pPr>
            <a:r>
              <a:rPr b="1" i="0" lang="en" sz="1600" u="none" cap="none" strike="noStrike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rPr>
              <a:t>Ocean and wave model transition</a:t>
            </a:r>
            <a:endParaRPr b="1" i="0" sz="1600" u="none" cap="none" strike="noStrike">
              <a:solidFill>
                <a:srgbClr val="22222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115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300"/>
              <a:buFont typeface="Arial"/>
              <a:buChar char="○"/>
            </a:pPr>
            <a:r>
              <a:rPr b="0" i="0" lang="en" sz="1600" u="none" cap="none" strike="noStrike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rPr>
              <a:t>HYCOM to MOM6 transition</a:t>
            </a:r>
            <a:endParaRPr b="0" i="0" sz="1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115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300"/>
              <a:buFont typeface="Arial"/>
              <a:buChar char="○"/>
            </a:pPr>
            <a:r>
              <a:rPr b="0" i="0" lang="en" sz="1600" u="none" cap="none" strike="noStrike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rPr>
              <a:t>Atmosphere-MOM6-Wave three-way coupling</a:t>
            </a:r>
            <a:endParaRPr/>
          </a:p>
          <a:p>
            <a:pPr indent="-31115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300"/>
              <a:buFont typeface="Arial"/>
              <a:buChar char="○"/>
            </a:pPr>
            <a:r>
              <a:rPr b="0" i="0" lang="en" sz="1600" u="none" cap="none" strike="noStrike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rPr>
              <a:t>Coupling scheme</a:t>
            </a:r>
            <a:endParaRPr b="0" i="0" sz="1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3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