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79" r:id="rId2"/>
    <p:sldId id="280" r:id="rId3"/>
    <p:sldId id="268" r:id="rId4"/>
    <p:sldId id="298" r:id="rId5"/>
    <p:sldId id="257" r:id="rId6"/>
    <p:sldId id="299" r:id="rId7"/>
    <p:sldId id="291" r:id="rId8"/>
    <p:sldId id="301" r:id="rId9"/>
    <p:sldId id="302" r:id="rId10"/>
    <p:sldId id="294" r:id="rId11"/>
    <p:sldId id="305" r:id="rId12"/>
    <p:sldId id="296" r:id="rId13"/>
    <p:sldId id="297" r:id="rId14"/>
    <p:sldId id="303" r:id="rId15"/>
    <p:sldId id="304" r:id="rId16"/>
    <p:sldId id="277" r:id="rId17"/>
    <p:sldId id="748" r:id="rId18"/>
    <p:sldId id="746" r:id="rId19"/>
    <p:sldId id="416" r:id="rId20"/>
    <p:sldId id="747" r:id="rId21"/>
    <p:sldId id="70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n Zhang" initials="JZ" lastIdx="1" clrIdx="0">
    <p:extLst>
      <p:ext uri="{19B8F6BF-5375-455C-9EA6-DF929625EA0E}">
        <p15:presenceInfo xmlns:p15="http://schemas.microsoft.com/office/powerpoint/2012/main" userId="Jun Zha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1" autoAdjust="0"/>
    <p:restoredTop sz="94660"/>
  </p:normalViewPr>
  <p:slideViewPr>
    <p:cSldViewPr snapToGrid="0">
      <p:cViewPr varScale="1">
        <p:scale>
          <a:sx n="105" d="100"/>
          <a:sy n="105" d="100"/>
        </p:scale>
        <p:origin x="810"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D2ACC1-EF45-4191-BF19-F17BE5305C6B}" type="datetimeFigureOut">
              <a:rPr lang="en-US" smtClean="0"/>
              <a:t>5/11/2023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3D40EF-C2FF-4828-B7AE-D918CDF93982}" type="slidenum">
              <a:rPr lang="en-US" smtClean="0"/>
              <a:t>‹#›</a:t>
            </a:fld>
            <a:endParaRPr lang="en-US"/>
          </a:p>
        </p:txBody>
      </p:sp>
    </p:spTree>
    <p:extLst>
      <p:ext uri="{BB962C8B-B14F-4D97-AF65-F5344CB8AC3E}">
        <p14:creationId xmlns:p14="http://schemas.microsoft.com/office/powerpoint/2010/main" val="3386682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3D40EF-C2FF-4828-B7AE-D918CDF93982}" type="slidenum">
              <a:rPr lang="en-US" smtClean="0"/>
              <a:t>10</a:t>
            </a:fld>
            <a:endParaRPr lang="en-US"/>
          </a:p>
        </p:txBody>
      </p:sp>
    </p:spTree>
    <p:extLst>
      <p:ext uri="{BB962C8B-B14F-4D97-AF65-F5344CB8AC3E}">
        <p14:creationId xmlns:p14="http://schemas.microsoft.com/office/powerpoint/2010/main" val="2059688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3D40EF-C2FF-4828-B7AE-D918CDF93982}" type="slidenum">
              <a:rPr lang="en-US" smtClean="0"/>
              <a:t>13</a:t>
            </a:fld>
            <a:endParaRPr lang="en-US"/>
          </a:p>
        </p:txBody>
      </p:sp>
    </p:spTree>
    <p:extLst>
      <p:ext uri="{BB962C8B-B14F-4D97-AF65-F5344CB8AC3E}">
        <p14:creationId xmlns:p14="http://schemas.microsoft.com/office/powerpoint/2010/main" val="1946230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charset="0"/>
              <a:ea typeface="SimSun" pitchFamily="2" charset="-122"/>
            </a:endParaRPr>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SimSun" pitchFamily="2" charset="-122"/>
              </a:defRPr>
            </a:lvl1pPr>
            <a:lvl2pPr marL="742950" indent="-285750">
              <a:defRPr>
                <a:solidFill>
                  <a:schemeClr val="tx1"/>
                </a:solidFill>
                <a:latin typeface="Arial" charset="0"/>
                <a:ea typeface="SimSun" pitchFamily="2" charset="-122"/>
              </a:defRPr>
            </a:lvl2pPr>
            <a:lvl3pPr marL="1143000" indent="-228600">
              <a:defRPr>
                <a:solidFill>
                  <a:schemeClr val="tx1"/>
                </a:solidFill>
                <a:latin typeface="Arial" charset="0"/>
                <a:ea typeface="SimSun" pitchFamily="2" charset="-122"/>
              </a:defRPr>
            </a:lvl3pPr>
            <a:lvl4pPr marL="1600200" indent="-228600">
              <a:defRPr>
                <a:solidFill>
                  <a:schemeClr val="tx1"/>
                </a:solidFill>
                <a:latin typeface="Arial" charset="0"/>
                <a:ea typeface="SimSun" pitchFamily="2" charset="-122"/>
              </a:defRPr>
            </a:lvl4pPr>
            <a:lvl5pPr marL="2057400" indent="-228600">
              <a:defRPr>
                <a:solidFill>
                  <a:schemeClr val="tx1"/>
                </a:solidFill>
                <a:latin typeface="Arial" charset="0"/>
                <a:ea typeface="SimSun" pitchFamily="2" charset="-122"/>
              </a:defRPr>
            </a:lvl5pPr>
            <a:lvl6pPr marL="2514600" indent="-228600" eaLnBrk="0" fontAlgn="base" hangingPunct="0">
              <a:spcBef>
                <a:spcPct val="0"/>
              </a:spcBef>
              <a:spcAft>
                <a:spcPct val="0"/>
              </a:spcAft>
              <a:defRPr>
                <a:solidFill>
                  <a:schemeClr val="tx1"/>
                </a:solidFill>
                <a:latin typeface="Arial" charset="0"/>
                <a:ea typeface="SimSun" pitchFamily="2" charset="-122"/>
              </a:defRPr>
            </a:lvl6pPr>
            <a:lvl7pPr marL="2971800" indent="-228600" eaLnBrk="0" fontAlgn="base" hangingPunct="0">
              <a:spcBef>
                <a:spcPct val="0"/>
              </a:spcBef>
              <a:spcAft>
                <a:spcPct val="0"/>
              </a:spcAft>
              <a:defRPr>
                <a:solidFill>
                  <a:schemeClr val="tx1"/>
                </a:solidFill>
                <a:latin typeface="Arial" charset="0"/>
                <a:ea typeface="SimSun" pitchFamily="2" charset="-122"/>
              </a:defRPr>
            </a:lvl7pPr>
            <a:lvl8pPr marL="3429000" indent="-228600" eaLnBrk="0" fontAlgn="base" hangingPunct="0">
              <a:spcBef>
                <a:spcPct val="0"/>
              </a:spcBef>
              <a:spcAft>
                <a:spcPct val="0"/>
              </a:spcAft>
              <a:defRPr>
                <a:solidFill>
                  <a:schemeClr val="tx1"/>
                </a:solidFill>
                <a:latin typeface="Arial" charset="0"/>
                <a:ea typeface="SimSun" pitchFamily="2" charset="-122"/>
              </a:defRPr>
            </a:lvl8pPr>
            <a:lvl9pPr marL="3886200" indent="-228600" eaLnBrk="0" fontAlgn="base" hangingPunct="0">
              <a:spcBef>
                <a:spcPct val="0"/>
              </a:spcBef>
              <a:spcAft>
                <a:spcPct val="0"/>
              </a:spcAft>
              <a:defRPr>
                <a:solidFill>
                  <a:schemeClr val="tx1"/>
                </a:solidFill>
                <a:latin typeface="Arial" charset="0"/>
                <a:ea typeface="SimSun" pitchFamily="2" charset="-122"/>
              </a:defRPr>
            </a:lvl9pPr>
          </a:lstStyle>
          <a:p>
            <a:fld id="{2E1BEB9C-8902-4490-ABF5-6A47D71F96D8}" type="slidenum">
              <a:rPr lang="en-US" altLang="zh-CN" smtClean="0"/>
              <a:pPr/>
              <a:t>19</a:t>
            </a:fld>
            <a:endParaRPr lang="en-US" altLang="zh-CN"/>
          </a:p>
        </p:txBody>
      </p:sp>
    </p:spTree>
    <p:extLst>
      <p:ext uri="{BB962C8B-B14F-4D97-AF65-F5344CB8AC3E}">
        <p14:creationId xmlns:p14="http://schemas.microsoft.com/office/powerpoint/2010/main" val="20595648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43FCD57-8873-4F4C-A60C-58B70E91A986}" type="datetimeFigureOut">
              <a:rPr lang="en-US" smtClean="0"/>
              <a:t>5/11/2023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1200F1-AD2A-4FD5-95EE-F379CA12EABD}" type="slidenum">
              <a:rPr lang="en-US" smtClean="0"/>
              <a:t>‹#›</a:t>
            </a:fld>
            <a:endParaRPr lang="en-US"/>
          </a:p>
        </p:txBody>
      </p:sp>
    </p:spTree>
    <p:extLst>
      <p:ext uri="{BB962C8B-B14F-4D97-AF65-F5344CB8AC3E}">
        <p14:creationId xmlns:p14="http://schemas.microsoft.com/office/powerpoint/2010/main" val="3204948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43FCD57-8873-4F4C-A60C-58B70E91A986}" type="datetimeFigureOut">
              <a:rPr lang="en-US" smtClean="0"/>
              <a:t>5/11/2023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1200F1-AD2A-4FD5-95EE-F379CA12EABD}" type="slidenum">
              <a:rPr lang="en-US" smtClean="0"/>
              <a:t>‹#›</a:t>
            </a:fld>
            <a:endParaRPr lang="en-US"/>
          </a:p>
        </p:txBody>
      </p:sp>
    </p:spTree>
    <p:extLst>
      <p:ext uri="{BB962C8B-B14F-4D97-AF65-F5344CB8AC3E}">
        <p14:creationId xmlns:p14="http://schemas.microsoft.com/office/powerpoint/2010/main" val="2328639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43FCD57-8873-4F4C-A60C-58B70E91A986}" type="datetimeFigureOut">
              <a:rPr lang="en-US" smtClean="0"/>
              <a:t>5/11/2023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1200F1-AD2A-4FD5-95EE-F379CA12EABD}" type="slidenum">
              <a:rPr lang="en-US" smtClean="0"/>
              <a:t>‹#›</a:t>
            </a:fld>
            <a:endParaRPr lang="en-US"/>
          </a:p>
        </p:txBody>
      </p:sp>
    </p:spTree>
    <p:extLst>
      <p:ext uri="{BB962C8B-B14F-4D97-AF65-F5344CB8AC3E}">
        <p14:creationId xmlns:p14="http://schemas.microsoft.com/office/powerpoint/2010/main" val="1902641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43FCD57-8873-4F4C-A60C-58B70E91A986}" type="datetimeFigureOut">
              <a:rPr lang="en-US" smtClean="0"/>
              <a:t>5/11/2023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1200F1-AD2A-4FD5-95EE-F379CA12EABD}" type="slidenum">
              <a:rPr lang="en-US" smtClean="0"/>
              <a:t>‹#›</a:t>
            </a:fld>
            <a:endParaRPr lang="en-US"/>
          </a:p>
        </p:txBody>
      </p:sp>
    </p:spTree>
    <p:extLst>
      <p:ext uri="{BB962C8B-B14F-4D97-AF65-F5344CB8AC3E}">
        <p14:creationId xmlns:p14="http://schemas.microsoft.com/office/powerpoint/2010/main" val="3654235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3FCD57-8873-4F4C-A60C-58B70E91A986}" type="datetimeFigureOut">
              <a:rPr lang="en-US" smtClean="0"/>
              <a:t>5/11/2023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1200F1-AD2A-4FD5-95EE-F379CA12EABD}" type="slidenum">
              <a:rPr lang="en-US" smtClean="0"/>
              <a:t>‹#›</a:t>
            </a:fld>
            <a:endParaRPr lang="en-US"/>
          </a:p>
        </p:txBody>
      </p:sp>
    </p:spTree>
    <p:extLst>
      <p:ext uri="{BB962C8B-B14F-4D97-AF65-F5344CB8AC3E}">
        <p14:creationId xmlns:p14="http://schemas.microsoft.com/office/powerpoint/2010/main" val="5402823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43FCD57-8873-4F4C-A60C-58B70E91A986}" type="datetimeFigureOut">
              <a:rPr lang="en-US" smtClean="0"/>
              <a:t>5/11/2023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1200F1-AD2A-4FD5-95EE-F379CA12EABD}" type="slidenum">
              <a:rPr lang="en-US" smtClean="0"/>
              <a:t>‹#›</a:t>
            </a:fld>
            <a:endParaRPr lang="en-US"/>
          </a:p>
        </p:txBody>
      </p:sp>
    </p:spTree>
    <p:extLst>
      <p:ext uri="{BB962C8B-B14F-4D97-AF65-F5344CB8AC3E}">
        <p14:creationId xmlns:p14="http://schemas.microsoft.com/office/powerpoint/2010/main" val="871264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43FCD57-8873-4F4C-A60C-58B70E91A986}" type="datetimeFigureOut">
              <a:rPr lang="en-US" smtClean="0"/>
              <a:t>5/11/2023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1200F1-AD2A-4FD5-95EE-F379CA12EABD}" type="slidenum">
              <a:rPr lang="en-US" smtClean="0"/>
              <a:t>‹#›</a:t>
            </a:fld>
            <a:endParaRPr lang="en-US"/>
          </a:p>
        </p:txBody>
      </p:sp>
    </p:spTree>
    <p:extLst>
      <p:ext uri="{BB962C8B-B14F-4D97-AF65-F5344CB8AC3E}">
        <p14:creationId xmlns:p14="http://schemas.microsoft.com/office/powerpoint/2010/main" val="16240582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43FCD57-8873-4F4C-A60C-58B70E91A986}" type="datetimeFigureOut">
              <a:rPr lang="en-US" smtClean="0"/>
              <a:t>5/11/2023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1200F1-AD2A-4FD5-95EE-F379CA12EABD}" type="slidenum">
              <a:rPr lang="en-US" smtClean="0"/>
              <a:t>‹#›</a:t>
            </a:fld>
            <a:endParaRPr lang="en-US"/>
          </a:p>
        </p:txBody>
      </p:sp>
    </p:spTree>
    <p:extLst>
      <p:ext uri="{BB962C8B-B14F-4D97-AF65-F5344CB8AC3E}">
        <p14:creationId xmlns:p14="http://schemas.microsoft.com/office/powerpoint/2010/main" val="3200263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3FCD57-8873-4F4C-A60C-58B70E91A986}" type="datetimeFigureOut">
              <a:rPr lang="en-US" smtClean="0"/>
              <a:t>5/11/2023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1200F1-AD2A-4FD5-95EE-F379CA12EABD}" type="slidenum">
              <a:rPr lang="en-US" smtClean="0"/>
              <a:t>‹#›</a:t>
            </a:fld>
            <a:endParaRPr lang="en-US"/>
          </a:p>
        </p:txBody>
      </p:sp>
    </p:spTree>
    <p:extLst>
      <p:ext uri="{BB962C8B-B14F-4D97-AF65-F5344CB8AC3E}">
        <p14:creationId xmlns:p14="http://schemas.microsoft.com/office/powerpoint/2010/main" val="3403921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43FCD57-8873-4F4C-A60C-58B70E91A986}" type="datetimeFigureOut">
              <a:rPr lang="en-US" smtClean="0"/>
              <a:t>5/11/2023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1200F1-AD2A-4FD5-95EE-F379CA12EABD}" type="slidenum">
              <a:rPr lang="en-US" smtClean="0"/>
              <a:t>‹#›</a:t>
            </a:fld>
            <a:endParaRPr lang="en-US"/>
          </a:p>
        </p:txBody>
      </p:sp>
    </p:spTree>
    <p:extLst>
      <p:ext uri="{BB962C8B-B14F-4D97-AF65-F5344CB8AC3E}">
        <p14:creationId xmlns:p14="http://schemas.microsoft.com/office/powerpoint/2010/main" val="2608163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43FCD57-8873-4F4C-A60C-58B70E91A986}" type="datetimeFigureOut">
              <a:rPr lang="en-US" smtClean="0"/>
              <a:t>5/11/2023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1200F1-AD2A-4FD5-95EE-F379CA12EABD}" type="slidenum">
              <a:rPr lang="en-US" smtClean="0"/>
              <a:t>‹#›</a:t>
            </a:fld>
            <a:endParaRPr lang="en-US"/>
          </a:p>
        </p:txBody>
      </p:sp>
    </p:spTree>
    <p:extLst>
      <p:ext uri="{BB962C8B-B14F-4D97-AF65-F5344CB8AC3E}">
        <p14:creationId xmlns:p14="http://schemas.microsoft.com/office/powerpoint/2010/main" val="1726700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3FCD57-8873-4F4C-A60C-58B70E91A986}" type="datetimeFigureOut">
              <a:rPr lang="en-US" smtClean="0"/>
              <a:t>5/11/2023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1200F1-AD2A-4FD5-95EE-F379CA12EABD}" type="slidenum">
              <a:rPr lang="en-US" smtClean="0"/>
              <a:t>‹#›</a:t>
            </a:fld>
            <a:endParaRPr lang="en-US"/>
          </a:p>
        </p:txBody>
      </p:sp>
    </p:spTree>
    <p:extLst>
      <p:ext uri="{BB962C8B-B14F-4D97-AF65-F5344CB8AC3E}">
        <p14:creationId xmlns:p14="http://schemas.microsoft.com/office/powerpoint/2010/main" val="2222260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E03A5-0265-41AB-808B-97360A2B7A22}"/>
              </a:ext>
            </a:extLst>
          </p:cNvPr>
          <p:cNvSpPr>
            <a:spLocks noGrp="1"/>
          </p:cNvSpPr>
          <p:nvPr>
            <p:ph type="ctrTitle"/>
          </p:nvPr>
        </p:nvSpPr>
        <p:spPr>
          <a:xfrm>
            <a:off x="1414272" y="1592378"/>
            <a:ext cx="9144000" cy="2387600"/>
          </a:xfrm>
        </p:spPr>
        <p:txBody>
          <a:bodyPr>
            <a:normAutofit fontScale="90000"/>
          </a:bodyPr>
          <a:lstStyle/>
          <a:p>
            <a:br>
              <a:rPr lang="en-US" dirty="0"/>
            </a:br>
            <a:br>
              <a:rPr lang="en-US" dirty="0"/>
            </a:br>
            <a:br>
              <a:rPr lang="en-US" dirty="0"/>
            </a:br>
            <a:r>
              <a:rPr lang="en-US" sz="5300" b="1" dirty="0">
                <a:solidFill>
                  <a:srgbClr val="0000FF"/>
                </a:solidFill>
              </a:rPr>
              <a:t>The Mean Boundary Layer Structure and Its Relationship to Tropical Cyclone Intensity Change </a:t>
            </a:r>
            <a:r>
              <a:rPr lang="en-US" sz="5300" dirty="0"/>
              <a:t> </a:t>
            </a:r>
            <a:br>
              <a:rPr lang="en-US" dirty="0"/>
            </a:br>
            <a:endParaRPr lang="en-US" dirty="0"/>
          </a:p>
        </p:txBody>
      </p:sp>
      <p:sp>
        <p:nvSpPr>
          <p:cNvPr id="3" name="Subtitle 2">
            <a:extLst>
              <a:ext uri="{FF2B5EF4-FFF2-40B4-BE49-F238E27FC236}">
                <a16:creationId xmlns:a16="http://schemas.microsoft.com/office/drawing/2014/main" id="{E4F84E41-64BB-4B4F-B1C1-9295C83C984D}"/>
              </a:ext>
            </a:extLst>
          </p:cNvPr>
          <p:cNvSpPr>
            <a:spLocks noGrp="1"/>
          </p:cNvSpPr>
          <p:nvPr>
            <p:ph type="subTitle" idx="1"/>
          </p:nvPr>
        </p:nvSpPr>
        <p:spPr>
          <a:xfrm>
            <a:off x="35496" y="3673139"/>
            <a:ext cx="12156504" cy="2821934"/>
          </a:xfrm>
        </p:spPr>
        <p:txBody>
          <a:bodyPr>
            <a:normAutofit/>
          </a:bodyPr>
          <a:lstStyle/>
          <a:p>
            <a:endParaRPr lang="en-US" dirty="0"/>
          </a:p>
          <a:p>
            <a:r>
              <a:rPr lang="en-US" sz="3600" dirty="0"/>
              <a:t>Jun Zhang, Robert Rogers, Paul </a:t>
            </a:r>
            <a:r>
              <a:rPr lang="en-US" sz="3600" dirty="0" err="1"/>
              <a:t>Reasor</a:t>
            </a:r>
            <a:r>
              <a:rPr lang="en-US" sz="3600" dirty="0"/>
              <a:t>, John Gamache</a:t>
            </a:r>
          </a:p>
          <a:p>
            <a:endParaRPr lang="en-US" sz="4800" dirty="0"/>
          </a:p>
          <a:p>
            <a:r>
              <a:rPr lang="en-US" sz="3200" i="1" dirty="0"/>
              <a:t>HRD Science Meeting, 05/11/2023  </a:t>
            </a:r>
          </a:p>
        </p:txBody>
      </p:sp>
      <p:pic>
        <p:nvPicPr>
          <p:cNvPr id="4" name="Picture 10" descr="Image result for University of miami logo">
            <a:extLst>
              <a:ext uri="{FF2B5EF4-FFF2-40B4-BE49-F238E27FC236}">
                <a16:creationId xmlns:a16="http://schemas.microsoft.com/office/drawing/2014/main" id="{595AD350-AE90-4E4A-8164-140EE12D5FC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161759"/>
            <a:ext cx="3392082" cy="841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Image result for noaa logo">
            <a:extLst>
              <a:ext uri="{FF2B5EF4-FFF2-40B4-BE49-F238E27FC236}">
                <a16:creationId xmlns:a16="http://schemas.microsoft.com/office/drawing/2014/main" id="{A0B485D0-3A4F-4A90-BFA5-996829E077D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25905" y="161759"/>
            <a:ext cx="1178670" cy="1178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04770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1A6F4E5F-050D-4624-BEF0-1EBC1F2CE372}"/>
              </a:ext>
            </a:extLst>
          </p:cNvPr>
          <p:cNvSpPr txBox="1"/>
          <p:nvPr/>
        </p:nvSpPr>
        <p:spPr>
          <a:xfrm>
            <a:off x="1333552" y="227430"/>
            <a:ext cx="11280544" cy="584775"/>
          </a:xfrm>
          <a:prstGeom prst="rect">
            <a:avLst/>
          </a:prstGeom>
          <a:noFill/>
        </p:spPr>
        <p:txBody>
          <a:bodyPr wrap="square" rtlCol="0">
            <a:spAutoFit/>
          </a:bodyPr>
          <a:lstStyle/>
          <a:p>
            <a:r>
              <a:rPr lang="en-US" sz="3200" dirty="0">
                <a:solidFill>
                  <a:srgbClr val="0000FF"/>
                </a:solidFill>
              </a:rPr>
              <a:t>Boundary layer structure in narrow and broad vortices</a:t>
            </a:r>
          </a:p>
        </p:txBody>
      </p:sp>
      <p:pic>
        <p:nvPicPr>
          <p:cNvPr id="11" name="Content Placeholder 10" descr="A picture containing text, diagram, plot, screenshot&#10;&#10;Description automatically generated">
            <a:extLst>
              <a:ext uri="{FF2B5EF4-FFF2-40B4-BE49-F238E27FC236}">
                <a16:creationId xmlns:a16="http://schemas.microsoft.com/office/drawing/2014/main" id="{E5D7B2B6-B4C1-48D8-B522-C27442CB8BA5}"/>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b="49884"/>
          <a:stretch/>
        </p:blipFill>
        <p:spPr>
          <a:xfrm>
            <a:off x="255576" y="821349"/>
            <a:ext cx="5767272" cy="2990432"/>
          </a:xfrm>
        </p:spPr>
      </p:pic>
      <p:graphicFrame>
        <p:nvGraphicFramePr>
          <p:cNvPr id="15" name="Table 14">
            <a:extLst>
              <a:ext uri="{FF2B5EF4-FFF2-40B4-BE49-F238E27FC236}">
                <a16:creationId xmlns:a16="http://schemas.microsoft.com/office/drawing/2014/main" id="{02DD851F-8214-4375-B2C0-CC26F566141D}"/>
              </a:ext>
            </a:extLst>
          </p:cNvPr>
          <p:cNvGraphicFramePr>
            <a:graphicFrameLocks noGrp="1"/>
          </p:cNvGraphicFramePr>
          <p:nvPr>
            <p:extLst>
              <p:ext uri="{D42A27DB-BD31-4B8C-83A1-F6EECF244321}">
                <p14:modId xmlns:p14="http://schemas.microsoft.com/office/powerpoint/2010/main" val="2040250180"/>
              </p:ext>
            </p:extLst>
          </p:nvPr>
        </p:nvGraphicFramePr>
        <p:xfrm>
          <a:off x="1333552" y="4222266"/>
          <a:ext cx="9584384" cy="2169390"/>
        </p:xfrm>
        <a:graphic>
          <a:graphicData uri="http://schemas.openxmlformats.org/drawingml/2006/table">
            <a:tbl>
              <a:tblPr bandRow="1">
                <a:tableStyleId>{5C22544A-7EE6-4342-B048-85BDC9FD1C3A}</a:tableStyleId>
              </a:tblPr>
              <a:tblGrid>
                <a:gridCol w="1260832">
                  <a:extLst>
                    <a:ext uri="{9D8B030D-6E8A-4147-A177-3AD203B41FA5}">
                      <a16:colId xmlns:a16="http://schemas.microsoft.com/office/drawing/2014/main" val="3538335675"/>
                    </a:ext>
                  </a:extLst>
                </a:gridCol>
                <a:gridCol w="1158326">
                  <a:extLst>
                    <a:ext uri="{9D8B030D-6E8A-4147-A177-3AD203B41FA5}">
                      <a16:colId xmlns:a16="http://schemas.microsoft.com/office/drawing/2014/main" val="1826670949"/>
                    </a:ext>
                  </a:extLst>
                </a:gridCol>
                <a:gridCol w="1180879">
                  <a:extLst>
                    <a:ext uri="{9D8B030D-6E8A-4147-A177-3AD203B41FA5}">
                      <a16:colId xmlns:a16="http://schemas.microsoft.com/office/drawing/2014/main" val="4178543624"/>
                    </a:ext>
                  </a:extLst>
                </a:gridCol>
                <a:gridCol w="1162427">
                  <a:extLst>
                    <a:ext uri="{9D8B030D-6E8A-4147-A177-3AD203B41FA5}">
                      <a16:colId xmlns:a16="http://schemas.microsoft.com/office/drawing/2014/main" val="1119314477"/>
                    </a:ext>
                  </a:extLst>
                </a:gridCol>
                <a:gridCol w="1137825">
                  <a:extLst>
                    <a:ext uri="{9D8B030D-6E8A-4147-A177-3AD203B41FA5}">
                      <a16:colId xmlns:a16="http://schemas.microsoft.com/office/drawing/2014/main" val="808587481"/>
                    </a:ext>
                  </a:extLst>
                </a:gridCol>
                <a:gridCol w="1315162">
                  <a:extLst>
                    <a:ext uri="{9D8B030D-6E8A-4147-A177-3AD203B41FA5}">
                      <a16:colId xmlns:a16="http://schemas.microsoft.com/office/drawing/2014/main" val="2822645631"/>
                    </a:ext>
                  </a:extLst>
                </a:gridCol>
                <a:gridCol w="1193180">
                  <a:extLst>
                    <a:ext uri="{9D8B030D-6E8A-4147-A177-3AD203B41FA5}">
                      <a16:colId xmlns:a16="http://schemas.microsoft.com/office/drawing/2014/main" val="1854352429"/>
                    </a:ext>
                  </a:extLst>
                </a:gridCol>
                <a:gridCol w="1175753">
                  <a:extLst>
                    <a:ext uri="{9D8B030D-6E8A-4147-A177-3AD203B41FA5}">
                      <a16:colId xmlns:a16="http://schemas.microsoft.com/office/drawing/2014/main" val="2369266024"/>
                    </a:ext>
                  </a:extLst>
                </a:gridCol>
              </a:tblGrid>
              <a:tr h="1030959">
                <a:tc>
                  <a:txBody>
                    <a:bodyPr/>
                    <a:lstStyle/>
                    <a:p>
                      <a:pPr marL="0" marR="0" algn="just">
                        <a:lnSpc>
                          <a:spcPct val="150000"/>
                        </a:lnSpc>
                        <a:spcBef>
                          <a:spcPts val="0"/>
                        </a:spcBef>
                        <a:spcAft>
                          <a:spcPts val="800"/>
                        </a:spcAft>
                      </a:pPr>
                      <a:r>
                        <a:rPr lang="en-US" sz="1800" b="1" dirty="0">
                          <a:effectLst/>
                        </a:rPr>
                        <a:t>Vortex Type</a:t>
                      </a:r>
                      <a:endParaRPr lang="en-US" sz="1800" b="1"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a:effectLst/>
                        </a:rPr>
                        <a:t>Vmax</a:t>
                      </a:r>
                    </a:p>
                    <a:p>
                      <a:pPr marL="0" marR="0" algn="just">
                        <a:lnSpc>
                          <a:spcPct val="150000"/>
                        </a:lnSpc>
                        <a:spcBef>
                          <a:spcPts val="0"/>
                        </a:spcBef>
                        <a:spcAft>
                          <a:spcPts val="800"/>
                        </a:spcAft>
                      </a:pPr>
                      <a:r>
                        <a:rPr lang="en-US" sz="1800" b="1">
                          <a:effectLst/>
                        </a:rPr>
                        <a:t>(kt)</a:t>
                      </a:r>
                      <a:endParaRPr lang="en-US" sz="1800" b="1">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a:effectLst/>
                        </a:rPr>
                        <a:t>INT12h</a:t>
                      </a:r>
                    </a:p>
                    <a:p>
                      <a:pPr marL="0" marR="0" algn="just">
                        <a:lnSpc>
                          <a:spcPct val="150000"/>
                        </a:lnSpc>
                        <a:spcBef>
                          <a:spcPts val="0"/>
                        </a:spcBef>
                        <a:spcAft>
                          <a:spcPts val="800"/>
                        </a:spcAft>
                      </a:pPr>
                      <a:r>
                        <a:rPr lang="en-US" sz="1800" b="1">
                          <a:effectLst/>
                        </a:rPr>
                        <a:t>(kt)</a:t>
                      </a:r>
                      <a:endParaRPr lang="en-US" sz="1800" b="1">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dirty="0">
                          <a:effectLst/>
                        </a:rPr>
                        <a:t>RMW</a:t>
                      </a:r>
                    </a:p>
                    <a:p>
                      <a:pPr marL="0" marR="0" algn="just">
                        <a:lnSpc>
                          <a:spcPct val="150000"/>
                        </a:lnSpc>
                        <a:spcBef>
                          <a:spcPts val="0"/>
                        </a:spcBef>
                        <a:spcAft>
                          <a:spcPts val="800"/>
                        </a:spcAft>
                      </a:pPr>
                      <a:r>
                        <a:rPr lang="en-US" sz="1800" b="1" dirty="0">
                          <a:effectLst/>
                        </a:rPr>
                        <a:t>(km)</a:t>
                      </a:r>
                      <a:endParaRPr lang="en-US" sz="1800" b="1"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dirty="0">
                          <a:effectLst/>
                        </a:rPr>
                        <a:t>SST</a:t>
                      </a:r>
                    </a:p>
                    <a:p>
                      <a:pPr marL="0" marR="0" algn="just">
                        <a:lnSpc>
                          <a:spcPct val="150000"/>
                        </a:lnSpc>
                        <a:spcBef>
                          <a:spcPts val="0"/>
                        </a:spcBef>
                        <a:spcAft>
                          <a:spcPts val="800"/>
                        </a:spcAft>
                      </a:pPr>
                      <a:r>
                        <a:rPr lang="en-US" sz="1800" b="1" dirty="0">
                          <a:effectLst/>
                        </a:rPr>
                        <a:t>(°C)</a:t>
                      </a:r>
                      <a:endParaRPr lang="en-US" sz="1800" b="1"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a:effectLst/>
                        </a:rPr>
                        <a:t>ShearMag</a:t>
                      </a:r>
                    </a:p>
                    <a:p>
                      <a:pPr marL="0" marR="0" algn="just">
                        <a:lnSpc>
                          <a:spcPct val="150000"/>
                        </a:lnSpc>
                        <a:spcBef>
                          <a:spcPts val="0"/>
                        </a:spcBef>
                        <a:spcAft>
                          <a:spcPts val="800"/>
                        </a:spcAft>
                      </a:pPr>
                      <a:r>
                        <a:rPr lang="en-US" sz="1800" b="1">
                          <a:effectLst/>
                        </a:rPr>
                        <a:t>(kt)</a:t>
                      </a:r>
                      <a:endParaRPr lang="en-US" sz="1800" b="1">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a:effectLst/>
                        </a:rPr>
                        <a:t>shearDir</a:t>
                      </a:r>
                    </a:p>
                    <a:p>
                      <a:pPr marL="0" marR="0" algn="just">
                        <a:lnSpc>
                          <a:spcPct val="150000"/>
                        </a:lnSpc>
                        <a:spcBef>
                          <a:spcPts val="0"/>
                        </a:spcBef>
                        <a:spcAft>
                          <a:spcPts val="800"/>
                        </a:spcAft>
                      </a:pPr>
                      <a:r>
                        <a:rPr lang="en-US" sz="1800" b="1">
                          <a:effectLst/>
                        </a:rPr>
                        <a:t>(deg)</a:t>
                      </a:r>
                      <a:endParaRPr lang="en-US" sz="1800" b="1">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dirty="0">
                          <a:effectLst/>
                        </a:rPr>
                        <a:t>RHMD</a:t>
                      </a:r>
                    </a:p>
                    <a:p>
                      <a:pPr marL="0" marR="0" algn="just">
                        <a:lnSpc>
                          <a:spcPct val="150000"/>
                        </a:lnSpc>
                        <a:spcBef>
                          <a:spcPts val="0"/>
                        </a:spcBef>
                        <a:spcAft>
                          <a:spcPts val="800"/>
                        </a:spcAft>
                      </a:pPr>
                      <a:r>
                        <a:rPr lang="en-US" sz="1800" b="1" dirty="0">
                          <a:effectLst/>
                        </a:rPr>
                        <a:t>%</a:t>
                      </a:r>
                      <a:endParaRPr lang="en-US" sz="1800" b="1" dirty="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3080893599"/>
                  </a:ext>
                </a:extLst>
              </a:tr>
              <a:tr h="407794">
                <a:tc>
                  <a:txBody>
                    <a:bodyPr/>
                    <a:lstStyle/>
                    <a:p>
                      <a:pPr marL="0" marR="0" algn="just">
                        <a:lnSpc>
                          <a:spcPct val="150000"/>
                        </a:lnSpc>
                        <a:spcBef>
                          <a:spcPts val="0"/>
                        </a:spcBef>
                        <a:spcAft>
                          <a:spcPts val="800"/>
                        </a:spcAft>
                      </a:pPr>
                      <a:r>
                        <a:rPr lang="en-US" sz="1800" b="1">
                          <a:effectLst/>
                        </a:rPr>
                        <a:t>Narrow</a:t>
                      </a:r>
                      <a:endParaRPr lang="en-US" sz="1800" b="1">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a:effectLst/>
                        </a:rPr>
                        <a:t>99.7</a:t>
                      </a:r>
                      <a:endParaRPr lang="en-US" sz="1800" b="1">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a:effectLst/>
                        </a:rPr>
                        <a:t>5.2</a:t>
                      </a:r>
                      <a:endParaRPr lang="en-US" sz="1800" b="1">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dirty="0">
                          <a:effectLst/>
                        </a:rPr>
                        <a:t>27.6</a:t>
                      </a:r>
                      <a:endParaRPr lang="en-US" sz="1800" b="1"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a:effectLst/>
                        </a:rPr>
                        <a:t>29.0</a:t>
                      </a:r>
                      <a:endParaRPr lang="en-US" sz="1800" b="1">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a:effectLst/>
                        </a:rPr>
                        <a:t>13.7</a:t>
                      </a:r>
                      <a:endParaRPr lang="en-US" sz="1800" b="1">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a:effectLst/>
                        </a:rPr>
                        <a:t>102.9</a:t>
                      </a:r>
                      <a:endParaRPr lang="en-US" sz="1800" b="1">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a:effectLst/>
                        </a:rPr>
                        <a:t>55.9</a:t>
                      </a:r>
                      <a:endParaRPr lang="en-US" sz="1800" b="1">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3958450231"/>
                  </a:ext>
                </a:extLst>
              </a:tr>
              <a:tr h="730637">
                <a:tc>
                  <a:txBody>
                    <a:bodyPr/>
                    <a:lstStyle/>
                    <a:p>
                      <a:pPr marL="0" marR="0" algn="just">
                        <a:lnSpc>
                          <a:spcPct val="150000"/>
                        </a:lnSpc>
                        <a:spcBef>
                          <a:spcPts val="0"/>
                        </a:spcBef>
                        <a:spcAft>
                          <a:spcPts val="800"/>
                        </a:spcAft>
                      </a:pPr>
                      <a:r>
                        <a:rPr lang="en-US" sz="1800" b="1">
                          <a:effectLst/>
                        </a:rPr>
                        <a:t>Broad</a:t>
                      </a:r>
                      <a:endParaRPr lang="en-US" sz="1800" b="1">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a:effectLst/>
                        </a:rPr>
                        <a:t>100.3</a:t>
                      </a:r>
                      <a:endParaRPr lang="en-US" sz="1800" b="1">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dirty="0">
                          <a:effectLst/>
                        </a:rPr>
                        <a:t>-2.5</a:t>
                      </a:r>
                      <a:endParaRPr lang="en-US" sz="1800" b="1"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a:effectLst/>
                        </a:rPr>
                        <a:t>30.9</a:t>
                      </a:r>
                      <a:endParaRPr lang="en-US" sz="1800" b="1">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a:effectLst/>
                        </a:rPr>
                        <a:t>29.2</a:t>
                      </a:r>
                      <a:endParaRPr lang="en-US" sz="1800" b="1">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a:effectLst/>
                        </a:rPr>
                        <a:t>14.4</a:t>
                      </a:r>
                      <a:endParaRPr lang="en-US" sz="1800" b="1">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a:effectLst/>
                        </a:rPr>
                        <a:t>116.7</a:t>
                      </a:r>
                      <a:endParaRPr lang="en-US" sz="1800" b="1">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50000"/>
                        </a:lnSpc>
                        <a:spcBef>
                          <a:spcPts val="0"/>
                        </a:spcBef>
                        <a:spcAft>
                          <a:spcPts val="800"/>
                        </a:spcAft>
                      </a:pPr>
                      <a:r>
                        <a:rPr lang="en-US" sz="1800" b="1" dirty="0">
                          <a:effectLst/>
                        </a:rPr>
                        <a:t>50.3</a:t>
                      </a:r>
                      <a:endParaRPr lang="en-US" sz="1800" b="1" dirty="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97596465"/>
                  </a:ext>
                </a:extLst>
              </a:tr>
            </a:tbl>
          </a:graphicData>
        </a:graphic>
      </p:graphicFrame>
      <p:pic>
        <p:nvPicPr>
          <p:cNvPr id="17" name="Content Placeholder 10" descr="A picture containing text, diagram, plot, screenshot&#10;&#10;Description automatically generated">
            <a:extLst>
              <a:ext uri="{FF2B5EF4-FFF2-40B4-BE49-F238E27FC236}">
                <a16:creationId xmlns:a16="http://schemas.microsoft.com/office/drawing/2014/main" id="{99542155-0DB3-4B26-83BA-FCBA507F7AC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7877"/>
          <a:stretch/>
        </p:blipFill>
        <p:spPr>
          <a:xfrm>
            <a:off x="5926791" y="821349"/>
            <a:ext cx="5767272" cy="3115915"/>
          </a:xfrm>
          <a:prstGeom prst="rect">
            <a:avLst/>
          </a:prstGeom>
        </p:spPr>
      </p:pic>
    </p:spTree>
    <p:extLst>
      <p:ext uri="{BB962C8B-B14F-4D97-AF65-F5344CB8AC3E}">
        <p14:creationId xmlns:p14="http://schemas.microsoft.com/office/powerpoint/2010/main" val="42907001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2EC14D-8D26-4A16-A1DE-7D8EB9C582F6}"/>
              </a:ext>
            </a:extLst>
          </p:cNvPr>
          <p:cNvSpPr>
            <a:spLocks noGrp="1"/>
          </p:cNvSpPr>
          <p:nvPr>
            <p:ph type="title"/>
          </p:nvPr>
        </p:nvSpPr>
        <p:spPr>
          <a:xfrm>
            <a:off x="1106054" y="144340"/>
            <a:ext cx="9561945" cy="438439"/>
          </a:xfrm>
        </p:spPr>
        <p:txBody>
          <a:bodyPr>
            <a:normAutofit fontScale="90000"/>
          </a:bodyPr>
          <a:lstStyle/>
          <a:p>
            <a:r>
              <a:rPr lang="en-US" dirty="0"/>
              <a:t>         </a:t>
            </a:r>
          </a:p>
        </p:txBody>
      </p:sp>
      <p:pic>
        <p:nvPicPr>
          <p:cNvPr id="4" name="Picture 3" descr="A picture containing text, screenshot, colorfulness, diagram&#10;&#10;Description automatically generated">
            <a:extLst>
              <a:ext uri="{FF2B5EF4-FFF2-40B4-BE49-F238E27FC236}">
                <a16:creationId xmlns:a16="http://schemas.microsoft.com/office/drawing/2014/main" id="{C4BF58EB-6D79-4982-BF2F-865B980BACF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11468" y="704857"/>
            <a:ext cx="6425524" cy="6008803"/>
          </a:xfrm>
          <a:prstGeom prst="rect">
            <a:avLst/>
          </a:prstGeom>
        </p:spPr>
      </p:pic>
      <p:sp>
        <p:nvSpPr>
          <p:cNvPr id="5" name="Title 1">
            <a:extLst>
              <a:ext uri="{FF2B5EF4-FFF2-40B4-BE49-F238E27FC236}">
                <a16:creationId xmlns:a16="http://schemas.microsoft.com/office/drawing/2014/main" id="{F9094380-7FFE-4C27-83B9-71031ED58BD6}"/>
              </a:ext>
            </a:extLst>
          </p:cNvPr>
          <p:cNvSpPr txBox="1">
            <a:spLocks/>
          </p:cNvSpPr>
          <p:nvPr/>
        </p:nvSpPr>
        <p:spPr>
          <a:xfrm>
            <a:off x="-381360" y="152640"/>
            <a:ext cx="12155885" cy="474713"/>
          </a:xfrm>
          <a:prstGeom prst="rect">
            <a:avLst/>
          </a:prstGeom>
        </p:spPr>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 </a:t>
            </a:r>
            <a:r>
              <a:rPr lang="en-US" sz="4000" b="1" dirty="0">
                <a:solidFill>
                  <a:srgbClr val="0000FF"/>
                </a:solidFill>
              </a:rPr>
              <a:t>Tangential (</a:t>
            </a:r>
            <a:r>
              <a:rPr lang="en-US" sz="4000" b="1" i="1" dirty="0">
                <a:solidFill>
                  <a:srgbClr val="0000FF"/>
                </a:solidFill>
              </a:rPr>
              <a:t>V</a:t>
            </a:r>
            <a:r>
              <a:rPr lang="en-US" sz="4000" b="1" baseline="-25000" dirty="0">
                <a:solidFill>
                  <a:srgbClr val="0000FF"/>
                </a:solidFill>
              </a:rPr>
              <a:t>t </a:t>
            </a:r>
            <a:r>
              <a:rPr lang="en-US" sz="4000" b="1" dirty="0">
                <a:solidFill>
                  <a:srgbClr val="0000FF"/>
                </a:solidFill>
              </a:rPr>
              <a:t>) and radial (</a:t>
            </a:r>
            <a:r>
              <a:rPr lang="en-US" sz="4000" b="1" i="1" dirty="0">
                <a:solidFill>
                  <a:srgbClr val="0000FF"/>
                </a:solidFill>
              </a:rPr>
              <a:t>V</a:t>
            </a:r>
            <a:r>
              <a:rPr lang="en-US" sz="4000" b="1" baseline="-25000" dirty="0">
                <a:solidFill>
                  <a:srgbClr val="0000FF"/>
                </a:solidFill>
              </a:rPr>
              <a:t>r </a:t>
            </a:r>
            <a:r>
              <a:rPr lang="en-US" sz="4000" b="1" dirty="0">
                <a:solidFill>
                  <a:srgbClr val="0000FF"/>
                </a:solidFill>
              </a:rPr>
              <a:t>) wind composites </a:t>
            </a:r>
            <a:endParaRPr lang="en-US" b="1" dirty="0">
              <a:solidFill>
                <a:srgbClr val="0000FF"/>
              </a:solidFill>
            </a:endParaRPr>
          </a:p>
        </p:txBody>
      </p:sp>
      <p:sp>
        <p:nvSpPr>
          <p:cNvPr id="6" name="TextBox 5">
            <a:extLst>
              <a:ext uri="{FF2B5EF4-FFF2-40B4-BE49-F238E27FC236}">
                <a16:creationId xmlns:a16="http://schemas.microsoft.com/office/drawing/2014/main" id="{234618A3-67D2-48CE-9615-B8F9044B05B0}"/>
              </a:ext>
            </a:extLst>
          </p:cNvPr>
          <p:cNvSpPr txBox="1"/>
          <p:nvPr/>
        </p:nvSpPr>
        <p:spPr>
          <a:xfrm>
            <a:off x="8570035" y="2105561"/>
            <a:ext cx="3204489" cy="1323439"/>
          </a:xfrm>
          <a:prstGeom prst="rect">
            <a:avLst/>
          </a:prstGeom>
          <a:noFill/>
        </p:spPr>
        <p:txBody>
          <a:bodyPr wrap="square">
            <a:spAutoFit/>
          </a:bodyPr>
          <a:lstStyle/>
          <a:p>
            <a:r>
              <a:rPr lang="en-US" sz="2000" dirty="0"/>
              <a:t>Is inflow strength in the boundary layer controlled by outer core inertial stability of a TC?</a:t>
            </a:r>
          </a:p>
        </p:txBody>
      </p:sp>
      <p:sp>
        <p:nvSpPr>
          <p:cNvPr id="8" name="TextBox 7">
            <a:extLst>
              <a:ext uri="{FF2B5EF4-FFF2-40B4-BE49-F238E27FC236}">
                <a16:creationId xmlns:a16="http://schemas.microsoft.com/office/drawing/2014/main" id="{062B9324-D8C7-474A-8F22-F5E28E20CA04}"/>
              </a:ext>
            </a:extLst>
          </p:cNvPr>
          <p:cNvSpPr txBox="1"/>
          <p:nvPr/>
        </p:nvSpPr>
        <p:spPr>
          <a:xfrm>
            <a:off x="8570036" y="3774187"/>
            <a:ext cx="3204489" cy="1938992"/>
          </a:xfrm>
          <a:prstGeom prst="rect">
            <a:avLst/>
          </a:prstGeom>
          <a:noFill/>
        </p:spPr>
        <p:txBody>
          <a:bodyPr wrap="square">
            <a:spAutoFit/>
          </a:bodyPr>
          <a:lstStyle/>
          <a:p>
            <a:r>
              <a:rPr lang="en-US" sz="2000" dirty="0">
                <a:solidFill>
                  <a:srgbClr val="0070C0"/>
                </a:solidFill>
              </a:rPr>
              <a:t>Doppler profile composites  supports the finding of Smith and Montgomery (2020) in terms of the relationship between the inflow strength and inertial stability. </a:t>
            </a:r>
            <a:endParaRPr lang="en-US" sz="2000" dirty="0"/>
          </a:p>
        </p:txBody>
      </p:sp>
    </p:spTree>
    <p:extLst>
      <p:ext uri="{BB962C8B-B14F-4D97-AF65-F5344CB8AC3E}">
        <p14:creationId xmlns:p14="http://schemas.microsoft.com/office/powerpoint/2010/main" val="18902953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diagram, screenshot, colorfulness&#10;&#10;Description automatically generated">
            <a:extLst>
              <a:ext uri="{FF2B5EF4-FFF2-40B4-BE49-F238E27FC236}">
                <a16:creationId xmlns:a16="http://schemas.microsoft.com/office/drawing/2014/main" id="{F969F6AF-D586-40EB-9739-9396CF14A8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0547" y="780464"/>
            <a:ext cx="6571470" cy="5895500"/>
          </a:xfrm>
          <a:prstGeom prst="rect">
            <a:avLst/>
          </a:prstGeom>
        </p:spPr>
      </p:pic>
      <p:sp>
        <p:nvSpPr>
          <p:cNvPr id="8" name="Title 1">
            <a:extLst>
              <a:ext uri="{FF2B5EF4-FFF2-40B4-BE49-F238E27FC236}">
                <a16:creationId xmlns:a16="http://schemas.microsoft.com/office/drawing/2014/main" id="{13F79F7F-6E52-43B9-B5CE-4CB1E9EF5D5A}"/>
              </a:ext>
            </a:extLst>
          </p:cNvPr>
          <p:cNvSpPr txBox="1">
            <a:spLocks/>
          </p:cNvSpPr>
          <p:nvPr/>
        </p:nvSpPr>
        <p:spPr>
          <a:xfrm>
            <a:off x="-180192" y="182036"/>
            <a:ext cx="12155885" cy="474713"/>
          </a:xfrm>
          <a:prstGeom prst="rect">
            <a:avLst/>
          </a:prstGeom>
        </p:spPr>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 </a:t>
            </a:r>
            <a:r>
              <a:rPr lang="en-US" sz="4000" b="1" dirty="0">
                <a:solidFill>
                  <a:srgbClr val="0000FF"/>
                </a:solidFill>
              </a:rPr>
              <a:t>Vertical wind (</a:t>
            </a:r>
            <a:r>
              <a:rPr lang="en-US" sz="4000" b="1" i="1" dirty="0">
                <a:solidFill>
                  <a:srgbClr val="0000FF"/>
                </a:solidFill>
              </a:rPr>
              <a:t>V</a:t>
            </a:r>
            <a:r>
              <a:rPr lang="en-US" sz="4000" b="1" baseline="-25000" dirty="0">
                <a:solidFill>
                  <a:srgbClr val="0000FF"/>
                </a:solidFill>
              </a:rPr>
              <a:t>t </a:t>
            </a:r>
            <a:r>
              <a:rPr lang="en-US" sz="4000" b="1" dirty="0">
                <a:solidFill>
                  <a:srgbClr val="0000FF"/>
                </a:solidFill>
              </a:rPr>
              <a:t>) and divergence (div</a:t>
            </a:r>
            <a:r>
              <a:rPr lang="en-US" sz="4000" b="1" baseline="-25000" dirty="0">
                <a:solidFill>
                  <a:srgbClr val="0000FF"/>
                </a:solidFill>
              </a:rPr>
              <a:t> </a:t>
            </a:r>
            <a:r>
              <a:rPr lang="en-US" sz="4000" b="1" dirty="0">
                <a:solidFill>
                  <a:srgbClr val="0000FF"/>
                </a:solidFill>
              </a:rPr>
              <a:t>) composites </a:t>
            </a:r>
            <a:endParaRPr lang="en-US" b="1" dirty="0">
              <a:solidFill>
                <a:srgbClr val="0000FF"/>
              </a:solidFill>
            </a:endParaRPr>
          </a:p>
        </p:txBody>
      </p:sp>
    </p:spTree>
    <p:extLst>
      <p:ext uri="{BB962C8B-B14F-4D97-AF65-F5344CB8AC3E}">
        <p14:creationId xmlns:p14="http://schemas.microsoft.com/office/powerpoint/2010/main" val="29033281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6F100-B5A7-4FE3-8599-D169C430B6EB}"/>
              </a:ext>
            </a:extLst>
          </p:cNvPr>
          <p:cNvSpPr>
            <a:spLocks noGrp="1"/>
          </p:cNvSpPr>
          <p:nvPr>
            <p:ph type="title"/>
          </p:nvPr>
        </p:nvSpPr>
        <p:spPr>
          <a:xfrm>
            <a:off x="579120" y="113260"/>
            <a:ext cx="10664952" cy="759587"/>
          </a:xfrm>
        </p:spPr>
        <p:txBody>
          <a:bodyPr>
            <a:normAutofit/>
          </a:bodyPr>
          <a:lstStyle/>
          <a:p>
            <a:pPr algn="ctr"/>
            <a:r>
              <a:rPr lang="en-US" sz="3600" b="1" dirty="0">
                <a:solidFill>
                  <a:srgbClr val="0000FF"/>
                </a:solidFill>
              </a:rPr>
              <a:t>Spin-up dynamics </a:t>
            </a:r>
          </a:p>
        </p:txBody>
      </p:sp>
      <p:pic>
        <p:nvPicPr>
          <p:cNvPr id="9" name="Content Placeholder 8" descr="A picture containing text, screenshot, colorfulness&#10;&#10;Description automatically generated">
            <a:extLst>
              <a:ext uri="{FF2B5EF4-FFF2-40B4-BE49-F238E27FC236}">
                <a16:creationId xmlns:a16="http://schemas.microsoft.com/office/drawing/2014/main" id="{01C42615-3D7D-435D-A253-C42F15651AE3}"/>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35480" y="1511566"/>
            <a:ext cx="7952232" cy="5233174"/>
          </a:xfrm>
        </p:spPr>
      </p:pic>
      <p:pic>
        <p:nvPicPr>
          <p:cNvPr id="10" name="image14.png">
            <a:extLst>
              <a:ext uri="{FF2B5EF4-FFF2-40B4-BE49-F238E27FC236}">
                <a16:creationId xmlns:a16="http://schemas.microsoft.com/office/drawing/2014/main" id="{D283E0E7-A2F5-446B-A011-A4D4418022E5}"/>
              </a:ext>
            </a:extLst>
          </p:cNvPr>
          <p:cNvPicPr/>
          <p:nvPr/>
        </p:nvPicPr>
        <p:blipFill>
          <a:blip r:embed="rId4"/>
          <a:srcRect/>
          <a:stretch>
            <a:fillRect/>
          </a:stretch>
        </p:blipFill>
        <p:spPr>
          <a:xfrm>
            <a:off x="5125212" y="889669"/>
            <a:ext cx="5198364" cy="430403"/>
          </a:xfrm>
          <a:prstGeom prst="rect">
            <a:avLst/>
          </a:prstGeom>
          <a:ln/>
        </p:spPr>
      </p:pic>
      <p:sp>
        <p:nvSpPr>
          <p:cNvPr id="11" name="TextBox 10">
            <a:extLst>
              <a:ext uri="{FF2B5EF4-FFF2-40B4-BE49-F238E27FC236}">
                <a16:creationId xmlns:a16="http://schemas.microsoft.com/office/drawing/2014/main" id="{AC493991-2244-46DF-9C28-EE3D347FFC63}"/>
              </a:ext>
            </a:extLst>
          </p:cNvPr>
          <p:cNvSpPr txBox="1"/>
          <p:nvPr/>
        </p:nvSpPr>
        <p:spPr>
          <a:xfrm>
            <a:off x="755904" y="889669"/>
            <a:ext cx="4245864" cy="369332"/>
          </a:xfrm>
          <a:prstGeom prst="rect">
            <a:avLst/>
          </a:prstGeom>
          <a:noFill/>
        </p:spPr>
        <p:txBody>
          <a:bodyPr wrap="square" rtlCol="0">
            <a:spAutoFit/>
          </a:bodyPr>
          <a:lstStyle/>
          <a:p>
            <a:r>
              <a:rPr lang="en-US" dirty="0"/>
              <a:t>Absolute Angular Momentum (</a:t>
            </a:r>
            <a:r>
              <a:rPr lang="en-US" i="1" dirty="0"/>
              <a:t>M</a:t>
            </a:r>
            <a:r>
              <a:rPr lang="en-US" dirty="0"/>
              <a:t>) Budget </a:t>
            </a:r>
          </a:p>
        </p:txBody>
      </p:sp>
    </p:spTree>
    <p:extLst>
      <p:ext uri="{BB962C8B-B14F-4D97-AF65-F5344CB8AC3E}">
        <p14:creationId xmlns:p14="http://schemas.microsoft.com/office/powerpoint/2010/main" val="5078481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icture containing text, screenshot, colorfulness, diagram&#10;&#10;Description automatically generated">
            <a:extLst>
              <a:ext uri="{FF2B5EF4-FFF2-40B4-BE49-F238E27FC236}">
                <a16:creationId xmlns:a16="http://schemas.microsoft.com/office/drawing/2014/main" id="{AB8647C5-047E-47DC-9E2D-DE5F52ECF36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17380" y="1415974"/>
            <a:ext cx="8157239" cy="5328766"/>
          </a:xfrm>
        </p:spPr>
      </p:pic>
      <p:sp>
        <p:nvSpPr>
          <p:cNvPr id="6" name="Title 1">
            <a:extLst>
              <a:ext uri="{FF2B5EF4-FFF2-40B4-BE49-F238E27FC236}">
                <a16:creationId xmlns:a16="http://schemas.microsoft.com/office/drawing/2014/main" id="{D11535D6-DD91-46AC-9DA7-0116B0292273}"/>
              </a:ext>
            </a:extLst>
          </p:cNvPr>
          <p:cNvSpPr>
            <a:spLocks noGrp="1"/>
          </p:cNvSpPr>
          <p:nvPr>
            <p:ph type="title"/>
          </p:nvPr>
        </p:nvSpPr>
        <p:spPr>
          <a:xfrm>
            <a:off x="579120" y="113260"/>
            <a:ext cx="10664952" cy="759587"/>
          </a:xfrm>
        </p:spPr>
        <p:txBody>
          <a:bodyPr>
            <a:normAutofit/>
          </a:bodyPr>
          <a:lstStyle/>
          <a:p>
            <a:pPr algn="ctr"/>
            <a:r>
              <a:rPr lang="en-US" sz="3600" b="1" dirty="0">
                <a:solidFill>
                  <a:srgbClr val="0000FF"/>
                </a:solidFill>
              </a:rPr>
              <a:t>Spin-up dynamics </a:t>
            </a:r>
          </a:p>
        </p:txBody>
      </p:sp>
      <p:pic>
        <p:nvPicPr>
          <p:cNvPr id="8" name="image14.png">
            <a:extLst>
              <a:ext uri="{FF2B5EF4-FFF2-40B4-BE49-F238E27FC236}">
                <a16:creationId xmlns:a16="http://schemas.microsoft.com/office/drawing/2014/main" id="{8AB10848-596F-496C-AE6B-CA505BC755CD}"/>
              </a:ext>
            </a:extLst>
          </p:cNvPr>
          <p:cNvPicPr/>
          <p:nvPr/>
        </p:nvPicPr>
        <p:blipFill>
          <a:blip r:embed="rId3"/>
          <a:srcRect/>
          <a:stretch>
            <a:fillRect/>
          </a:stretch>
        </p:blipFill>
        <p:spPr>
          <a:xfrm>
            <a:off x="5564124" y="872847"/>
            <a:ext cx="5198364" cy="430403"/>
          </a:xfrm>
          <a:prstGeom prst="rect">
            <a:avLst/>
          </a:prstGeom>
          <a:ln/>
        </p:spPr>
      </p:pic>
      <p:sp>
        <p:nvSpPr>
          <p:cNvPr id="9" name="TextBox 8">
            <a:extLst>
              <a:ext uri="{FF2B5EF4-FFF2-40B4-BE49-F238E27FC236}">
                <a16:creationId xmlns:a16="http://schemas.microsoft.com/office/drawing/2014/main" id="{214CB96C-14BD-4471-AFA7-C7C8E45CBCF3}"/>
              </a:ext>
            </a:extLst>
          </p:cNvPr>
          <p:cNvSpPr txBox="1"/>
          <p:nvPr/>
        </p:nvSpPr>
        <p:spPr>
          <a:xfrm>
            <a:off x="755904" y="889669"/>
            <a:ext cx="4245864" cy="369332"/>
          </a:xfrm>
          <a:prstGeom prst="rect">
            <a:avLst/>
          </a:prstGeom>
          <a:noFill/>
        </p:spPr>
        <p:txBody>
          <a:bodyPr wrap="square" rtlCol="0">
            <a:spAutoFit/>
          </a:bodyPr>
          <a:lstStyle/>
          <a:p>
            <a:r>
              <a:rPr lang="en-US" dirty="0"/>
              <a:t>Absolute Angular Momentum (</a:t>
            </a:r>
            <a:r>
              <a:rPr lang="en-US" i="1" dirty="0"/>
              <a:t>M</a:t>
            </a:r>
            <a:r>
              <a:rPr lang="en-US" dirty="0"/>
              <a:t>) Budget </a:t>
            </a:r>
          </a:p>
        </p:txBody>
      </p:sp>
    </p:spTree>
    <p:extLst>
      <p:ext uri="{BB962C8B-B14F-4D97-AF65-F5344CB8AC3E}">
        <p14:creationId xmlns:p14="http://schemas.microsoft.com/office/powerpoint/2010/main" val="16324940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oogle Shape;125;p20">
            <a:extLst>
              <a:ext uri="{FF2B5EF4-FFF2-40B4-BE49-F238E27FC236}">
                <a16:creationId xmlns:a16="http://schemas.microsoft.com/office/drawing/2014/main" id="{798CBF69-42FE-47AA-B458-A950F191D887}"/>
              </a:ext>
            </a:extLst>
          </p:cNvPr>
          <p:cNvGrpSpPr/>
          <p:nvPr/>
        </p:nvGrpSpPr>
        <p:grpSpPr>
          <a:xfrm>
            <a:off x="237876" y="298743"/>
            <a:ext cx="11173836" cy="4604195"/>
            <a:chOff x="135400" y="813200"/>
            <a:chExt cx="8912253" cy="3517076"/>
          </a:xfrm>
        </p:grpSpPr>
        <p:pic>
          <p:nvPicPr>
            <p:cNvPr id="9" name="Google Shape;126;p20">
              <a:extLst>
                <a:ext uri="{FF2B5EF4-FFF2-40B4-BE49-F238E27FC236}">
                  <a16:creationId xmlns:a16="http://schemas.microsoft.com/office/drawing/2014/main" id="{D99F8067-954E-4484-8F2C-DFD3F4F849FF}"/>
                </a:ext>
              </a:extLst>
            </p:cNvPr>
            <p:cNvPicPr preferRelativeResize="0"/>
            <p:nvPr/>
          </p:nvPicPr>
          <p:blipFill rotWithShape="1">
            <a:blip r:embed="rId2">
              <a:alphaModFix/>
            </a:blip>
            <a:srcRect b="2666"/>
            <a:stretch/>
          </p:blipFill>
          <p:spPr>
            <a:xfrm>
              <a:off x="135400" y="813200"/>
              <a:ext cx="4436599" cy="3517076"/>
            </a:xfrm>
            <a:prstGeom prst="rect">
              <a:avLst/>
            </a:prstGeom>
            <a:noFill/>
            <a:ln>
              <a:noFill/>
            </a:ln>
          </p:spPr>
        </p:pic>
        <p:pic>
          <p:nvPicPr>
            <p:cNvPr id="10" name="Google Shape;127;p20">
              <a:extLst>
                <a:ext uri="{FF2B5EF4-FFF2-40B4-BE49-F238E27FC236}">
                  <a16:creationId xmlns:a16="http://schemas.microsoft.com/office/drawing/2014/main" id="{00EE75F2-E7B3-4538-8197-1F811A71D641}"/>
                </a:ext>
              </a:extLst>
            </p:cNvPr>
            <p:cNvPicPr preferRelativeResize="0"/>
            <p:nvPr/>
          </p:nvPicPr>
          <p:blipFill>
            <a:blip r:embed="rId3">
              <a:alphaModFix/>
            </a:blip>
            <a:stretch>
              <a:fillRect/>
            </a:stretch>
          </p:blipFill>
          <p:spPr>
            <a:xfrm>
              <a:off x="4453600" y="813200"/>
              <a:ext cx="4594053" cy="3517074"/>
            </a:xfrm>
            <a:prstGeom prst="rect">
              <a:avLst/>
            </a:prstGeom>
            <a:noFill/>
            <a:ln>
              <a:noFill/>
            </a:ln>
          </p:spPr>
        </p:pic>
      </p:grpSp>
      <p:sp>
        <p:nvSpPr>
          <p:cNvPr id="12" name="TextBox 11">
            <a:extLst>
              <a:ext uri="{FF2B5EF4-FFF2-40B4-BE49-F238E27FC236}">
                <a16:creationId xmlns:a16="http://schemas.microsoft.com/office/drawing/2014/main" id="{0BB2D346-765B-4652-B37C-2DE6A9A91B91}"/>
              </a:ext>
            </a:extLst>
          </p:cNvPr>
          <p:cNvSpPr txBox="1"/>
          <p:nvPr/>
        </p:nvSpPr>
        <p:spPr>
          <a:xfrm>
            <a:off x="845406" y="5097293"/>
            <a:ext cx="10749186" cy="1631216"/>
          </a:xfrm>
          <a:prstGeom prst="rect">
            <a:avLst/>
          </a:prstGeom>
          <a:noFill/>
        </p:spPr>
        <p:txBody>
          <a:bodyPr wrap="square">
            <a:spAutoFit/>
          </a:bodyPr>
          <a:lstStyle/>
          <a:p>
            <a:pPr marL="285750" indent="-285750">
              <a:buFont typeface="Wingdings" panose="05000000000000000000" pitchFamily="2" charset="2"/>
              <a:buChar char="Ø"/>
            </a:pPr>
            <a:r>
              <a:rPr lang="en" sz="2000" dirty="0"/>
              <a:t>Narrow vortex tends to intensify faster than broad vortex, like due to the peak inflow being just outside the radius of maximum wind (RMW) that favors greater inertial overshoot, stronger convergence further inside the RMW, and more concentrated convection near the RMW. </a:t>
            </a:r>
          </a:p>
          <a:p>
            <a:pPr marL="285750" indent="-285750">
              <a:buFont typeface="Wingdings" panose="05000000000000000000" pitchFamily="2" charset="2"/>
              <a:buChar char="Ø"/>
            </a:pPr>
            <a:r>
              <a:rPr lang="en-US" sz="2000" dirty="0">
                <a:latin typeface="Calibri (body)"/>
              </a:rPr>
              <a:t>Observations </a:t>
            </a:r>
            <a:r>
              <a:rPr lang="en" sz="2000" dirty="0">
                <a:latin typeface="Calibri (body)"/>
              </a:rPr>
              <a:t>support the </a:t>
            </a:r>
            <a:r>
              <a:rPr lang="en-US" sz="2000" dirty="0">
                <a:effectLst/>
                <a:latin typeface="Calibri (body)"/>
                <a:ea typeface="Times New Roman" panose="02020603050405020304" pitchFamily="18" charset="0"/>
              </a:rPr>
              <a:t>framework of boundary-layer control and ventilation for TC intensity change recently articulated by Smith et al. (2021).</a:t>
            </a:r>
            <a:endParaRPr lang="en-US" sz="2000" dirty="0">
              <a:latin typeface="Calibri (body)"/>
            </a:endParaRPr>
          </a:p>
        </p:txBody>
      </p:sp>
    </p:spTree>
    <p:extLst>
      <p:ext uri="{BB962C8B-B14F-4D97-AF65-F5344CB8AC3E}">
        <p14:creationId xmlns:p14="http://schemas.microsoft.com/office/powerpoint/2010/main" val="36361705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2F99C-D1F1-41E7-A8D2-BF5BC35C7531}"/>
              </a:ext>
            </a:extLst>
          </p:cNvPr>
          <p:cNvSpPr>
            <a:spLocks noGrp="1"/>
          </p:cNvSpPr>
          <p:nvPr>
            <p:ph type="title"/>
          </p:nvPr>
        </p:nvSpPr>
        <p:spPr>
          <a:xfrm>
            <a:off x="640976" y="1"/>
            <a:ext cx="10515600" cy="1060704"/>
          </a:xfrm>
        </p:spPr>
        <p:txBody>
          <a:bodyPr/>
          <a:lstStyle/>
          <a:p>
            <a:pPr algn="ctr"/>
            <a:r>
              <a:rPr lang="en-US" b="1" dirty="0">
                <a:solidFill>
                  <a:srgbClr val="0000FF"/>
                </a:solidFill>
              </a:rPr>
              <a:t>Summary</a:t>
            </a:r>
          </a:p>
        </p:txBody>
      </p:sp>
      <p:sp>
        <p:nvSpPr>
          <p:cNvPr id="3" name="Content Placeholder 2">
            <a:extLst>
              <a:ext uri="{FF2B5EF4-FFF2-40B4-BE49-F238E27FC236}">
                <a16:creationId xmlns:a16="http://schemas.microsoft.com/office/drawing/2014/main" id="{B66A9AAD-23BF-48EF-92F0-3BAEC7CB026E}"/>
              </a:ext>
            </a:extLst>
          </p:cNvPr>
          <p:cNvSpPr>
            <a:spLocks noGrp="1"/>
          </p:cNvSpPr>
          <p:nvPr>
            <p:ph idx="1"/>
          </p:nvPr>
        </p:nvSpPr>
        <p:spPr>
          <a:xfrm>
            <a:off x="1035424" y="972763"/>
            <a:ext cx="10121152" cy="5679754"/>
          </a:xfrm>
        </p:spPr>
        <p:txBody>
          <a:bodyPr>
            <a:normAutofit fontScale="85000" lnSpcReduction="10000"/>
          </a:bodyPr>
          <a:lstStyle/>
          <a:p>
            <a:r>
              <a:rPr lang="en-US" sz="3300" dirty="0"/>
              <a:t>Composites of Doppler profile data in tropical cyclones (TCs) with different intensity change rates and vortex shapes are presented.</a:t>
            </a:r>
          </a:p>
          <a:p>
            <a:r>
              <a:rPr lang="en-US" sz="3300" dirty="0"/>
              <a:t>The inflow layer outside the eyewall region is deeper in intensifying storms than in steady-state storms at the early stage. </a:t>
            </a:r>
          </a:p>
          <a:p>
            <a:r>
              <a:rPr lang="en-US" sz="3300" dirty="0"/>
              <a:t>Intensifying storms have much less convective activities outside the eyewall region than steady-state storms.  </a:t>
            </a:r>
          </a:p>
          <a:p>
            <a:r>
              <a:rPr lang="en-US" sz="3300" dirty="0"/>
              <a:t>A narrow TC vortex tends to have a deeper inflow layer with stronger inflow being closer to the eyewall region than a broad vortex. </a:t>
            </a:r>
          </a:p>
          <a:p>
            <a:r>
              <a:rPr lang="en-US" sz="3300" dirty="0"/>
              <a:t>Narrow TC vortex tends to intensify faster than broad TC vortex, like due to the </a:t>
            </a:r>
            <a:r>
              <a:rPr lang="en-US" sz="3300" b="0" i="0" dirty="0">
                <a:solidFill>
                  <a:srgbClr val="222222"/>
                </a:solidFill>
                <a:effectLst/>
              </a:rPr>
              <a:t>peak inflow </a:t>
            </a:r>
            <a:r>
              <a:rPr lang="en-US" sz="3300" dirty="0">
                <a:solidFill>
                  <a:srgbClr val="222222"/>
                </a:solidFill>
              </a:rPr>
              <a:t>being</a:t>
            </a:r>
            <a:r>
              <a:rPr lang="en-US" sz="3300" b="0" i="0" dirty="0">
                <a:solidFill>
                  <a:srgbClr val="222222"/>
                </a:solidFill>
                <a:effectLst/>
              </a:rPr>
              <a:t> just outside the RMW that favors greater inertial overshoot, stronger PBL convergence further inside the RMW, and potentially more mass exiting the BL in the narrow vortex.  </a:t>
            </a:r>
            <a:endParaRPr lang="en-US" sz="3300" dirty="0"/>
          </a:p>
          <a:p>
            <a:endParaRPr lang="en-US" dirty="0"/>
          </a:p>
        </p:txBody>
      </p:sp>
    </p:spTree>
    <p:extLst>
      <p:ext uri="{BB962C8B-B14F-4D97-AF65-F5344CB8AC3E}">
        <p14:creationId xmlns:p14="http://schemas.microsoft.com/office/powerpoint/2010/main" val="2285833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241717-0EBA-4E3D-AD18-17A3E04EB5B1}"/>
              </a:ext>
            </a:extLst>
          </p:cNvPr>
          <p:cNvSpPr>
            <a:spLocks noGrp="1"/>
          </p:cNvSpPr>
          <p:nvPr>
            <p:ph idx="1"/>
          </p:nvPr>
        </p:nvSpPr>
        <p:spPr/>
        <p:txBody>
          <a:bodyPr>
            <a:normAutofit/>
          </a:bodyPr>
          <a:lstStyle/>
          <a:p>
            <a:pPr marL="0" indent="0">
              <a:buNone/>
            </a:pPr>
            <a:r>
              <a:rPr lang="en-US" sz="5400" dirty="0"/>
              <a:t>Backup Slides</a:t>
            </a:r>
          </a:p>
        </p:txBody>
      </p:sp>
    </p:spTree>
    <p:extLst>
      <p:ext uri="{BB962C8B-B14F-4D97-AF65-F5344CB8AC3E}">
        <p14:creationId xmlns:p14="http://schemas.microsoft.com/office/powerpoint/2010/main" val="13286174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C10A5B5-4BAC-433A-8B91-56223D93669A}"/>
              </a:ext>
            </a:extLst>
          </p:cNvPr>
          <p:cNvSpPr>
            <a:spLocks noGrp="1"/>
          </p:cNvSpPr>
          <p:nvPr>
            <p:ph type="sldNum" sz="quarter" idx="12"/>
          </p:nvPr>
        </p:nvSpPr>
        <p:spPr/>
        <p:txBody>
          <a:bodyPr/>
          <a:lstStyle/>
          <a:p>
            <a:pPr>
              <a:defRPr/>
            </a:pPr>
            <a:fld id="{CE66FAEC-C21A-420B-B743-E085CA60D049}" type="slidenum">
              <a:rPr lang="en-US" altLang="zh-CN" smtClean="0"/>
              <a:pPr>
                <a:defRPr/>
              </a:pPr>
              <a:t>18</a:t>
            </a:fld>
            <a:endParaRPr lang="en-US" altLang="zh-CN"/>
          </a:p>
        </p:txBody>
      </p:sp>
      <p:pic>
        <p:nvPicPr>
          <p:cNvPr id="5" name="Picture 4">
            <a:extLst>
              <a:ext uri="{FF2B5EF4-FFF2-40B4-BE49-F238E27FC236}">
                <a16:creationId xmlns:a16="http://schemas.microsoft.com/office/drawing/2014/main" id="{72A7EDE8-F14E-4579-A2FC-6DBDF756CBBB}"/>
              </a:ext>
            </a:extLst>
          </p:cNvPr>
          <p:cNvPicPr>
            <a:picLocks noChangeAspect="1"/>
          </p:cNvPicPr>
          <p:nvPr/>
        </p:nvPicPr>
        <p:blipFill>
          <a:blip r:embed="rId2"/>
          <a:stretch>
            <a:fillRect/>
          </a:stretch>
        </p:blipFill>
        <p:spPr>
          <a:xfrm>
            <a:off x="1919536" y="456088"/>
            <a:ext cx="5829702" cy="6027262"/>
          </a:xfrm>
          <a:prstGeom prst="rect">
            <a:avLst/>
          </a:prstGeom>
        </p:spPr>
      </p:pic>
      <p:pic>
        <p:nvPicPr>
          <p:cNvPr id="6" name="Picture 5">
            <a:extLst>
              <a:ext uri="{FF2B5EF4-FFF2-40B4-BE49-F238E27FC236}">
                <a16:creationId xmlns:a16="http://schemas.microsoft.com/office/drawing/2014/main" id="{4EF9BC06-DB5A-4EB3-81BF-973FE0D07406}"/>
              </a:ext>
            </a:extLst>
          </p:cNvPr>
          <p:cNvPicPr>
            <a:picLocks noChangeAspect="1"/>
          </p:cNvPicPr>
          <p:nvPr/>
        </p:nvPicPr>
        <p:blipFill>
          <a:blip r:embed="rId3"/>
          <a:stretch>
            <a:fillRect/>
          </a:stretch>
        </p:blipFill>
        <p:spPr>
          <a:xfrm>
            <a:off x="7699993" y="2392159"/>
            <a:ext cx="2731572" cy="792088"/>
          </a:xfrm>
          <a:prstGeom prst="rect">
            <a:avLst/>
          </a:prstGeom>
        </p:spPr>
      </p:pic>
      <p:grpSp>
        <p:nvGrpSpPr>
          <p:cNvPr id="7" name="Group 16">
            <a:extLst>
              <a:ext uri="{FF2B5EF4-FFF2-40B4-BE49-F238E27FC236}">
                <a16:creationId xmlns:a16="http://schemas.microsoft.com/office/drawing/2014/main" id="{43D4D292-B5A9-4E4F-8368-C0FFBF6F5F61}"/>
              </a:ext>
            </a:extLst>
          </p:cNvPr>
          <p:cNvGrpSpPr>
            <a:grpSpLocks/>
          </p:cNvGrpSpPr>
          <p:nvPr/>
        </p:nvGrpSpPr>
        <p:grpSpPr bwMode="auto">
          <a:xfrm>
            <a:off x="7775509" y="3850989"/>
            <a:ext cx="3528392" cy="1936765"/>
            <a:chOff x="6191464" y="2204864"/>
            <a:chExt cx="3660783" cy="2227959"/>
          </a:xfrm>
        </p:grpSpPr>
        <p:grpSp>
          <p:nvGrpSpPr>
            <p:cNvPr id="8" name="Group 17">
              <a:extLst>
                <a:ext uri="{FF2B5EF4-FFF2-40B4-BE49-F238E27FC236}">
                  <a16:creationId xmlns:a16="http://schemas.microsoft.com/office/drawing/2014/main" id="{FAEE9C84-E3B8-48C2-8803-5D2AEA8184D5}"/>
                </a:ext>
              </a:extLst>
            </p:cNvPr>
            <p:cNvGrpSpPr>
              <a:grpSpLocks/>
            </p:cNvGrpSpPr>
            <p:nvPr/>
          </p:nvGrpSpPr>
          <p:grpSpPr bwMode="auto">
            <a:xfrm>
              <a:off x="6191464" y="2204864"/>
              <a:ext cx="2813143" cy="2227959"/>
              <a:chOff x="1022528" y="1561081"/>
              <a:chExt cx="6578639" cy="3770514"/>
            </a:xfrm>
          </p:grpSpPr>
          <p:pic>
            <p:nvPicPr>
              <p:cNvPr id="10" name="Picture 19">
                <a:extLst>
                  <a:ext uri="{FF2B5EF4-FFF2-40B4-BE49-F238E27FC236}">
                    <a16:creationId xmlns:a16="http://schemas.microsoft.com/office/drawing/2014/main" id="{D1D0C316-1EDA-4A7A-849F-2507FA0281B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2528" y="1561081"/>
                <a:ext cx="6578639" cy="3770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Straight Connector 10">
                <a:extLst>
                  <a:ext uri="{FF2B5EF4-FFF2-40B4-BE49-F238E27FC236}">
                    <a16:creationId xmlns:a16="http://schemas.microsoft.com/office/drawing/2014/main" id="{F4E8C190-B2C5-4D5A-AD51-28945662B129}"/>
                  </a:ext>
                </a:extLst>
              </p:cNvPr>
              <p:cNvCxnSpPr/>
              <p:nvPr/>
            </p:nvCxnSpPr>
            <p:spPr>
              <a:xfrm flipH="1" flipV="1">
                <a:off x="4140298" y="2056402"/>
                <a:ext cx="8660" cy="251030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 name="TextBox 18">
              <a:extLst>
                <a:ext uri="{FF2B5EF4-FFF2-40B4-BE49-F238E27FC236}">
                  <a16:creationId xmlns:a16="http://schemas.microsoft.com/office/drawing/2014/main" id="{AE0AC5B6-F174-44E0-B965-0B89B1E36FF8}"/>
                </a:ext>
              </a:extLst>
            </p:cNvPr>
            <p:cNvSpPr txBox="1">
              <a:spLocks noChangeArrowheads="1"/>
            </p:cNvSpPr>
            <p:nvPr/>
          </p:nvSpPr>
          <p:spPr bwMode="auto">
            <a:xfrm>
              <a:off x="7620000" y="3425241"/>
              <a:ext cx="2232247" cy="743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SimSun"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SimSun"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SimSun"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SimSun"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SimSun" panose="02010600030101010101" pitchFamily="2" charset="-122"/>
                </a:defRPr>
              </a:lvl9pPr>
            </a:lstStyle>
            <a:p>
              <a:pPr>
                <a:spcBef>
                  <a:spcPct val="0"/>
                </a:spcBef>
                <a:buFontTx/>
                <a:buNone/>
              </a:pPr>
              <a:r>
                <a:rPr lang="en-US" altLang="en-US" sz="900" dirty="0"/>
                <a:t>Bifurcation</a:t>
              </a:r>
            </a:p>
            <a:p>
              <a:pPr>
                <a:spcBef>
                  <a:spcPct val="0"/>
                </a:spcBef>
                <a:buFontTx/>
                <a:buNone/>
              </a:pPr>
              <a:r>
                <a:rPr lang="en-US" altLang="en-US" sz="900" dirty="0"/>
                <a:t>point</a:t>
              </a:r>
            </a:p>
            <a:p>
              <a:pPr>
                <a:spcBef>
                  <a:spcPct val="0"/>
                </a:spcBef>
                <a:buFontTx/>
                <a:buNone/>
              </a:pPr>
              <a:endParaRPr lang="en-US" altLang="en-US" sz="1800" b="1" dirty="0"/>
            </a:p>
          </p:txBody>
        </p:sp>
      </p:grpSp>
      <p:sp>
        <p:nvSpPr>
          <p:cNvPr id="12" name="TextBox 11">
            <a:extLst>
              <a:ext uri="{FF2B5EF4-FFF2-40B4-BE49-F238E27FC236}">
                <a16:creationId xmlns:a16="http://schemas.microsoft.com/office/drawing/2014/main" id="{EE16F706-96CC-4809-8FF4-B137B678D8E7}"/>
              </a:ext>
            </a:extLst>
          </p:cNvPr>
          <p:cNvSpPr txBox="1"/>
          <p:nvPr/>
        </p:nvSpPr>
        <p:spPr>
          <a:xfrm>
            <a:off x="7980388" y="760242"/>
            <a:ext cx="2354530" cy="1200329"/>
          </a:xfrm>
          <a:prstGeom prst="rect">
            <a:avLst/>
          </a:prstGeom>
          <a:noFill/>
        </p:spPr>
        <p:txBody>
          <a:bodyPr wrap="square" rtlCol="0">
            <a:spAutoFit/>
          </a:bodyPr>
          <a:lstStyle/>
          <a:p>
            <a:r>
              <a:rPr lang="en-US" dirty="0"/>
              <a:t>Absolute angular momentum budget before the intensity bifurcation point. </a:t>
            </a:r>
          </a:p>
        </p:txBody>
      </p:sp>
      <p:sp>
        <p:nvSpPr>
          <p:cNvPr id="13" name="TextBox 22">
            <a:extLst>
              <a:ext uri="{FF2B5EF4-FFF2-40B4-BE49-F238E27FC236}">
                <a16:creationId xmlns:a16="http://schemas.microsoft.com/office/drawing/2014/main" id="{3AE80732-0B87-4AE5-94A8-E8313F1705BE}"/>
              </a:ext>
            </a:extLst>
          </p:cNvPr>
          <p:cNvSpPr txBox="1">
            <a:spLocks noChangeArrowheads="1"/>
          </p:cNvSpPr>
          <p:nvPr/>
        </p:nvSpPr>
        <p:spPr bwMode="auto">
          <a:xfrm>
            <a:off x="7980389" y="5959647"/>
            <a:ext cx="20177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en-US" altLang="en-US" sz="1200" dirty="0"/>
              <a:t>Zhang and Rogers (2019)</a:t>
            </a:r>
          </a:p>
        </p:txBody>
      </p:sp>
    </p:spTree>
    <p:extLst>
      <p:ext uri="{BB962C8B-B14F-4D97-AF65-F5344CB8AC3E}">
        <p14:creationId xmlns:p14="http://schemas.microsoft.com/office/powerpoint/2010/main" val="40500433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25551" y="95905"/>
            <a:ext cx="10128249" cy="523220"/>
          </a:xfrm>
          <a:prstGeom prst="rect">
            <a:avLst/>
          </a:prstGeom>
        </p:spPr>
        <p:txBody>
          <a:bodyPr wrap="square">
            <a:spAutoFit/>
          </a:bodyPr>
          <a:lstStyle/>
          <a:p>
            <a:pPr algn="ctr" eaLnBrk="1" hangingPunct="1">
              <a:defRPr/>
            </a:pPr>
            <a:r>
              <a:rPr lang="en-US" altLang="zh-CN" sz="2800" kern="0" dirty="0">
                <a:solidFill>
                  <a:srgbClr val="0000FF"/>
                </a:solidFill>
              </a:rPr>
              <a:t>Effects of horizontal diffusion on the hurricane spin-up dynamics</a:t>
            </a:r>
          </a:p>
        </p:txBody>
      </p:sp>
      <p:pic>
        <p:nvPicPr>
          <p:cNvPr id="2662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547" y="619319"/>
            <a:ext cx="5436453" cy="6142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6628" name="Group 10"/>
          <p:cNvGrpSpPr>
            <a:grpSpLocks/>
          </p:cNvGrpSpPr>
          <p:nvPr/>
        </p:nvGrpSpPr>
        <p:grpSpPr bwMode="auto">
          <a:xfrm>
            <a:off x="7277418" y="903485"/>
            <a:ext cx="3726768" cy="5407412"/>
            <a:chOff x="322459" y="1244953"/>
            <a:chExt cx="3366723" cy="5190225"/>
          </a:xfrm>
        </p:grpSpPr>
        <p:pic>
          <p:nvPicPr>
            <p:cNvPr id="2663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459" y="1740487"/>
              <a:ext cx="3134668" cy="11561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631" name="TextBox 12"/>
            <p:cNvSpPr txBox="1">
              <a:spLocks noChangeArrowheads="1"/>
            </p:cNvSpPr>
            <p:nvPr/>
          </p:nvSpPr>
          <p:spPr bwMode="auto">
            <a:xfrm>
              <a:off x="442142" y="1244953"/>
              <a:ext cx="31683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SimSun" pitchFamily="2" charset="-122"/>
                </a:defRPr>
              </a:lvl1pPr>
              <a:lvl2pPr marL="742950" indent="-285750">
                <a:spcBef>
                  <a:spcPct val="20000"/>
                </a:spcBef>
                <a:buChar char="–"/>
                <a:defRPr sz="2800">
                  <a:solidFill>
                    <a:schemeClr val="tx1"/>
                  </a:solidFill>
                  <a:latin typeface="Arial" charset="0"/>
                  <a:ea typeface="SimSun" pitchFamily="2" charset="-122"/>
                </a:defRPr>
              </a:lvl2pPr>
              <a:lvl3pPr marL="1143000" indent="-228600">
                <a:spcBef>
                  <a:spcPct val="20000"/>
                </a:spcBef>
                <a:buChar char="•"/>
                <a:defRPr sz="2400">
                  <a:solidFill>
                    <a:schemeClr val="tx1"/>
                  </a:solidFill>
                  <a:latin typeface="Arial" charset="0"/>
                  <a:ea typeface="SimSun" pitchFamily="2" charset="-122"/>
                </a:defRPr>
              </a:lvl3pPr>
              <a:lvl4pPr marL="1600200" indent="-228600">
                <a:spcBef>
                  <a:spcPct val="20000"/>
                </a:spcBef>
                <a:buChar char="–"/>
                <a:defRPr sz="2000">
                  <a:solidFill>
                    <a:schemeClr val="tx1"/>
                  </a:solidFill>
                  <a:latin typeface="Arial" charset="0"/>
                  <a:ea typeface="SimSun" pitchFamily="2" charset="-122"/>
                </a:defRPr>
              </a:lvl4pPr>
              <a:lvl5pPr marL="2057400" indent="-228600">
                <a:spcBef>
                  <a:spcPct val="20000"/>
                </a:spcBef>
                <a:buChar char="»"/>
                <a:defRPr sz="2000">
                  <a:solidFill>
                    <a:schemeClr val="tx1"/>
                  </a:solidFill>
                  <a:latin typeface="Arial"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charset="0"/>
                  <a:ea typeface="SimSun" pitchFamily="2" charset="-122"/>
                </a:defRPr>
              </a:lvl9pPr>
            </a:lstStyle>
            <a:p>
              <a:pPr eaLnBrk="1" hangingPunct="1">
                <a:spcBef>
                  <a:spcPct val="0"/>
                </a:spcBef>
                <a:buFontTx/>
                <a:buNone/>
              </a:pPr>
              <a:r>
                <a:rPr lang="en-US" altLang="en-US" sz="1800"/>
                <a:t>Angular momentum budget</a:t>
              </a:r>
            </a:p>
          </p:txBody>
        </p:sp>
        <p:sp>
          <p:nvSpPr>
            <p:cNvPr id="26632" name="TextBox 13"/>
            <p:cNvSpPr txBox="1">
              <a:spLocks noChangeArrowheads="1"/>
            </p:cNvSpPr>
            <p:nvPr/>
          </p:nvSpPr>
          <p:spPr bwMode="auto">
            <a:xfrm>
              <a:off x="323528" y="2896666"/>
              <a:ext cx="3365654" cy="353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3200">
                  <a:solidFill>
                    <a:schemeClr val="tx1"/>
                  </a:solidFill>
                  <a:latin typeface="Arial" charset="0"/>
                  <a:ea typeface="SimSun" pitchFamily="2" charset="-122"/>
                </a:defRPr>
              </a:lvl1pPr>
              <a:lvl2pPr marL="742950" indent="-285750">
                <a:spcBef>
                  <a:spcPct val="20000"/>
                </a:spcBef>
                <a:buChar char="–"/>
                <a:defRPr sz="2800">
                  <a:solidFill>
                    <a:schemeClr val="tx1"/>
                  </a:solidFill>
                  <a:latin typeface="Arial" charset="0"/>
                  <a:ea typeface="SimSun" pitchFamily="2" charset="-122"/>
                </a:defRPr>
              </a:lvl2pPr>
              <a:lvl3pPr marL="1143000" indent="-228600">
                <a:spcBef>
                  <a:spcPct val="20000"/>
                </a:spcBef>
                <a:buChar char="•"/>
                <a:defRPr sz="2400">
                  <a:solidFill>
                    <a:schemeClr val="tx1"/>
                  </a:solidFill>
                  <a:latin typeface="Arial" charset="0"/>
                  <a:ea typeface="SimSun" pitchFamily="2" charset="-122"/>
                </a:defRPr>
              </a:lvl3pPr>
              <a:lvl4pPr marL="1600200" indent="-228600">
                <a:spcBef>
                  <a:spcPct val="20000"/>
                </a:spcBef>
                <a:buChar char="–"/>
                <a:defRPr sz="2000">
                  <a:solidFill>
                    <a:schemeClr val="tx1"/>
                  </a:solidFill>
                  <a:latin typeface="Arial" charset="0"/>
                  <a:ea typeface="SimSun" pitchFamily="2" charset="-122"/>
                </a:defRPr>
              </a:lvl4pPr>
              <a:lvl5pPr marL="2057400" indent="-228600">
                <a:spcBef>
                  <a:spcPct val="20000"/>
                </a:spcBef>
                <a:buChar char="»"/>
                <a:defRPr sz="2000">
                  <a:solidFill>
                    <a:schemeClr val="tx1"/>
                  </a:solidFill>
                  <a:latin typeface="Arial"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charset="0"/>
                  <a:ea typeface="SimSun" pitchFamily="2" charset="-122"/>
                </a:defRPr>
              </a:lvl9pPr>
            </a:lstStyle>
            <a:p>
              <a:pPr eaLnBrk="1" hangingPunct="1">
                <a:spcBef>
                  <a:spcPct val="0"/>
                </a:spcBef>
                <a:buFontTx/>
                <a:buAutoNum type="arabicPeriod"/>
              </a:pPr>
              <a:r>
                <a:rPr lang="en-US" altLang="en-US" sz="1600" dirty="0"/>
                <a:t>The total mean advection of &lt;M&gt; and the Fr term are the main contributors to the gain and loss of &lt;M&gt;, respectively;</a:t>
              </a:r>
            </a:p>
            <a:p>
              <a:pPr eaLnBrk="1" hangingPunct="1">
                <a:spcBef>
                  <a:spcPct val="0"/>
                </a:spcBef>
                <a:buFontTx/>
                <a:buAutoNum type="arabicPeriod"/>
              </a:pPr>
              <a:endParaRPr lang="en-US" altLang="en-US" sz="1600" dirty="0"/>
            </a:p>
            <a:p>
              <a:pPr eaLnBrk="1" hangingPunct="1">
                <a:spcBef>
                  <a:spcPct val="0"/>
                </a:spcBef>
                <a:buFontTx/>
                <a:buAutoNum type="arabicPeriod"/>
              </a:pPr>
              <a:r>
                <a:rPr lang="en-US" altLang="en-US" sz="1600" dirty="0"/>
                <a:t>Convergence of &lt;M&gt; in the boundary layer is very important for hurricane intensification;</a:t>
              </a:r>
            </a:p>
            <a:p>
              <a:pPr eaLnBrk="1" hangingPunct="1">
                <a:spcBef>
                  <a:spcPct val="0"/>
                </a:spcBef>
                <a:buFontTx/>
                <a:buAutoNum type="arabicPeriod"/>
              </a:pPr>
              <a:endParaRPr lang="en-US" altLang="en-US" sz="1600" dirty="0"/>
            </a:p>
            <a:p>
              <a:pPr eaLnBrk="1" hangingPunct="1">
                <a:spcBef>
                  <a:spcPct val="0"/>
                </a:spcBef>
                <a:buFontTx/>
                <a:buAutoNum type="arabicPeriod"/>
              </a:pPr>
              <a:r>
                <a:rPr lang="en-US" altLang="en-US" sz="1600" dirty="0"/>
                <a:t>The resolved eddy advection of &lt;M&gt; is important for the spin-up of the low-level vortex inside the RMW when Lh is small.</a:t>
              </a:r>
            </a:p>
          </p:txBody>
        </p:sp>
      </p:grpSp>
      <p:sp>
        <p:nvSpPr>
          <p:cNvPr id="9" name="Rectangle 8"/>
          <p:cNvSpPr/>
          <p:nvPr/>
        </p:nvSpPr>
        <p:spPr>
          <a:xfrm>
            <a:off x="8163858" y="6454318"/>
            <a:ext cx="1999265" cy="307777"/>
          </a:xfrm>
          <a:prstGeom prst="rect">
            <a:avLst/>
          </a:prstGeom>
        </p:spPr>
        <p:txBody>
          <a:bodyPr wrap="none">
            <a:spAutoFit/>
          </a:bodyPr>
          <a:lstStyle/>
          <a:p>
            <a:pPr algn="ctr" eaLnBrk="1" hangingPunct="1">
              <a:defRPr/>
            </a:pPr>
            <a:r>
              <a:rPr lang="en-US" sz="1400" kern="0" dirty="0">
                <a:solidFill>
                  <a:srgbClr val="0070C0"/>
                </a:solidFill>
              </a:rPr>
              <a:t>(Zhang and Marks, 2015)</a:t>
            </a:r>
            <a:endParaRPr lang="en-US" sz="1400" dirty="0">
              <a:solidFill>
                <a:srgbClr val="0070C0"/>
              </a:solidFill>
            </a:endParaRPr>
          </a:p>
        </p:txBody>
      </p:sp>
      <p:sp>
        <p:nvSpPr>
          <p:cNvPr id="2" name="Slide Number Placeholder 1"/>
          <p:cNvSpPr>
            <a:spLocks noGrp="1"/>
          </p:cNvSpPr>
          <p:nvPr>
            <p:ph type="sldNum" sz="quarter" idx="12"/>
          </p:nvPr>
        </p:nvSpPr>
        <p:spPr/>
        <p:txBody>
          <a:bodyPr/>
          <a:lstStyle/>
          <a:p>
            <a:pPr>
              <a:defRPr/>
            </a:pPr>
            <a:fld id="{086EE757-BAD8-4E7B-96E3-E06118C2DAF0}" type="slidenum">
              <a:rPr lang="en-US" altLang="zh-CN" smtClean="0"/>
              <a:pPr>
                <a:defRPr/>
              </a:pPr>
              <a:t>19</a:t>
            </a:fld>
            <a:endParaRPr lang="en-US" altLang="zh-CN" dirty="0"/>
          </a:p>
        </p:txBody>
      </p:sp>
    </p:spTree>
    <p:extLst>
      <p:ext uri="{BB962C8B-B14F-4D97-AF65-F5344CB8AC3E}">
        <p14:creationId xmlns:p14="http://schemas.microsoft.com/office/powerpoint/2010/main" val="2885644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B4A62FF-069C-46C3-AA09-51E24614E346}"/>
              </a:ext>
            </a:extLst>
          </p:cNvPr>
          <p:cNvSpPr>
            <a:spLocks noGrp="1"/>
          </p:cNvSpPr>
          <p:nvPr>
            <p:ph type="title"/>
          </p:nvPr>
        </p:nvSpPr>
        <p:spPr>
          <a:xfrm>
            <a:off x="872869" y="0"/>
            <a:ext cx="10515600" cy="878632"/>
          </a:xfrm>
        </p:spPr>
        <p:txBody>
          <a:bodyPr>
            <a:normAutofit/>
          </a:bodyPr>
          <a:lstStyle/>
          <a:p>
            <a:pPr algn="ctr"/>
            <a:r>
              <a:rPr lang="en-US" sz="4800" b="1" dirty="0">
                <a:solidFill>
                  <a:srgbClr val="0000FF"/>
                </a:solidFill>
              </a:rPr>
              <a:t>Motivation</a:t>
            </a:r>
          </a:p>
        </p:txBody>
      </p:sp>
      <p:sp>
        <p:nvSpPr>
          <p:cNvPr id="5" name="Rectangle 4">
            <a:extLst>
              <a:ext uri="{FF2B5EF4-FFF2-40B4-BE49-F238E27FC236}">
                <a16:creationId xmlns:a16="http://schemas.microsoft.com/office/drawing/2014/main" id="{52FE9D9F-BFCD-4137-A9F4-5B2189F30458}"/>
              </a:ext>
            </a:extLst>
          </p:cNvPr>
          <p:cNvSpPr/>
          <p:nvPr/>
        </p:nvSpPr>
        <p:spPr>
          <a:xfrm>
            <a:off x="1251517" y="3581249"/>
            <a:ext cx="9688965" cy="1938992"/>
          </a:xfrm>
          <a:prstGeom prst="rect">
            <a:avLst/>
          </a:prstGeom>
        </p:spPr>
        <p:txBody>
          <a:bodyPr wrap="square">
            <a:spAutoFit/>
          </a:bodyPr>
          <a:lstStyle/>
          <a:p>
            <a:pPr>
              <a:buFont typeface="Wingdings" panose="05000000000000000000" pitchFamily="2" charset="2"/>
              <a:buChar char="Ø"/>
            </a:pPr>
            <a:r>
              <a:rPr kumimoji="1" lang="en-US" altLang="zh-CN" sz="2400" b="1" dirty="0">
                <a:solidFill>
                  <a:srgbClr val="7030A0"/>
                </a:solidFill>
                <a:latin typeface="Arial" panose="020B0604020202020204" pitchFamily="34" charset="0"/>
                <a:cs typeface="Arial" panose="020B0604020202020204" pitchFamily="34" charset="0"/>
              </a:rPr>
              <a:t>What is the structural difference of the boundary layer between intensifying (INT), steady-state (SS) and weakening (WE) TCs? </a:t>
            </a:r>
          </a:p>
          <a:p>
            <a:pPr>
              <a:buFont typeface="Wingdings" panose="05000000000000000000" pitchFamily="2" charset="2"/>
              <a:buChar char="Ø"/>
            </a:pPr>
            <a:endParaRPr kumimoji="1" lang="en-US" altLang="zh-CN" sz="2400" b="1" dirty="0">
              <a:solidFill>
                <a:srgbClr val="7030A0"/>
              </a:solidFill>
              <a:latin typeface="Arial" panose="020B0604020202020204" pitchFamily="34" charset="0"/>
              <a:cs typeface="Arial" panose="020B0604020202020204" pitchFamily="34" charset="0"/>
            </a:endParaRPr>
          </a:p>
          <a:p>
            <a:pPr>
              <a:buFont typeface="Wingdings" panose="05000000000000000000" pitchFamily="2" charset="2"/>
              <a:buChar char="Ø"/>
            </a:pPr>
            <a:r>
              <a:rPr kumimoji="1" lang="en-US" altLang="zh-CN" sz="2400" b="1" dirty="0">
                <a:solidFill>
                  <a:srgbClr val="7030A0"/>
                </a:solidFill>
                <a:latin typeface="Arial" panose="020B0604020202020204" pitchFamily="34" charset="0"/>
                <a:cs typeface="Arial" panose="020B0604020202020204" pitchFamily="34" charset="0"/>
              </a:rPr>
              <a:t>How does boundary layer structure vary with the vortex-scale structure and TC intensity change? </a:t>
            </a:r>
          </a:p>
        </p:txBody>
      </p:sp>
      <p:sp>
        <p:nvSpPr>
          <p:cNvPr id="7" name="TextBox 6">
            <a:extLst>
              <a:ext uri="{FF2B5EF4-FFF2-40B4-BE49-F238E27FC236}">
                <a16:creationId xmlns:a16="http://schemas.microsoft.com/office/drawing/2014/main" id="{7E51302F-A73E-4516-87BC-A0A1849D2612}"/>
              </a:ext>
            </a:extLst>
          </p:cNvPr>
          <p:cNvSpPr txBox="1"/>
          <p:nvPr/>
        </p:nvSpPr>
        <p:spPr>
          <a:xfrm>
            <a:off x="301034" y="1004538"/>
            <a:ext cx="10884850" cy="1323439"/>
          </a:xfrm>
          <a:prstGeom prst="rect">
            <a:avLst/>
          </a:prstGeom>
          <a:noFill/>
        </p:spPr>
        <p:txBody>
          <a:bodyPr wrap="square">
            <a:spAutoFit/>
          </a:bodyPr>
          <a:lstStyle/>
          <a:p>
            <a:pPr marL="342900" indent="-342900">
              <a:buFont typeface="Arial" panose="020B0604020202020204" pitchFamily="34" charset="0"/>
              <a:buChar char="•"/>
            </a:pPr>
            <a:r>
              <a:rPr kumimoji="1" lang="en-US" altLang="zh-CN" sz="2000" b="1" dirty="0">
                <a:latin typeface="Arial" panose="020B0604020202020204" pitchFamily="34" charset="0"/>
                <a:cs typeface="Arial" panose="020B0604020202020204" pitchFamily="34" charset="0"/>
              </a:rPr>
              <a:t>Theoretical and numerical studies have pointed out the importance of the boundary layer in tropical cyclone (TC) intensification and maintenance  (e.g., Emanuel 1995; Smith et al. 2009, 2017; Montgomery et al. 2014; Zhang et al. 2017; Zhang and Rogers 2019; </a:t>
            </a:r>
            <a:r>
              <a:rPr lang="en-US" sz="2000" b="1" dirty="0">
                <a:effectLst/>
                <a:latin typeface="Arial" panose="020B0604020202020204" pitchFamily="34" charset="0"/>
                <a:ea typeface="Times New Roman" panose="02020603050405020304" pitchFamily="18" charset="0"/>
                <a:cs typeface="Arial" panose="020B0604020202020204" pitchFamily="34" charset="0"/>
              </a:rPr>
              <a:t>Kilroy et al. 2016; Smith et al. 2021</a:t>
            </a:r>
            <a:r>
              <a:rPr kumimoji="1" lang="en-US" altLang="zh-CN" sz="2000" b="1" dirty="0">
                <a:latin typeface="Arial" panose="020B0604020202020204" pitchFamily="34" charset="0"/>
                <a:cs typeface="Arial" panose="020B0604020202020204" pitchFamily="34" charset="0"/>
              </a:rPr>
              <a:t>). </a:t>
            </a:r>
          </a:p>
        </p:txBody>
      </p:sp>
      <p:sp>
        <p:nvSpPr>
          <p:cNvPr id="8" name="TextBox 7">
            <a:extLst>
              <a:ext uri="{FF2B5EF4-FFF2-40B4-BE49-F238E27FC236}">
                <a16:creationId xmlns:a16="http://schemas.microsoft.com/office/drawing/2014/main" id="{196EE179-8604-4BAD-B6B4-DD4D12B91F0A}"/>
              </a:ext>
            </a:extLst>
          </p:cNvPr>
          <p:cNvSpPr txBox="1"/>
          <p:nvPr/>
        </p:nvSpPr>
        <p:spPr>
          <a:xfrm>
            <a:off x="301034" y="2453884"/>
            <a:ext cx="10884850" cy="707886"/>
          </a:xfrm>
          <a:prstGeom prst="rect">
            <a:avLst/>
          </a:prstGeom>
          <a:noFill/>
        </p:spPr>
        <p:txBody>
          <a:bodyPr wrap="square">
            <a:spAutoFit/>
          </a:bodyPr>
          <a:lstStyle/>
          <a:p>
            <a:pPr marL="342900" indent="-342900">
              <a:buFont typeface="Arial" panose="020B0604020202020204" pitchFamily="34" charset="0"/>
              <a:buChar char="•"/>
            </a:pPr>
            <a:r>
              <a:rPr kumimoji="1" lang="en-US" altLang="zh-CN" sz="2000" b="1" dirty="0">
                <a:latin typeface="Arial" panose="020B0604020202020204" pitchFamily="34" charset="0"/>
                <a:cs typeface="Arial" panose="020B0604020202020204" pitchFamily="34" charset="0"/>
              </a:rPr>
              <a:t>Characterizing and understanding how boundary layer structure varies with TC structure and intensity is key in assessing likelihood of intensification. </a:t>
            </a:r>
          </a:p>
        </p:txBody>
      </p:sp>
      <p:sp>
        <p:nvSpPr>
          <p:cNvPr id="2" name="TextBox 1">
            <a:extLst>
              <a:ext uri="{FF2B5EF4-FFF2-40B4-BE49-F238E27FC236}">
                <a16:creationId xmlns:a16="http://schemas.microsoft.com/office/drawing/2014/main" id="{F9130E69-EB52-42D8-A78B-5DEBB5F838A1}"/>
              </a:ext>
            </a:extLst>
          </p:cNvPr>
          <p:cNvSpPr txBox="1"/>
          <p:nvPr/>
        </p:nvSpPr>
        <p:spPr>
          <a:xfrm>
            <a:off x="672214" y="6022016"/>
            <a:ext cx="9289277" cy="400110"/>
          </a:xfrm>
          <a:prstGeom prst="rect">
            <a:avLst/>
          </a:prstGeom>
          <a:noFill/>
        </p:spPr>
        <p:txBody>
          <a:bodyPr wrap="square" rtlCol="0">
            <a:spAutoFit/>
          </a:bodyPr>
          <a:lstStyle/>
          <a:p>
            <a:r>
              <a:rPr lang="en-US" sz="2000" dirty="0">
                <a:solidFill>
                  <a:srgbClr val="C00000"/>
                </a:solidFill>
              </a:rPr>
              <a:t>Note that this study focuses on the azimuthally averaged kinematic BL structure. </a:t>
            </a:r>
          </a:p>
        </p:txBody>
      </p:sp>
    </p:spTree>
    <p:extLst>
      <p:ext uri="{BB962C8B-B14F-4D97-AF65-F5344CB8AC3E}">
        <p14:creationId xmlns:p14="http://schemas.microsoft.com/office/powerpoint/2010/main" val="35954619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Work\Matlab\Earl_analysis_km\Figure_DH_DIV_burst_final.png">
            <a:extLst>
              <a:ext uri="{FF2B5EF4-FFF2-40B4-BE49-F238E27FC236}">
                <a16:creationId xmlns:a16="http://schemas.microsoft.com/office/drawing/2014/main" id="{E9E6AE27-9C9C-4C8A-BC9A-D194700E3C2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410040" y="365125"/>
            <a:ext cx="7371920" cy="6381625"/>
          </a:xfrm>
          <a:prstGeom prst="rect">
            <a:avLst/>
          </a:prstGeom>
          <a:noFill/>
          <a:ln>
            <a:noFill/>
          </a:ln>
        </p:spPr>
      </p:pic>
    </p:spTree>
    <p:extLst>
      <p:ext uri="{BB962C8B-B14F-4D97-AF65-F5344CB8AC3E}">
        <p14:creationId xmlns:p14="http://schemas.microsoft.com/office/powerpoint/2010/main" val="28812863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Number Placeholder 3">
            <a:extLst>
              <a:ext uri="{FF2B5EF4-FFF2-40B4-BE49-F238E27FC236}">
                <a16:creationId xmlns:a16="http://schemas.microsoft.com/office/drawing/2014/main" id="{00AF18EE-729C-47DD-826E-71CA5C2B8BA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fld id="{53FDBE3E-F97A-401B-85AD-B8E5A6475885}" type="slidenum">
              <a:rPr lang="en-US" altLang="zh-CN" sz="1400"/>
              <a:pPr>
                <a:spcBef>
                  <a:spcPct val="0"/>
                </a:spcBef>
                <a:buFontTx/>
                <a:buNone/>
              </a:pPr>
              <a:t>21</a:t>
            </a:fld>
            <a:endParaRPr lang="en-US" altLang="zh-CN" sz="1400"/>
          </a:p>
        </p:txBody>
      </p:sp>
      <p:pic>
        <p:nvPicPr>
          <p:cNvPr id="77827" name="Picture 4" descr="Figure17_schematic.png">
            <a:extLst>
              <a:ext uri="{FF2B5EF4-FFF2-40B4-BE49-F238E27FC236}">
                <a16:creationId xmlns:a16="http://schemas.microsoft.com/office/drawing/2014/main" id="{86E43626-EE2C-4A94-ACFD-B67213FCF4E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45028" y="558323"/>
            <a:ext cx="9831977" cy="3591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28" name="Rectangle 5">
            <a:extLst>
              <a:ext uri="{FF2B5EF4-FFF2-40B4-BE49-F238E27FC236}">
                <a16:creationId xmlns:a16="http://schemas.microsoft.com/office/drawing/2014/main" id="{A0516CA7-5D09-44F0-BED8-0140DF1D7299}"/>
              </a:ext>
            </a:extLst>
          </p:cNvPr>
          <p:cNvSpPr>
            <a:spLocks noChangeArrowheads="1"/>
          </p:cNvSpPr>
          <p:nvPr/>
        </p:nvSpPr>
        <p:spPr bwMode="auto">
          <a:xfrm>
            <a:off x="1297136" y="4335788"/>
            <a:ext cx="82296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en-US" sz="1600" dirty="0">
                <a:solidFill>
                  <a:srgbClr val="800000"/>
                </a:solidFill>
              </a:rPr>
              <a:t>Why does the vertical diffusion in the boundary layer have such a profound effect on the structure and intensity of hurricanes? </a:t>
            </a:r>
          </a:p>
          <a:p>
            <a:pPr eaLnBrk="1" hangingPunct="1">
              <a:spcBef>
                <a:spcPct val="0"/>
              </a:spcBef>
              <a:buFontTx/>
              <a:buNone/>
            </a:pPr>
            <a:endParaRPr lang="en-US" altLang="en-US" sz="1600" dirty="0"/>
          </a:p>
          <a:p>
            <a:pPr eaLnBrk="1" hangingPunct="1">
              <a:spcBef>
                <a:spcPct val="0"/>
              </a:spcBef>
              <a:buFontTx/>
              <a:buAutoNum type="arabicPeriod"/>
            </a:pPr>
            <a:r>
              <a:rPr lang="en-US" altLang="en-US" sz="1600" dirty="0"/>
              <a:t>  The radial inflow is stronger for the case with the weaker diffusion.</a:t>
            </a:r>
          </a:p>
          <a:p>
            <a:pPr eaLnBrk="1" hangingPunct="1">
              <a:spcBef>
                <a:spcPct val="0"/>
              </a:spcBef>
              <a:buFontTx/>
              <a:buNone/>
            </a:pPr>
            <a:r>
              <a:rPr lang="en-US" altLang="en-US" sz="1600" dirty="0"/>
              <a:t>2.   As this radial inflow travels past the RMW, its greater inertia will carry it further inward, leading to a stronger azimuthal wind maximum in the boundary layer. </a:t>
            </a:r>
          </a:p>
          <a:p>
            <a:pPr eaLnBrk="1" hangingPunct="1">
              <a:spcBef>
                <a:spcPct val="0"/>
              </a:spcBef>
              <a:buFontTx/>
              <a:buNone/>
            </a:pPr>
            <a:r>
              <a:rPr lang="en-US" altLang="en-US" sz="1600" dirty="0"/>
              <a:t>3.   Furthermore, the base of the eyewall updraft will be at smaller radius, which further favors intensity due to the greater inertial stability there. </a:t>
            </a:r>
          </a:p>
        </p:txBody>
      </p:sp>
      <p:sp>
        <p:nvSpPr>
          <p:cNvPr id="77829" name="Rectangle 2">
            <a:extLst>
              <a:ext uri="{FF2B5EF4-FFF2-40B4-BE49-F238E27FC236}">
                <a16:creationId xmlns:a16="http://schemas.microsoft.com/office/drawing/2014/main" id="{DF800A71-F4A3-42C5-9931-3910E128CC03}"/>
              </a:ext>
            </a:extLst>
          </p:cNvPr>
          <p:cNvSpPr>
            <a:spLocks noChangeArrowheads="1"/>
          </p:cNvSpPr>
          <p:nvPr/>
        </p:nvSpPr>
        <p:spPr bwMode="auto">
          <a:xfrm>
            <a:off x="1535113" y="28283"/>
            <a:ext cx="91439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400" dirty="0">
                <a:solidFill>
                  <a:srgbClr val="0000FF"/>
                </a:solidFill>
              </a:rPr>
              <a:t>Effects of vertical diffusion on hurricane structure and intensity </a:t>
            </a:r>
          </a:p>
        </p:txBody>
      </p:sp>
      <p:sp>
        <p:nvSpPr>
          <p:cNvPr id="6" name="TextBox 5">
            <a:extLst>
              <a:ext uri="{FF2B5EF4-FFF2-40B4-BE49-F238E27FC236}">
                <a16:creationId xmlns:a16="http://schemas.microsoft.com/office/drawing/2014/main" id="{B5C5CDC9-3AE0-44E0-9A18-3691FCDC51E3}"/>
              </a:ext>
            </a:extLst>
          </p:cNvPr>
          <p:cNvSpPr txBox="1"/>
          <p:nvPr/>
        </p:nvSpPr>
        <p:spPr>
          <a:xfrm>
            <a:off x="7439297" y="6397891"/>
            <a:ext cx="2342606" cy="307777"/>
          </a:xfrm>
          <a:prstGeom prst="rect">
            <a:avLst/>
          </a:prstGeom>
          <a:noFill/>
        </p:spPr>
        <p:txBody>
          <a:bodyPr wrap="square" rtlCol="0">
            <a:spAutoFit/>
          </a:bodyPr>
          <a:lstStyle/>
          <a:p>
            <a:r>
              <a:rPr lang="en-US" sz="1400" dirty="0"/>
              <a:t>(Zhang et al. 2015)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F73F96B-CDAE-4787-8205-7FE257D5F1C6}"/>
              </a:ext>
            </a:extLst>
          </p:cNvPr>
          <p:cNvSpPr>
            <a:spLocks noGrp="1"/>
          </p:cNvSpPr>
          <p:nvPr>
            <p:ph idx="1"/>
          </p:nvPr>
        </p:nvSpPr>
        <p:spPr>
          <a:xfrm>
            <a:off x="7415714" y="766323"/>
            <a:ext cx="4365992" cy="5762735"/>
          </a:xfrm>
        </p:spPr>
        <p:txBody>
          <a:bodyPr>
            <a:normAutofit lnSpcReduction="10000"/>
          </a:bodyPr>
          <a:lstStyle/>
          <a:p>
            <a:pPr marL="0" indent="0">
              <a:buNone/>
            </a:pPr>
            <a:r>
              <a:rPr lang="en-US" dirty="0"/>
              <a:t>Doppler radar swath data has a horizontal spacing of 2 km and vertical spacing of 0.5 km.</a:t>
            </a:r>
          </a:p>
          <a:p>
            <a:pPr marL="0" indent="0">
              <a:buNone/>
            </a:pPr>
            <a:endParaRPr lang="en-US" dirty="0"/>
          </a:p>
          <a:p>
            <a:pPr marL="0" indent="0">
              <a:buNone/>
            </a:pPr>
            <a:r>
              <a:rPr lang="en-US" dirty="0"/>
              <a:t>Doppler radar profile data has an along-track spacing of 1.5 km and a vertical spacing of 0.15 km. </a:t>
            </a:r>
          </a:p>
          <a:p>
            <a:pPr marL="0" indent="0">
              <a:buNone/>
            </a:pPr>
            <a:endParaRPr lang="en-US" dirty="0"/>
          </a:p>
          <a:p>
            <a:pPr marL="0" indent="0">
              <a:buNone/>
            </a:pPr>
            <a:r>
              <a:rPr lang="en-US" dirty="0"/>
              <a:t>With higher vertical resolution, profile data provides better information on boundary layer structure.</a:t>
            </a:r>
          </a:p>
        </p:txBody>
      </p:sp>
      <p:pic>
        <p:nvPicPr>
          <p:cNvPr id="5" name="Picture 4" descr="A close up of a map&#10;&#10;Description automatically generated">
            <a:extLst>
              <a:ext uri="{FF2B5EF4-FFF2-40B4-BE49-F238E27FC236}">
                <a16:creationId xmlns:a16="http://schemas.microsoft.com/office/drawing/2014/main" id="{02D0CF03-8F33-472B-A3E7-CE9B08720C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6440" y="0"/>
            <a:ext cx="3422929" cy="6878990"/>
          </a:xfrm>
          <a:prstGeom prst="rect">
            <a:avLst/>
          </a:prstGeom>
        </p:spPr>
      </p:pic>
      <p:sp>
        <p:nvSpPr>
          <p:cNvPr id="6" name="Rectangle 5">
            <a:extLst>
              <a:ext uri="{FF2B5EF4-FFF2-40B4-BE49-F238E27FC236}">
                <a16:creationId xmlns:a16="http://schemas.microsoft.com/office/drawing/2014/main" id="{2E1CA52E-2EED-48FE-B4AF-F0B41E98931D}"/>
              </a:ext>
            </a:extLst>
          </p:cNvPr>
          <p:cNvSpPr/>
          <p:nvPr/>
        </p:nvSpPr>
        <p:spPr>
          <a:xfrm>
            <a:off x="630540" y="766323"/>
            <a:ext cx="3059953" cy="615553"/>
          </a:xfrm>
          <a:prstGeom prst="rect">
            <a:avLst/>
          </a:prstGeom>
        </p:spPr>
        <p:txBody>
          <a:bodyPr wrap="square">
            <a:spAutoFit/>
          </a:bodyPr>
          <a:lstStyle/>
          <a:p>
            <a:r>
              <a:rPr lang="en-US" dirty="0">
                <a:solidFill>
                  <a:srgbClr val="0070C0"/>
                </a:solidFill>
                <a:latin typeface="Roboto"/>
              </a:rPr>
              <a:t>Hurricane Guillermo (1997)</a:t>
            </a:r>
          </a:p>
          <a:p>
            <a:pPr algn="ctr"/>
            <a:r>
              <a:rPr lang="en-US" sz="1600" dirty="0">
                <a:solidFill>
                  <a:srgbClr val="0070C0"/>
                </a:solidFill>
                <a:latin typeface="Roboto"/>
              </a:rPr>
              <a:t>(Rogers et al. 2012)</a:t>
            </a:r>
            <a:endParaRPr lang="en-US" sz="1600" dirty="0">
              <a:solidFill>
                <a:srgbClr val="0070C0"/>
              </a:solidFill>
            </a:endParaRPr>
          </a:p>
        </p:txBody>
      </p:sp>
      <p:sp>
        <p:nvSpPr>
          <p:cNvPr id="7" name="TextBox 6">
            <a:extLst>
              <a:ext uri="{FF2B5EF4-FFF2-40B4-BE49-F238E27FC236}">
                <a16:creationId xmlns:a16="http://schemas.microsoft.com/office/drawing/2014/main" id="{EB06F33E-B1C5-4BA8-98C8-5EB59B316AED}"/>
              </a:ext>
            </a:extLst>
          </p:cNvPr>
          <p:cNvSpPr txBox="1"/>
          <p:nvPr/>
        </p:nvSpPr>
        <p:spPr>
          <a:xfrm>
            <a:off x="1512095" y="2743798"/>
            <a:ext cx="1296845" cy="584775"/>
          </a:xfrm>
          <a:prstGeom prst="rect">
            <a:avLst/>
          </a:prstGeom>
          <a:noFill/>
        </p:spPr>
        <p:txBody>
          <a:bodyPr wrap="square" rtlCol="0">
            <a:spAutoFit/>
          </a:bodyPr>
          <a:lstStyle/>
          <a:p>
            <a:r>
              <a:rPr lang="en-US" sz="3200" dirty="0"/>
              <a:t>swath</a:t>
            </a:r>
          </a:p>
        </p:txBody>
      </p:sp>
      <p:sp>
        <p:nvSpPr>
          <p:cNvPr id="8" name="TextBox 7">
            <a:extLst>
              <a:ext uri="{FF2B5EF4-FFF2-40B4-BE49-F238E27FC236}">
                <a16:creationId xmlns:a16="http://schemas.microsoft.com/office/drawing/2014/main" id="{593A5D61-0F8D-4D8C-BADB-A288552DF330}"/>
              </a:ext>
            </a:extLst>
          </p:cNvPr>
          <p:cNvSpPr txBox="1"/>
          <p:nvPr/>
        </p:nvSpPr>
        <p:spPr>
          <a:xfrm>
            <a:off x="1614836" y="5306048"/>
            <a:ext cx="1391425" cy="584775"/>
          </a:xfrm>
          <a:prstGeom prst="rect">
            <a:avLst/>
          </a:prstGeom>
          <a:noFill/>
        </p:spPr>
        <p:txBody>
          <a:bodyPr wrap="square" rtlCol="0">
            <a:spAutoFit/>
          </a:bodyPr>
          <a:lstStyle/>
          <a:p>
            <a:r>
              <a:rPr lang="en-US" sz="3200" dirty="0"/>
              <a:t>profile</a:t>
            </a:r>
            <a:endParaRPr lang="en-US" sz="2000" dirty="0"/>
          </a:p>
        </p:txBody>
      </p:sp>
    </p:spTree>
    <p:extLst>
      <p:ext uri="{BB962C8B-B14F-4D97-AF65-F5344CB8AC3E}">
        <p14:creationId xmlns:p14="http://schemas.microsoft.com/office/powerpoint/2010/main" val="29130328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4195B-7D07-47D9-B183-4216EFDA7DC8}"/>
              </a:ext>
            </a:extLst>
          </p:cNvPr>
          <p:cNvSpPr>
            <a:spLocks noGrp="1"/>
          </p:cNvSpPr>
          <p:nvPr>
            <p:ph type="title"/>
          </p:nvPr>
        </p:nvSpPr>
        <p:spPr/>
        <p:txBody>
          <a:bodyPr/>
          <a:lstStyle/>
          <a:p>
            <a:pPr algn="ctr"/>
            <a:r>
              <a:rPr lang="en-US" dirty="0"/>
              <a:t> </a:t>
            </a:r>
            <a:r>
              <a:rPr lang="en-US" sz="3600" b="1" dirty="0">
                <a:solidFill>
                  <a:srgbClr val="0000FF"/>
                </a:solidFill>
              </a:rPr>
              <a:t>Radial wind composites (swath vs profile) </a:t>
            </a:r>
          </a:p>
        </p:txBody>
      </p:sp>
      <p:pic>
        <p:nvPicPr>
          <p:cNvPr id="5" name="Content Placeholder 4" descr="A picture containing text, map, diagram&#10;&#10;Description automatically generated">
            <a:extLst>
              <a:ext uri="{FF2B5EF4-FFF2-40B4-BE49-F238E27FC236}">
                <a16:creationId xmlns:a16="http://schemas.microsoft.com/office/drawing/2014/main" id="{9D198B16-9810-4E2B-9DAF-4D26B93F6C83}"/>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74904" y="1690688"/>
            <a:ext cx="10827263" cy="4638269"/>
          </a:xfrm>
        </p:spPr>
      </p:pic>
      <p:sp>
        <p:nvSpPr>
          <p:cNvPr id="7" name="TextBox 6">
            <a:extLst>
              <a:ext uri="{FF2B5EF4-FFF2-40B4-BE49-F238E27FC236}">
                <a16:creationId xmlns:a16="http://schemas.microsoft.com/office/drawing/2014/main" id="{75563B16-8A14-44D6-9D1E-7FB13513B15C}"/>
              </a:ext>
            </a:extLst>
          </p:cNvPr>
          <p:cNvSpPr txBox="1"/>
          <p:nvPr/>
        </p:nvSpPr>
        <p:spPr>
          <a:xfrm>
            <a:off x="2919222" y="1321356"/>
            <a:ext cx="6094476" cy="369332"/>
          </a:xfrm>
          <a:prstGeom prst="rect">
            <a:avLst/>
          </a:prstGeom>
          <a:noFill/>
        </p:spPr>
        <p:txBody>
          <a:bodyPr wrap="square">
            <a:spAutoFit/>
          </a:bodyPr>
          <a:lstStyle/>
          <a:p>
            <a:pPr algn="ctr"/>
            <a:r>
              <a:rPr lang="en-US" sz="1800" dirty="0">
                <a:solidFill>
                  <a:srgbClr val="0070C0"/>
                </a:solidFill>
                <a:latin typeface="Roboto"/>
              </a:rPr>
              <a:t>(Rogers et al. 2012)</a:t>
            </a:r>
            <a:endParaRPr lang="en-US" sz="1800" dirty="0">
              <a:solidFill>
                <a:srgbClr val="0070C0"/>
              </a:solidFill>
            </a:endParaRPr>
          </a:p>
        </p:txBody>
      </p:sp>
    </p:spTree>
    <p:extLst>
      <p:ext uri="{BB962C8B-B14F-4D97-AF65-F5344CB8AC3E}">
        <p14:creationId xmlns:p14="http://schemas.microsoft.com/office/powerpoint/2010/main" val="1733631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A4507-9F32-4865-9B8E-256230D98D46}"/>
              </a:ext>
            </a:extLst>
          </p:cNvPr>
          <p:cNvSpPr>
            <a:spLocks noGrp="1"/>
          </p:cNvSpPr>
          <p:nvPr>
            <p:ph type="title"/>
          </p:nvPr>
        </p:nvSpPr>
        <p:spPr>
          <a:xfrm>
            <a:off x="964337" y="2760785"/>
            <a:ext cx="3837347" cy="1834215"/>
          </a:xfrm>
        </p:spPr>
        <p:txBody>
          <a:bodyPr>
            <a:noAutofit/>
          </a:bodyPr>
          <a:lstStyle/>
          <a:p>
            <a:r>
              <a:rPr lang="en-US" sz="3600" dirty="0"/>
              <a:t>Doppler profile data from 141 flights into storms from 1997-2019</a:t>
            </a:r>
            <a:br>
              <a:rPr lang="en-US" sz="3600" dirty="0"/>
            </a:br>
            <a:br>
              <a:rPr lang="en-US" sz="3600" dirty="0"/>
            </a:br>
            <a:endParaRPr lang="en-US" sz="3600" dirty="0"/>
          </a:p>
        </p:txBody>
      </p:sp>
      <p:pic>
        <p:nvPicPr>
          <p:cNvPr id="6" name="Content Placeholder 5" descr="A picture containing text, screenshot, font, diagram&#10;&#10;Description automatically generated">
            <a:extLst>
              <a:ext uri="{FF2B5EF4-FFF2-40B4-BE49-F238E27FC236}">
                <a16:creationId xmlns:a16="http://schemas.microsoft.com/office/drawing/2014/main" id="{0B465C90-F994-4AB5-9E4B-31EC6F87E35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19534" y="184264"/>
            <a:ext cx="5352249" cy="6489472"/>
          </a:xfrm>
        </p:spPr>
      </p:pic>
      <p:sp>
        <p:nvSpPr>
          <p:cNvPr id="7" name="TextBox 6">
            <a:extLst>
              <a:ext uri="{FF2B5EF4-FFF2-40B4-BE49-F238E27FC236}">
                <a16:creationId xmlns:a16="http://schemas.microsoft.com/office/drawing/2014/main" id="{4C234AF7-4969-4022-A409-A6C6C43E5D53}"/>
              </a:ext>
            </a:extLst>
          </p:cNvPr>
          <p:cNvSpPr txBox="1"/>
          <p:nvPr/>
        </p:nvSpPr>
        <p:spPr>
          <a:xfrm>
            <a:off x="6967728" y="694944"/>
            <a:ext cx="905256" cy="369332"/>
          </a:xfrm>
          <a:prstGeom prst="rect">
            <a:avLst/>
          </a:prstGeom>
          <a:noFill/>
        </p:spPr>
        <p:txBody>
          <a:bodyPr wrap="square" rtlCol="0">
            <a:spAutoFit/>
          </a:bodyPr>
          <a:lstStyle/>
          <a:p>
            <a:r>
              <a:rPr lang="en-US" dirty="0">
                <a:solidFill>
                  <a:srgbClr val="00B050"/>
                </a:solidFill>
              </a:rPr>
              <a:t>weak</a:t>
            </a:r>
          </a:p>
        </p:txBody>
      </p:sp>
      <p:sp>
        <p:nvSpPr>
          <p:cNvPr id="9" name="TextBox 8">
            <a:extLst>
              <a:ext uri="{FF2B5EF4-FFF2-40B4-BE49-F238E27FC236}">
                <a16:creationId xmlns:a16="http://schemas.microsoft.com/office/drawing/2014/main" id="{A96613AE-DBA6-40E9-A851-A4FF048EBA06}"/>
              </a:ext>
            </a:extLst>
          </p:cNvPr>
          <p:cNvSpPr txBox="1"/>
          <p:nvPr/>
        </p:nvSpPr>
        <p:spPr>
          <a:xfrm>
            <a:off x="9131808" y="733306"/>
            <a:ext cx="905256" cy="369332"/>
          </a:xfrm>
          <a:prstGeom prst="rect">
            <a:avLst/>
          </a:prstGeom>
          <a:noFill/>
        </p:spPr>
        <p:txBody>
          <a:bodyPr wrap="square" rtlCol="0">
            <a:spAutoFit/>
          </a:bodyPr>
          <a:lstStyle/>
          <a:p>
            <a:r>
              <a:rPr lang="en-US" dirty="0">
                <a:solidFill>
                  <a:srgbClr val="FF00FF"/>
                </a:solidFill>
              </a:rPr>
              <a:t>strong</a:t>
            </a:r>
          </a:p>
        </p:txBody>
      </p:sp>
      <p:sp>
        <p:nvSpPr>
          <p:cNvPr id="10" name="TextBox 9">
            <a:extLst>
              <a:ext uri="{FF2B5EF4-FFF2-40B4-BE49-F238E27FC236}">
                <a16:creationId xmlns:a16="http://schemas.microsoft.com/office/drawing/2014/main" id="{E824AE60-9591-43BE-AD7E-10DD1D516FEE}"/>
              </a:ext>
            </a:extLst>
          </p:cNvPr>
          <p:cNvSpPr txBox="1"/>
          <p:nvPr/>
        </p:nvSpPr>
        <p:spPr>
          <a:xfrm>
            <a:off x="7031736" y="2831068"/>
            <a:ext cx="905256" cy="369332"/>
          </a:xfrm>
          <a:prstGeom prst="rect">
            <a:avLst/>
          </a:prstGeom>
          <a:noFill/>
        </p:spPr>
        <p:txBody>
          <a:bodyPr wrap="square" rtlCol="0">
            <a:spAutoFit/>
          </a:bodyPr>
          <a:lstStyle/>
          <a:p>
            <a:r>
              <a:rPr lang="en-US" dirty="0"/>
              <a:t>WE</a:t>
            </a:r>
          </a:p>
        </p:txBody>
      </p:sp>
      <p:sp>
        <p:nvSpPr>
          <p:cNvPr id="11" name="TextBox 10">
            <a:extLst>
              <a:ext uri="{FF2B5EF4-FFF2-40B4-BE49-F238E27FC236}">
                <a16:creationId xmlns:a16="http://schemas.microsoft.com/office/drawing/2014/main" id="{24A0A41E-6099-4F58-BCFF-62206AD1103C}"/>
              </a:ext>
            </a:extLst>
          </p:cNvPr>
          <p:cNvSpPr txBox="1"/>
          <p:nvPr/>
        </p:nvSpPr>
        <p:spPr>
          <a:xfrm>
            <a:off x="8295658" y="2646402"/>
            <a:ext cx="905256" cy="369332"/>
          </a:xfrm>
          <a:prstGeom prst="rect">
            <a:avLst/>
          </a:prstGeom>
          <a:noFill/>
        </p:spPr>
        <p:txBody>
          <a:bodyPr wrap="square" rtlCol="0">
            <a:spAutoFit/>
          </a:bodyPr>
          <a:lstStyle/>
          <a:p>
            <a:r>
              <a:rPr lang="en-US" dirty="0">
                <a:solidFill>
                  <a:srgbClr val="0000FF"/>
                </a:solidFill>
              </a:rPr>
              <a:t>SS</a:t>
            </a:r>
          </a:p>
        </p:txBody>
      </p:sp>
      <p:sp>
        <p:nvSpPr>
          <p:cNvPr id="12" name="TextBox 11">
            <a:extLst>
              <a:ext uri="{FF2B5EF4-FFF2-40B4-BE49-F238E27FC236}">
                <a16:creationId xmlns:a16="http://schemas.microsoft.com/office/drawing/2014/main" id="{C5061B08-DA33-4979-B1F0-B867FB86662D}"/>
              </a:ext>
            </a:extLst>
          </p:cNvPr>
          <p:cNvSpPr txBox="1"/>
          <p:nvPr/>
        </p:nvSpPr>
        <p:spPr>
          <a:xfrm>
            <a:off x="9479280" y="2831068"/>
            <a:ext cx="905256" cy="369332"/>
          </a:xfrm>
          <a:prstGeom prst="rect">
            <a:avLst/>
          </a:prstGeom>
          <a:noFill/>
        </p:spPr>
        <p:txBody>
          <a:bodyPr wrap="square" rtlCol="0">
            <a:spAutoFit/>
          </a:bodyPr>
          <a:lstStyle/>
          <a:p>
            <a:r>
              <a:rPr lang="en-US" dirty="0">
                <a:solidFill>
                  <a:srgbClr val="FF0000"/>
                </a:solidFill>
              </a:rPr>
              <a:t>INT</a:t>
            </a:r>
          </a:p>
        </p:txBody>
      </p:sp>
    </p:spTree>
    <p:extLst>
      <p:ext uri="{BB962C8B-B14F-4D97-AF65-F5344CB8AC3E}">
        <p14:creationId xmlns:p14="http://schemas.microsoft.com/office/powerpoint/2010/main" val="1490417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16F1F-75E9-4A5D-9DBA-9E4D533DAC90}"/>
              </a:ext>
            </a:extLst>
          </p:cNvPr>
          <p:cNvSpPr>
            <a:spLocks noGrp="1"/>
          </p:cNvSpPr>
          <p:nvPr>
            <p:ph type="title"/>
          </p:nvPr>
        </p:nvSpPr>
        <p:spPr>
          <a:xfrm>
            <a:off x="838200" y="365126"/>
            <a:ext cx="10515600" cy="992620"/>
          </a:xfrm>
        </p:spPr>
        <p:txBody>
          <a:bodyPr>
            <a:normAutofit/>
          </a:bodyPr>
          <a:lstStyle/>
          <a:p>
            <a:pPr algn="ctr"/>
            <a:r>
              <a:rPr lang="en-US" sz="3600" b="1" dirty="0">
                <a:solidFill>
                  <a:srgbClr val="0000FF"/>
                </a:solidFill>
                <a:effectLst/>
                <a:ea typeface="Times New Roman" panose="02020603050405020304" pitchFamily="18" charset="0"/>
              </a:rPr>
              <a:t>Horizontal view of all radial flight legs</a:t>
            </a:r>
            <a:endParaRPr lang="en-US" sz="3600" b="1" dirty="0">
              <a:solidFill>
                <a:srgbClr val="0000FF"/>
              </a:solidFill>
            </a:endParaRPr>
          </a:p>
        </p:txBody>
      </p:sp>
      <p:pic>
        <p:nvPicPr>
          <p:cNvPr id="5" name="Content Placeholder 4" descr="A picture containing text, black and white&#10;&#10;Description automatically generated">
            <a:extLst>
              <a:ext uri="{FF2B5EF4-FFF2-40B4-BE49-F238E27FC236}">
                <a16:creationId xmlns:a16="http://schemas.microsoft.com/office/drawing/2014/main" id="{0B0F0D72-D090-48D4-8E94-0EAF2357D1C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34049" y="1357746"/>
            <a:ext cx="9458922" cy="4773472"/>
          </a:xfrm>
        </p:spPr>
      </p:pic>
    </p:spTree>
    <p:extLst>
      <p:ext uri="{BB962C8B-B14F-4D97-AF65-F5344CB8AC3E}">
        <p14:creationId xmlns:p14="http://schemas.microsoft.com/office/powerpoint/2010/main" val="424793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25B08EA-623F-45DE-AAD3-A10421E6EC32}"/>
              </a:ext>
            </a:extLst>
          </p:cNvPr>
          <p:cNvSpPr>
            <a:spLocks noGrp="1"/>
          </p:cNvSpPr>
          <p:nvPr>
            <p:ph type="title"/>
          </p:nvPr>
        </p:nvSpPr>
        <p:spPr>
          <a:xfrm>
            <a:off x="-180192" y="182036"/>
            <a:ext cx="12155885" cy="474713"/>
          </a:xfrm>
        </p:spPr>
        <p:txBody>
          <a:bodyPr>
            <a:normAutofit fontScale="90000"/>
          </a:bodyPr>
          <a:lstStyle/>
          <a:p>
            <a:pPr algn="ctr"/>
            <a:r>
              <a:rPr lang="en-US" dirty="0"/>
              <a:t> </a:t>
            </a:r>
            <a:r>
              <a:rPr lang="en-US" sz="4000" b="1" dirty="0">
                <a:solidFill>
                  <a:srgbClr val="0000FF"/>
                </a:solidFill>
              </a:rPr>
              <a:t>Tangential wind (</a:t>
            </a:r>
            <a:r>
              <a:rPr lang="en-US" sz="4000" b="1" i="1" dirty="0">
                <a:solidFill>
                  <a:srgbClr val="0000FF"/>
                </a:solidFill>
              </a:rPr>
              <a:t>V</a:t>
            </a:r>
            <a:r>
              <a:rPr lang="en-US" sz="4000" b="1" baseline="-25000" dirty="0">
                <a:solidFill>
                  <a:srgbClr val="0000FF"/>
                </a:solidFill>
              </a:rPr>
              <a:t>t </a:t>
            </a:r>
            <a:r>
              <a:rPr lang="en-US" sz="4000" b="1" dirty="0">
                <a:solidFill>
                  <a:srgbClr val="0000FF"/>
                </a:solidFill>
              </a:rPr>
              <a:t>) composites </a:t>
            </a:r>
            <a:endParaRPr lang="en-US" b="1" dirty="0">
              <a:solidFill>
                <a:srgbClr val="0000FF"/>
              </a:solidFill>
            </a:endParaRPr>
          </a:p>
        </p:txBody>
      </p:sp>
      <p:pic>
        <p:nvPicPr>
          <p:cNvPr id="10" name="Picture 9" descr="A picture containing text, screenshot, colorfulness, diagram&#10;&#10;Description automatically generated">
            <a:extLst>
              <a:ext uri="{FF2B5EF4-FFF2-40B4-BE49-F238E27FC236}">
                <a16:creationId xmlns:a16="http://schemas.microsoft.com/office/drawing/2014/main" id="{E28EA41C-48F8-4605-81A8-B38DF6E833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6980" y="801025"/>
            <a:ext cx="7178040" cy="6056975"/>
          </a:xfrm>
          <a:prstGeom prst="rect">
            <a:avLst/>
          </a:prstGeom>
        </p:spPr>
      </p:pic>
    </p:spTree>
    <p:extLst>
      <p:ext uri="{BB962C8B-B14F-4D97-AF65-F5344CB8AC3E}">
        <p14:creationId xmlns:p14="http://schemas.microsoft.com/office/powerpoint/2010/main" val="13036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25B08EA-623F-45DE-AAD3-A10421E6EC32}"/>
              </a:ext>
            </a:extLst>
          </p:cNvPr>
          <p:cNvSpPr>
            <a:spLocks noGrp="1"/>
          </p:cNvSpPr>
          <p:nvPr>
            <p:ph type="title"/>
          </p:nvPr>
        </p:nvSpPr>
        <p:spPr>
          <a:xfrm>
            <a:off x="139848" y="217696"/>
            <a:ext cx="12155885" cy="474713"/>
          </a:xfrm>
        </p:spPr>
        <p:txBody>
          <a:bodyPr>
            <a:noAutofit/>
          </a:bodyPr>
          <a:lstStyle/>
          <a:p>
            <a:pPr algn="ctr"/>
            <a:r>
              <a:rPr lang="en-US" sz="3600" dirty="0"/>
              <a:t> </a:t>
            </a:r>
            <a:r>
              <a:rPr lang="en-US" sz="3600" b="1" dirty="0">
                <a:solidFill>
                  <a:srgbClr val="0000FF"/>
                </a:solidFill>
              </a:rPr>
              <a:t>Radial wind (</a:t>
            </a:r>
            <a:r>
              <a:rPr lang="en-US" sz="3600" b="1" i="1" dirty="0">
                <a:solidFill>
                  <a:srgbClr val="0000FF"/>
                </a:solidFill>
              </a:rPr>
              <a:t>V</a:t>
            </a:r>
            <a:r>
              <a:rPr lang="en-US" sz="3600" b="1" baseline="-25000" dirty="0">
                <a:solidFill>
                  <a:srgbClr val="0000FF"/>
                </a:solidFill>
              </a:rPr>
              <a:t>r</a:t>
            </a:r>
            <a:r>
              <a:rPr lang="en-US" sz="3600" b="1" dirty="0">
                <a:solidFill>
                  <a:srgbClr val="0000FF"/>
                </a:solidFill>
              </a:rPr>
              <a:t>) composites</a:t>
            </a:r>
          </a:p>
        </p:txBody>
      </p:sp>
      <p:pic>
        <p:nvPicPr>
          <p:cNvPr id="3" name="Picture 2" descr="A picture containing text, screenshot, diagram&#10;&#10;Description automatically generated">
            <a:extLst>
              <a:ext uri="{FF2B5EF4-FFF2-40B4-BE49-F238E27FC236}">
                <a16:creationId xmlns:a16="http://schemas.microsoft.com/office/drawing/2014/main" id="{D2E31053-4E62-4ED7-BB70-9F90865640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737" y="724985"/>
            <a:ext cx="7060526" cy="5915319"/>
          </a:xfrm>
          <a:prstGeom prst="rect">
            <a:avLst/>
          </a:prstGeom>
        </p:spPr>
      </p:pic>
    </p:spTree>
    <p:extLst>
      <p:ext uri="{BB962C8B-B14F-4D97-AF65-F5344CB8AC3E}">
        <p14:creationId xmlns:p14="http://schemas.microsoft.com/office/powerpoint/2010/main" val="2349925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25B08EA-623F-45DE-AAD3-A10421E6EC32}"/>
              </a:ext>
            </a:extLst>
          </p:cNvPr>
          <p:cNvSpPr>
            <a:spLocks noGrp="1"/>
          </p:cNvSpPr>
          <p:nvPr>
            <p:ph type="title"/>
          </p:nvPr>
        </p:nvSpPr>
        <p:spPr>
          <a:xfrm>
            <a:off x="304440" y="203775"/>
            <a:ext cx="12155885" cy="474713"/>
          </a:xfrm>
        </p:spPr>
        <p:txBody>
          <a:bodyPr>
            <a:normAutofit fontScale="90000"/>
          </a:bodyPr>
          <a:lstStyle/>
          <a:p>
            <a:pPr algn="ctr"/>
            <a:r>
              <a:rPr lang="en-US" dirty="0"/>
              <a:t> </a:t>
            </a:r>
            <a:r>
              <a:rPr lang="en-US" b="1" dirty="0">
                <a:solidFill>
                  <a:srgbClr val="0000FF"/>
                </a:solidFill>
              </a:rPr>
              <a:t>Vertical wind (</a:t>
            </a:r>
            <a:r>
              <a:rPr lang="en-US" b="1" i="1" dirty="0">
                <a:solidFill>
                  <a:srgbClr val="0000FF"/>
                </a:solidFill>
              </a:rPr>
              <a:t>w</a:t>
            </a:r>
            <a:r>
              <a:rPr lang="en-US" b="1" dirty="0">
                <a:solidFill>
                  <a:srgbClr val="0000FF"/>
                </a:solidFill>
              </a:rPr>
              <a:t>) composites</a:t>
            </a:r>
          </a:p>
        </p:txBody>
      </p:sp>
      <p:pic>
        <p:nvPicPr>
          <p:cNvPr id="4" name="Picture 3" descr="A picture containing text, yellow, screenshot, colorfulness&#10;&#10;Description automatically generated">
            <a:extLst>
              <a:ext uri="{FF2B5EF4-FFF2-40B4-BE49-F238E27FC236}">
                <a16:creationId xmlns:a16="http://schemas.microsoft.com/office/drawing/2014/main" id="{62260D21-A359-49F4-85DB-69D3385EEF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70049" y="777606"/>
            <a:ext cx="7022592" cy="5986347"/>
          </a:xfrm>
          <a:prstGeom prst="rect">
            <a:avLst/>
          </a:prstGeom>
        </p:spPr>
      </p:pic>
    </p:spTree>
    <p:extLst>
      <p:ext uri="{BB962C8B-B14F-4D97-AF65-F5344CB8AC3E}">
        <p14:creationId xmlns:p14="http://schemas.microsoft.com/office/powerpoint/2010/main" val="28288587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1739</TotalTime>
  <Words>870</Words>
  <Application>Microsoft Office PowerPoint</Application>
  <PresentationFormat>Widescreen</PresentationFormat>
  <Paragraphs>108</Paragraphs>
  <Slides>21</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Calibri (body)</vt:lpstr>
      <vt:lpstr>Arial</vt:lpstr>
      <vt:lpstr>Calibri</vt:lpstr>
      <vt:lpstr>Calibri Light</vt:lpstr>
      <vt:lpstr>Roboto</vt:lpstr>
      <vt:lpstr>Wingdings</vt:lpstr>
      <vt:lpstr>Office Theme</vt:lpstr>
      <vt:lpstr>   The Mean Boundary Layer Structure and Its Relationship to Tropical Cyclone Intensity Change   </vt:lpstr>
      <vt:lpstr>Motivation</vt:lpstr>
      <vt:lpstr>PowerPoint Presentation</vt:lpstr>
      <vt:lpstr> Radial wind composites (swath vs profile) </vt:lpstr>
      <vt:lpstr>Doppler profile data from 141 flights into storms from 1997-2019  </vt:lpstr>
      <vt:lpstr>Horizontal view of all radial flight legs</vt:lpstr>
      <vt:lpstr> Tangential wind (Vt ) composites </vt:lpstr>
      <vt:lpstr> Radial wind (Vr) composites</vt:lpstr>
      <vt:lpstr> Vertical wind (w) composites</vt:lpstr>
      <vt:lpstr>PowerPoint Presentation</vt:lpstr>
      <vt:lpstr>         </vt:lpstr>
      <vt:lpstr>PowerPoint Presentation</vt:lpstr>
      <vt:lpstr>Spin-up dynamics </vt:lpstr>
      <vt:lpstr>Spin-up dynamics </vt:lpstr>
      <vt:lpstr>PowerPoint Presentation</vt:lpstr>
      <vt:lpstr>Summary</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Radar Profile data analysis  preliminary result</dc:title>
  <dc:creator>Jun Zhang</dc:creator>
  <cp:lastModifiedBy>Zhang, Jun</cp:lastModifiedBy>
  <cp:revision>194</cp:revision>
  <dcterms:created xsi:type="dcterms:W3CDTF">2019-12-05T13:00:05Z</dcterms:created>
  <dcterms:modified xsi:type="dcterms:W3CDTF">2023-05-11T04:41:24Z</dcterms:modified>
</cp:coreProperties>
</file>