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1e1200d4e8c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1e1200d4e8c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1e1200d4e8c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1e1200d4e8c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1e12a0e8fd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1e12a0e8fd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1dfd81c6bc9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1dfd81c6bc9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1e1200d4e8c_0_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Google Shape;170;g1e1200d4e8c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1dfd81c6bc9_0_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1dfd81c6bc9_0_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1e1200d4e8c_0_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1e1200d4e8c_0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1dfd81c6bc9_0_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Google Shape;191;g1dfd81c6bc9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1e12a0e8fd8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1e12a0e8fd8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1e12a0e8fd8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Google Shape;205;g1e12a0e8fd8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1e12a0e8fd8_0_55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" name="Google Shape;61;g1e12a0e8fd8_0_55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1e12a0e8fd8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1e12a0e8fd8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1e12a0e8fd8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" name="Google Shape;223;g1e12a0e8fd8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1e1200d4e8c_0_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3" name="Google Shape;233;g1e1200d4e8c_0_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1dfd81c6bc9_0_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0" name="Google Shape;240;g1dfd81c6bc9_0_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1e12a0e8fd8_0_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Google Shape;246;g1e12a0e8fd8_0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1e1200d4e8c_0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1" name="Google Shape;251;g1e1200d4e8c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1e12a0e8fd8_0_63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" name="Google Shape;71;g1e12a0e8fd8_0_63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1e12a0e8fd8_0_7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3" name="Google Shape;83;g1e12a0e8fd8_0_72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" name="Google Shape;84;g1e12a0e8fd8_0_72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1e12a0e8fd8_0_8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7" name="Google Shape;97;g1e12a0e8fd8_0_81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g1e12a0e8fd8_0_81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1e1200d4e8c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1e1200d4e8c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1dfd81c6bc9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1dfd81c6bc9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1dfd81c6bc9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1dfd81c6bc9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1dfd81c6bc9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1dfd81c6bc9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9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5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6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8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8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8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8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4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8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7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0.png"/><Relationship Id="rId4" Type="http://schemas.openxmlformats.org/officeDocument/2006/relationships/image" Target="../media/image2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128600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222222"/>
                </a:solidFill>
                <a:highlight>
                  <a:srgbClr val="FFFFFF"/>
                </a:highlight>
              </a:rPr>
              <a:t>Near real-time estimates of vortex tilt and the implications of vortex structure on tropical cyclone intensity change</a:t>
            </a:r>
            <a:endParaRPr sz="3600"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963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>
                <a:solidFill>
                  <a:schemeClr val="dk1"/>
                </a:solidFill>
              </a:rPr>
              <a:t>Paul Reasor, Michael Fischer,</a:t>
            </a:r>
            <a:endParaRPr sz="2600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>
                <a:solidFill>
                  <a:schemeClr val="dk1"/>
                </a:solidFill>
              </a:rPr>
              <a:t>Rob Rogers, and Jason Dunion</a:t>
            </a:r>
            <a:endParaRPr sz="2600">
              <a:solidFill>
                <a:schemeClr val="dk1"/>
              </a:solidFill>
            </a:endParaRPr>
          </a:p>
        </p:txBody>
      </p:sp>
      <p:sp>
        <p:nvSpPr>
          <p:cNvPr id="56" name="Google Shape;56;p13"/>
          <p:cNvSpPr txBox="1"/>
          <p:nvPr>
            <p:ph idx="1" type="subTitle"/>
          </p:nvPr>
        </p:nvSpPr>
        <p:spPr>
          <a:xfrm>
            <a:off x="311700" y="40380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lang="en" sz="2200">
                <a:solidFill>
                  <a:schemeClr val="dk1"/>
                </a:solidFill>
              </a:rPr>
              <a:t>HRD/NHC Science Meeting</a:t>
            </a:r>
            <a:endParaRPr sz="2200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lang="en" sz="2200">
                <a:solidFill>
                  <a:schemeClr val="dk1"/>
                </a:solidFill>
              </a:rPr>
              <a:t>13 April 2023</a:t>
            </a:r>
            <a:endParaRPr sz="2200">
              <a:solidFill>
                <a:schemeClr val="dk1"/>
              </a:solidFill>
            </a:endParaRPr>
          </a:p>
        </p:txBody>
      </p:sp>
      <p:pic>
        <p:nvPicPr>
          <p:cNvPr id="57" name="Google Shape;57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94967" y="4038025"/>
            <a:ext cx="1549030" cy="1105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00" y="4038024"/>
            <a:ext cx="1105475" cy="1105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2"/>
          <p:cNvSpPr txBox="1"/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Tilt vs. intensity change</a:t>
            </a:r>
            <a:endParaRPr/>
          </a:p>
        </p:txBody>
      </p:sp>
      <p:pic>
        <p:nvPicPr>
          <p:cNvPr id="143" name="Google Shape;143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81200" y="1017725"/>
            <a:ext cx="2670385" cy="3973375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22"/>
          <p:cNvSpPr txBox="1"/>
          <p:nvPr/>
        </p:nvSpPr>
        <p:spPr>
          <a:xfrm>
            <a:off x="211800" y="1701900"/>
            <a:ext cx="1701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Changes in MSLP:</a:t>
            </a:r>
            <a:endParaRPr/>
          </a:p>
        </p:txBody>
      </p:sp>
      <p:sp>
        <p:nvSpPr>
          <p:cNvPr id="145" name="Google Shape;145;p22"/>
          <p:cNvSpPr txBox="1"/>
          <p:nvPr/>
        </p:nvSpPr>
        <p:spPr>
          <a:xfrm>
            <a:off x="211800" y="3692350"/>
            <a:ext cx="1701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Changes in Vmax:</a:t>
            </a:r>
            <a:endParaRPr/>
          </a:p>
        </p:txBody>
      </p:sp>
      <p:sp>
        <p:nvSpPr>
          <p:cNvPr id="146" name="Google Shape;146;p22"/>
          <p:cNvSpPr txBox="1"/>
          <p:nvPr/>
        </p:nvSpPr>
        <p:spPr>
          <a:xfrm>
            <a:off x="4941650" y="2391500"/>
            <a:ext cx="3404100" cy="14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No signal?</a:t>
            </a:r>
            <a:endParaRPr sz="16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We need to look more closely…</a:t>
            </a:r>
            <a:endParaRPr sz="16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3"/>
          <p:cNvSpPr txBox="1"/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Tilt vs. intensity change</a:t>
            </a:r>
            <a:endParaRPr/>
          </a:p>
        </p:txBody>
      </p:sp>
      <p:sp>
        <p:nvSpPr>
          <p:cNvPr id="152" name="Google Shape;152;p23"/>
          <p:cNvSpPr txBox="1"/>
          <p:nvPr/>
        </p:nvSpPr>
        <p:spPr>
          <a:xfrm>
            <a:off x="5619475" y="1758375"/>
            <a:ext cx="3474600" cy="21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The maximum 2–6.5-km tilt is a strong predictor of intensity change in weak TCs (Vmax ≤ 65 kt)</a:t>
            </a:r>
            <a:r>
              <a:rPr lang="en"/>
              <a:t>, but not in strong TCs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RI (12-h ΔVmax ≥ 20 kt) is only observed to occur for relatively aligned vortices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53" name="Google Shape;153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017725"/>
            <a:ext cx="5461325" cy="33919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4"/>
          <p:cNvSpPr txBox="1"/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TC intensity change vs. shear &amp; tilt</a:t>
            </a:r>
            <a:endParaRPr/>
          </a:p>
        </p:txBody>
      </p:sp>
      <p:sp>
        <p:nvSpPr>
          <p:cNvPr id="159" name="Google Shape;159;p24"/>
          <p:cNvSpPr txBox="1"/>
          <p:nvPr/>
        </p:nvSpPr>
        <p:spPr>
          <a:xfrm>
            <a:off x="1813950" y="4096800"/>
            <a:ext cx="55161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Tilt is strongly correlated to short-term (e.g., 12–36-h) TC intensity change </a:t>
            </a:r>
            <a:endParaRPr/>
          </a:p>
        </p:txBody>
      </p:sp>
      <p:pic>
        <p:nvPicPr>
          <p:cNvPr id="160" name="Google Shape;160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59360" y="865325"/>
            <a:ext cx="6425277" cy="32314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5"/>
          <p:cNvSpPr txBox="1"/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TC intensity change vs. shear &amp; tilt</a:t>
            </a:r>
            <a:endParaRPr/>
          </a:p>
        </p:txBody>
      </p:sp>
      <p:sp>
        <p:nvSpPr>
          <p:cNvPr id="166" name="Google Shape;166;p25"/>
          <p:cNvSpPr txBox="1"/>
          <p:nvPr/>
        </p:nvSpPr>
        <p:spPr>
          <a:xfrm>
            <a:off x="1813950" y="4096800"/>
            <a:ext cx="55161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Tilt is more strongly correlated to short-term (e.g., 12–36-h) TC intensity change than the SHIPS deep-layer shear magnitude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67" name="Google Shape;167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28075" y="899888"/>
            <a:ext cx="6287852" cy="316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6"/>
          <p:cNvSpPr txBox="1"/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Comparing small-tilt vs. large-tilt TCs</a:t>
            </a:r>
            <a:endParaRPr/>
          </a:p>
        </p:txBody>
      </p:sp>
      <p:sp>
        <p:nvSpPr>
          <p:cNvPr id="173" name="Google Shape;173;p26"/>
          <p:cNvSpPr txBox="1"/>
          <p:nvPr/>
        </p:nvSpPr>
        <p:spPr>
          <a:xfrm>
            <a:off x="1813950" y="3766100"/>
            <a:ext cx="5516100" cy="14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All weak TCs tend to intensify,</a:t>
            </a:r>
            <a:r>
              <a:rPr lang="en">
                <a:solidFill>
                  <a:schemeClr val="dk1"/>
                </a:solidFill>
              </a:rPr>
              <a:t> but small-tilt TCs intensify at significantly greater rates than their more tilted counterparts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Small-tilt TCs </a:t>
            </a:r>
            <a:r>
              <a:rPr lang="en">
                <a:solidFill>
                  <a:schemeClr val="dk1"/>
                </a:solidFill>
              </a:rPr>
              <a:t>also have more compact vortices, consistent with idealized simulations in other studies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74" name="Google Shape;174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017725"/>
            <a:ext cx="8839202" cy="27483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7"/>
          <p:cNvSpPr txBox="1"/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Tilt-relative reflectivity composites for two tilt groups</a:t>
            </a:r>
            <a:endParaRPr/>
          </a:p>
        </p:txBody>
      </p:sp>
      <p:pic>
        <p:nvPicPr>
          <p:cNvPr id="180" name="Google Shape;180;p27"/>
          <p:cNvPicPr preferRelativeResize="0"/>
          <p:nvPr/>
        </p:nvPicPr>
        <p:blipFill rotWithShape="1">
          <a:blip r:embed="rId3">
            <a:alphaModFix/>
          </a:blip>
          <a:srcRect b="49515" l="0" r="0" t="0"/>
          <a:stretch/>
        </p:blipFill>
        <p:spPr>
          <a:xfrm>
            <a:off x="654525" y="1143725"/>
            <a:ext cx="7834952" cy="2421875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27"/>
          <p:cNvSpPr txBox="1"/>
          <p:nvPr/>
        </p:nvSpPr>
        <p:spPr>
          <a:xfrm>
            <a:off x="1703100" y="3649650"/>
            <a:ext cx="5737800" cy="130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Small-tilt storms are associated with more symmetric precipitation structures and greater reflectivity near LLC</a:t>
            </a:r>
            <a:endParaRPr/>
          </a:p>
          <a:p>
            <a:pPr indent="-317500" lvl="0" marL="457200" rtl="0" algn="l">
              <a:spcBef>
                <a:spcPts val="100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Large-tilt storms have more vigorous convection near MLC</a:t>
            </a:r>
            <a:endParaRPr/>
          </a:p>
          <a:p>
            <a:pPr indent="0" lvl="0" marL="45720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8"/>
          <p:cNvSpPr txBox="1"/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9285"/>
              <a:buFont typeface="Arial"/>
              <a:buNone/>
            </a:pPr>
            <a:r>
              <a:rPr lang="en"/>
              <a:t>Tilt-relative IR brightness composites for two tilt groups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7" name="Google Shape;187;p28"/>
          <p:cNvSpPr txBox="1"/>
          <p:nvPr/>
        </p:nvSpPr>
        <p:spPr>
          <a:xfrm>
            <a:off x="1813950" y="3766100"/>
            <a:ext cx="5516100" cy="14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Composites of IR brightness temperatures support the TDR reflectivity composites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Small-tilt TCs have more symmetric IR brightness temperatures about the LLC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88" name="Google Shape;188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15138" y="1017725"/>
            <a:ext cx="6313715" cy="2595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9"/>
          <p:cNvSpPr txBox="1"/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TC intensity change depends on multi-scale processes</a:t>
            </a:r>
            <a:endParaRPr/>
          </a:p>
        </p:txBody>
      </p:sp>
      <p:pic>
        <p:nvPicPr>
          <p:cNvPr id="194" name="Google Shape;194;p29"/>
          <p:cNvPicPr preferRelativeResize="0"/>
          <p:nvPr/>
        </p:nvPicPr>
        <p:blipFill rotWithShape="1">
          <a:blip r:embed="rId3">
            <a:alphaModFix/>
          </a:blip>
          <a:srcRect b="0" l="0" r="65588" t="0"/>
          <a:stretch/>
        </p:blipFill>
        <p:spPr>
          <a:xfrm>
            <a:off x="0" y="832750"/>
            <a:ext cx="3146598" cy="2995899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p29"/>
          <p:cNvSpPr txBox="1"/>
          <p:nvPr/>
        </p:nvSpPr>
        <p:spPr>
          <a:xfrm>
            <a:off x="1813950" y="3868200"/>
            <a:ext cx="55161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Ventilation </a:t>
            </a:r>
            <a:r>
              <a:rPr lang="en">
                <a:solidFill>
                  <a:schemeClr val="dk1"/>
                </a:solidFill>
              </a:rPr>
              <a:t>proxy defined as: (Shear∗(100-RHMD))/MPI, similar to the Ventilation Index of Tang and Emanuel (2012), but using existing SHIPS parameters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30"/>
          <p:cNvSpPr txBox="1"/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TC intensity change depends on multi-scale processes</a:t>
            </a:r>
            <a:endParaRPr/>
          </a:p>
        </p:txBody>
      </p:sp>
      <p:pic>
        <p:nvPicPr>
          <p:cNvPr id="201" name="Google Shape;201;p30"/>
          <p:cNvPicPr preferRelativeResize="0"/>
          <p:nvPr/>
        </p:nvPicPr>
        <p:blipFill rotWithShape="1">
          <a:blip r:embed="rId3">
            <a:alphaModFix/>
          </a:blip>
          <a:srcRect b="0" l="0" r="32664" t="0"/>
          <a:stretch/>
        </p:blipFill>
        <p:spPr>
          <a:xfrm>
            <a:off x="0" y="832750"/>
            <a:ext cx="6157076" cy="2995899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30"/>
          <p:cNvSpPr txBox="1"/>
          <p:nvPr/>
        </p:nvSpPr>
        <p:spPr>
          <a:xfrm>
            <a:off x="1813950" y="3868200"/>
            <a:ext cx="55161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Ventilation </a:t>
            </a:r>
            <a:r>
              <a:rPr lang="en">
                <a:solidFill>
                  <a:schemeClr val="dk1"/>
                </a:solidFill>
              </a:rPr>
              <a:t>proxy defined as: (Shear∗(100-RHMD))/MPI, similar to the Ventilation Index of Tang and Emanuel (2012), but using existing SHIPS parameters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31"/>
          <p:cNvSpPr txBox="1"/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TC intensity change depends on multi-scale processes</a:t>
            </a:r>
            <a:endParaRPr/>
          </a:p>
        </p:txBody>
      </p:sp>
      <p:pic>
        <p:nvPicPr>
          <p:cNvPr id="208" name="Google Shape;208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832745"/>
            <a:ext cx="9144003" cy="2995911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Google Shape;209;p31"/>
          <p:cNvSpPr txBox="1"/>
          <p:nvPr/>
        </p:nvSpPr>
        <p:spPr>
          <a:xfrm>
            <a:off x="1813950" y="3868200"/>
            <a:ext cx="5516100" cy="14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RI occurs preferentially in weak TCs when tilt is small and ventilation is low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Ventilation </a:t>
            </a:r>
            <a:r>
              <a:rPr lang="en">
                <a:solidFill>
                  <a:schemeClr val="dk1"/>
                </a:solidFill>
              </a:rPr>
              <a:t>proxy defined as: (Shear∗(100-RHMD))/MPI, similar to the Ventilation Index of Tang and Emanuel (2012), but using existing SHIPS parameters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 rotWithShape="1">
          <a:blip r:embed="rId3">
            <a:alphaModFix/>
          </a:blip>
          <a:srcRect b="17711" l="8181" r="6150" t="14533"/>
          <a:stretch/>
        </p:blipFill>
        <p:spPr>
          <a:xfrm>
            <a:off x="1076632" y="468592"/>
            <a:ext cx="7160342" cy="3484911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4"/>
          <p:cNvSpPr/>
          <p:nvPr/>
        </p:nvSpPr>
        <p:spPr>
          <a:xfrm>
            <a:off x="1860140" y="143443"/>
            <a:ext cx="5423700" cy="2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https://www.aoml.noaa.gov/ftp/pub/hrd/data/RTradar/YYYY/YYYYMMDDAI/tilt/</a:t>
            </a:r>
            <a:endParaRPr sz="1100"/>
          </a:p>
        </p:txBody>
      </p:sp>
      <p:sp>
        <p:nvSpPr>
          <p:cNvPr id="65" name="Google Shape;65;p14"/>
          <p:cNvSpPr txBox="1"/>
          <p:nvPr/>
        </p:nvSpPr>
        <p:spPr>
          <a:xfrm>
            <a:off x="1076625" y="4030025"/>
            <a:ext cx="7295400" cy="715800"/>
          </a:xfrm>
          <a:prstGeom prst="rect">
            <a:avLst/>
          </a:prstGeom>
          <a:solidFill>
            <a:srgbClr val="D8E2F3"/>
          </a:solidFill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-165100" lvl="0" marL="165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•"/>
            </a:pPr>
            <a: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Composite flow from each TDR analysis period about 2-km objective center (Fischer et al. 2022)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165100" lvl="0" marL="165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•"/>
            </a:pPr>
            <a: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Compute composite-flow centers from 1 to 12 km (or as coverage permits)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165100" lvl="0" marL="165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•"/>
            </a:pPr>
            <a: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Obtain general sense of tilt structure over ~3-6-h flight period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6" name="Google Shape;66;p14"/>
          <p:cNvGrpSpPr/>
          <p:nvPr/>
        </p:nvGrpSpPr>
        <p:grpSpPr>
          <a:xfrm>
            <a:off x="0" y="3288890"/>
            <a:ext cx="1489507" cy="577125"/>
            <a:chOff x="0" y="4660491"/>
            <a:chExt cx="1986010" cy="769500"/>
          </a:xfrm>
        </p:grpSpPr>
        <p:cxnSp>
          <p:nvCxnSpPr>
            <p:cNvPr id="67" name="Google Shape;67;p14"/>
            <p:cNvCxnSpPr/>
            <p:nvPr/>
          </p:nvCxnSpPr>
          <p:spPr>
            <a:xfrm>
              <a:off x="1435510" y="4897709"/>
              <a:ext cx="550500" cy="0"/>
            </a:xfrm>
            <a:prstGeom prst="straightConnector1">
              <a:avLst/>
            </a:prstGeom>
            <a:noFill/>
            <a:ln cap="flat" cmpd="sng" w="47625">
              <a:solidFill>
                <a:schemeClr val="accent1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  <p:sp>
          <p:nvSpPr>
            <p:cNvPr id="68" name="Google Shape;68;p14"/>
            <p:cNvSpPr txBox="1"/>
            <p:nvPr/>
          </p:nvSpPr>
          <p:spPr>
            <a:xfrm>
              <a:off x="0" y="4660491"/>
              <a:ext cx="1455300" cy="76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Average of 2-km objective center locations</a:t>
              </a:r>
              <a:endParaRPr sz="1100"/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32"/>
          <p:cNvSpPr txBox="1"/>
          <p:nvPr>
            <p:ph type="title"/>
          </p:nvPr>
        </p:nvSpPr>
        <p:spPr>
          <a:xfrm>
            <a:off x="311700" y="64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Let’s consider a separate case (Ian 2022)</a:t>
            </a:r>
            <a:endParaRPr/>
          </a:p>
        </p:txBody>
      </p:sp>
      <p:pic>
        <p:nvPicPr>
          <p:cNvPr id="215" name="Google Shape;215;p32"/>
          <p:cNvPicPr preferRelativeResize="0"/>
          <p:nvPr/>
        </p:nvPicPr>
        <p:blipFill rotWithShape="1">
          <a:blip r:embed="rId3">
            <a:alphaModFix/>
          </a:blip>
          <a:srcRect b="0" l="49758" r="0" t="0"/>
          <a:stretch/>
        </p:blipFill>
        <p:spPr>
          <a:xfrm>
            <a:off x="3030863" y="1337475"/>
            <a:ext cx="3082258" cy="3806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p32"/>
          <p:cNvPicPr preferRelativeResize="0"/>
          <p:nvPr/>
        </p:nvPicPr>
        <p:blipFill rotWithShape="1">
          <a:blip r:embed="rId4">
            <a:alphaModFix/>
          </a:blip>
          <a:srcRect b="0" l="50612" r="0" t="0"/>
          <a:stretch/>
        </p:blipFill>
        <p:spPr>
          <a:xfrm>
            <a:off x="6113986" y="1337475"/>
            <a:ext cx="3030012" cy="3806025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32"/>
          <p:cNvSpPr txBox="1"/>
          <p:nvPr/>
        </p:nvSpPr>
        <p:spPr>
          <a:xfrm>
            <a:off x="6744225" y="967825"/>
            <a:ext cx="16431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~00 UTC 26 Sep</a:t>
            </a:r>
            <a:endParaRPr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Tilt = 7 km</a:t>
            </a:r>
            <a:endParaRPr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ΔVmax </a:t>
            </a:r>
            <a:r>
              <a:rPr lang="en">
                <a:solidFill>
                  <a:schemeClr val="dk1"/>
                </a:solidFill>
              </a:rPr>
              <a:t>= 20 kt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218" name="Google Shape;218;p32"/>
          <p:cNvPicPr preferRelativeResize="0"/>
          <p:nvPr/>
        </p:nvPicPr>
        <p:blipFill rotWithShape="1">
          <a:blip r:embed="rId5">
            <a:alphaModFix/>
          </a:blip>
          <a:srcRect b="0" l="50590" r="0" t="0"/>
          <a:stretch/>
        </p:blipFill>
        <p:spPr>
          <a:xfrm>
            <a:off x="-11" y="1338297"/>
            <a:ext cx="3030012" cy="3804390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32"/>
          <p:cNvSpPr txBox="1"/>
          <p:nvPr/>
        </p:nvSpPr>
        <p:spPr>
          <a:xfrm>
            <a:off x="3663775" y="967825"/>
            <a:ext cx="16431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~12 UTC 25 Sep</a:t>
            </a:r>
            <a:endParaRPr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Tilt = 40 km</a:t>
            </a:r>
            <a:endParaRPr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ΔVmax = 10 kt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220" name="Google Shape;220;p32"/>
          <p:cNvSpPr txBox="1"/>
          <p:nvPr/>
        </p:nvSpPr>
        <p:spPr>
          <a:xfrm>
            <a:off x="637000" y="967825"/>
            <a:ext cx="16431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~12 UTC 24 Sep</a:t>
            </a:r>
            <a:endParaRPr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Tilt = &gt;100 km</a:t>
            </a:r>
            <a:endParaRPr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ΔVmax = 0 kt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33"/>
          <p:cNvSpPr txBox="1"/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Let’s consider a separate case (Ian 2022)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9285"/>
              <a:buFont typeface="Arial"/>
              <a:buNone/>
            </a:pPr>
            <a:r>
              <a:t/>
            </a:r>
            <a:endParaRPr/>
          </a:p>
        </p:txBody>
      </p:sp>
      <p:pic>
        <p:nvPicPr>
          <p:cNvPr id="226" name="Google Shape;226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832745"/>
            <a:ext cx="9144003" cy="2995911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33"/>
          <p:cNvSpPr txBox="1"/>
          <p:nvPr/>
        </p:nvSpPr>
        <p:spPr>
          <a:xfrm>
            <a:off x="1813950" y="3868200"/>
            <a:ext cx="5516100" cy="143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First flight, steady-state, in </a:t>
            </a:r>
            <a:r>
              <a:rPr b="1" lang="en">
                <a:solidFill>
                  <a:srgbClr val="0000FF"/>
                </a:solidFill>
              </a:rPr>
              <a:t>blue diamond</a:t>
            </a:r>
            <a:endParaRPr b="1"/>
          </a:p>
          <a:p>
            <a:pPr indent="-317500" lvl="0" marL="457200" rtl="0" algn="l">
              <a:spcBef>
                <a:spcPts val="100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Second</a:t>
            </a:r>
            <a:r>
              <a:rPr lang="en"/>
              <a:t> flight, intensifying, in </a:t>
            </a:r>
            <a:r>
              <a:rPr b="1" lang="en">
                <a:solidFill>
                  <a:srgbClr val="FF9900"/>
                </a:solidFill>
              </a:rPr>
              <a:t>orange</a:t>
            </a:r>
            <a:r>
              <a:rPr b="1" lang="en">
                <a:solidFill>
                  <a:srgbClr val="FF9900"/>
                </a:solidFill>
              </a:rPr>
              <a:t> diamond</a:t>
            </a:r>
            <a:endParaRPr b="1">
              <a:solidFill>
                <a:srgbClr val="FF9900"/>
              </a:solidFill>
            </a:endParaRPr>
          </a:p>
          <a:p>
            <a:pPr indent="-317500" lvl="0" marL="457200" rtl="0" algn="l">
              <a:spcBef>
                <a:spcPts val="100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Third flight, RI, </a:t>
            </a:r>
            <a:r>
              <a:rPr lang="en"/>
              <a:t>in </a:t>
            </a:r>
            <a:r>
              <a:rPr b="1" lang="en">
                <a:solidFill>
                  <a:srgbClr val="FF00FF"/>
                </a:solidFill>
              </a:rPr>
              <a:t>magenta diamond</a:t>
            </a:r>
            <a:endParaRPr b="1"/>
          </a:p>
          <a:p>
            <a:pPr indent="0" lvl="0" marL="45720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8" name="Google Shape;228;p33"/>
          <p:cNvSpPr/>
          <p:nvPr/>
        </p:nvSpPr>
        <p:spPr>
          <a:xfrm>
            <a:off x="6936975" y="2753400"/>
            <a:ext cx="255900" cy="255900"/>
          </a:xfrm>
          <a:prstGeom prst="diamond">
            <a:avLst/>
          </a:prstGeom>
          <a:noFill/>
          <a:ln cap="flat" cmpd="sng" w="38100">
            <a:solidFill>
              <a:srgbClr val="FF99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9900"/>
              </a:solidFill>
            </a:endParaRPr>
          </a:p>
        </p:txBody>
      </p:sp>
      <p:sp>
        <p:nvSpPr>
          <p:cNvPr id="229" name="Google Shape;229;p33"/>
          <p:cNvSpPr/>
          <p:nvPr/>
        </p:nvSpPr>
        <p:spPr>
          <a:xfrm>
            <a:off x="6661950" y="3112200"/>
            <a:ext cx="255900" cy="255900"/>
          </a:xfrm>
          <a:prstGeom prst="diamond">
            <a:avLst/>
          </a:prstGeom>
          <a:solidFill>
            <a:srgbClr val="FF00FF">
              <a:alpha val="0"/>
            </a:srgbClr>
          </a:solidFill>
          <a:ln cap="flat" cmpd="sng" w="38100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00FF"/>
              </a:solidFill>
            </a:endParaRPr>
          </a:p>
        </p:txBody>
      </p:sp>
      <p:sp>
        <p:nvSpPr>
          <p:cNvPr id="230" name="Google Shape;230;p33"/>
          <p:cNvSpPr/>
          <p:nvPr/>
        </p:nvSpPr>
        <p:spPr>
          <a:xfrm>
            <a:off x="6757275" y="1860800"/>
            <a:ext cx="255900" cy="255900"/>
          </a:xfrm>
          <a:prstGeom prst="diamond">
            <a:avLst/>
          </a:prstGeom>
          <a:noFill/>
          <a:ln cap="flat" cmpd="sng" w="38100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00FF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34"/>
          <p:cNvSpPr txBox="1"/>
          <p:nvPr>
            <p:ph type="title"/>
          </p:nvPr>
        </p:nvSpPr>
        <p:spPr>
          <a:xfrm>
            <a:off x="311700" y="-121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Conclusions</a:t>
            </a:r>
            <a:endParaRPr/>
          </a:p>
        </p:txBody>
      </p:sp>
      <p:pic>
        <p:nvPicPr>
          <p:cNvPr id="236" name="Google Shape;236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46838" y="514600"/>
            <a:ext cx="6650326" cy="2816100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34"/>
          <p:cNvSpPr txBox="1"/>
          <p:nvPr/>
        </p:nvSpPr>
        <p:spPr>
          <a:xfrm>
            <a:off x="1813950" y="3334800"/>
            <a:ext cx="5516100" cy="207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Vortex tilt magnitude is closely related to TC intensity change over the next 12–36 h, but primarily in weak TCs</a:t>
            </a:r>
            <a:endParaRPr/>
          </a:p>
          <a:p>
            <a:pPr indent="-317500" lvl="0" marL="457200" rtl="0" algn="l">
              <a:spcBef>
                <a:spcPts val="100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TC precipitation structure is closely </a:t>
            </a:r>
            <a:r>
              <a:rPr lang="en"/>
              <a:t>linked</a:t>
            </a:r>
            <a:r>
              <a:rPr lang="en"/>
              <a:t> to the magnitude of vortex tilt</a:t>
            </a:r>
            <a:endParaRPr/>
          </a:p>
          <a:p>
            <a:pPr indent="-317500" lvl="0" marL="457200" rtl="0" algn="l">
              <a:spcBef>
                <a:spcPts val="100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Considering both the TC vortex tilt and the environmental favorability may indicate the likelihood of subsequent RI</a:t>
            </a:r>
            <a:endParaRPr/>
          </a:p>
          <a:p>
            <a:pPr indent="0" lvl="0" marL="45720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3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Potential applications</a:t>
            </a:r>
            <a:endParaRPr/>
          </a:p>
        </p:txBody>
      </p:sp>
      <p:sp>
        <p:nvSpPr>
          <p:cNvPr id="243" name="Google Shape;243;p35"/>
          <p:cNvSpPr txBox="1"/>
          <p:nvPr>
            <p:ph idx="1" type="body"/>
          </p:nvPr>
        </p:nvSpPr>
        <p:spPr>
          <a:xfrm>
            <a:off x="311700" y="1166550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Provide real-time tilt estimates via AWIPS. Provide context of tilt estimate using background TC-RADAR climatology. Likelihood of RI based on climatology?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Incorporate tilt diagnostics into existing statistical models when data is available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3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Extra slides</a:t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37"/>
          <p:cNvSpPr txBox="1"/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Tilt-relative reflectivity composites for two tilt groups</a:t>
            </a:r>
            <a:endParaRPr/>
          </a:p>
        </p:txBody>
      </p:sp>
      <p:pic>
        <p:nvPicPr>
          <p:cNvPr id="254" name="Google Shape;254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143725"/>
            <a:ext cx="5941125" cy="3637776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Google Shape;255;p37"/>
          <p:cNvSpPr txBox="1"/>
          <p:nvPr/>
        </p:nvSpPr>
        <p:spPr>
          <a:xfrm>
            <a:off x="5739900" y="1453575"/>
            <a:ext cx="3404100" cy="27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Small-tilt storms are associated with more symmetric precipitation structures and greater reflectivity near LLC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Interestingly, in large-tilt TCs, reflectivity structure is closely tied to MLC location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Large-tilt TCs tend to have more vigorous convection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oogle Shape;73;p15"/>
          <p:cNvGrpSpPr/>
          <p:nvPr/>
        </p:nvGrpSpPr>
        <p:grpSpPr>
          <a:xfrm>
            <a:off x="469624" y="275678"/>
            <a:ext cx="3055241" cy="4474155"/>
            <a:chOff x="2159692" y="422639"/>
            <a:chExt cx="4073655" cy="5965540"/>
          </a:xfrm>
        </p:grpSpPr>
        <p:pic>
          <p:nvPicPr>
            <p:cNvPr id="74" name="Google Shape;74;p15"/>
            <p:cNvPicPr preferRelativeResize="0"/>
            <p:nvPr/>
          </p:nvPicPr>
          <p:blipFill rotWithShape="1">
            <a:blip r:embed="rId3">
              <a:alphaModFix/>
            </a:blip>
            <a:srcRect b="0" l="950" r="0" t="0"/>
            <a:stretch/>
          </p:blipFill>
          <p:spPr>
            <a:xfrm>
              <a:off x="2260868" y="422639"/>
              <a:ext cx="3972479" cy="14670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5" name="Google Shape;75;p15"/>
            <p:cNvPicPr preferRelativeResize="0"/>
            <p:nvPr/>
          </p:nvPicPr>
          <p:blipFill rotWithShape="1">
            <a:blip r:embed="rId4">
              <a:alphaModFix/>
            </a:blip>
            <a:srcRect b="0" l="1048" r="0" t="0"/>
            <a:stretch/>
          </p:blipFill>
          <p:spPr>
            <a:xfrm>
              <a:off x="2169631" y="2662079"/>
              <a:ext cx="3930735" cy="14765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6" name="Google Shape;76;p15"/>
            <p:cNvPicPr preferRelativeResize="0"/>
            <p:nvPr/>
          </p:nvPicPr>
          <p:blipFill rotWithShape="1">
            <a:blip r:embed="rId5">
              <a:alphaModFix/>
            </a:blip>
            <a:srcRect b="0" l="1487" r="0" t="0"/>
            <a:stretch/>
          </p:blipFill>
          <p:spPr>
            <a:xfrm>
              <a:off x="2159692" y="4892545"/>
              <a:ext cx="3960123" cy="1495634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77" name="Google Shape;77;p15"/>
          <p:cNvCxnSpPr/>
          <p:nvPr/>
        </p:nvCxnSpPr>
        <p:spPr>
          <a:xfrm rot="10800000">
            <a:off x="3525000" y="937456"/>
            <a:ext cx="1047000" cy="0"/>
          </a:xfrm>
          <a:prstGeom prst="straightConnector1">
            <a:avLst/>
          </a:prstGeom>
          <a:noFill/>
          <a:ln cap="flat" cmpd="sng" w="47625">
            <a:solidFill>
              <a:schemeClr val="accent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78" name="Google Shape;78;p15"/>
          <p:cNvSpPr txBox="1"/>
          <p:nvPr/>
        </p:nvSpPr>
        <p:spPr>
          <a:xfrm>
            <a:off x="4674999" y="191725"/>
            <a:ext cx="4282800" cy="1146600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**NEW** Real-time Center Estimates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54000" lvl="0" marL="2540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AutoNum type="arabicParenR"/>
            </a:pPr>
            <a:r>
              <a:rPr lang="en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Complete TDR processing for an analysis period </a:t>
            </a:r>
            <a:endParaRPr sz="1100"/>
          </a:p>
          <a:p>
            <a:pPr indent="-254000" lvl="0" marL="2540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AutoNum type="arabicParenR"/>
            </a:pPr>
            <a:r>
              <a:rPr lang="en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Center finding runs automatically on aircraft (&lt; 10s)</a:t>
            </a:r>
            <a:endParaRPr sz="1100"/>
          </a:p>
          <a:p>
            <a:pPr indent="-254000" lvl="0" marL="2540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AutoNum type="arabicParenR"/>
            </a:pPr>
            <a:r>
              <a:rPr lang="en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Results output to </a:t>
            </a:r>
            <a:r>
              <a:rPr b="1" lang="en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Xchat #hrd-status channel</a:t>
            </a:r>
            <a:endParaRPr b="1"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Google Shape;79;p15"/>
          <p:cNvSpPr/>
          <p:nvPr/>
        </p:nvSpPr>
        <p:spPr>
          <a:xfrm>
            <a:off x="2455606" y="2779523"/>
            <a:ext cx="1231500" cy="1865700"/>
          </a:xfrm>
          <a:prstGeom prst="curvedLeftArrow">
            <a:avLst>
              <a:gd fmla="val 6732" name="adj1"/>
              <a:gd fmla="val 15628" name="adj2"/>
              <a:gd fmla="val 16018" name="adj3"/>
            </a:avLst>
          </a:prstGeom>
          <a:solidFill>
            <a:schemeClr val="accent1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15"/>
          <p:cNvSpPr txBox="1"/>
          <p:nvPr/>
        </p:nvSpPr>
        <p:spPr>
          <a:xfrm>
            <a:off x="3797710" y="3435356"/>
            <a:ext cx="1548600" cy="5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Note: Objective method suggests some tilt growth over the period</a:t>
            </a:r>
            <a:endParaRPr sz="11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71259" y="333346"/>
            <a:ext cx="4466333" cy="3684860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6"/>
          <p:cNvSpPr txBox="1"/>
          <p:nvPr/>
        </p:nvSpPr>
        <p:spPr>
          <a:xfrm>
            <a:off x="162225" y="151175"/>
            <a:ext cx="4164000" cy="1146600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**NEW** Real-time Center Graphics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54000" lvl="0" marL="2540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AutoNum type="arabicParenR"/>
            </a:pPr>
            <a:r>
              <a:rPr lang="en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Same info in #hrd-status but in graphical form </a:t>
            </a:r>
            <a:endParaRPr sz="1100"/>
          </a:p>
          <a:p>
            <a:pPr indent="-254000" lvl="0" marL="2540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AutoNum type="arabicParenR"/>
            </a:pPr>
            <a:r>
              <a:rPr lang="en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Produced on ground after TDR processing (&lt;10 min)</a:t>
            </a:r>
            <a:endParaRPr sz="1100"/>
          </a:p>
          <a:p>
            <a:pPr indent="-254000" lvl="0" marL="2540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AutoNum type="arabicParenR"/>
            </a:pPr>
            <a:r>
              <a:rPr lang="en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Graphic updates over course of flight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16"/>
          <p:cNvSpPr/>
          <p:nvPr/>
        </p:nvSpPr>
        <p:spPr>
          <a:xfrm>
            <a:off x="3392129" y="4810154"/>
            <a:ext cx="5656200" cy="2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https://www.aoml.noaa.gov/ftp/pub/hrd/data/RTradar/YYYY/YYYYMMDDAI/centers/</a:t>
            </a:r>
            <a:endParaRPr sz="1100"/>
          </a:p>
        </p:txBody>
      </p:sp>
      <p:sp>
        <p:nvSpPr>
          <p:cNvPr id="89" name="Google Shape;89;p16"/>
          <p:cNvSpPr/>
          <p:nvPr/>
        </p:nvSpPr>
        <p:spPr>
          <a:xfrm>
            <a:off x="4556090" y="3060523"/>
            <a:ext cx="1869000" cy="241200"/>
          </a:xfrm>
          <a:prstGeom prst="ellipse">
            <a:avLst/>
          </a:prstGeom>
          <a:noFill/>
          <a:ln cap="flat" cmpd="sng" w="28575">
            <a:solidFill>
              <a:schemeClr val="accent1"/>
            </a:solidFill>
            <a:prstDash val="dash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90" name="Google Shape;90;p16"/>
          <p:cNvGrpSpPr/>
          <p:nvPr/>
        </p:nvGrpSpPr>
        <p:grpSpPr>
          <a:xfrm>
            <a:off x="416240" y="1307468"/>
            <a:ext cx="3454927" cy="3530560"/>
            <a:chOff x="599217" y="1670537"/>
            <a:chExt cx="4606569" cy="4707414"/>
          </a:xfrm>
        </p:grpSpPr>
        <p:pic>
          <p:nvPicPr>
            <p:cNvPr id="91" name="Google Shape;91;p16"/>
            <p:cNvPicPr preferRelativeResize="0"/>
            <p:nvPr/>
          </p:nvPicPr>
          <p:blipFill rotWithShape="1">
            <a:blip r:embed="rId4">
              <a:alphaModFix/>
            </a:blip>
            <a:srcRect b="4657" l="4672" r="7822" t="2938"/>
            <a:stretch/>
          </p:blipFill>
          <p:spPr>
            <a:xfrm>
              <a:off x="599217" y="1670537"/>
              <a:ext cx="4606569" cy="4707414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92" name="Google Shape;92;p16"/>
            <p:cNvGrpSpPr/>
            <p:nvPr/>
          </p:nvGrpSpPr>
          <p:grpSpPr>
            <a:xfrm>
              <a:off x="1748724" y="3502152"/>
              <a:ext cx="486900" cy="236100"/>
              <a:chOff x="3655967" y="4370321"/>
              <a:chExt cx="486900" cy="236100"/>
            </a:xfrm>
          </p:grpSpPr>
          <p:sp>
            <p:nvSpPr>
              <p:cNvPr id="93" name="Google Shape;93;p16"/>
              <p:cNvSpPr txBox="1"/>
              <p:nvPr/>
            </p:nvSpPr>
            <p:spPr>
              <a:xfrm>
                <a:off x="3655967" y="4370321"/>
                <a:ext cx="486900" cy="236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700">
                    <a:solidFill>
                      <a:schemeClr val="accen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24Z</a:t>
                </a:r>
                <a:endParaRPr sz="1100"/>
              </a:p>
            </p:txBody>
          </p:sp>
          <p:sp>
            <p:nvSpPr>
              <p:cNvPr id="94" name="Google Shape;94;p16"/>
              <p:cNvSpPr/>
              <p:nvPr/>
            </p:nvSpPr>
            <p:spPr>
              <a:xfrm>
                <a:off x="3655967" y="4484621"/>
                <a:ext cx="68700" cy="68700"/>
              </a:xfrm>
              <a:prstGeom prst="flowChartConnector">
                <a:avLst/>
              </a:prstGeom>
              <a:noFill/>
              <a:ln cap="flat" cmpd="sng" w="12700">
                <a:solidFill>
                  <a:schemeClr val="accen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7"/>
          <p:cNvSpPr/>
          <p:nvPr/>
        </p:nvSpPr>
        <p:spPr>
          <a:xfrm>
            <a:off x="3392129" y="4810154"/>
            <a:ext cx="5656200" cy="2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https://www.aoml.noaa.gov/ftp/pub/hrd/data/RTradar/YYYY/YYYYMMDDAI/centers/</a:t>
            </a:r>
            <a:endParaRPr sz="1100"/>
          </a:p>
        </p:txBody>
      </p:sp>
      <p:pic>
        <p:nvPicPr>
          <p:cNvPr id="101" name="Google Shape;101;p17"/>
          <p:cNvPicPr preferRelativeResize="0"/>
          <p:nvPr/>
        </p:nvPicPr>
        <p:blipFill rotWithShape="1">
          <a:blip r:embed="rId3">
            <a:alphaModFix/>
          </a:blip>
          <a:srcRect b="4942" l="5184" r="7964" t="3875"/>
          <a:stretch/>
        </p:blipFill>
        <p:spPr>
          <a:xfrm>
            <a:off x="518392" y="975756"/>
            <a:ext cx="3682949" cy="3741783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17"/>
          <p:cNvSpPr txBox="1"/>
          <p:nvPr/>
        </p:nvSpPr>
        <p:spPr>
          <a:xfrm>
            <a:off x="2004292" y="156695"/>
            <a:ext cx="4029300" cy="346200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Another example: Earl</a:t>
            </a:r>
            <a:endParaRPr sz="1100"/>
          </a:p>
        </p:txBody>
      </p:sp>
      <p:pic>
        <p:nvPicPr>
          <p:cNvPr id="103" name="Google Shape;103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95610" y="621820"/>
            <a:ext cx="3871428" cy="3899862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17"/>
          <p:cNvSpPr/>
          <p:nvPr/>
        </p:nvSpPr>
        <p:spPr>
          <a:xfrm>
            <a:off x="4718323" y="3665207"/>
            <a:ext cx="1869000" cy="241200"/>
          </a:xfrm>
          <a:prstGeom prst="ellipse">
            <a:avLst/>
          </a:prstGeom>
          <a:noFill/>
          <a:ln cap="flat" cmpd="sng" w="28575">
            <a:solidFill>
              <a:schemeClr val="accent1"/>
            </a:solidFill>
            <a:prstDash val="dash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05" name="Google Shape;105;p17"/>
          <p:cNvGrpSpPr/>
          <p:nvPr/>
        </p:nvGrpSpPr>
        <p:grpSpPr>
          <a:xfrm>
            <a:off x="2177234" y="3579482"/>
            <a:ext cx="365175" cy="177075"/>
            <a:chOff x="1704494" y="3574906"/>
            <a:chExt cx="486900" cy="236100"/>
          </a:xfrm>
        </p:grpSpPr>
        <p:sp>
          <p:nvSpPr>
            <p:cNvPr id="106" name="Google Shape;106;p17"/>
            <p:cNvSpPr txBox="1"/>
            <p:nvPr/>
          </p:nvSpPr>
          <p:spPr>
            <a:xfrm>
              <a:off x="1704494" y="3574906"/>
              <a:ext cx="486900" cy="236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700">
                  <a:solidFill>
                    <a:schemeClr val="accent1"/>
                  </a:solidFill>
                  <a:latin typeface="Calibri"/>
                  <a:ea typeface="Calibri"/>
                  <a:cs typeface="Calibri"/>
                  <a:sym typeface="Calibri"/>
                </a:rPr>
                <a:t>24Z</a:t>
              </a:r>
              <a:endParaRPr sz="1100"/>
            </a:p>
          </p:txBody>
        </p:sp>
        <p:sp>
          <p:nvSpPr>
            <p:cNvPr id="107" name="Google Shape;107;p17"/>
            <p:cNvSpPr/>
            <p:nvPr/>
          </p:nvSpPr>
          <p:spPr>
            <a:xfrm>
              <a:off x="1704494" y="3689206"/>
              <a:ext cx="68700" cy="68700"/>
            </a:xfrm>
            <a:prstGeom prst="flowChartConnector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108" name="Google Shape;108;p17"/>
          <p:cNvCxnSpPr/>
          <p:nvPr/>
        </p:nvCxnSpPr>
        <p:spPr>
          <a:xfrm flipH="1" rot="10800000">
            <a:off x="1923064" y="2199770"/>
            <a:ext cx="619500" cy="906900"/>
          </a:xfrm>
          <a:prstGeom prst="straightConnector1">
            <a:avLst/>
          </a:prstGeom>
          <a:noFill/>
          <a:ln cap="flat" cmpd="sng" w="47625">
            <a:solidFill>
              <a:schemeClr val="accent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109" name="Google Shape;109;p17"/>
          <p:cNvSpPr txBox="1"/>
          <p:nvPr/>
        </p:nvSpPr>
        <p:spPr>
          <a:xfrm>
            <a:off x="941175" y="2382050"/>
            <a:ext cx="1287600" cy="238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Note: Increasing tilt</a:t>
            </a:r>
            <a:endParaRPr sz="11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Implications on TC intensity change - Motivation</a:t>
            </a:r>
            <a:endParaRPr/>
          </a:p>
        </p:txBody>
      </p:sp>
      <p:pic>
        <p:nvPicPr>
          <p:cNvPr id="115" name="Google Shape;11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898350"/>
            <a:ext cx="6209083" cy="3820974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18"/>
          <p:cNvSpPr txBox="1"/>
          <p:nvPr/>
        </p:nvSpPr>
        <p:spPr>
          <a:xfrm>
            <a:off x="5714700" y="1640350"/>
            <a:ext cx="3404100" cy="23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We have a TDR analysis showing tilt for some TC (Earl 2022)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But now what?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What does </a:t>
            </a:r>
            <a:r>
              <a:rPr lang="en"/>
              <a:t>the tilt structure imply for the prospects of intensification?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What does a tilt of 22 km mean? 55 km? 108 km?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Motivation</a:t>
            </a:r>
            <a:endParaRPr/>
          </a:p>
        </p:txBody>
      </p:sp>
      <p:sp>
        <p:nvSpPr>
          <p:cNvPr id="122" name="Google Shape;122;p19"/>
          <p:cNvSpPr txBox="1"/>
          <p:nvPr>
            <p:ph idx="1" type="body"/>
          </p:nvPr>
        </p:nvSpPr>
        <p:spPr>
          <a:xfrm>
            <a:off x="311700" y="1166550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The goal is to characterize the relationship between the vortex tilt structure and TC intensity change using a larger database of TDR analyses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How aligned does a vortex need to be to begin RI?</a:t>
            </a:r>
            <a:endParaRPr>
              <a:solidFill>
                <a:schemeClr val="dk1"/>
              </a:solidFill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</a:pPr>
            <a:r>
              <a:rPr lang="en" sz="1800">
                <a:solidFill>
                  <a:schemeClr val="dk1"/>
                </a:solidFill>
              </a:rPr>
              <a:t>Lack of </a:t>
            </a:r>
            <a:r>
              <a:rPr lang="en" sz="1800">
                <a:solidFill>
                  <a:schemeClr val="dk1"/>
                </a:solidFill>
              </a:rPr>
              <a:t>consensus in previous work</a:t>
            </a:r>
            <a:endParaRPr sz="1800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There has yet to be a </a:t>
            </a:r>
            <a:r>
              <a:rPr lang="en">
                <a:solidFill>
                  <a:schemeClr val="dk1"/>
                </a:solidFill>
              </a:rPr>
              <a:t>systematic</a:t>
            </a:r>
            <a:r>
              <a:rPr lang="en">
                <a:solidFill>
                  <a:schemeClr val="dk1"/>
                </a:solidFill>
              </a:rPr>
              <a:t> observational analysis of tilt and intensity change for storms below hurricane intensity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0"/>
          <p:cNvSpPr txBox="1"/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Data set and methods</a:t>
            </a:r>
            <a:endParaRPr/>
          </a:p>
        </p:txBody>
      </p:sp>
      <p:sp>
        <p:nvSpPr>
          <p:cNvPr id="128" name="Google Shape;128;p20"/>
          <p:cNvSpPr txBox="1"/>
          <p:nvPr/>
        </p:nvSpPr>
        <p:spPr>
          <a:xfrm>
            <a:off x="5766125" y="1453575"/>
            <a:ext cx="3404100" cy="320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Use TC-RADAR analyses to examine tilt &amp; precip characteristics 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Includes best-track and SHIPS diagnostics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RI defined as 12-h increase in peak wind ≥ 95th percentile (20 kt)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Exclude cases that make landfall over the next 12 h or are in very unfavorable thermodynamic environments</a:t>
            </a:r>
            <a:endParaRPr/>
          </a:p>
        </p:txBody>
      </p:sp>
      <p:pic>
        <p:nvPicPr>
          <p:cNvPr id="129" name="Google Shape;129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017725"/>
            <a:ext cx="5381924" cy="39733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1"/>
          <p:cNvSpPr txBox="1"/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Tilt vs. </a:t>
            </a:r>
            <a:r>
              <a:rPr lang="en"/>
              <a:t>intensity</a:t>
            </a:r>
            <a:r>
              <a:rPr lang="en"/>
              <a:t> change</a:t>
            </a:r>
            <a:endParaRPr/>
          </a:p>
        </p:txBody>
      </p:sp>
      <p:pic>
        <p:nvPicPr>
          <p:cNvPr id="135" name="Google Shape;135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81200" y="1017725"/>
            <a:ext cx="2670385" cy="3973375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21"/>
          <p:cNvSpPr txBox="1"/>
          <p:nvPr/>
        </p:nvSpPr>
        <p:spPr>
          <a:xfrm>
            <a:off x="211800" y="1701900"/>
            <a:ext cx="1701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Changes in MSLP:</a:t>
            </a:r>
            <a:endParaRPr/>
          </a:p>
        </p:txBody>
      </p:sp>
      <p:sp>
        <p:nvSpPr>
          <p:cNvPr id="137" name="Google Shape;137;p21"/>
          <p:cNvSpPr txBox="1"/>
          <p:nvPr/>
        </p:nvSpPr>
        <p:spPr>
          <a:xfrm>
            <a:off x="211800" y="3692350"/>
            <a:ext cx="1701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Changes in Vmax: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