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82" r:id="rId5"/>
    <p:sldMasterId id="2147483683" r:id="rId6"/>
    <p:sldMasterId id="2147483684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2A15593-7E4F-4F59-BA3B-B6AEC0695031}">
  <a:tblStyle styleId="{D2A15593-7E4F-4F59-BA3B-B6AEC0695031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2da3e3e9c5_0_5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2da3e3e9c5_0_5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2da3e3e9c5_0_6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22da3e3e9c5_0_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2da3e3e9c5_0_6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22da3e3e9c5_0_6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2da3e3e9c5_0_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2da3e3e9c5_0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2da3e3e9c5_0_6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22da3e3e9c5_0_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2da3e3e9c5_0_6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22da3e3e9c5_0_6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2da3e3e9c5_0_6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22da3e3e9c5_0_6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2da3e3e9c5_0_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22da3e3e9c5_0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2da3e3e9c5_0_6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22da3e3e9c5_0_6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2da3e3e9c5_0_6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22da3e3e9c5_0_6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2da3e3e9c5_0_5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2da3e3e9c5_0_5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2da3e3e9c5_0_5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2" name="Google Shape;192;g22da3e3e9c5_0_5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2da3e3e9c5_0_5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g22da3e3e9c5_0_5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0" name="Google Shape;200;g22da3e3e9c5_0_5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2da3e3e9c5_0_5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g22da3e3e9c5_0_5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g22da3e3e9c5_0_57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2da3e3e9c5_0_5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2da3e3e9c5_0_5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2da3e3e9c5_0_5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g22da3e3e9c5_0_5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2da3e3e9c5_0_6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22da3e3e9c5_0_6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2da3e3e9c5_0_6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2da3e3e9c5_0_6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type="tx">
  <p:cSld name="TITLE_AND_BOD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2800"/>
              <a:buFont typeface="Calibri"/>
              <a:buNone/>
              <a:defRPr>
                <a:solidFill>
                  <a:srgbClr val="3D85C6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8" name="Google Shape;118;p28"/>
          <p:cNvSpPr txBox="1"/>
          <p:nvPr>
            <p:ph idx="1" type="body"/>
          </p:nvPr>
        </p:nvSpPr>
        <p:spPr>
          <a:xfrm>
            <a:off x="311700" y="1152475"/>
            <a:ext cx="8520600" cy="32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19" name="Google Shape;119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30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sz="1350"/>
            </a:lvl3pPr>
            <a:lvl4pPr lvl="3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27" name="Google Shape;127;p3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1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1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sz="1350">
                <a:solidFill>
                  <a:schemeClr val="lt1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3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3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3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3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b="1" sz="1350"/>
            </a:lvl3pPr>
            <a:lvl4pPr indent="-2286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6" name="Google Shape;146;p33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3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b="1" sz="1350"/>
            </a:lvl3pPr>
            <a:lvl4pPr indent="-2286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8" name="Google Shape;148;p33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3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3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3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3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55" name="Google Shape;155;p34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050"/>
              <a:buNone/>
              <a:defRPr sz="1050"/>
            </a:lvl2pPr>
            <a:lvl3pPr indent="-2286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4pPr>
            <a:lvl5pPr indent="-2286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5pPr>
            <a:lvl6pPr indent="-2286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6pPr>
            <a:lvl7pPr indent="-2286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7pPr>
            <a:lvl8pPr indent="-2286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8pPr>
            <a:lvl9pPr indent="-2286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56" name="Google Shape;156;p3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3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5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35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050"/>
              <a:buNone/>
              <a:defRPr sz="1050"/>
            </a:lvl2pPr>
            <a:lvl3pPr indent="-2286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4pPr>
            <a:lvl5pPr indent="-2286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5pPr>
            <a:lvl6pPr indent="-2286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6pPr>
            <a:lvl7pPr indent="-2286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7pPr>
            <a:lvl8pPr indent="-2286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8pPr>
            <a:lvl9pPr indent="-2286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63" name="Google Shape;163;p3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3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3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36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3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3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4.png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4594419"/>
            <a:ext cx="548700" cy="55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97277" y="-1"/>
            <a:ext cx="646725" cy="6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2450" y="4476294"/>
            <a:ext cx="646725" cy="667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25" y="0"/>
            <a:ext cx="548702" cy="54870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C2A3B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1" name="Google Shape;101;p2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Relationship Id="rId5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4.png"/><Relationship Id="rId5" Type="http://schemas.openxmlformats.org/officeDocument/2006/relationships/image" Target="../media/image6.png"/><Relationship Id="rId6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13.png"/><Relationship Id="rId5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8"/>
          <p:cNvSpPr txBox="1"/>
          <p:nvPr>
            <p:ph type="ctrTitle"/>
          </p:nvPr>
        </p:nvSpPr>
        <p:spPr>
          <a:xfrm>
            <a:off x="250925" y="1479500"/>
            <a:ext cx="8520600" cy="4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222222"/>
                </a:solidFill>
                <a:highlight>
                  <a:srgbClr val="FFFFFF"/>
                </a:highlight>
              </a:rPr>
              <a:t>HAFS: </a:t>
            </a:r>
            <a:r>
              <a:rPr b="1" lang="en" sz="3600">
                <a:solidFill>
                  <a:srgbClr val="222222"/>
                </a:solidFill>
                <a:highlight>
                  <a:srgbClr val="FFFFFF"/>
                </a:highlight>
              </a:rPr>
              <a:t>Ne</a:t>
            </a:r>
            <a:r>
              <a:rPr b="1" lang="en" sz="3600">
                <a:solidFill>
                  <a:srgbClr val="222222"/>
                </a:solidFill>
                <a:highlight>
                  <a:srgbClr val="FFFFFF"/>
                </a:highlight>
              </a:rPr>
              <a:t>w-Generation Numerical Hurricane Prediction at NOAA</a:t>
            </a:r>
            <a:endParaRPr b="1" sz="3600"/>
          </a:p>
        </p:txBody>
      </p:sp>
      <p:sp>
        <p:nvSpPr>
          <p:cNvPr id="183" name="Google Shape;183;p38"/>
          <p:cNvSpPr txBox="1"/>
          <p:nvPr>
            <p:ph idx="1" type="subTitle"/>
          </p:nvPr>
        </p:nvSpPr>
        <p:spPr>
          <a:xfrm>
            <a:off x="311700" y="20993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1"/>
                </a:solidFill>
              </a:rPr>
              <a:t>Contributions From: Xuejin Zhang, Andy Hazelton, Gus Alaka, William Ramstrom, Sundararaman Gopalakrishnan, Lew Gramer, Sarah Ditchek, Mu-Chieh Ko, Frank Marks, and EMC/GFDL Collaborators </a:t>
            </a:r>
            <a:endParaRPr i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 Modeling and Coupling</a:t>
            </a:r>
            <a:endParaRPr/>
          </a:p>
        </p:txBody>
      </p:sp>
      <p:sp>
        <p:nvSpPr>
          <p:cNvPr id="279" name="Google Shape;279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Short term: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Continued evaluation of coupled model results: ocean, TC forecasts (intensity, structure)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Real-time tools for ocean observation-model comparison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Tuning of HYCOM parameterizations, e.g., vertical mixing.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Experiments and research for 2023-2024:	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HAFS v1 coupled with MOM6 ocean model (replacement for HYCOM)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Implementation of 3DVAR ocean data assimilation within MOM6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Higher-resolution ocean modeling (4- vs. 9-km) with MOM6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Longer term: Three-way coupling for TC forecasting: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Atmosphere, ocean, surface waves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Model-Observation Comparison Products</a:t>
            </a:r>
            <a:endParaRPr/>
          </a:p>
        </p:txBody>
      </p:sp>
      <p:sp>
        <p:nvSpPr>
          <p:cNvPr id="285" name="Google Shape;285;p48"/>
          <p:cNvSpPr txBox="1"/>
          <p:nvPr>
            <p:ph idx="1" type="body"/>
          </p:nvPr>
        </p:nvSpPr>
        <p:spPr>
          <a:xfrm>
            <a:off x="4293600" y="830400"/>
            <a:ext cx="4538700" cy="40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Horizontal slice comparisons allow for comparison of forecast/observed symmetry and intensity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In this case, we see: 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Core was too strong in HAFS-B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Symmetry and expansion of the wind field was missed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Missed ERC?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86" name="Google Shape;28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875" y="725225"/>
            <a:ext cx="3593051" cy="392409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8"/>
          <p:cNvSpPr txBox="1"/>
          <p:nvPr/>
        </p:nvSpPr>
        <p:spPr>
          <a:xfrm>
            <a:off x="698300" y="4700400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-Andy Hazelton</a:t>
            </a:r>
            <a:endParaRPr b="1" i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Model-Observation Comparison Products</a:t>
            </a:r>
            <a:endParaRPr/>
          </a:p>
        </p:txBody>
      </p:sp>
      <p:sp>
        <p:nvSpPr>
          <p:cNvPr id="293" name="Google Shape;293;p49"/>
          <p:cNvSpPr txBox="1"/>
          <p:nvPr>
            <p:ph idx="1" type="body"/>
          </p:nvPr>
        </p:nvSpPr>
        <p:spPr>
          <a:xfrm>
            <a:off x="5577425" y="830400"/>
            <a:ext cx="3255000" cy="40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Real-time validation of ocean temperature, salinity vs. observations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How reliable are forecasts of intensity and structure change likely to be? Based on: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Upper ocean heat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Vertical ocean mixing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Storm motion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94" name="Google Shape;294;p49"/>
          <p:cNvPicPr preferRelativeResize="0"/>
          <p:nvPr/>
        </p:nvPicPr>
        <p:blipFill rotWithShape="1">
          <a:blip r:embed="rId3">
            <a:alphaModFix/>
          </a:blip>
          <a:srcRect b="0" l="0" r="10881" t="8999"/>
          <a:stretch/>
        </p:blipFill>
        <p:spPr>
          <a:xfrm>
            <a:off x="0" y="696650"/>
            <a:ext cx="5577426" cy="3559441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9"/>
          <p:cNvSpPr txBox="1"/>
          <p:nvPr/>
        </p:nvSpPr>
        <p:spPr>
          <a:xfrm>
            <a:off x="634700" y="422332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-Lew Gramer</a:t>
            </a:r>
            <a:endParaRPr b="1" i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0"/>
          <p:cNvSpPr txBox="1"/>
          <p:nvPr>
            <p:ph type="title"/>
          </p:nvPr>
        </p:nvSpPr>
        <p:spPr>
          <a:xfrm>
            <a:off x="632000" y="0"/>
            <a:ext cx="7828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Verification</a:t>
            </a:r>
            <a:r>
              <a:rPr lang="en"/>
              <a:t>: Current &amp; Future Directions</a:t>
            </a:r>
            <a:endParaRPr/>
          </a:p>
        </p:txBody>
      </p:sp>
      <p:sp>
        <p:nvSpPr>
          <p:cNvPr id="301" name="Google Shape;301;p50"/>
          <p:cNvSpPr txBox="1"/>
          <p:nvPr>
            <p:ph idx="1" type="body"/>
          </p:nvPr>
        </p:nvSpPr>
        <p:spPr>
          <a:xfrm>
            <a:off x="311700" y="559700"/>
            <a:ext cx="8658900" cy="16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➢"/>
            </a:pPr>
            <a:r>
              <a:rPr lang="en" sz="1700">
                <a:solidFill>
                  <a:schemeClr val="dk1"/>
                </a:solidFill>
              </a:rPr>
              <a:t>Using GROOT for verification purposes for track, intensity, and significant wind radii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➢"/>
            </a:pPr>
            <a:r>
              <a:rPr lang="en" sz="1700">
                <a:solidFill>
                  <a:schemeClr val="dk1"/>
                </a:solidFill>
              </a:rPr>
              <a:t>Includes new “consistency metric” to identify lead times with fully-consistent or marginally-consistent improvement or degradation – proven to be more accurate than MAE Skill alone (see Ditchek et al. 2023b)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➢"/>
            </a:pPr>
            <a:r>
              <a:rPr lang="en" sz="1700">
                <a:solidFill>
                  <a:schemeClr val="dk1"/>
                </a:solidFill>
              </a:rPr>
              <a:t>Allows for easy identification of outlier cases via TC-by-TC graphics (e.g., PPC)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02" name="Google Shape;30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5026" y="2123425"/>
            <a:ext cx="2438701" cy="2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3725" y="2151050"/>
            <a:ext cx="3296051" cy="2494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0"/>
          <p:cNvSpPr txBox="1"/>
          <p:nvPr/>
        </p:nvSpPr>
        <p:spPr>
          <a:xfrm>
            <a:off x="6788125" y="470847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-Sarah Ditchek</a:t>
            </a:r>
            <a:endParaRPr b="1" i="1"/>
          </a:p>
        </p:txBody>
      </p:sp>
      <p:pic>
        <p:nvPicPr>
          <p:cNvPr id="305" name="Google Shape;305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09924" y="4708474"/>
            <a:ext cx="1101301" cy="4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1"/>
          <p:cNvSpPr txBox="1"/>
          <p:nvPr>
            <p:ph type="title"/>
          </p:nvPr>
        </p:nvSpPr>
        <p:spPr>
          <a:xfrm>
            <a:off x="623400" y="0"/>
            <a:ext cx="7837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Verification</a:t>
            </a:r>
            <a:r>
              <a:rPr lang="en"/>
              <a:t>: Current &amp; Future Directions</a:t>
            </a:r>
            <a:endParaRPr/>
          </a:p>
        </p:txBody>
      </p:sp>
      <p:sp>
        <p:nvSpPr>
          <p:cNvPr id="311" name="Google Shape;311;p51"/>
          <p:cNvSpPr txBox="1"/>
          <p:nvPr>
            <p:ph idx="1" type="body"/>
          </p:nvPr>
        </p:nvSpPr>
        <p:spPr>
          <a:xfrm>
            <a:off x="311700" y="550750"/>
            <a:ext cx="8832300" cy="16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➢"/>
            </a:pPr>
            <a:r>
              <a:rPr lang="en" sz="1700">
                <a:solidFill>
                  <a:schemeClr val="dk1"/>
                </a:solidFill>
              </a:rPr>
              <a:t>More Use of Stratifications: by data availability, initial classification, initial shear environment, HFIP-RI, ongoing intensity change, TDR availability, year, etc.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➢"/>
            </a:pPr>
            <a:r>
              <a:rPr lang="en" sz="1700">
                <a:solidFill>
                  <a:schemeClr val="dk1"/>
                </a:solidFill>
              </a:rPr>
              <a:t>Better Error-Correlations Estimates for the Early-Model Interpolator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12" name="Google Shape;31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6505" y="1545675"/>
            <a:ext cx="3221058" cy="3277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6438" y="1545675"/>
            <a:ext cx="3357381" cy="332685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51"/>
          <p:cNvSpPr txBox="1"/>
          <p:nvPr/>
        </p:nvSpPr>
        <p:spPr>
          <a:xfrm>
            <a:off x="6788125" y="470847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-Sarah Ditchek</a:t>
            </a:r>
            <a:endParaRPr b="1" i="1"/>
          </a:p>
        </p:txBody>
      </p:sp>
      <p:pic>
        <p:nvPicPr>
          <p:cNvPr id="315" name="Google Shape;315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886" y="4708474"/>
            <a:ext cx="1101301" cy="4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Summary/Discussion Points</a:t>
            </a:r>
            <a:endParaRPr/>
          </a:p>
        </p:txBody>
      </p:sp>
      <p:sp>
        <p:nvSpPr>
          <p:cNvPr id="321" name="Google Shape;321;p52"/>
          <p:cNvSpPr txBox="1"/>
          <p:nvPr>
            <p:ph idx="1" type="body"/>
          </p:nvPr>
        </p:nvSpPr>
        <p:spPr>
          <a:xfrm>
            <a:off x="276900" y="651350"/>
            <a:ext cx="8687700" cy="38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Ongoing developments to model physics, nesting, and coupling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Observations being used both for improvement and evaluation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Key questions going forward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What are some operational needs/wants for HAFSV2?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When will a 7-day forecast become a priority?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What research products could aid evaluation/interpretation of HAFS data?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3"/>
          <p:cNvSpPr txBox="1"/>
          <p:nvPr>
            <p:ph type="title"/>
          </p:nvPr>
        </p:nvSpPr>
        <p:spPr>
          <a:xfrm>
            <a:off x="311700" y="1737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Extra Slides</a:t>
            </a:r>
            <a:endParaRPr b="1" i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type="title"/>
          </p:nvPr>
        </p:nvSpPr>
        <p:spPr>
          <a:xfrm>
            <a:off x="623400" y="25150"/>
            <a:ext cx="7798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Moving Nest: </a:t>
            </a:r>
            <a:r>
              <a:rPr lang="en"/>
              <a:t>Ongoing Developments</a:t>
            </a:r>
            <a:endParaRPr/>
          </a:p>
        </p:txBody>
      </p:sp>
      <p:sp>
        <p:nvSpPr>
          <p:cNvPr id="332" name="Google Shape;332;p54"/>
          <p:cNvSpPr txBox="1"/>
          <p:nvPr>
            <p:ph idx="1" type="body"/>
          </p:nvPr>
        </p:nvSpPr>
        <p:spPr>
          <a:xfrm>
            <a:off x="311700" y="1152475"/>
            <a:ext cx="384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Multiple Moving Nests</a:t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Development underway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Changes to moving nest and internal tracker code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Configured 2 nest regional domain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20220906 12Z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Danielle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Earl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Debugging 2 nest case now</a:t>
            </a:r>
            <a:endParaRPr/>
          </a:p>
        </p:txBody>
      </p:sp>
      <p:pic>
        <p:nvPicPr>
          <p:cNvPr id="333" name="Google Shape;33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9875" y="661250"/>
            <a:ext cx="3828104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54"/>
          <p:cNvSpPr txBox="1"/>
          <p:nvPr/>
        </p:nvSpPr>
        <p:spPr>
          <a:xfrm>
            <a:off x="4679875" y="451257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-Bill Ramstrom </a:t>
            </a:r>
            <a:endParaRPr b="1" i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643050" y="0"/>
            <a:ext cx="7789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HAFS-Basin</a:t>
            </a:r>
            <a:r>
              <a:rPr lang="en"/>
              <a:t>: Plans &amp; Developments</a:t>
            </a:r>
            <a:endParaRPr/>
          </a:p>
        </p:txBody>
      </p:sp>
      <p:sp>
        <p:nvSpPr>
          <p:cNvPr id="340" name="Google Shape;340;p55"/>
          <p:cNvSpPr txBox="1"/>
          <p:nvPr>
            <p:ph idx="1" type="body"/>
          </p:nvPr>
        </p:nvSpPr>
        <p:spPr>
          <a:xfrm>
            <a:off x="311700" y="1152475"/>
            <a:ext cx="4147500" cy="36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Genesis Module (concept)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Initialize a nest in anticipation of invest and/or TC development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Approximate nest motion in the absence of a trackable feature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Use NHC’s TWO to identify nest location and potential range of motion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Use t=0 steering flow to approximate nest speed/direction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Test when &lt; 2 storms, i.e., we have an expendable moving nest</a:t>
            </a:r>
            <a:endParaRPr/>
          </a:p>
        </p:txBody>
      </p:sp>
      <p:pic>
        <p:nvPicPr>
          <p:cNvPr id="341" name="Google Shape;34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2150" y="1066888"/>
            <a:ext cx="3926381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9"/>
          <p:cNvSpPr txBox="1"/>
          <p:nvPr>
            <p:ph type="title"/>
          </p:nvPr>
        </p:nvSpPr>
        <p:spPr>
          <a:xfrm>
            <a:off x="797500" y="0"/>
            <a:ext cx="7660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HAFS Operational Implementation</a:t>
            </a:r>
            <a:endParaRPr/>
          </a:p>
        </p:txBody>
      </p:sp>
      <p:sp>
        <p:nvSpPr>
          <p:cNvPr id="189" name="Google Shape;189;p39"/>
          <p:cNvSpPr txBox="1"/>
          <p:nvPr>
            <p:ph idx="1" type="body"/>
          </p:nvPr>
        </p:nvSpPr>
        <p:spPr>
          <a:xfrm>
            <a:off x="311700" y="647625"/>
            <a:ext cx="8520600" cy="37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HAFS approved for operational implementation in July 2023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Two versions: HAFS-A and HAFS-B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Both feature a storm-centric static nest (~6 km) and storm-following moving nest (~2 km)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Two separate physics suites (key differences are microphysics, PBL physics, and radiation time step)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Evaluated based on 3-year retrospectives (2020-2022) for the NATL/EPAC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Google Shape;194;p40"/>
          <p:cNvGraphicFramePr/>
          <p:nvPr/>
        </p:nvGraphicFramePr>
        <p:xfrm>
          <a:off x="118595" y="99059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{D2A15593-7E4F-4F59-BA3B-B6AEC0695031}</a:tableStyleId>
              </a:tblPr>
              <a:tblGrid>
                <a:gridCol w="2554100"/>
                <a:gridCol w="2137400"/>
                <a:gridCol w="2287100"/>
                <a:gridCol w="1928200"/>
              </a:tblGrid>
              <a:tr h="342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       Physics Suite 1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         Physics Suite 2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References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Land/ocean Surface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NOAH LSM VIIRS veg type, HYCOM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NOAH LSM VIIRS veg type HYCOM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Ek  et al. (2003) …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5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Surface Layer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GFS, HWRF TC-specific sea surface roughnesses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GFS, HWRF TC-specific sea surface roughnesses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Miyakoda and Sirutis (1986); Long (1984, 1986)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1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Boundary Layer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Sa-TKE-EDMF, TC-related calibration, 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mixing length adjustments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Sa-TKE-EDMF, TC-related calibration,  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tc_pbl=1*, mixing length adjustments</a:t>
                      </a:r>
                      <a:endParaRPr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Han et al. (2019)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*Chen et al. (2022)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Microphysics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Pts val="1000"/>
                        <a:buFont typeface="Calibri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GFDL single-moment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Pts val="1000"/>
                        <a:buFont typeface="Calibri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Thompson double-moment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Lin et al. (1983)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Chen and Lin (2013) 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Radiation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RRTMG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Calling frequency 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720 s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RRTMG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Calling frequency 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1800 s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Iacono et al. (2008)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Cumulus convection (deep &amp; shallow)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Scale-aware-SAS, 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calibrated deep convection entrainment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Scale-aware-SAS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Han et al. (2017)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1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Gravity wave drag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Improved UGWPv1 (orographic on/convective off)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Improved UGWPv1 (orographic on/convective off)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000" u="none" cap="none" strike="noStrike">
                          <a:solidFill>
                            <a:schemeClr val="lt1"/>
                          </a:solidFill>
                        </a:rPr>
                        <a:t>Alpert et al.  (1988)</a:t>
                      </a:r>
                      <a:endParaRPr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34300" marB="34300" marR="68600" marL="686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95" name="Google Shape;195;p40"/>
          <p:cNvSpPr txBox="1"/>
          <p:nvPr>
            <p:ph type="title"/>
          </p:nvPr>
        </p:nvSpPr>
        <p:spPr>
          <a:xfrm>
            <a:off x="628649" y="93090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b="1" i="0" lang="en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HAFS </a:t>
            </a:r>
            <a:r>
              <a:rPr b="1" lang="en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b="1" i="0" lang="en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hysics </a:t>
            </a:r>
            <a:r>
              <a:rPr b="1" lang="en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b="1" i="0" lang="en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chemes</a:t>
            </a:r>
            <a:endParaRPr/>
          </a:p>
        </p:txBody>
      </p:sp>
      <p:sp>
        <p:nvSpPr>
          <p:cNvPr id="196" name="Google Shape;196;p4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" name="Google Shape;202;p41"/>
          <p:cNvGraphicFramePr/>
          <p:nvPr/>
        </p:nvGraphicFramePr>
        <p:xfrm>
          <a:off x="86198" y="5558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{D2A15593-7E4F-4F59-BA3B-B6AEC0695031}</a:tableStyleId>
              </a:tblPr>
              <a:tblGrid>
                <a:gridCol w="978525"/>
                <a:gridCol w="1375825"/>
                <a:gridCol w="1312575"/>
                <a:gridCol w="1286700"/>
                <a:gridCol w="1605525"/>
                <a:gridCol w="1058975"/>
                <a:gridCol w="1353500"/>
              </a:tblGrid>
              <a:tr h="58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300" u="none" cap="none" strike="noStrike"/>
                        <a:t>HAFSv1.0</a:t>
                      </a:r>
                      <a:endParaRPr b="1" sz="13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Domain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Resolution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DA/VI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Ocean/Wave Coupling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Physics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Basins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 u="none" cap="none" strike="noStrike">
                          <a:solidFill>
                            <a:schemeClr val="lt1"/>
                          </a:solidFill>
                        </a:rPr>
                        <a:t>HAFS-A</a:t>
                      </a:r>
                      <a:endParaRPr b="1" sz="11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chemeClr val="lt1"/>
                          </a:solidFill>
                        </a:rPr>
                        <a:t> 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Storm-centric with one moving nest, parent: ~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78x75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 deg, nest: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~12x12 deg</a:t>
                      </a:r>
                      <a:endParaRPr b="1" sz="1000" u="sng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Regional (ESG), ~6/2 km, ~L81,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~2 hPa model top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Vmax &gt; 50 kt warm-cycled VI 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and 4DEnVar DA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Two-way HYCOM,</a:t>
                      </a:r>
                      <a:r>
                        <a:rPr b="1" lang="en" sz="1000" u="none" cap="none" strike="noStrike"/>
                        <a:t> 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one-way WW3 coupling for NHC/CPHC basins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Physics suite-1 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All global Basins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NHC/CPHC/JTWC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Max 7 Storms to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replace HWRF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 u="none" cap="none" strike="noStrike">
                          <a:solidFill>
                            <a:schemeClr val="lt1"/>
                          </a:solidFill>
                        </a:rPr>
                        <a:t>HAFS-B</a:t>
                      </a:r>
                      <a:endParaRPr b="1" sz="11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chemeClr val="lt1"/>
                          </a:solidFill>
                        </a:rPr>
                        <a:t> 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Storm-centric with one moving nest, parent: ~</a:t>
                      </a: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75x75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 deg, nest: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~12x12 deg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Regional (ESG), ~6/2 km, ~L81, 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~2 hPa model top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Pts val="1000"/>
                        <a:buFont typeface="Calibri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Vmax &gt; 40 kt warm-cycled VI </a:t>
                      </a: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and 4DEnVar DA</a:t>
                      </a:r>
                      <a:endParaRPr sz="11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chemeClr val="lt1"/>
                          </a:solidFill>
                        </a:rPr>
                        <a:t>Two-way HYCOM</a:t>
                      </a:r>
                      <a:endParaRPr b="1" sz="10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No Waves 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Physics suite-2</a:t>
                      </a: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endParaRPr b="1" sz="10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NHC/CPHC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Max 5 Storms to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C000"/>
                          </a:solidFill>
                        </a:rPr>
                        <a:t>replace HMON</a:t>
                      </a:r>
                      <a:endParaRPr b="1" sz="1000" u="none" cap="none" strike="noStrike">
                        <a:solidFill>
                          <a:srgbClr val="FFC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03" name="Google Shape;203;p41"/>
          <p:cNvPicPr preferRelativeResize="0"/>
          <p:nvPr/>
        </p:nvPicPr>
        <p:blipFill rotWithShape="1">
          <a:blip r:embed="rId3">
            <a:alphaModFix/>
          </a:blip>
          <a:srcRect b="14905" l="3731" r="5688" t="13568"/>
          <a:stretch/>
        </p:blipFill>
        <p:spPr>
          <a:xfrm>
            <a:off x="96833" y="3126306"/>
            <a:ext cx="2311176" cy="14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41"/>
          <p:cNvPicPr preferRelativeResize="0"/>
          <p:nvPr/>
        </p:nvPicPr>
        <p:blipFill rotWithShape="1">
          <a:blip r:embed="rId4">
            <a:alphaModFix/>
          </a:blip>
          <a:srcRect b="15934" l="0" r="5997" t="15114"/>
          <a:stretch/>
        </p:blipFill>
        <p:spPr>
          <a:xfrm>
            <a:off x="2408008" y="3126307"/>
            <a:ext cx="2128101" cy="14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41"/>
          <p:cNvPicPr preferRelativeResize="0"/>
          <p:nvPr/>
        </p:nvPicPr>
        <p:blipFill rotWithShape="1">
          <a:blip r:embed="rId5">
            <a:alphaModFix/>
          </a:blip>
          <a:srcRect b="14981" l="4235" r="6978" t="13914"/>
          <a:stretch/>
        </p:blipFill>
        <p:spPr>
          <a:xfrm>
            <a:off x="4528776" y="3126307"/>
            <a:ext cx="2374604" cy="147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1"/>
          <p:cNvPicPr preferRelativeResize="0"/>
          <p:nvPr/>
        </p:nvPicPr>
        <p:blipFill rotWithShape="1">
          <a:blip r:embed="rId6">
            <a:alphaModFix/>
          </a:blip>
          <a:srcRect b="17721" l="0" r="7918" t="20012"/>
          <a:stretch/>
        </p:blipFill>
        <p:spPr>
          <a:xfrm>
            <a:off x="6817375" y="3126306"/>
            <a:ext cx="2281199" cy="14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1"/>
          <p:cNvSpPr txBox="1"/>
          <p:nvPr/>
        </p:nvSpPr>
        <p:spPr>
          <a:xfrm>
            <a:off x="457188" y="3917331"/>
            <a:ext cx="1773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NATL/EPAC Basins</a:t>
            </a:r>
            <a:endParaRPr b="1" i="0" sz="1200" u="none" cap="none" strike="noStrike">
              <a:solidFill>
                <a:srgbClr val="FF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41"/>
          <p:cNvSpPr txBox="1"/>
          <p:nvPr/>
        </p:nvSpPr>
        <p:spPr>
          <a:xfrm>
            <a:off x="2815713" y="3927731"/>
            <a:ext cx="1326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WPAC Basin</a:t>
            </a:r>
            <a:endParaRPr b="1" i="0" sz="1200" u="none" cap="none" strike="noStrike">
              <a:solidFill>
                <a:srgbClr val="FF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1"/>
          <p:cNvSpPr txBox="1"/>
          <p:nvPr/>
        </p:nvSpPr>
        <p:spPr>
          <a:xfrm>
            <a:off x="5667900" y="3927731"/>
            <a:ext cx="97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NIO Basin</a:t>
            </a:r>
            <a:endParaRPr b="1" i="0" sz="1200" u="none" cap="none" strike="noStrike">
              <a:solidFill>
                <a:srgbClr val="FF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41"/>
          <p:cNvSpPr txBox="1"/>
          <p:nvPr/>
        </p:nvSpPr>
        <p:spPr>
          <a:xfrm>
            <a:off x="7842875" y="3993531"/>
            <a:ext cx="1083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SH Basin</a:t>
            </a:r>
            <a:endParaRPr b="1" i="0" sz="1200" u="none" cap="none" strike="noStrike">
              <a:solidFill>
                <a:srgbClr val="FF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41"/>
          <p:cNvSpPr txBox="1"/>
          <p:nvPr/>
        </p:nvSpPr>
        <p:spPr>
          <a:xfrm>
            <a:off x="167186" y="4657511"/>
            <a:ext cx="3645300" cy="36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atmospheric domain, </a:t>
            </a:r>
            <a:r>
              <a:rPr b="0" i="0" lang="en" sz="12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ocean domain</a:t>
            </a: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0" lang="en" sz="12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wave domain</a:t>
            </a:r>
            <a:endParaRPr b="0" i="0" sz="1200" u="none" cap="none" strike="noStrike">
              <a:solidFill>
                <a:srgbClr val="00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41"/>
          <p:cNvSpPr txBox="1"/>
          <p:nvPr>
            <p:ph type="title"/>
          </p:nvPr>
        </p:nvSpPr>
        <p:spPr>
          <a:xfrm>
            <a:off x="628650" y="-158569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b="1" lang="en" sz="3600"/>
              <a:t>Two Configurations for HAFS IOC </a:t>
            </a:r>
            <a:endParaRPr b="1"/>
          </a:p>
        </p:txBody>
      </p:sp>
      <p:sp>
        <p:nvSpPr>
          <p:cNvPr id="213" name="Google Shape;213;p4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2"/>
          <p:cNvSpPr txBox="1"/>
          <p:nvPr/>
        </p:nvSpPr>
        <p:spPr>
          <a:xfrm>
            <a:off x="40300" y="684900"/>
            <a:ext cx="4531800" cy="3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b="1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Moving nest</a:t>
            </a:r>
            <a:endParaRPr b="1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storms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Flexible nesting refinement</a:t>
            </a:r>
            <a:endParaRPr/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Mass adjustment for fine topography consistency in blending zones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Code optimization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b="1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assimilation</a:t>
            </a:r>
            <a:endParaRPr b="1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New data ingestion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4DEnVar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Atmosphere/Ocean coupled DA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JEDI infrastructure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JEDI transition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42"/>
          <p:cNvSpPr txBox="1"/>
          <p:nvPr/>
        </p:nvSpPr>
        <p:spPr>
          <a:xfrm>
            <a:off x="703650" y="0"/>
            <a:ext cx="7736700" cy="49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b" bIns="45675" lIns="91425" spcFirstLastPara="1" rIns="91425" wrap="square" tIns="456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400" u="none" cap="none" strike="noStrike">
                <a:solidFill>
                  <a:srgbClr val="0A4595"/>
                </a:solidFill>
                <a:latin typeface="Arial"/>
                <a:ea typeface="Arial"/>
                <a:cs typeface="Arial"/>
                <a:sym typeface="Arial"/>
              </a:rPr>
              <a:t>HAFS Development Priorities: after IOC</a:t>
            </a:r>
            <a:endParaRPr b="1" i="0" sz="2000" u="none" cap="none" strike="noStrike">
              <a:solidFill>
                <a:srgbClr val="0A459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42"/>
          <p:cNvSpPr txBox="1"/>
          <p:nvPr/>
        </p:nvSpPr>
        <p:spPr>
          <a:xfrm>
            <a:off x="4360743" y="684900"/>
            <a:ext cx="47430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b="1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Physics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PBL for TC application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NOAH-MP evaluation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saSAS upgrade, transition, &amp; evaluation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Microphysics parameterization upgrade</a:t>
            </a:r>
            <a:endParaRPr b="0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●"/>
            </a:pPr>
            <a:r>
              <a:rPr b="1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Ocean and wave model transition</a:t>
            </a:r>
            <a:endParaRPr b="1" i="0" sz="16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HYCOM to MOM6 transition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Atmosphere-MOM6-Wave three-way coupling</a:t>
            </a:r>
            <a:endParaRPr/>
          </a:p>
          <a:p>
            <a: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00"/>
              <a:buFont typeface="Arial"/>
              <a:buChar char="○"/>
            </a:pPr>
            <a:r>
              <a:rPr b="0" i="0" lang="en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Coupling scheme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3"/>
          <p:cNvSpPr txBox="1"/>
          <p:nvPr>
            <p:ph type="title"/>
          </p:nvPr>
        </p:nvSpPr>
        <p:spPr>
          <a:xfrm>
            <a:off x="623400" y="0"/>
            <a:ext cx="784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HAFS-Basin</a:t>
            </a:r>
            <a:r>
              <a:rPr lang="en"/>
              <a:t>: Plans &amp; Developments</a:t>
            </a:r>
            <a:endParaRPr/>
          </a:p>
        </p:txBody>
      </p:sp>
      <p:sp>
        <p:nvSpPr>
          <p:cNvPr id="228" name="Google Shape;228;p43"/>
          <p:cNvSpPr txBox="1"/>
          <p:nvPr>
            <p:ph idx="1" type="body"/>
          </p:nvPr>
        </p:nvSpPr>
        <p:spPr>
          <a:xfrm>
            <a:off x="287250" y="738125"/>
            <a:ext cx="8520600" cy="38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Next-Gen successor to Basin-scale HWRF (HWRF-B)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Multiple nested domains (e.g., two moving nests, one moving/one static, etc.)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Two configuration options for model initialization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“Traditional” Initialization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“Next-Gen” Initialization</a:t>
            </a:r>
            <a:endParaRPr/>
          </a:p>
          <a:p>
            <a:pPr indent="-342900" lvl="0" marL="457200" marR="4560107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b="1" lang="en" u="sng"/>
              <a:t>Goal</a:t>
            </a:r>
            <a:r>
              <a:rPr lang="en"/>
              <a:t>: configure and test a 2-storm version of HAFS-Basin for the 2023 Hurricane Season</a:t>
            </a:r>
            <a:endParaRPr/>
          </a:p>
          <a:p>
            <a:pPr indent="-342900" lvl="0" marL="457200" marR="4560107" rtl="0" algn="l">
              <a:spcBef>
                <a:spcPts val="1000"/>
              </a:spcBef>
              <a:spcAft>
                <a:spcPts val="1200"/>
              </a:spcAft>
              <a:buSzPts val="1800"/>
              <a:buChar char="●"/>
            </a:pPr>
            <a:r>
              <a:rPr b="1" lang="en" u="sng"/>
              <a:t>Goal</a:t>
            </a:r>
            <a:r>
              <a:rPr lang="en"/>
              <a:t>: test and refine HAFS-Basin to target FY25 operational implementation</a:t>
            </a:r>
            <a:endParaRPr/>
          </a:p>
        </p:txBody>
      </p:sp>
      <p:grpSp>
        <p:nvGrpSpPr>
          <p:cNvPr id="229" name="Google Shape;229;p43"/>
          <p:cNvGrpSpPr/>
          <p:nvPr/>
        </p:nvGrpSpPr>
        <p:grpSpPr>
          <a:xfrm>
            <a:off x="4128750" y="1796250"/>
            <a:ext cx="4397875" cy="2600300"/>
            <a:chOff x="4076875" y="1426400"/>
            <a:chExt cx="4397875" cy="2600300"/>
          </a:xfrm>
        </p:grpSpPr>
        <p:pic>
          <p:nvPicPr>
            <p:cNvPr id="230" name="Google Shape;230;p4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76875" y="1426400"/>
              <a:ext cx="4397875" cy="2600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43"/>
            <p:cNvSpPr/>
            <p:nvPr/>
          </p:nvSpPr>
          <p:spPr>
            <a:xfrm>
              <a:off x="6015825" y="2685700"/>
              <a:ext cx="384000" cy="3840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43"/>
            <p:cNvSpPr/>
            <p:nvPr/>
          </p:nvSpPr>
          <p:spPr>
            <a:xfrm>
              <a:off x="7090950" y="2462738"/>
              <a:ext cx="384000" cy="3840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43"/>
            <p:cNvSpPr/>
            <p:nvPr/>
          </p:nvSpPr>
          <p:spPr>
            <a:xfrm>
              <a:off x="7355575" y="3146350"/>
              <a:ext cx="384000" cy="3840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43"/>
            <p:cNvSpPr/>
            <p:nvPr/>
          </p:nvSpPr>
          <p:spPr>
            <a:xfrm>
              <a:off x="6015825" y="3199000"/>
              <a:ext cx="384000" cy="3840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43"/>
            <p:cNvSpPr/>
            <p:nvPr/>
          </p:nvSpPr>
          <p:spPr>
            <a:xfrm>
              <a:off x="4804950" y="3069700"/>
              <a:ext cx="384000" cy="3840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6" name="Google Shape;236;p43"/>
          <p:cNvSpPr txBox="1"/>
          <p:nvPr/>
        </p:nvSpPr>
        <p:spPr>
          <a:xfrm>
            <a:off x="4267250" y="4451800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-Gus Alaka</a:t>
            </a:r>
            <a:endParaRPr b="1" i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4"/>
          <p:cNvSpPr txBox="1"/>
          <p:nvPr/>
        </p:nvSpPr>
        <p:spPr>
          <a:xfrm>
            <a:off x="157667" y="1312854"/>
            <a:ext cx="4501500" cy="2562900"/>
          </a:xfrm>
          <a:prstGeom prst="rect">
            <a:avLst/>
          </a:prstGeom>
          <a:solidFill>
            <a:srgbClr val="69C6F4"/>
          </a:solidFill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and Regional/Basin configurations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Initial implementation may require same refinement ratio on each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Same parallelism as single moving nest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Nests aligned with parent grid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merging feedback when nest points overlap</a:t>
            </a:r>
            <a:endParaRPr sz="1100"/>
          </a:p>
          <a:p>
            <a:pPr indent="-1397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44"/>
          <p:cNvPicPr preferRelativeResize="0"/>
          <p:nvPr/>
        </p:nvPicPr>
        <p:blipFill rotWithShape="1">
          <a:blip r:embed="rId3">
            <a:alphaModFix/>
          </a:blip>
          <a:srcRect b="-2609" l="0" r="24676" t="36371"/>
          <a:stretch/>
        </p:blipFill>
        <p:spPr>
          <a:xfrm>
            <a:off x="5028179" y="1228750"/>
            <a:ext cx="3784787" cy="354703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4"/>
          <p:cNvSpPr/>
          <p:nvPr/>
        </p:nvSpPr>
        <p:spPr>
          <a:xfrm flipH="1" rot="5400000">
            <a:off x="6309951" y="2453857"/>
            <a:ext cx="3666000" cy="1287000"/>
          </a:xfrm>
          <a:prstGeom prst="parallelogram">
            <a:avLst>
              <a:gd fmla="val 49750" name="adj"/>
            </a:avLst>
          </a:prstGeom>
          <a:solidFill>
            <a:srgbClr val="FEFEFE">
              <a:alpha val="4235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4"/>
          <p:cNvSpPr/>
          <p:nvPr/>
        </p:nvSpPr>
        <p:spPr>
          <a:xfrm>
            <a:off x="5028179" y="1978891"/>
            <a:ext cx="2455500" cy="26592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5" name="Google Shape;245;p44"/>
          <p:cNvCxnSpPr/>
          <p:nvPr/>
        </p:nvCxnSpPr>
        <p:spPr>
          <a:xfrm flipH="1" rot="10800000">
            <a:off x="7483665" y="1264291"/>
            <a:ext cx="1302900" cy="714600"/>
          </a:xfrm>
          <a:prstGeom prst="straightConnector1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6" name="Google Shape;246;p44"/>
          <p:cNvCxnSpPr/>
          <p:nvPr/>
        </p:nvCxnSpPr>
        <p:spPr>
          <a:xfrm flipH="1" rot="10800000">
            <a:off x="5028179" y="1264291"/>
            <a:ext cx="1308300" cy="714600"/>
          </a:xfrm>
          <a:prstGeom prst="straightConnector1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7" name="Google Shape;247;p44"/>
          <p:cNvCxnSpPr/>
          <p:nvPr/>
        </p:nvCxnSpPr>
        <p:spPr>
          <a:xfrm>
            <a:off x="6336466" y="1264361"/>
            <a:ext cx="2454000" cy="13800"/>
          </a:xfrm>
          <a:prstGeom prst="straightConnector1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8" name="Google Shape;248;p44"/>
          <p:cNvCxnSpPr/>
          <p:nvPr/>
        </p:nvCxnSpPr>
        <p:spPr>
          <a:xfrm rot="10800000">
            <a:off x="8786452" y="1264387"/>
            <a:ext cx="0" cy="2659200"/>
          </a:xfrm>
          <a:prstGeom prst="straightConnector1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9" name="Google Shape;249;p44"/>
          <p:cNvSpPr/>
          <p:nvPr/>
        </p:nvSpPr>
        <p:spPr>
          <a:xfrm>
            <a:off x="6601757" y="2751056"/>
            <a:ext cx="530700" cy="502500"/>
          </a:xfrm>
          <a:prstGeom prst="rect">
            <a:avLst/>
          </a:prstGeom>
          <a:solidFill>
            <a:srgbClr val="F2F2F2">
              <a:alpha val="49410"/>
            </a:srgbClr>
          </a:solidFill>
          <a:ln cap="flat" cmpd="sng" w="508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4"/>
          <p:cNvSpPr/>
          <p:nvPr/>
        </p:nvSpPr>
        <p:spPr>
          <a:xfrm flipH="1" rot="5400000">
            <a:off x="8222060" y="2413340"/>
            <a:ext cx="646500" cy="321600"/>
          </a:xfrm>
          <a:prstGeom prst="parallelogram">
            <a:avLst>
              <a:gd fmla="val 49750" name="adj"/>
            </a:avLst>
          </a:prstGeom>
          <a:solidFill>
            <a:schemeClr val="lt1">
              <a:alpha val="49410"/>
            </a:schemeClr>
          </a:solidFill>
          <a:ln cap="flat" cmpd="sng" w="508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4"/>
          <p:cNvCxnSpPr/>
          <p:nvPr/>
        </p:nvCxnSpPr>
        <p:spPr>
          <a:xfrm flipH="1" rot="10800000">
            <a:off x="7492587" y="3953516"/>
            <a:ext cx="1293900" cy="684600"/>
          </a:xfrm>
          <a:prstGeom prst="straightConnector1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2" name="Google Shape;252;p44"/>
          <p:cNvSpPr txBox="1"/>
          <p:nvPr>
            <p:ph type="title"/>
          </p:nvPr>
        </p:nvSpPr>
        <p:spPr>
          <a:xfrm>
            <a:off x="623400" y="25150"/>
            <a:ext cx="7798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Multiple Moving Nests: </a:t>
            </a:r>
            <a:r>
              <a:rPr lang="en"/>
              <a:t>Ongoing Developments</a:t>
            </a:r>
            <a:endParaRPr/>
          </a:p>
        </p:txBody>
      </p:sp>
      <p:sp>
        <p:nvSpPr>
          <p:cNvPr id="253" name="Google Shape;253;p44"/>
          <p:cNvSpPr txBox="1"/>
          <p:nvPr/>
        </p:nvSpPr>
        <p:spPr>
          <a:xfrm>
            <a:off x="4994475" y="463812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-Bill Ramstrom </a:t>
            </a:r>
            <a:endParaRPr b="1" i="1"/>
          </a:p>
        </p:txBody>
      </p:sp>
      <p:sp>
        <p:nvSpPr>
          <p:cNvPr id="254" name="Google Shape;254;p44"/>
          <p:cNvSpPr/>
          <p:nvPr/>
        </p:nvSpPr>
        <p:spPr>
          <a:xfrm>
            <a:off x="5710753" y="2795250"/>
            <a:ext cx="881425" cy="212375"/>
          </a:xfrm>
          <a:custGeom>
            <a:rect b="b" l="l" r="r" t="t"/>
            <a:pathLst>
              <a:path extrusionOk="0" h="8495" w="35257">
                <a:moveTo>
                  <a:pt x="35257" y="8473"/>
                </a:moveTo>
                <a:cubicBezTo>
                  <a:pt x="27500" y="8473"/>
                  <a:pt x="19400" y="8563"/>
                  <a:pt x="12137" y="5839"/>
                </a:cubicBezTo>
                <a:cubicBezTo>
                  <a:pt x="9249" y="4756"/>
                  <a:pt x="6284" y="3888"/>
                  <a:pt x="3357" y="2913"/>
                </a:cubicBezTo>
                <a:cubicBezTo>
                  <a:pt x="2197" y="2527"/>
                  <a:pt x="-410" y="2250"/>
                  <a:pt x="137" y="1157"/>
                </a:cubicBezTo>
                <a:cubicBezTo>
                  <a:pt x="842" y="-250"/>
                  <a:pt x="3263" y="793"/>
                  <a:pt x="4820" y="571"/>
                </a:cubicBezTo>
                <a:cubicBezTo>
                  <a:pt x="5695" y="446"/>
                  <a:pt x="8337" y="279"/>
                  <a:pt x="7454" y="279"/>
                </a:cubicBezTo>
                <a:cubicBezTo>
                  <a:pt x="5403" y="279"/>
                  <a:pt x="3067" y="-484"/>
                  <a:pt x="1308" y="571"/>
                </a:cubicBezTo>
                <a:cubicBezTo>
                  <a:pt x="-284" y="1526"/>
                  <a:pt x="1601" y="4276"/>
                  <a:pt x="1601" y="6132"/>
                </a:cubicBezTo>
              </a:path>
            </a:pathLst>
          </a:cu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HAFS Physics:</a:t>
            </a:r>
            <a:r>
              <a:rPr lang="en"/>
              <a:t> Development and Evaluation</a:t>
            </a:r>
            <a:endParaRPr/>
          </a:p>
        </p:txBody>
      </p:sp>
      <p:sp>
        <p:nvSpPr>
          <p:cNvPr id="260" name="Google Shape;260;p45"/>
          <p:cNvSpPr txBox="1"/>
          <p:nvPr>
            <p:ph idx="1" type="body"/>
          </p:nvPr>
        </p:nvSpPr>
        <p:spPr>
          <a:xfrm>
            <a:off x="753525" y="3358450"/>
            <a:ext cx="6408600" cy="168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3 sensitivity tests on top of HAFS-B, changing microphysics and turning on/off tc_pbl option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Evaluated for track, intensity (including RI), structure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We continue to work to evaluate/modify/improve physics based on observations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61" name="Google Shape;261;p45"/>
          <p:cNvPicPr preferRelativeResize="0"/>
          <p:nvPr/>
        </p:nvPicPr>
        <p:blipFill rotWithShape="1">
          <a:blip r:embed="rId3">
            <a:alphaModFix/>
          </a:blip>
          <a:srcRect b="5086" l="23784" r="16991" t="4734"/>
          <a:stretch/>
        </p:blipFill>
        <p:spPr>
          <a:xfrm>
            <a:off x="43775" y="594650"/>
            <a:ext cx="2069627" cy="243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45"/>
          <p:cNvPicPr preferRelativeResize="0"/>
          <p:nvPr/>
        </p:nvPicPr>
        <p:blipFill rotWithShape="1">
          <a:blip r:embed="rId4">
            <a:alphaModFix/>
          </a:blip>
          <a:srcRect b="13058" l="11792" r="3490" t="11933"/>
          <a:stretch/>
        </p:blipFill>
        <p:spPr>
          <a:xfrm>
            <a:off x="2534325" y="572700"/>
            <a:ext cx="3623224" cy="247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34175" y="694488"/>
            <a:ext cx="2326949" cy="2236027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45"/>
          <p:cNvSpPr txBox="1"/>
          <p:nvPr/>
        </p:nvSpPr>
        <p:spPr>
          <a:xfrm>
            <a:off x="7097400" y="2902900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-Andy Hazelton</a:t>
            </a:r>
            <a:endParaRPr b="1" i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Diversification </a:t>
            </a:r>
            <a:r>
              <a:rPr lang="en"/>
              <a:t>of HAFS-A and HAFS-B</a:t>
            </a:r>
            <a:endParaRPr/>
          </a:p>
        </p:txBody>
      </p:sp>
      <p:sp>
        <p:nvSpPr>
          <p:cNvPr id="270" name="Google Shape;270;p46"/>
          <p:cNvSpPr txBox="1"/>
          <p:nvPr>
            <p:ph idx="1" type="body"/>
          </p:nvPr>
        </p:nvSpPr>
        <p:spPr>
          <a:xfrm>
            <a:off x="726750" y="3920250"/>
            <a:ext cx="7690500" cy="118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HFSA/HFSB are more correlated than HWRF/HMON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Finding ways to increase diversity (more physics changes? DA differences?) without losing skill is a goal for HAFSv2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71" name="Google Shape;27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350" y="572700"/>
            <a:ext cx="4214574" cy="318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7324" y="572700"/>
            <a:ext cx="4214574" cy="318562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6"/>
          <p:cNvSpPr txBox="1"/>
          <p:nvPr/>
        </p:nvSpPr>
        <p:spPr>
          <a:xfrm>
            <a:off x="7410825" y="3700425"/>
            <a:ext cx="153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/>
              <a:t>-Andy Hazelton</a:t>
            </a:r>
            <a:endParaRPr b="1" i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