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176C8DF-8E7C-4059-A30E-F37F88ACCB98}">
  <a:tblStyle styleId="{6176C8DF-8E7C-4059-A30E-F37F88ACCB98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42f272814b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142f272814b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1.png"/><Relationship Id="rId6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228600" y="2613825"/>
            <a:ext cx="11677800" cy="23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Simulating Tropical Cyclones Within the Unified Forecast System (UFS): </a:t>
            </a:r>
            <a:endParaRPr sz="4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Impacts of Nesting and TC Relocation</a:t>
            </a:r>
            <a:endParaRPr sz="4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1720850" y="4519224"/>
            <a:ext cx="8750400" cy="16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Henry R. Winterbottom</a:t>
            </a:r>
            <a:r>
              <a:rPr b="0" baseline="30000" i="0" lang="en-US" sz="2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b="0" i="0" lang="en-US" sz="2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 and Jason A. Sippel</a:t>
            </a:r>
            <a:r>
              <a:rPr b="0" baseline="30000" i="0" lang="en-US" sz="2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0" baseline="30000" i="0" sz="2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50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b="0" i="0" lang="en-US" sz="15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Cooperative Institute for Research in Environmental Sciences (CIRES)</a:t>
            </a:r>
            <a:endParaRPr sz="1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National Oceanic and Atmospheric Administration (NOAA)</a:t>
            </a:r>
            <a:endParaRPr sz="1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Earth System Research Laboratories (ESRL)</a:t>
            </a:r>
            <a:endParaRPr sz="150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aseline="30000" lang="en-US" sz="150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150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NOAA Atlantic Oceanographic and Meteorological Laboratory (AOML)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500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Hurricane Research Division (HRD)</a:t>
            </a:r>
            <a:endParaRPr sz="150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25851" y="137331"/>
            <a:ext cx="3566159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1" y="238875"/>
            <a:ext cx="3557015" cy="1919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27330" y="223338"/>
            <a:ext cx="1956814" cy="195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2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Forecast Impacts:</a:t>
            </a:r>
            <a:endParaRPr/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4792" y="365760"/>
            <a:ext cx="8659368" cy="6494526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 txBox="1"/>
          <p:nvPr/>
        </p:nvSpPr>
        <p:spPr>
          <a:xfrm>
            <a:off x="3557016" y="5477256"/>
            <a:ext cx="535047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120-hour Forecast: Valid 0600 UTC 11 September 2017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Multi-basin Implications:</a:t>
            </a:r>
            <a:endParaRPr/>
          </a:p>
        </p:txBody>
      </p:sp>
      <p:pic>
        <p:nvPicPr>
          <p:cNvPr descr="A picture containing cake, table, birthday, covered&#10;&#10;Description automatically generated" id="195" name="Google Shape;19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8329" y="1071331"/>
            <a:ext cx="10035341" cy="5029200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6" name="Google Shape;196;p23"/>
          <p:cNvSpPr txBox="1"/>
          <p:nvPr/>
        </p:nvSpPr>
        <p:spPr>
          <a:xfrm>
            <a:off x="1853514" y="3521676"/>
            <a:ext cx="123567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EPAC</a:t>
            </a:r>
            <a:endParaRPr/>
          </a:p>
        </p:txBody>
      </p:sp>
      <p:sp>
        <p:nvSpPr>
          <p:cNvPr id="197" name="Google Shape;197;p23"/>
          <p:cNvSpPr txBox="1"/>
          <p:nvPr/>
        </p:nvSpPr>
        <p:spPr>
          <a:xfrm>
            <a:off x="10111946" y="2401330"/>
            <a:ext cx="123567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WPAC</a:t>
            </a:r>
            <a:endParaRPr/>
          </a:p>
        </p:txBody>
      </p:sp>
      <p:sp>
        <p:nvSpPr>
          <p:cNvPr id="198" name="Google Shape;198;p23"/>
          <p:cNvSpPr txBox="1"/>
          <p:nvPr/>
        </p:nvSpPr>
        <p:spPr>
          <a:xfrm>
            <a:off x="3921211" y="2585996"/>
            <a:ext cx="1235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NATL</a:t>
            </a:r>
            <a:endParaRPr/>
          </a:p>
        </p:txBody>
      </p:sp>
      <p:sp>
        <p:nvSpPr>
          <p:cNvPr id="199" name="Google Shape;199;p23"/>
          <p:cNvSpPr txBox="1"/>
          <p:nvPr/>
        </p:nvSpPr>
        <p:spPr>
          <a:xfrm>
            <a:off x="844378" y="5722549"/>
            <a:ext cx="239309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C96 (~1.0-degree)</a:t>
            </a:r>
            <a:endParaRPr/>
          </a:p>
        </p:txBody>
      </p:sp>
      <p:sp>
        <p:nvSpPr>
          <p:cNvPr id="200" name="Google Shape;200;p23"/>
          <p:cNvSpPr txBox="1"/>
          <p:nvPr/>
        </p:nvSpPr>
        <p:spPr>
          <a:xfrm>
            <a:off x="3468957" y="3521676"/>
            <a:ext cx="123567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~0.25-degree</a:t>
            </a:r>
            <a:endParaRPr/>
          </a:p>
        </p:txBody>
      </p:sp>
      <p:sp>
        <p:nvSpPr>
          <p:cNvPr id="201" name="Google Shape;201;p23"/>
          <p:cNvSpPr txBox="1"/>
          <p:nvPr/>
        </p:nvSpPr>
        <p:spPr>
          <a:xfrm>
            <a:off x="844378" y="6257878"/>
            <a:ext cx="1064823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Legend:       0000 UTC 01 September – 0000 UTC 15 September 2018;       0000 UTC 25 August – 0000 UTC 15 September 2019 </a:t>
            </a:r>
            <a:endParaRPr/>
          </a:p>
        </p:txBody>
      </p:sp>
      <p:sp>
        <p:nvSpPr>
          <p:cNvPr id="202" name="Google Shape;202;p23"/>
          <p:cNvSpPr/>
          <p:nvPr/>
        </p:nvSpPr>
        <p:spPr>
          <a:xfrm>
            <a:off x="1703589" y="6363727"/>
            <a:ext cx="122738" cy="1227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23"/>
          <p:cNvSpPr/>
          <p:nvPr/>
        </p:nvSpPr>
        <p:spPr>
          <a:xfrm>
            <a:off x="6724565" y="6364224"/>
            <a:ext cx="122738" cy="1227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 txBox="1"/>
          <p:nvPr/>
        </p:nvSpPr>
        <p:spPr>
          <a:xfrm>
            <a:off x="7497461" y="4095596"/>
            <a:ext cx="1235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SIND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Multi-basin Implications:</a:t>
            </a:r>
            <a:endParaRPr/>
          </a:p>
        </p:txBody>
      </p:sp>
      <p:pic>
        <p:nvPicPr>
          <p:cNvPr id="210" name="Google Shape;21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8432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6709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4"/>
          <p:cNvSpPr txBox="1"/>
          <p:nvPr/>
        </p:nvSpPr>
        <p:spPr>
          <a:xfrm>
            <a:off x="3506855" y="973658"/>
            <a:ext cx="51782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(All) TC Track Forecast Verifications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5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Multi-basin Implications:</a:t>
            </a:r>
            <a:endParaRPr/>
          </a:p>
        </p:txBody>
      </p:sp>
      <p:pic>
        <p:nvPicPr>
          <p:cNvPr id="218" name="Google Shape;21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0" y="1097280"/>
            <a:ext cx="6830568" cy="512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4864" y="1097280"/>
            <a:ext cx="6830568" cy="5122926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5"/>
          <p:cNvSpPr txBox="1"/>
          <p:nvPr/>
        </p:nvSpPr>
        <p:spPr>
          <a:xfrm>
            <a:off x="3506855" y="973658"/>
            <a:ext cx="51782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North Atlantic (NATL) TC Track Forecast Verifications</a:t>
            </a:r>
            <a:endParaRPr/>
          </a:p>
        </p:txBody>
      </p:sp>
      <p:sp>
        <p:nvSpPr>
          <p:cNvPr id="221" name="Google Shape;221;p25"/>
          <p:cNvSpPr txBox="1"/>
          <p:nvPr/>
        </p:nvSpPr>
        <p:spPr>
          <a:xfrm>
            <a:off x="7772400" y="3793524"/>
            <a:ext cx="389237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nested (e.g., higher-resolution) NATL forecasts out-perform the global (e.g., coarser-resolution) NATL forecasts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6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Multi-basin Implications:</a:t>
            </a:r>
            <a:endParaRPr/>
          </a:p>
        </p:txBody>
      </p:sp>
      <p:pic>
        <p:nvPicPr>
          <p:cNvPr id="227" name="Google Shape;22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0" y="1097280"/>
            <a:ext cx="6830568" cy="512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4864" y="1097280"/>
            <a:ext cx="6830568" cy="512292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6"/>
          <p:cNvSpPr txBox="1"/>
          <p:nvPr/>
        </p:nvSpPr>
        <p:spPr>
          <a:xfrm>
            <a:off x="3506855" y="973658"/>
            <a:ext cx="51782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Eastern Pacific (EPAC) TC Track Forecast Verifications</a:t>
            </a:r>
            <a:endParaRPr/>
          </a:p>
        </p:txBody>
      </p:sp>
      <p:sp>
        <p:nvSpPr>
          <p:cNvPr id="230" name="Google Shape;230;p26"/>
          <p:cNvSpPr txBox="1"/>
          <p:nvPr/>
        </p:nvSpPr>
        <p:spPr>
          <a:xfrm>
            <a:off x="6775704" y="4275438"/>
            <a:ext cx="270192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EPAC forecast skill is degraded with the use of a NATL nest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7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Multi-basin Implications:</a:t>
            </a:r>
            <a:endParaRPr/>
          </a:p>
        </p:txBody>
      </p:sp>
      <p:pic>
        <p:nvPicPr>
          <p:cNvPr id="236" name="Google Shape;23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0" y="1097280"/>
            <a:ext cx="6830568" cy="512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4864" y="1097280"/>
            <a:ext cx="6830568" cy="5122926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7"/>
          <p:cNvSpPr txBox="1"/>
          <p:nvPr/>
        </p:nvSpPr>
        <p:spPr>
          <a:xfrm>
            <a:off x="3360420" y="947225"/>
            <a:ext cx="539824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Western Pacific (WPAC) TC Track Forecast Verifications</a:t>
            </a:r>
            <a:endParaRPr/>
          </a:p>
        </p:txBody>
      </p:sp>
      <p:sp>
        <p:nvSpPr>
          <p:cNvPr id="239" name="Google Shape;239;p27"/>
          <p:cNvSpPr txBox="1"/>
          <p:nvPr/>
        </p:nvSpPr>
        <p:spPr>
          <a:xfrm>
            <a:off x="6775704" y="2383386"/>
            <a:ext cx="270192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WPAC forecast skill is degraded with the use of a NATL nest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8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Applications for TC Initialization: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28"/>
          <p:cNvSpPr txBox="1"/>
          <p:nvPr/>
        </p:nvSpPr>
        <p:spPr>
          <a:xfrm>
            <a:off x="6717981" y="6451851"/>
            <a:ext cx="526397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 Valid Date: 1800 UTC 10 September 2018</a:t>
            </a:r>
            <a:endParaRPr/>
          </a:p>
        </p:txBody>
      </p:sp>
      <p:sp>
        <p:nvSpPr>
          <p:cNvPr id="246" name="Google Shape;246;p28"/>
          <p:cNvSpPr txBox="1"/>
          <p:nvPr/>
        </p:nvSpPr>
        <p:spPr>
          <a:xfrm>
            <a:off x="6554898" y="1188720"/>
            <a:ext cx="5264100" cy="23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HAFS/UFS (re)starts from the FV3GFS previous forecast cycle analysis as shown in (a);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7" name="Google Shape;247;p28"/>
          <p:cNvGrpSpPr/>
          <p:nvPr/>
        </p:nvGrpSpPr>
        <p:grpSpPr>
          <a:xfrm>
            <a:off x="-883925" y="571060"/>
            <a:ext cx="4998722" cy="6283753"/>
            <a:chOff x="-883925" y="558703"/>
            <a:chExt cx="4998722" cy="6283753"/>
          </a:xfrm>
        </p:grpSpPr>
        <p:grpSp>
          <p:nvGrpSpPr>
            <p:cNvPr id="248" name="Google Shape;248;p28"/>
            <p:cNvGrpSpPr/>
            <p:nvPr/>
          </p:nvGrpSpPr>
          <p:grpSpPr>
            <a:xfrm>
              <a:off x="-883925" y="558703"/>
              <a:ext cx="4998722" cy="6283753"/>
              <a:chOff x="-982781" y="558703"/>
              <a:chExt cx="4998722" cy="6283753"/>
            </a:xfrm>
          </p:grpSpPr>
          <p:pic>
            <p:nvPicPr>
              <p:cNvPr id="249" name="Google Shape;249;p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982781" y="558703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0" name="Google Shape;250;p28"/>
              <p:cNvSpPr txBox="1"/>
              <p:nvPr/>
            </p:nvSpPr>
            <p:spPr>
              <a:xfrm>
                <a:off x="-46956" y="3645243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(a)</a:t>
                </a:r>
                <a:endParaRPr/>
              </a:p>
            </p:txBody>
          </p:sp>
          <p:sp>
            <p:nvSpPr>
              <p:cNvPr id="251" name="Google Shape;251;p28"/>
              <p:cNvSpPr txBox="1"/>
              <p:nvPr/>
            </p:nvSpPr>
            <p:spPr>
              <a:xfrm>
                <a:off x="3048012" y="3645242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(b)</a:t>
                </a:r>
                <a:endParaRPr/>
              </a:p>
            </p:txBody>
          </p:sp>
          <p:sp>
            <p:nvSpPr>
              <p:cNvPr id="252" name="Google Shape;252;p28"/>
              <p:cNvSpPr txBox="1"/>
              <p:nvPr/>
            </p:nvSpPr>
            <p:spPr>
              <a:xfrm>
                <a:off x="-46956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(c)</a:t>
                </a:r>
                <a:endParaRPr/>
              </a:p>
            </p:txBody>
          </p:sp>
          <p:sp>
            <p:nvSpPr>
              <p:cNvPr id="253" name="Google Shape;253;p28"/>
              <p:cNvSpPr txBox="1"/>
              <p:nvPr/>
            </p:nvSpPr>
            <p:spPr>
              <a:xfrm>
                <a:off x="3048012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(d)</a:t>
                </a:r>
                <a:endParaRPr/>
              </a:p>
            </p:txBody>
          </p:sp>
        </p:grpSp>
        <p:grpSp>
          <p:nvGrpSpPr>
            <p:cNvPr id="254" name="Google Shape;254;p28"/>
            <p:cNvGrpSpPr/>
            <p:nvPr/>
          </p:nvGrpSpPr>
          <p:grpSpPr>
            <a:xfrm>
              <a:off x="1567676" y="2002696"/>
              <a:ext cx="1579325" cy="609813"/>
              <a:chOff x="1567676" y="2002696"/>
              <a:chExt cx="1579325" cy="609813"/>
            </a:xfrm>
          </p:grpSpPr>
          <p:sp>
            <p:nvSpPr>
              <p:cNvPr id="255" name="Google Shape;255;p28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256" name="Google Shape;256;p28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9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Applications for TC Initialization: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29"/>
          <p:cNvSpPr txBox="1"/>
          <p:nvPr/>
        </p:nvSpPr>
        <p:spPr>
          <a:xfrm>
            <a:off x="6717981" y="6451851"/>
            <a:ext cx="526397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 Valid Date: 1800 UTC 10 September 2018</a:t>
            </a:r>
            <a:endParaRPr/>
          </a:p>
        </p:txBody>
      </p:sp>
      <p:sp>
        <p:nvSpPr>
          <p:cNvPr id="263" name="Google Shape;263;p29"/>
          <p:cNvSpPr txBox="1"/>
          <p:nvPr/>
        </p:nvSpPr>
        <p:spPr>
          <a:xfrm>
            <a:off x="6554898" y="1188720"/>
            <a:ext cx="5264100" cy="23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HAFS/UFS (re)starts from the FV3GFS previous forecast cycle analysis as shown in (a);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NCEP TC tracker defines the background forecast TC position;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</a:pP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Synthetic</a:t>
            </a:r>
            <a:r>
              <a:rPr b="1"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observations are computed within a fixed-radius (e.g., 600-km) relative to the respective TC position and adjusted according to the TC-vitals (</a:t>
            </a: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i.e.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observations) as shown in (b);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4" name="Google Shape;264;p29"/>
          <p:cNvGrpSpPr/>
          <p:nvPr/>
        </p:nvGrpSpPr>
        <p:grpSpPr>
          <a:xfrm>
            <a:off x="-883925" y="571060"/>
            <a:ext cx="8093690" cy="6283753"/>
            <a:chOff x="-883925" y="558703"/>
            <a:chExt cx="8093690" cy="6283753"/>
          </a:xfrm>
        </p:grpSpPr>
        <p:grpSp>
          <p:nvGrpSpPr>
            <p:cNvPr id="265" name="Google Shape;265;p29"/>
            <p:cNvGrpSpPr/>
            <p:nvPr/>
          </p:nvGrpSpPr>
          <p:grpSpPr>
            <a:xfrm>
              <a:off x="-883925" y="558703"/>
              <a:ext cx="8093690" cy="6283753"/>
              <a:chOff x="-982781" y="558703"/>
              <a:chExt cx="8093690" cy="6283753"/>
            </a:xfrm>
          </p:grpSpPr>
          <p:pic>
            <p:nvPicPr>
              <p:cNvPr id="266" name="Google Shape;266;p29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982781" y="558703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7" name="Google Shape;267;p29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112187" y="558705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8" name="Google Shape;268;p29"/>
              <p:cNvSpPr txBox="1"/>
              <p:nvPr/>
            </p:nvSpPr>
            <p:spPr>
              <a:xfrm>
                <a:off x="-46956" y="3645243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(a)</a:t>
                </a:r>
                <a:endParaRPr/>
              </a:p>
            </p:txBody>
          </p:sp>
          <p:sp>
            <p:nvSpPr>
              <p:cNvPr id="269" name="Google Shape;269;p29"/>
              <p:cNvSpPr txBox="1"/>
              <p:nvPr/>
            </p:nvSpPr>
            <p:spPr>
              <a:xfrm>
                <a:off x="3048012" y="3645242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(b)</a:t>
                </a:r>
                <a:endParaRPr/>
              </a:p>
            </p:txBody>
          </p:sp>
          <p:sp>
            <p:nvSpPr>
              <p:cNvPr id="270" name="Google Shape;270;p29"/>
              <p:cNvSpPr txBox="1"/>
              <p:nvPr/>
            </p:nvSpPr>
            <p:spPr>
              <a:xfrm>
                <a:off x="-46956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(c)</a:t>
                </a:r>
                <a:endParaRPr/>
              </a:p>
            </p:txBody>
          </p:sp>
          <p:sp>
            <p:nvSpPr>
              <p:cNvPr id="271" name="Google Shape;271;p29"/>
              <p:cNvSpPr txBox="1"/>
              <p:nvPr/>
            </p:nvSpPr>
            <p:spPr>
              <a:xfrm>
                <a:off x="3048012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(d)</a:t>
                </a:r>
                <a:endParaRPr/>
              </a:p>
            </p:txBody>
          </p:sp>
        </p:grpSp>
        <p:grpSp>
          <p:nvGrpSpPr>
            <p:cNvPr id="272" name="Google Shape;272;p29"/>
            <p:cNvGrpSpPr/>
            <p:nvPr/>
          </p:nvGrpSpPr>
          <p:grpSpPr>
            <a:xfrm>
              <a:off x="1567676" y="2002696"/>
              <a:ext cx="1579325" cy="609813"/>
              <a:chOff x="1567676" y="2002696"/>
              <a:chExt cx="1579325" cy="609813"/>
            </a:xfrm>
          </p:grpSpPr>
          <p:sp>
            <p:nvSpPr>
              <p:cNvPr id="273" name="Google Shape;273;p29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274" name="Google Shape;274;p29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0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Applications for TC Initialization: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30"/>
          <p:cNvSpPr txBox="1"/>
          <p:nvPr/>
        </p:nvSpPr>
        <p:spPr>
          <a:xfrm>
            <a:off x="6717981" y="6451851"/>
            <a:ext cx="526397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 Valid Date: 1800 UTC 10 September 2018</a:t>
            </a:r>
            <a:endParaRPr/>
          </a:p>
        </p:txBody>
      </p:sp>
      <p:sp>
        <p:nvSpPr>
          <p:cNvPr id="281" name="Google Shape;281;p30"/>
          <p:cNvSpPr txBox="1"/>
          <p:nvPr/>
        </p:nvSpPr>
        <p:spPr>
          <a:xfrm>
            <a:off x="6554898" y="1188720"/>
            <a:ext cx="5264100" cy="23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HAFS/UFS (re)starts from the FV3GFS previous forecast cycle analysis as shown in (a);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The NCEP TC tracker defines the background forecast TC position;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i="1"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Synthetic</a:t>
            </a:r>
            <a:r>
              <a:rPr b="1" i="1"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observations are computed within a fixed-radius (e.g., 600-km) relative to the respective TC position and adjusted according to the TC-vitals (</a:t>
            </a:r>
            <a:r>
              <a:rPr i="1"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i.e.</a:t>
            </a: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, observations) as shown in (b);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GSI attempts to initialize/relocate the TC by applying analysis increments to the background forecast derived from the synthetic observations as shown in (c);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2" name="Google Shape;282;p30"/>
          <p:cNvGrpSpPr/>
          <p:nvPr/>
        </p:nvGrpSpPr>
        <p:grpSpPr>
          <a:xfrm>
            <a:off x="-883925" y="571060"/>
            <a:ext cx="8093690" cy="6669354"/>
            <a:chOff x="-883925" y="558703"/>
            <a:chExt cx="8093690" cy="6669354"/>
          </a:xfrm>
        </p:grpSpPr>
        <p:grpSp>
          <p:nvGrpSpPr>
            <p:cNvPr id="283" name="Google Shape;283;p30"/>
            <p:cNvGrpSpPr/>
            <p:nvPr/>
          </p:nvGrpSpPr>
          <p:grpSpPr>
            <a:xfrm>
              <a:off x="-883925" y="558703"/>
              <a:ext cx="8093690" cy="6669354"/>
              <a:chOff x="-982781" y="558703"/>
              <a:chExt cx="8093690" cy="6669354"/>
            </a:xfrm>
          </p:grpSpPr>
          <p:pic>
            <p:nvPicPr>
              <p:cNvPr id="284" name="Google Shape;284;p30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982781" y="558703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5" name="Google Shape;285;p30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112187" y="558705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6" name="Google Shape;286;p3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-982781" y="3479016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7" name="Google Shape;287;p30"/>
              <p:cNvSpPr txBox="1"/>
              <p:nvPr/>
            </p:nvSpPr>
            <p:spPr>
              <a:xfrm>
                <a:off x="-46956" y="3645243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(a)</a:t>
                </a:r>
                <a:endParaRPr/>
              </a:p>
            </p:txBody>
          </p:sp>
          <p:sp>
            <p:nvSpPr>
              <p:cNvPr id="288" name="Google Shape;288;p30"/>
              <p:cNvSpPr txBox="1"/>
              <p:nvPr/>
            </p:nvSpPr>
            <p:spPr>
              <a:xfrm>
                <a:off x="3048012" y="3645242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(b)</a:t>
                </a:r>
                <a:endParaRPr/>
              </a:p>
            </p:txBody>
          </p:sp>
          <p:sp>
            <p:nvSpPr>
              <p:cNvPr id="289" name="Google Shape;289;p30"/>
              <p:cNvSpPr txBox="1"/>
              <p:nvPr/>
            </p:nvSpPr>
            <p:spPr>
              <a:xfrm>
                <a:off x="-46956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(c)</a:t>
                </a:r>
                <a:endParaRPr/>
              </a:p>
            </p:txBody>
          </p:sp>
          <p:sp>
            <p:nvSpPr>
              <p:cNvPr id="290" name="Google Shape;290;p30"/>
              <p:cNvSpPr txBox="1"/>
              <p:nvPr/>
            </p:nvSpPr>
            <p:spPr>
              <a:xfrm>
                <a:off x="3048012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(d)</a:t>
                </a:r>
                <a:endParaRPr/>
              </a:p>
            </p:txBody>
          </p:sp>
        </p:grpSp>
        <p:grpSp>
          <p:nvGrpSpPr>
            <p:cNvPr id="291" name="Google Shape;291;p30"/>
            <p:cNvGrpSpPr/>
            <p:nvPr/>
          </p:nvGrpSpPr>
          <p:grpSpPr>
            <a:xfrm>
              <a:off x="1567676" y="2002696"/>
              <a:ext cx="1579325" cy="609813"/>
              <a:chOff x="1567676" y="2002696"/>
              <a:chExt cx="1579325" cy="609813"/>
            </a:xfrm>
          </p:grpSpPr>
          <p:sp>
            <p:nvSpPr>
              <p:cNvPr id="292" name="Google Shape;292;p30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293" name="Google Shape;293;p30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  <p:grpSp>
          <p:nvGrpSpPr>
            <p:cNvPr id="294" name="Google Shape;294;p30"/>
            <p:cNvGrpSpPr/>
            <p:nvPr/>
          </p:nvGrpSpPr>
          <p:grpSpPr>
            <a:xfrm>
              <a:off x="1615435" y="4908944"/>
              <a:ext cx="1579325" cy="609813"/>
              <a:chOff x="1567676" y="2002696"/>
              <a:chExt cx="1579325" cy="609813"/>
            </a:xfrm>
          </p:grpSpPr>
          <p:sp>
            <p:nvSpPr>
              <p:cNvPr id="295" name="Google Shape;295;p30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296" name="Google Shape;296;p30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1"/>
          <p:cNvSpPr txBox="1"/>
          <p:nvPr/>
        </p:nvSpPr>
        <p:spPr>
          <a:xfrm>
            <a:off x="0" y="265542"/>
            <a:ext cx="12192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Applications for TC Initialization: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2" name="Google Shape;302;p31"/>
          <p:cNvGrpSpPr/>
          <p:nvPr/>
        </p:nvGrpSpPr>
        <p:grpSpPr>
          <a:xfrm>
            <a:off x="-883925" y="571060"/>
            <a:ext cx="8093690" cy="6669354"/>
            <a:chOff x="-883925" y="558703"/>
            <a:chExt cx="8093690" cy="6669354"/>
          </a:xfrm>
        </p:grpSpPr>
        <p:grpSp>
          <p:nvGrpSpPr>
            <p:cNvPr id="303" name="Google Shape;303;p31"/>
            <p:cNvGrpSpPr/>
            <p:nvPr/>
          </p:nvGrpSpPr>
          <p:grpSpPr>
            <a:xfrm>
              <a:off x="-883925" y="558703"/>
              <a:ext cx="8093690" cy="6669354"/>
              <a:chOff x="-982781" y="558703"/>
              <a:chExt cx="8093690" cy="6669354"/>
            </a:xfrm>
          </p:grpSpPr>
          <p:pic>
            <p:nvPicPr>
              <p:cNvPr id="304" name="Google Shape;304;p3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982781" y="558703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5" name="Google Shape;305;p3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112187" y="558705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6" name="Google Shape;306;p3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-982781" y="3479016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7" name="Google Shape;307;p3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2112187" y="3479016"/>
                <a:ext cx="4998722" cy="374904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8" name="Google Shape;308;p31"/>
              <p:cNvSpPr txBox="1"/>
              <p:nvPr/>
            </p:nvSpPr>
            <p:spPr>
              <a:xfrm>
                <a:off x="-46956" y="3645243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(a)</a:t>
                </a:r>
                <a:endParaRPr/>
              </a:p>
            </p:txBody>
          </p:sp>
          <p:sp>
            <p:nvSpPr>
              <p:cNvPr id="309" name="Google Shape;309;p31"/>
              <p:cNvSpPr txBox="1"/>
              <p:nvPr/>
            </p:nvSpPr>
            <p:spPr>
              <a:xfrm>
                <a:off x="3048012" y="3645242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(b)</a:t>
                </a:r>
                <a:endParaRPr/>
              </a:p>
            </p:txBody>
          </p:sp>
          <p:sp>
            <p:nvSpPr>
              <p:cNvPr id="310" name="Google Shape;310;p31"/>
              <p:cNvSpPr txBox="1"/>
              <p:nvPr/>
            </p:nvSpPr>
            <p:spPr>
              <a:xfrm>
                <a:off x="-46956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(c)</a:t>
                </a:r>
                <a:endParaRPr/>
              </a:p>
            </p:txBody>
          </p:sp>
          <p:sp>
            <p:nvSpPr>
              <p:cNvPr id="311" name="Google Shape;311;p31"/>
              <p:cNvSpPr txBox="1"/>
              <p:nvPr/>
            </p:nvSpPr>
            <p:spPr>
              <a:xfrm>
                <a:off x="3048012" y="6565556"/>
                <a:ext cx="4572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(d)</a:t>
                </a:r>
                <a:endParaRPr/>
              </a:p>
            </p:txBody>
          </p:sp>
        </p:grpSp>
        <p:grpSp>
          <p:nvGrpSpPr>
            <p:cNvPr id="312" name="Google Shape;312;p31"/>
            <p:cNvGrpSpPr/>
            <p:nvPr/>
          </p:nvGrpSpPr>
          <p:grpSpPr>
            <a:xfrm>
              <a:off x="1567676" y="2002696"/>
              <a:ext cx="1579325" cy="609813"/>
              <a:chOff x="1567676" y="2002696"/>
              <a:chExt cx="1579325" cy="609813"/>
            </a:xfrm>
          </p:grpSpPr>
          <p:sp>
            <p:nvSpPr>
              <p:cNvPr id="313" name="Google Shape;313;p31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314" name="Google Shape;314;p31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  <p:grpSp>
          <p:nvGrpSpPr>
            <p:cNvPr id="315" name="Google Shape;315;p31"/>
            <p:cNvGrpSpPr/>
            <p:nvPr/>
          </p:nvGrpSpPr>
          <p:grpSpPr>
            <a:xfrm>
              <a:off x="1615435" y="4908944"/>
              <a:ext cx="1579325" cy="609813"/>
              <a:chOff x="1567676" y="2002696"/>
              <a:chExt cx="1579325" cy="609813"/>
            </a:xfrm>
          </p:grpSpPr>
          <p:sp>
            <p:nvSpPr>
              <p:cNvPr id="316" name="Google Shape;316;p31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317" name="Google Shape;317;p31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  <p:grpSp>
          <p:nvGrpSpPr>
            <p:cNvPr id="318" name="Google Shape;318;p31"/>
            <p:cNvGrpSpPr/>
            <p:nvPr/>
          </p:nvGrpSpPr>
          <p:grpSpPr>
            <a:xfrm>
              <a:off x="4706293" y="4936901"/>
              <a:ext cx="1579325" cy="609813"/>
              <a:chOff x="1567676" y="2002696"/>
              <a:chExt cx="1579325" cy="609813"/>
            </a:xfrm>
          </p:grpSpPr>
          <p:sp>
            <p:nvSpPr>
              <p:cNvPr id="319" name="Google Shape;319;p31"/>
              <p:cNvSpPr txBox="1"/>
              <p:nvPr/>
            </p:nvSpPr>
            <p:spPr>
              <a:xfrm>
                <a:off x="1567676" y="2002696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06L</a:t>
                </a:r>
                <a:endParaRPr/>
              </a:p>
            </p:txBody>
          </p:sp>
          <p:sp>
            <p:nvSpPr>
              <p:cNvPr id="320" name="Google Shape;320;p31"/>
              <p:cNvSpPr txBox="1"/>
              <p:nvPr/>
            </p:nvSpPr>
            <p:spPr>
              <a:xfrm>
                <a:off x="2503501" y="2335609"/>
                <a:ext cx="6435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09L</a:t>
                </a:r>
                <a:endParaRPr/>
              </a:p>
            </p:txBody>
          </p:sp>
        </p:grpSp>
      </p:grpSp>
      <p:sp>
        <p:nvSpPr>
          <p:cNvPr id="321" name="Google Shape;321;p31"/>
          <p:cNvSpPr txBox="1"/>
          <p:nvPr/>
        </p:nvSpPr>
        <p:spPr>
          <a:xfrm>
            <a:off x="6717981" y="6451851"/>
            <a:ext cx="5264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 Valid Date: 1800 UTC 10 September 2018</a:t>
            </a:r>
            <a:endParaRPr/>
          </a:p>
        </p:txBody>
      </p:sp>
      <p:sp>
        <p:nvSpPr>
          <p:cNvPr id="322" name="Google Shape;322;p31"/>
          <p:cNvSpPr txBox="1"/>
          <p:nvPr/>
        </p:nvSpPr>
        <p:spPr>
          <a:xfrm>
            <a:off x="6554898" y="1188720"/>
            <a:ext cx="5264100" cy="23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HAFS/UFS (re)starts from the FV3GFS previous forecast cycle analysis as shown in (a);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The NCEP TC tracker defines the background forecast TC position;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i="1"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Synthetic</a:t>
            </a:r>
            <a:r>
              <a:rPr b="1" i="1"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observations are computed within a fixed-radius (e.g., 600-km) relative to the respective TC position and adjusted according to the TC-vitals (</a:t>
            </a:r>
            <a:r>
              <a:rPr i="1"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i.e.</a:t>
            </a: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, observations) as shown in (b);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The GSI attempts to initialize/relocate the TC by applying analysis increments to the background forecast derived from the synthetic observations as shown in (c);</a:t>
            </a:r>
            <a:endParaRPr sz="1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updated analysis (</a:t>
            </a: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relocated TCs) may then be used for downstream applications within HAFS/UFS (</a:t>
            </a: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i.e.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data-assimilation, deterministic forecast, etc.,) as shown in (d).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Brief Introduction:</a:t>
            </a:r>
            <a:endParaRPr/>
          </a:p>
        </p:txBody>
      </p:sp>
      <p:sp>
        <p:nvSpPr>
          <p:cNvPr id="94" name="Google Shape;94;p14"/>
          <p:cNvSpPr txBox="1"/>
          <p:nvPr/>
        </p:nvSpPr>
        <p:spPr>
          <a:xfrm>
            <a:off x="111211" y="1096539"/>
            <a:ext cx="11973697" cy="55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IMSG/NCEP/NWS/EMC HWRF data assimilation and support scientist, 2017 – 2020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○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TC inner-core dropsonde assimilation and operational implementation (w/ Jason Sippel);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○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Development of applications to use the GSI for TC relocation within the UFS.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CIRES/ESRL support scientist, 2020 – present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○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Lead developer for the UFS GEFS v13 research and reanalysis application (UFS-RNR);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○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includes strongly coupled DA applications (in progress).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2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TC Initialization Experiments: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28" name="Google Shape;328;p32"/>
          <p:cNvGraphicFramePr/>
          <p:nvPr/>
        </p:nvGraphicFramePr>
        <p:xfrm>
          <a:off x="1510199" y="172328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{6176C8DF-8E7C-4059-A30E-F37F88ACCB98}</a:tableStyleId>
              </a:tblPr>
              <a:tblGrid>
                <a:gridCol w="1527575"/>
                <a:gridCol w="2746825"/>
                <a:gridCol w="2816550"/>
                <a:gridCol w="2080650"/>
              </a:tblGrid>
              <a:tr h="2286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CASE</a:t>
                      </a:r>
                      <a:endParaRPr sz="18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START CYCLE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STOP CYCLE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TC INTERACTION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11L (2017)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1200 UTC 30 August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1800 UTC 11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NO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15L (2017)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1800 UTC 16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0000 UTC 29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NO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06L (2018)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1200 UTC 01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0600 UTC 16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YES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09L (2018)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0000 UTC 08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0600 UTC 15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YES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14L (2018)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0000 UTC 07 October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0000 UTC 12 October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NO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05L (2019)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1800 UTC 24 August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1800 UTC 07 September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NO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8432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6709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3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TC Initialization Results: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33"/>
          <p:cNvSpPr txBox="1"/>
          <p:nvPr/>
        </p:nvSpPr>
        <p:spPr>
          <a:xfrm>
            <a:off x="3129288" y="969264"/>
            <a:ext cx="51782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Track Forecast Verification for All Events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8432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6709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4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TC Initialization Results: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4"/>
          <p:cNvSpPr txBox="1"/>
          <p:nvPr/>
        </p:nvSpPr>
        <p:spPr>
          <a:xfrm>
            <a:off x="2075936" y="969264"/>
            <a:ext cx="79824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Track Forecast Verification for Single (Non-storm-to-storm Interaction) Events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8432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6709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35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TC Initialization Results: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35"/>
          <p:cNvSpPr txBox="1"/>
          <p:nvPr/>
        </p:nvSpPr>
        <p:spPr>
          <a:xfrm>
            <a:off x="2075936" y="969264"/>
            <a:ext cx="79824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Track Forecast Verification for Multi-storm Interaction Events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8432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6709" y="1096539"/>
            <a:ext cx="6827520" cy="512064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36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GSI TC Initialization Results: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36"/>
          <p:cNvSpPr txBox="1"/>
          <p:nvPr/>
        </p:nvSpPr>
        <p:spPr>
          <a:xfrm>
            <a:off x="2075936" y="969264"/>
            <a:ext cx="79824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Track Forecast Verification for Multi-storm Interaction Events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7"/>
          <p:cNvSpPr txBox="1"/>
          <p:nvPr/>
        </p:nvSpPr>
        <p:spPr>
          <a:xfrm>
            <a:off x="0" y="265542"/>
            <a:ext cx="1219199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Concluding Thoughts:</a:t>
            </a:r>
            <a:endParaRPr/>
          </a:p>
        </p:txBody>
      </p:sp>
      <p:sp>
        <p:nvSpPr>
          <p:cNvPr id="366" name="Google Shape;366;p37"/>
          <p:cNvSpPr txBox="1"/>
          <p:nvPr/>
        </p:nvSpPr>
        <p:spPr>
          <a:xfrm>
            <a:off x="111211" y="1096539"/>
            <a:ext cx="11973697" cy="56938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initializing TCs within the HAFS/UFS, consideration must be given to not only the nested-grid but also the nested-grid feedback to the global model;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initialization methodologies currently used in HWRF should be avoided due to geostrophic adjustments not only within the nested-region, but also globally; 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GSI initialization/relocation reduces instabilities by reducing the imbalances within the model analysis due to synthetic (i.e., bogusing) TC practices;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use of nested-grids within the HAFS/UFS still requires refinement; the biases introduced for TC track predictions are symptomatic of possibly larger issues related to nesting within the UFS;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GSI initialization/relocation methodology can be extended into the JEDI framework in a straightforward manner.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/>
        </p:nvSpPr>
        <p:spPr>
          <a:xfrm>
            <a:off x="1498070" y="116228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HAFS Configurations:</a:t>
            </a:r>
            <a:endParaRPr/>
          </a:p>
        </p:txBody>
      </p:sp>
      <p:grpSp>
        <p:nvGrpSpPr>
          <p:cNvPr id="100" name="Google Shape;100;p15"/>
          <p:cNvGrpSpPr/>
          <p:nvPr/>
        </p:nvGrpSpPr>
        <p:grpSpPr>
          <a:xfrm>
            <a:off x="-943358" y="-452185"/>
            <a:ext cx="14026855" cy="6400800"/>
            <a:chOff x="-742092" y="-71284"/>
            <a:chExt cx="13225319" cy="6035040"/>
          </a:xfrm>
        </p:grpSpPr>
        <p:pic>
          <p:nvPicPr>
            <p:cNvPr descr="A picture containing food, colorful, sitting, table&#10;&#10;Description automatically generated" id="101" name="Google Shape;101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742092" y="641804"/>
              <a:ext cx="5842000" cy="4381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" name="Google Shape;102;p15"/>
            <p:cNvSpPr txBox="1"/>
            <p:nvPr/>
          </p:nvSpPr>
          <p:spPr>
            <a:xfrm>
              <a:off x="586536" y="2738067"/>
              <a:ext cx="368231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Regional nest</a:t>
              </a:r>
              <a:endParaRPr/>
            </a:p>
          </p:txBody>
        </p:sp>
        <p:pic>
          <p:nvPicPr>
            <p:cNvPr descr="A screen shot of a computer&#10;&#10;Description automatically generated" id="103" name="Google Shape;103;p1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145280" y="-71284"/>
              <a:ext cx="8046720" cy="60350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" name="Google Shape;104;p15"/>
            <p:cNvSpPr txBox="1"/>
            <p:nvPr/>
          </p:nvSpPr>
          <p:spPr>
            <a:xfrm>
              <a:off x="8800913" y="4138500"/>
              <a:ext cx="368231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Global w/nest</a:t>
              </a:r>
              <a:endParaRPr/>
            </a:p>
          </p:txBody>
        </p:sp>
      </p:grpSp>
      <p:sp>
        <p:nvSpPr>
          <p:cNvPr id="105" name="Google Shape;105;p15"/>
          <p:cNvSpPr txBox="1"/>
          <p:nvPr/>
        </p:nvSpPr>
        <p:spPr>
          <a:xfrm>
            <a:off x="268572" y="4977206"/>
            <a:ext cx="11603100" cy="18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parallel HAFS developments (circa 2019-2020) provided equal consideration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both a regional configuration (left) and a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global with nest (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right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configuration.</a:t>
            </a:r>
            <a:endParaRPr/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5"/>
          <p:cNvSpPr txBox="1"/>
          <p:nvPr/>
        </p:nvSpPr>
        <p:spPr>
          <a:xfrm>
            <a:off x="1775841" y="1300288"/>
            <a:ext cx="109330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~ 0.25-degree</a:t>
            </a:r>
            <a:endParaRPr/>
          </a:p>
        </p:txBody>
      </p:sp>
      <p:sp>
        <p:nvSpPr>
          <p:cNvPr id="107" name="Google Shape;107;p15"/>
          <p:cNvSpPr txBox="1"/>
          <p:nvPr/>
        </p:nvSpPr>
        <p:spPr>
          <a:xfrm>
            <a:off x="5391587" y="1238639"/>
            <a:ext cx="136702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C96 (~ 1.0-degree)</a:t>
            </a:r>
            <a:endParaRPr/>
          </a:p>
        </p:txBody>
      </p:sp>
      <p:sp>
        <p:nvSpPr>
          <p:cNvPr id="108" name="Google Shape;108;p15"/>
          <p:cNvSpPr txBox="1"/>
          <p:nvPr/>
        </p:nvSpPr>
        <p:spPr>
          <a:xfrm>
            <a:off x="10202000" y="179327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~ 0.25-degree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TC Relocation and Initialization Strategy:</a:t>
            </a:r>
            <a:endParaRPr/>
          </a:p>
        </p:txBody>
      </p:sp>
      <p:grpSp>
        <p:nvGrpSpPr>
          <p:cNvPr id="114" name="Google Shape;114;p16"/>
          <p:cNvGrpSpPr/>
          <p:nvPr/>
        </p:nvGrpSpPr>
        <p:grpSpPr>
          <a:xfrm>
            <a:off x="695720" y="947225"/>
            <a:ext cx="10800559" cy="4572000"/>
            <a:chOff x="114506" y="1071188"/>
            <a:chExt cx="11962988" cy="5064070"/>
          </a:xfrm>
        </p:grpSpPr>
        <p:pic>
          <p:nvPicPr>
            <p:cNvPr id="115" name="Google Shape;115;p1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4506" y="1380378"/>
              <a:ext cx="6339840" cy="4754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1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737654" y="1380378"/>
              <a:ext cx="6339840" cy="47548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7" name="Google Shape;117;p16"/>
            <p:cNvSpPr txBox="1"/>
            <p:nvPr/>
          </p:nvSpPr>
          <p:spPr>
            <a:xfrm>
              <a:off x="866620" y="1096539"/>
              <a:ext cx="483561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6-hour </a:t>
              </a:r>
              <a:r>
                <a:rPr lang="en-US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Forecast Valid 0600 UTC 06 September 2017</a:t>
              </a:r>
              <a:endParaRPr/>
            </a:p>
          </p:txBody>
        </p:sp>
        <p:sp>
          <p:nvSpPr>
            <p:cNvPr id="118" name="Google Shape;118;p16"/>
            <p:cNvSpPr txBox="1"/>
            <p:nvPr/>
          </p:nvSpPr>
          <p:spPr>
            <a:xfrm>
              <a:off x="6489768" y="1071188"/>
              <a:ext cx="483561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Analysis </a:t>
              </a:r>
              <a:r>
                <a:rPr lang="en-US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Valid 0600 UTC 06 September 2017</a:t>
              </a:r>
              <a:endParaRPr/>
            </a:p>
          </p:txBody>
        </p:sp>
      </p:grpSp>
      <p:sp>
        <p:nvSpPr>
          <p:cNvPr id="119" name="Google Shape;119;p16"/>
          <p:cNvSpPr txBox="1"/>
          <p:nvPr/>
        </p:nvSpPr>
        <p:spPr>
          <a:xfrm>
            <a:off x="114506" y="5631629"/>
            <a:ext cx="1196298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the purposes of HAFS, size and intensity corrections are applied using the </a:t>
            </a: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observed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position and intensity (e.g., TC-vitals)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current HAFS relocation and initialization strategies are rooted in the GFDL methods described in </a:t>
            </a: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Kurihara et al.,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[1993; 1995]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89760" y="274320"/>
            <a:ext cx="8412480" cy="630936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/>
          <p:nvPr/>
        </p:nvSpPr>
        <p:spPr>
          <a:xfrm>
            <a:off x="875271" y="274320"/>
            <a:ext cx="10441459" cy="54097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31240" y="1411245"/>
            <a:ext cx="58420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/>
          <p:nvPr/>
        </p:nvSpPr>
        <p:spPr>
          <a:xfrm>
            <a:off x="-593124" y="5214553"/>
            <a:ext cx="14024919" cy="51898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89175" y="4970679"/>
            <a:ext cx="9020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1-hour</a:t>
            </a:r>
            <a:endParaRPr/>
          </a:p>
        </p:txBody>
      </p:sp>
      <p:sp>
        <p:nvSpPr>
          <p:cNvPr id="129" name="Google Shape;129;p17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Regional Forecast Impacts:</a:t>
            </a:r>
            <a:endParaRPr/>
          </a:p>
        </p:txBody>
      </p:sp>
      <p:grpSp>
        <p:nvGrpSpPr>
          <p:cNvPr id="130" name="Google Shape;130;p17"/>
          <p:cNvGrpSpPr/>
          <p:nvPr/>
        </p:nvGrpSpPr>
        <p:grpSpPr>
          <a:xfrm>
            <a:off x="1260389" y="2643272"/>
            <a:ext cx="1371600" cy="1337416"/>
            <a:chOff x="5496217" y="5713187"/>
            <a:chExt cx="1371600" cy="1337416"/>
          </a:xfrm>
        </p:grpSpPr>
        <p:cxnSp>
          <p:nvCxnSpPr>
            <p:cNvPr id="131" name="Google Shape;131;p17"/>
            <p:cNvCxnSpPr/>
            <p:nvPr/>
          </p:nvCxnSpPr>
          <p:spPr>
            <a:xfrm rot="10800000">
              <a:off x="5496217" y="5713187"/>
              <a:ext cx="361916" cy="448086"/>
            </a:xfrm>
            <a:prstGeom prst="straightConnector1">
              <a:avLst/>
            </a:prstGeom>
            <a:noFill/>
            <a:ln cap="flat" cmpd="sng" w="25400">
              <a:solidFill>
                <a:schemeClr val="dk1"/>
              </a:solidFill>
              <a:prstDash val="solid"/>
              <a:miter lim="800000"/>
              <a:headEnd len="med" w="med" type="triangle"/>
              <a:tailEnd len="sm" w="sm" type="none"/>
            </a:ln>
          </p:spPr>
        </p:cxnSp>
        <p:cxnSp>
          <p:nvCxnSpPr>
            <p:cNvPr id="132" name="Google Shape;132;p17"/>
            <p:cNvCxnSpPr/>
            <p:nvPr/>
          </p:nvCxnSpPr>
          <p:spPr>
            <a:xfrm>
              <a:off x="6472401" y="6776942"/>
              <a:ext cx="395416" cy="273661"/>
            </a:xfrm>
            <a:prstGeom prst="straightConnector1">
              <a:avLst/>
            </a:prstGeom>
            <a:noFill/>
            <a:ln cap="flat" cmpd="sng" w="25400">
              <a:solidFill>
                <a:schemeClr val="dk1"/>
              </a:solidFill>
              <a:prstDash val="solid"/>
              <a:miter lim="800000"/>
              <a:headEnd len="med" w="med" type="triangle"/>
              <a:tailEnd len="sm" w="sm" type="none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89760" y="274320"/>
            <a:ext cx="8412480" cy="630936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8"/>
          <p:cNvSpPr/>
          <p:nvPr/>
        </p:nvSpPr>
        <p:spPr>
          <a:xfrm>
            <a:off x="875271" y="274320"/>
            <a:ext cx="10441459" cy="54097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31240" y="1411245"/>
            <a:ext cx="5842000" cy="438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55140" y="1411245"/>
            <a:ext cx="58420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8"/>
          <p:cNvSpPr/>
          <p:nvPr/>
        </p:nvSpPr>
        <p:spPr>
          <a:xfrm>
            <a:off x="-593124" y="5214553"/>
            <a:ext cx="14024919" cy="51898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8"/>
          <p:cNvSpPr txBox="1"/>
          <p:nvPr/>
        </p:nvSpPr>
        <p:spPr>
          <a:xfrm>
            <a:off x="89175" y="4970679"/>
            <a:ext cx="9020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1-hour</a:t>
            </a:r>
            <a:endParaRPr/>
          </a:p>
        </p:txBody>
      </p:sp>
      <p:sp>
        <p:nvSpPr>
          <p:cNvPr id="143" name="Google Shape;143;p18"/>
          <p:cNvSpPr txBox="1"/>
          <p:nvPr/>
        </p:nvSpPr>
        <p:spPr>
          <a:xfrm>
            <a:off x="4219283" y="4972738"/>
            <a:ext cx="83119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2-hour</a:t>
            </a:r>
            <a:endParaRPr/>
          </a:p>
        </p:txBody>
      </p:sp>
      <p:cxnSp>
        <p:nvCxnSpPr>
          <p:cNvPr id="144" name="Google Shape;144;p18"/>
          <p:cNvCxnSpPr/>
          <p:nvPr/>
        </p:nvCxnSpPr>
        <p:spPr>
          <a:xfrm rot="10800000">
            <a:off x="1260389" y="2643272"/>
            <a:ext cx="361916" cy="448086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45" name="Google Shape;145;p18"/>
          <p:cNvCxnSpPr/>
          <p:nvPr/>
        </p:nvCxnSpPr>
        <p:spPr>
          <a:xfrm>
            <a:off x="2236573" y="3707027"/>
            <a:ext cx="395416" cy="273661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46" name="Google Shape;146;p18"/>
          <p:cNvCxnSpPr/>
          <p:nvPr/>
        </p:nvCxnSpPr>
        <p:spPr>
          <a:xfrm rot="10800000">
            <a:off x="5114873" y="2369611"/>
            <a:ext cx="361916" cy="448086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47" name="Google Shape;147;p18"/>
          <p:cNvCxnSpPr/>
          <p:nvPr/>
        </p:nvCxnSpPr>
        <p:spPr>
          <a:xfrm>
            <a:off x="6656242" y="3843857"/>
            <a:ext cx="395416" cy="273661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sp>
        <p:nvSpPr>
          <p:cNvPr id="148" name="Google Shape;148;p18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Regional Forecast Impacts: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89760" y="274320"/>
            <a:ext cx="8412480" cy="630936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/>
          <p:nvPr/>
        </p:nvSpPr>
        <p:spPr>
          <a:xfrm>
            <a:off x="875271" y="274320"/>
            <a:ext cx="10441459" cy="54097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31240" y="1411245"/>
            <a:ext cx="5842000" cy="438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55140" y="1411245"/>
            <a:ext cx="5842000" cy="438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41519" y="1411245"/>
            <a:ext cx="58420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9"/>
          <p:cNvSpPr/>
          <p:nvPr/>
        </p:nvSpPr>
        <p:spPr>
          <a:xfrm>
            <a:off x="-593124" y="5214553"/>
            <a:ext cx="14024919" cy="51898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19"/>
          <p:cNvSpPr txBox="1"/>
          <p:nvPr/>
        </p:nvSpPr>
        <p:spPr>
          <a:xfrm>
            <a:off x="89175" y="4970679"/>
            <a:ext cx="90204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1-hour</a:t>
            </a:r>
            <a:endParaRPr/>
          </a:p>
        </p:txBody>
      </p:sp>
      <p:sp>
        <p:nvSpPr>
          <p:cNvPr id="160" name="Google Shape;160;p19"/>
          <p:cNvSpPr txBox="1"/>
          <p:nvPr/>
        </p:nvSpPr>
        <p:spPr>
          <a:xfrm>
            <a:off x="4219283" y="4972738"/>
            <a:ext cx="83119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2-hour</a:t>
            </a:r>
            <a:endParaRPr/>
          </a:p>
        </p:txBody>
      </p:sp>
      <p:sp>
        <p:nvSpPr>
          <p:cNvPr id="161" name="Google Shape;161;p19"/>
          <p:cNvSpPr txBox="1"/>
          <p:nvPr/>
        </p:nvSpPr>
        <p:spPr>
          <a:xfrm>
            <a:off x="8209051" y="4970679"/>
            <a:ext cx="85800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3-hour</a:t>
            </a:r>
            <a:endParaRPr/>
          </a:p>
        </p:txBody>
      </p:sp>
      <p:cxnSp>
        <p:nvCxnSpPr>
          <p:cNvPr id="162" name="Google Shape;162;p19"/>
          <p:cNvCxnSpPr/>
          <p:nvPr/>
        </p:nvCxnSpPr>
        <p:spPr>
          <a:xfrm rot="10800000">
            <a:off x="1260389" y="2643272"/>
            <a:ext cx="361916" cy="448086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63" name="Google Shape;163;p19"/>
          <p:cNvCxnSpPr/>
          <p:nvPr/>
        </p:nvCxnSpPr>
        <p:spPr>
          <a:xfrm>
            <a:off x="2236573" y="3707027"/>
            <a:ext cx="395416" cy="273661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64" name="Google Shape;164;p19"/>
          <p:cNvCxnSpPr/>
          <p:nvPr/>
        </p:nvCxnSpPr>
        <p:spPr>
          <a:xfrm rot="10800000">
            <a:off x="5114873" y="2369611"/>
            <a:ext cx="361916" cy="448086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65" name="Google Shape;165;p19"/>
          <p:cNvCxnSpPr/>
          <p:nvPr/>
        </p:nvCxnSpPr>
        <p:spPr>
          <a:xfrm>
            <a:off x="6656242" y="3843857"/>
            <a:ext cx="395416" cy="273661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66" name="Google Shape;166;p19"/>
          <p:cNvCxnSpPr/>
          <p:nvPr/>
        </p:nvCxnSpPr>
        <p:spPr>
          <a:xfrm rot="10800000">
            <a:off x="9020295" y="2145568"/>
            <a:ext cx="361916" cy="448086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67" name="Google Shape;167;p19"/>
          <p:cNvCxnSpPr/>
          <p:nvPr/>
        </p:nvCxnSpPr>
        <p:spPr>
          <a:xfrm>
            <a:off x="10895913" y="3971759"/>
            <a:ext cx="395416" cy="273661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med" w="med" type="triangle"/>
            <a:tailEnd len="sm" w="sm" type="none"/>
          </a:ln>
        </p:spPr>
      </p:cxnSp>
      <p:sp>
        <p:nvSpPr>
          <p:cNvPr id="168" name="Google Shape;168;p19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Regional Forecast Impacts: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Forecast Impacts:</a:t>
            </a:r>
            <a:endParaRPr/>
          </a:p>
        </p:txBody>
      </p:sp>
      <p:pic>
        <p:nvPicPr>
          <p:cNvPr id="174" name="Google Shape;17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7840" y="365760"/>
            <a:ext cx="8656320" cy="649224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0"/>
          <p:cNvSpPr txBox="1"/>
          <p:nvPr/>
        </p:nvSpPr>
        <p:spPr>
          <a:xfrm>
            <a:off x="3558745" y="5481457"/>
            <a:ext cx="523926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72-hour Forecast: Valid 0600 UTC 09 September 2017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1"/>
          <p:cNvSpPr txBox="1"/>
          <p:nvPr/>
        </p:nvSpPr>
        <p:spPr>
          <a:xfrm>
            <a:off x="0" y="116228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Forecast Impacts:</a:t>
            </a:r>
            <a:endParaRPr/>
          </a:p>
        </p:txBody>
      </p:sp>
      <p:pic>
        <p:nvPicPr>
          <p:cNvPr id="181" name="Google Shape;18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4792" y="365760"/>
            <a:ext cx="8659368" cy="6494526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1"/>
          <p:cNvSpPr txBox="1"/>
          <p:nvPr/>
        </p:nvSpPr>
        <p:spPr>
          <a:xfrm>
            <a:off x="3557016" y="5477256"/>
            <a:ext cx="523926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96-hour Forecast: Valid 0600 UTC 10 September 2017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