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notesSlides/notesSlide1.xml" ContentType="application/vnd.openxmlformats-officedocument.presentationml.notesSlide+xml"/>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0" name="Shape 100"/>
          <p:cNvSpPr/>
          <p:nvPr>
            <p:ph type="sldImg"/>
          </p:nvPr>
        </p:nvSpPr>
        <p:spPr>
          <a:xfrm>
            <a:off x="1143000" y="685800"/>
            <a:ext cx="4572000" cy="3429000"/>
          </a:xfrm>
          <a:prstGeom prst="rect">
            <a:avLst/>
          </a:prstGeom>
        </p:spPr>
        <p:txBody>
          <a:bodyPr/>
          <a:lstStyle/>
          <a:p>
            <a:pPr/>
          </a:p>
        </p:txBody>
      </p:sp>
      <p:sp>
        <p:nvSpPr>
          <p:cNvPr id="101" name="Shape 10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r>
              <a:t>Each of these plots shows an example of the flight patterns that we could fly for each of the sub-experiments within the Wind and Wave module.  </a:t>
            </a:r>
          </a:p>
          <a:p>
            <a:pPr/>
          </a:p>
          <a:p>
            <a:pPr/>
            <a:r>
              <a:t>Dropsonde overflights: Example from Hurricane Lorenzo where we were releasing rapid eyewall sondes inbound and overflying their splash locations outbound.  Also, an option in the plan to perform overflights with two P-3s.</a:t>
            </a:r>
          </a:p>
          <a:p>
            <a:pPr/>
            <a:r>
              <a:t>SFMR High-Incidence Angle: Example of the module pattern for the SFMR circles</a:t>
            </a:r>
          </a:p>
          <a:p>
            <a:pPr/>
            <a:r>
              <a:t>Wind Buoy Overflights: This is a </a:t>
            </a:r>
            <a:r>
              <a:rPr b="1"/>
              <a:t>new</a:t>
            </a:r>
            <a:r>
              <a:t> addition this year.  This example was just a straight pass over a buoy, but the module calls for repeated passes for about 30 mins (~10 min legs).  Important to maintain straight and level parallel to the flight-level wind direction in a region of homogenous wind conditions.</a:t>
            </a:r>
          </a:p>
          <a:p>
            <a:pPr/>
            <a:r>
              <a:t>SAR Overflights: Coordination with SAR satellite overpasses.</a:t>
            </a:r>
          </a:p>
          <a:p>
            <a:pPr/>
            <a:r>
              <a:t>High Seas: Collect WSRA significant wave height data to map the extent of the 8 ft seas.  Should not require modifications to standard flight patterns except to possibly extend flight legs.</a:t>
            </a:r>
          </a:p>
          <a:p>
            <a:pPr/>
            <a:r>
              <a:t>Wave Buoy Overflights: Example from Sam of a straight and level approach to a wave buoy followed by a 90° turn and flying straight and level away from the buoy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gradFill flip="none" rotWithShape="1">
          <a:gsLst>
            <a:gs pos="0">
              <a:srgbClr val="FFFFFF"/>
            </a:gs>
            <a:gs pos="100000">
              <a:srgbClr val="BBD6EE"/>
            </a:gs>
          </a:gsLst>
          <a:lin ang="5400000" scaled="0"/>
        </a:gradFill>
      </p:bgPr>
    </p:bg>
    <p:spTree>
      <p:nvGrpSpPr>
        <p:cNvPr id="1" name=""/>
        <p:cNvGrpSpPr/>
        <p:nvPr/>
      </p:nvGrpSpPr>
      <p:grpSpPr>
        <a:xfrm>
          <a:off x="0" y="0"/>
          <a:ext cx="0" cy="0"/>
          <a:chOff x="0" y="0"/>
          <a:chExt cx="0" cy="0"/>
        </a:xfrm>
      </p:grpSpPr>
      <p:sp>
        <p:nvSpPr>
          <p:cNvPr id="92" name="Title Text"/>
          <p:cNvSpPr txBox="1"/>
          <p:nvPr>
            <p:ph type="title"/>
          </p:nvPr>
        </p:nvSpPr>
        <p:spPr>
          <a:xfrm>
            <a:off x="1524000" y="1122362"/>
            <a:ext cx="9144000" cy="2387602"/>
          </a:xfrm>
          <a:prstGeom prst="rect">
            <a:avLst/>
          </a:prstGeom>
        </p:spPr>
        <p:txBody>
          <a:bodyPr lIns="91398" tIns="91398" rIns="91398" bIns="91398" anchor="b"/>
          <a:lstStyle>
            <a:lvl1pPr algn="ctr">
              <a:defRPr sz="6000">
                <a:latin typeface="+mj-lt"/>
                <a:ea typeface="+mj-ea"/>
                <a:cs typeface="+mj-cs"/>
                <a:sym typeface="Calibri"/>
              </a:defRPr>
            </a:lvl1pPr>
          </a:lstStyle>
          <a:p>
            <a:pPr/>
            <a:r>
              <a:t>Title Text</a:t>
            </a:r>
          </a:p>
        </p:txBody>
      </p:sp>
      <p:sp>
        <p:nvSpPr>
          <p:cNvPr id="93" name="Body Level One…"/>
          <p:cNvSpPr txBox="1"/>
          <p:nvPr>
            <p:ph type="body" sz="quarter" idx="1"/>
          </p:nvPr>
        </p:nvSpPr>
        <p:spPr>
          <a:xfrm>
            <a:off x="1524000" y="3602037"/>
            <a:ext cx="9144000" cy="1655764"/>
          </a:xfrm>
          <a:prstGeom prst="rect">
            <a:avLst/>
          </a:prstGeom>
        </p:spPr>
        <p:txBody>
          <a:bodyPr lIns="91398" tIns="91398" rIns="91398" bIns="91398"/>
          <a:lstStyle>
            <a:lvl1pPr marL="381000" indent="-355600" algn="ctr">
              <a:buSzTx/>
              <a:buFontTx/>
              <a:buNone/>
            </a:lvl1pPr>
            <a:lvl2pPr marL="381000" indent="-114300" algn="ctr">
              <a:buSzTx/>
              <a:buFontTx/>
              <a:buNone/>
            </a:lvl2pPr>
            <a:lvl3pPr marL="381000" indent="25400" algn="ctr">
              <a:buSzTx/>
              <a:buFontTx/>
              <a:buNone/>
            </a:lvl3pPr>
            <a:lvl4pPr marL="381000" indent="25400" algn="ctr">
              <a:buSzTx/>
              <a:buFontTx/>
              <a:buNone/>
            </a:lvl4pPr>
            <a:lvl5pPr marL="381000" indent="25400" algn="ctr">
              <a:buSzTx/>
              <a:buFontTx/>
              <a:buNone/>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xfrm>
            <a:off x="11003818" y="6369081"/>
            <a:ext cx="349982" cy="339664"/>
          </a:xfrm>
          <a:prstGeom prst="rect">
            <a:avLst/>
          </a:prstGeom>
        </p:spPr>
        <p:txBody>
          <a:bodyPr lIns="91398" tIns="91398" rIns="91398" bIns="91398"/>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9"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FFFFFF"/>
            </a:gs>
            <a:gs pos="100000">
              <a:srgbClr val="8DA9DB"/>
            </a:gs>
          </a:gsLst>
          <a:lin ang="5400000" scaled="0"/>
        </a:gra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jpeg"/><Relationship Id="rId7" Type="http://schemas.openxmlformats.org/officeDocument/2006/relationships/image" Target="../media/image3.jpeg"/><Relationship Id="rId8" Type="http://schemas.openxmlformats.org/officeDocument/2006/relationships/image" Target="../media/image4.png"/><Relationship Id="rId9"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hyperlink" Target="https://www.corporateservices.noaa.gov/~finance/Travel_policy.html"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hyperlink" Target="mailto:john.gamache@noaa.gov" TargetMode="External"/><Relationship Id="rId5" Type="http://schemas.openxmlformats.org/officeDocument/2006/relationships/hyperlink" Target="mailto:paul.reasor@noaa.gov" TargetMode="External"/><Relationship Id="rId6" Type="http://schemas.openxmlformats.org/officeDocument/2006/relationships/hyperlink" Target="mailto:heather.holbach@noaa.gov" TargetMode="External"/><Relationship Id="rId7" Type="http://schemas.openxmlformats.org/officeDocument/2006/relationships/hyperlink" Target="mailto:Robert.a.black@noaa.gov" TargetMode="External"/><Relationship Id="rId8" Type="http://schemas.openxmlformats.org/officeDocument/2006/relationships/hyperlink" Target="mailto:paul.s.chang@noaa.gov" TargetMode="External"/><Relationship Id="rId9" Type="http://schemas.openxmlformats.org/officeDocument/2006/relationships/hyperlink" Target="mailto:popstefanija@prosensing.com" TargetMode="External"/><Relationship Id="rId10" Type="http://schemas.openxmlformats.org/officeDocument/2006/relationships/hyperlink" Target="mailto:dsmith8@ucsc.edu" TargetMode="External"/><Relationship Id="rId11" Type="http://schemas.openxmlformats.org/officeDocument/2006/relationships/hyperlink" Target="mailto:neal.m.dorst@noaa.gov" TargetMode="External"/><Relationship Id="rId12" Type="http://schemas.openxmlformats.org/officeDocument/2006/relationships/hyperlink" Target="mailto:Kathryn.sellwood@noaa.gov" TargetMode="External"/><Relationship Id="rId13" Type="http://schemas.openxmlformats.org/officeDocument/2006/relationships/hyperlink" Target="mailto:nshay@miami.edu" TargetMode="External"/><Relationship Id="rId14" Type="http://schemas.openxmlformats.org/officeDocument/2006/relationships/hyperlink" Target="mailto:jun.zhang@noaa.gov" TargetMode="External"/><Relationship Id="rId15" Type="http://schemas.openxmlformats.org/officeDocument/2006/relationships/hyperlink" Target="mailto:altug.aksoy@noaa.gov" TargetMode="External"/><Relationship Id="rId16" Type="http://schemas.openxmlformats.org/officeDocument/2006/relationships/hyperlink" Target="mailto:ghassan.alaka@noaa.gov" TargetMode="External"/><Relationship Id="rId17" Type="http://schemas.openxmlformats.org/officeDocument/2006/relationships/hyperlink" Target="mailto:andrew.hazelton@noaa.gov" TargetMode="External"/><Relationship Id="rId18" Type="http://schemas.openxmlformats.org/officeDocument/2006/relationships/hyperlink" Target="mailto:sim.aberson@noaa.gov"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hyperlink" Target="https://noaahrd.wordpress.com/" TargetMode="External"/><Relationship Id="rId5" Type="http://schemas.openxmlformats.org/officeDocument/2006/relationships/hyperlink" Target="http://www.aoml.noaa.gov/hrd/" TargetMode="External"/><Relationship Id="rId6" Type="http://schemas.openxmlformats.org/officeDocument/2006/relationships/hyperlink" Target="https://www.facebook.com/noaahrd/" TargetMode="External"/><Relationship Id="rId7" Type="http://schemas.openxmlformats.org/officeDocument/2006/relationships/hyperlink" Target="https://twitter.com/HRD_AOML_NOAA"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hyperlink" Target="https://www.aoml.noaa.gov/2022-hurricane-field-program/" TargetMode="External"/><Relationship Id="rId4" Type="http://schemas.openxmlformats.org/officeDocument/2006/relationships/hyperlink" Target="https://www.noaa.gov/workplace-violence-prevention-response-program" TargetMode="External"/><Relationship Id="rId5" Type="http://schemas.openxmlformats.org/officeDocument/2006/relationships/hyperlink" Target="https://www.omao.noaa.gov/learn/headquarters/office-health-services/behavioral-health-wellness" TargetMode="External"/><Relationship Id="rId6" Type="http://schemas.openxmlformats.org/officeDocument/2006/relationships/hyperlink" Target="http://www.foh4you.com" TargetMode="External"/><Relationship Id="rId7" Type="http://schemas.openxmlformats.org/officeDocument/2006/relationships/hyperlink" Target="https://fsap.miami.edu" TargetMode="External"/><Relationship Id="rId8" Type="http://schemas.openxmlformats.org/officeDocument/2006/relationships/hyperlink" Target="https://www.hrm.msstate.edu/benefits/eap" TargetMode="External"/><Relationship Id="rId9" Type="http://schemas.openxmlformats.org/officeDocument/2006/relationships/image" Target="../media/image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8.jpeg"/><Relationship Id="rId6" Type="http://schemas.openxmlformats.org/officeDocument/2006/relationships/image" Target="../media/image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0" Type="http://schemas.openxmlformats.org/officeDocument/2006/relationships/image" Target="../media/image17.jpeg"/><Relationship Id="rId11" Type="http://schemas.openxmlformats.org/officeDocument/2006/relationships/image" Target="../media/image18.jpeg"/><Relationship Id="rId12" Type="http://schemas.openxmlformats.org/officeDocument/2006/relationships/image" Target="../media/image1.png"/><Relationship Id="rId13" Type="http://schemas.openxmlformats.org/officeDocument/2006/relationships/image" Target="../media/image2.png"/><Relationship Id="rId14" Type="http://schemas.openxmlformats.org/officeDocument/2006/relationships/image" Target="../media/image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14.png"/><Relationship Id="rId4" Type="http://schemas.openxmlformats.org/officeDocument/2006/relationships/image" Target="../media/image1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png"/><Relationship Id="rId3" Type="http://schemas.openxmlformats.org/officeDocument/2006/relationships/image" Target="../media/image1.gif"/><Relationship Id="rId4" Type="http://schemas.openxmlformats.org/officeDocument/2006/relationships/image" Target="../media/image18.png"/><Relationship Id="rId5" Type="http://schemas.openxmlformats.org/officeDocument/2006/relationships/image" Target="../media/image19.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21.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2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46.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 Id="rId3" Type="http://schemas.openxmlformats.org/officeDocument/2006/relationships/image" Target="../media/image50.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2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28.jpeg"/><Relationship Id="rId7" Type="http://schemas.openxmlformats.org/officeDocument/2006/relationships/image" Target="../media/image61.png"/><Relationship Id="rId8" Type="http://schemas.openxmlformats.org/officeDocument/2006/relationships/image" Target="../media/image29.jpeg"/><Relationship Id="rId9" Type="http://schemas.openxmlformats.org/officeDocument/2006/relationships/image" Target="../media/image30.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 Id="rId3" Type="http://schemas.openxmlformats.org/officeDocument/2006/relationships/image" Target="../media/image31.jpeg"/><Relationship Id="rId4" Type="http://schemas.openxmlformats.org/officeDocument/2006/relationships/image" Target="../media/image67.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40.jpeg"/><Relationship Id="rId11" Type="http://schemas.openxmlformats.org/officeDocument/2006/relationships/image" Target="../media/image41.jpeg"/><Relationship Id="rId12" Type="http://schemas.openxmlformats.org/officeDocument/2006/relationships/image" Target="../media/image42.jpeg"/><Relationship Id="rId13" Type="http://schemas.openxmlformats.org/officeDocument/2006/relationships/image" Target="../media/image43.jpeg"/><Relationship Id="rId14" Type="http://schemas.openxmlformats.org/officeDocument/2006/relationships/image" Target="../media/image44.jpeg"/><Relationship Id="rId15" Type="http://schemas.openxmlformats.org/officeDocument/2006/relationships/image" Target="../media/image45.jpeg"/><Relationship Id="rId16" Type="http://schemas.openxmlformats.org/officeDocument/2006/relationships/image" Target="../media/image46.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4" descr="Picture 4"/>
          <p:cNvPicPr>
            <a:picLocks noChangeAspect="1"/>
          </p:cNvPicPr>
          <p:nvPr/>
        </p:nvPicPr>
        <p:blipFill>
          <a:blip r:embed="rId2">
            <a:alphaModFix amt="40000"/>
            <a:extLst/>
          </a:blip>
          <a:srcRect l="0" t="0" r="0" b="32288"/>
          <a:stretch>
            <a:fillRect/>
          </a:stretch>
        </p:blipFill>
        <p:spPr>
          <a:xfrm>
            <a:off x="-7" y="1552420"/>
            <a:ext cx="12192000" cy="5305424"/>
          </a:xfrm>
          <a:prstGeom prst="rect">
            <a:avLst/>
          </a:prstGeom>
          <a:ln w="12700">
            <a:miter lim="400000"/>
          </a:ln>
        </p:spPr>
      </p:pic>
      <p:sp>
        <p:nvSpPr>
          <p:cNvPr id="104" name="Google Shape;94;p1"/>
          <p:cNvSpPr/>
          <p:nvPr/>
        </p:nvSpPr>
        <p:spPr>
          <a:xfrm flipV="1">
            <a:off x="1523997" y="1181219"/>
            <a:ext cx="9144002" cy="7501"/>
          </a:xfrm>
          <a:prstGeom prst="line">
            <a:avLst/>
          </a:prstGeom>
          <a:ln w="25400">
            <a:solidFill>
              <a:schemeClr val="accent1"/>
            </a:solidFill>
            <a:miter/>
          </a:ln>
        </p:spPr>
        <p:txBody>
          <a:bodyPr lIns="45719" rIns="45719"/>
          <a:lstStyle/>
          <a:p>
            <a:pPr/>
          </a:p>
        </p:txBody>
      </p:sp>
      <p:pic>
        <p:nvPicPr>
          <p:cNvPr id="105" name="Google Shape;228;g88653923ee_0_70" descr="Google Shape;228;g88653923ee_0_70"/>
          <p:cNvPicPr>
            <a:picLocks noChangeAspect="1"/>
          </p:cNvPicPr>
          <p:nvPr/>
        </p:nvPicPr>
        <p:blipFill>
          <a:blip r:embed="rId3">
            <a:extLst/>
          </a:blip>
          <a:stretch>
            <a:fillRect/>
          </a:stretch>
        </p:blipFill>
        <p:spPr>
          <a:xfrm>
            <a:off x="137160" y="137160"/>
            <a:ext cx="914401" cy="914401"/>
          </a:xfrm>
          <a:prstGeom prst="rect">
            <a:avLst/>
          </a:prstGeom>
          <a:ln w="12700">
            <a:miter lim="400000"/>
          </a:ln>
        </p:spPr>
      </p:pic>
      <p:pic>
        <p:nvPicPr>
          <p:cNvPr id="106" name="Google Shape;229;g88653923ee_0_70" descr="Google Shape;229;g88653923ee_0_70"/>
          <p:cNvPicPr>
            <a:picLocks noChangeAspect="1"/>
          </p:cNvPicPr>
          <p:nvPr/>
        </p:nvPicPr>
        <p:blipFill>
          <a:blip r:embed="rId4">
            <a:extLst/>
          </a:blip>
          <a:stretch>
            <a:fillRect/>
          </a:stretch>
        </p:blipFill>
        <p:spPr>
          <a:xfrm>
            <a:off x="11140440" y="137160"/>
            <a:ext cx="914401" cy="914401"/>
          </a:xfrm>
          <a:prstGeom prst="rect">
            <a:avLst/>
          </a:prstGeom>
          <a:ln w="12700">
            <a:miter lim="400000"/>
          </a:ln>
        </p:spPr>
      </p:pic>
      <p:sp>
        <p:nvSpPr>
          <p:cNvPr id="107" name="TextBox 7"/>
          <p:cNvSpPr txBox="1"/>
          <p:nvPr/>
        </p:nvSpPr>
        <p:spPr>
          <a:xfrm>
            <a:off x="45719" y="-1"/>
            <a:ext cx="12100562" cy="19194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Hurricane Field Program</a:t>
            </a:r>
          </a:p>
          <a:p>
            <a:pPr algn="ctr">
              <a:defRPr sz="2800"/>
            </a:pPr>
            <a:r>
              <a:t>Advancing the Prediction of Hurricanes Experiment (APHEX)</a:t>
            </a:r>
          </a:p>
          <a:p>
            <a:pPr algn="ctr">
              <a:defRPr sz="3200"/>
            </a:pPr>
          </a:p>
        </p:txBody>
      </p:sp>
      <p:sp>
        <p:nvSpPr>
          <p:cNvPr id="108" name="Slide Number Placeholder 8"/>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9" name="TextBox 9"/>
          <p:cNvSpPr txBox="1"/>
          <p:nvPr/>
        </p:nvSpPr>
        <p:spPr>
          <a:xfrm>
            <a:off x="45719" y="2204580"/>
            <a:ext cx="12100562" cy="20053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3600">
                <a:solidFill>
                  <a:srgbClr val="2E75B6"/>
                </a:solidFill>
              </a:defRPr>
            </a:pPr>
            <a:r>
              <a:t>Kickoff Meeting</a:t>
            </a:r>
          </a:p>
          <a:p>
            <a:pPr algn="ctr">
              <a:defRPr sz="3600"/>
            </a:pPr>
          </a:p>
          <a:p>
            <a:pPr algn="ctr">
              <a:defRPr sz="2400"/>
            </a:pPr>
            <a:r>
              <a:t>Jason Dunion – HFP Director</a:t>
            </a:r>
          </a:p>
          <a:p>
            <a:pPr algn="ctr">
              <a:defRPr sz="800"/>
            </a:pPr>
          </a:p>
          <a:p>
            <a:pPr algn="ctr">
              <a:defRPr sz="2400"/>
            </a:pPr>
            <a:r>
              <a:t>Jon Zawislak - HFP Deputy Director</a:t>
            </a:r>
          </a:p>
        </p:txBody>
      </p:sp>
      <p:sp>
        <p:nvSpPr>
          <p:cNvPr id="110" name="TextBox 12"/>
          <p:cNvSpPr txBox="1"/>
          <p:nvPr/>
        </p:nvSpPr>
        <p:spPr>
          <a:xfrm>
            <a:off x="8965029" y="6550222"/>
            <a:ext cx="3175792" cy="2808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pPr/>
            <a:r>
              <a:t>HFP-APHEX Kickoff Meeting, June 27, 2022</a:t>
            </a:r>
          </a:p>
        </p:txBody>
      </p:sp>
      <p:pic>
        <p:nvPicPr>
          <p:cNvPr id="111" name="Picture 14" descr="Picture 14"/>
          <p:cNvPicPr>
            <a:picLocks noChangeAspect="1"/>
          </p:cNvPicPr>
          <p:nvPr/>
        </p:nvPicPr>
        <p:blipFill>
          <a:blip r:embed="rId5">
            <a:extLst/>
          </a:blip>
          <a:stretch>
            <a:fillRect/>
          </a:stretch>
        </p:blipFill>
        <p:spPr>
          <a:xfrm>
            <a:off x="106259" y="6081395"/>
            <a:ext cx="640082" cy="640081"/>
          </a:xfrm>
          <a:prstGeom prst="rect">
            <a:avLst/>
          </a:prstGeom>
          <a:ln w="12700">
            <a:miter lim="400000"/>
          </a:ln>
        </p:spPr>
      </p:pic>
      <p:pic>
        <p:nvPicPr>
          <p:cNvPr id="112" name="Google Shape;82;p1" descr="Google Shape;82;p1"/>
          <p:cNvPicPr>
            <a:picLocks noChangeAspect="1"/>
          </p:cNvPicPr>
          <p:nvPr/>
        </p:nvPicPr>
        <p:blipFill>
          <a:blip r:embed="rId6">
            <a:extLst/>
          </a:blip>
          <a:stretch>
            <a:fillRect/>
          </a:stretch>
        </p:blipFill>
        <p:spPr>
          <a:xfrm>
            <a:off x="1594570" y="6081395"/>
            <a:ext cx="638355" cy="640081"/>
          </a:xfrm>
          <a:prstGeom prst="rect">
            <a:avLst/>
          </a:prstGeom>
          <a:ln w="12700">
            <a:miter lim="400000"/>
          </a:ln>
        </p:spPr>
      </p:pic>
      <p:pic>
        <p:nvPicPr>
          <p:cNvPr id="113" name="Google Shape;83;p1" descr="Google Shape;83;p1"/>
          <p:cNvPicPr>
            <a:picLocks noChangeAspect="1"/>
          </p:cNvPicPr>
          <p:nvPr/>
        </p:nvPicPr>
        <p:blipFill>
          <a:blip r:embed="rId7">
            <a:extLst/>
          </a:blip>
          <a:stretch>
            <a:fillRect/>
          </a:stretch>
        </p:blipFill>
        <p:spPr>
          <a:xfrm>
            <a:off x="852606" y="6081395"/>
            <a:ext cx="642046" cy="640081"/>
          </a:xfrm>
          <a:prstGeom prst="rect">
            <a:avLst/>
          </a:prstGeom>
          <a:ln w="12700">
            <a:miter lim="400000"/>
          </a:ln>
        </p:spPr>
      </p:pic>
      <p:pic>
        <p:nvPicPr>
          <p:cNvPr id="114" name="Picture 17" descr="Picture 17"/>
          <p:cNvPicPr>
            <a:picLocks noChangeAspect="1"/>
          </p:cNvPicPr>
          <p:nvPr/>
        </p:nvPicPr>
        <p:blipFill>
          <a:blip r:embed="rId8">
            <a:extLst/>
          </a:blip>
          <a:stretch>
            <a:fillRect/>
          </a:stretch>
        </p:blipFill>
        <p:spPr>
          <a:xfrm>
            <a:off x="3633203" y="6081395"/>
            <a:ext cx="773980" cy="640081"/>
          </a:xfrm>
          <a:prstGeom prst="rect">
            <a:avLst/>
          </a:prstGeom>
          <a:ln w="12700">
            <a:miter lim="400000"/>
          </a:ln>
        </p:spPr>
      </p:pic>
      <p:pic>
        <p:nvPicPr>
          <p:cNvPr id="115" name="Picture 2" descr="Picture 2"/>
          <p:cNvPicPr>
            <a:picLocks noChangeAspect="1"/>
          </p:cNvPicPr>
          <p:nvPr/>
        </p:nvPicPr>
        <p:blipFill>
          <a:blip r:embed="rId9">
            <a:extLst/>
          </a:blip>
          <a:stretch>
            <a:fillRect/>
          </a:stretch>
        </p:blipFill>
        <p:spPr>
          <a:xfrm>
            <a:off x="2332843" y="6127115"/>
            <a:ext cx="1200443" cy="54864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1"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Operations &amp; Logistics</a:t>
            </a:r>
          </a:p>
        </p:txBody>
      </p:sp>
      <p:pic>
        <p:nvPicPr>
          <p:cNvPr id="182"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183"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184" name="TextBox 9"/>
          <p:cNvSpPr txBox="1"/>
          <p:nvPr/>
        </p:nvSpPr>
        <p:spPr>
          <a:xfrm>
            <a:off x="409786" y="1475307"/>
            <a:ext cx="11736495" cy="4689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Mission Monitoring and Communication</a:t>
            </a:r>
          </a:p>
          <a:p>
            <a:pPr>
              <a:defRPr b="1" sz="500"/>
            </a:pPr>
          </a:p>
          <a:p>
            <a:pPr marL="457200" indent="-220663">
              <a:buSzPct val="100000"/>
              <a:buFont typeface="Arial"/>
              <a:buChar char="•"/>
              <a:defRPr sz="2000"/>
            </a:pPr>
            <a:r>
              <a:t>NASA MTS will serve as our primary tool for monitoring and coordinating missions</a:t>
            </a:r>
          </a:p>
          <a:p>
            <a:pPr lvl="1" marL="922337" indent="-228600">
              <a:buSzPct val="100000"/>
              <a:buChar char="▪"/>
            </a:pPr>
            <a:r>
              <a:t>MTS training: Tue 28 June, 1300 EDT – 1700 UTC</a:t>
            </a:r>
          </a:p>
          <a:p>
            <a:pPr lvl="1" marL="922337" indent="-228600">
              <a:buSzPct val="100000"/>
              <a:buChar char="▪"/>
            </a:pPr>
            <a:r>
              <a:t>Contact Jason D. if you’re interested in getting a MTS account</a:t>
            </a:r>
          </a:p>
          <a:p>
            <a:pPr marL="457200" indent="-220663">
              <a:buSzPct val="100000"/>
              <a:buFont typeface="Arial"/>
              <a:buChar char="•"/>
              <a:defRPr sz="1200"/>
            </a:pPr>
          </a:p>
          <a:p>
            <a:pPr marL="457200" indent="-220663">
              <a:buSzPct val="100000"/>
              <a:buFont typeface="Arial"/>
              <a:buChar char="•"/>
              <a:defRPr sz="2000"/>
            </a:pPr>
            <a:r>
              <a:t>GeoCollaborate testing in pre-season with more testing planned</a:t>
            </a:r>
          </a:p>
          <a:p>
            <a:pPr lvl="1" marL="1036637" indent="-342900">
              <a:buSzPct val="100000"/>
              <a:buChar char="▪"/>
            </a:pPr>
            <a:r>
              <a:t>https://aoml1.geocollaborate.com/dashboard/</a:t>
            </a:r>
          </a:p>
          <a:p>
            <a:pPr marL="457200" indent="-220663">
              <a:buSzPct val="100000"/>
              <a:buFont typeface="Arial"/>
              <a:buChar char="•"/>
              <a:defRPr sz="1200"/>
            </a:pPr>
          </a:p>
          <a:p>
            <a:pPr marL="457200" indent="-220663">
              <a:buSzPct val="100000"/>
              <a:buFont typeface="Arial"/>
              <a:buChar char="•"/>
              <a:defRPr sz="2000"/>
            </a:pPr>
            <a:r>
              <a:t>Google Meet will be used again this year by ground-based crew</a:t>
            </a:r>
          </a:p>
          <a:p>
            <a:pPr lvl="1" marL="922337" indent="-228600">
              <a:buSzPct val="100000"/>
              <a:buChar char="▪"/>
            </a:pPr>
            <a:r>
              <a:t>Limited</a:t>
            </a:r>
            <a:r>
              <a:rPr sz="2000"/>
              <a:t> participation (ground-based LPS, radar scientist, Aspen-TAG scientist)</a:t>
            </a:r>
            <a:endParaRPr sz="2000"/>
          </a:p>
          <a:p>
            <a:pPr lvl="1" marL="922337" indent="-228600">
              <a:buSzPct val="100000"/>
              <a:buChar char="▪"/>
            </a:pPr>
            <a:r>
              <a:t>Science PIs will also be invited/encouraged to join if he/she has an experiment/module being flown</a:t>
            </a:r>
            <a:endParaRPr sz="2000"/>
          </a:p>
          <a:p>
            <a:pPr lvl="1" indent="693737">
              <a:defRPr sz="1200"/>
            </a:pPr>
          </a:p>
          <a:p>
            <a:pPr lvl="1" marL="465137" indent="-228600">
              <a:buSzPct val="100000"/>
              <a:buFont typeface="Arial"/>
              <a:buChar char="•"/>
              <a:defRPr sz="2000"/>
            </a:pPr>
            <a:r>
              <a:t>Mission Flight Logs</a:t>
            </a:r>
          </a:p>
          <a:p>
            <a:pPr lvl="2" marL="922337" indent="-228600">
              <a:buSzPct val="100000"/>
              <a:buChar char="▪"/>
            </a:pPr>
            <a:r>
              <a:t>Will be used again this summer by ground-based LPSs to document the mission in real-time</a:t>
            </a:r>
          </a:p>
          <a:p>
            <a:pPr lvl="2" marL="922337" indent="-228600">
              <a:buSzPct val="100000"/>
              <a:buChar char="▪"/>
            </a:pPr>
            <a:r>
              <a:t>Mission log docs will be used for each mission to help standardize HRD’s mission summaries</a:t>
            </a:r>
          </a:p>
          <a:p>
            <a:pPr lvl="2" marL="922337" indent="-228600">
              <a:buSzPct val="100000"/>
              <a:buChar char="▪"/>
              <a:defRPr i="1"/>
            </a:pPr>
            <a:r>
              <a:t>HRD &gt;&gt; Hurricane Field Program &gt;&gt; 2022 &gt;&gt; Mission Reports/Data</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7"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Operations &amp; Logistics</a:t>
            </a:r>
          </a:p>
        </p:txBody>
      </p:sp>
      <p:pic>
        <p:nvPicPr>
          <p:cNvPr id="188"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189"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190" name="TextBox 9"/>
          <p:cNvSpPr txBox="1"/>
          <p:nvPr/>
        </p:nvSpPr>
        <p:spPr>
          <a:xfrm>
            <a:off x="409786" y="1012258"/>
            <a:ext cx="11736495" cy="59845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Administrative / Travel</a:t>
            </a:r>
          </a:p>
          <a:p>
            <a:pPr marL="457200" indent="-220663">
              <a:buSzPct val="100000"/>
              <a:buFont typeface="Arial"/>
              <a:buChar char="•"/>
              <a:defRPr sz="2400"/>
            </a:pPr>
            <a:r>
              <a:t>FTEs</a:t>
            </a:r>
            <a:endParaRPr sz="500"/>
          </a:p>
          <a:p>
            <a:pPr lvl="1" marL="922337" indent="-230187">
              <a:buSzPct val="100000"/>
              <a:buChar char="▪"/>
            </a:pPr>
            <a:r>
              <a:t>Emy Rodriguez &amp; Jennifer Calderon will be HRD’s main POCs for HFP Fed travel this summer</a:t>
            </a:r>
          </a:p>
          <a:p>
            <a:pPr lvl="1" marL="922337" indent="-230187">
              <a:buSzPct val="100000"/>
              <a:buChar char="▪"/>
            </a:pPr>
            <a:r>
              <a:t>Counter Threat Awareness Training (CTAT): available through the CLC</a:t>
            </a:r>
          </a:p>
          <a:p>
            <a:pPr lvl="2" marL="1436687" indent="-285750">
              <a:buSzPct val="100000"/>
              <a:buFont typeface="Courier New"/>
              <a:buChar char="o"/>
              <a:defRPr i="1" sz="1600"/>
            </a:pPr>
            <a:r>
              <a:t>Required for personnel traveling internationally for less than a cumulative 90 days for the calendar year</a:t>
            </a:r>
          </a:p>
          <a:p>
            <a:pPr lvl="2" marL="1436687" indent="-285750">
              <a:buSzPct val="100000"/>
              <a:buFont typeface="Courier New"/>
              <a:buChar char="o"/>
              <a:defRPr i="1" sz="1600"/>
            </a:pPr>
            <a:r>
              <a:t>Requires ~5 hr to complete; certificate is valid for 6 years</a:t>
            </a:r>
          </a:p>
          <a:p>
            <a:pPr lvl="2" marL="1436687" indent="-285750">
              <a:buSzPct val="100000"/>
              <a:buFont typeface="Courier New"/>
              <a:buChar char="o"/>
              <a:defRPr i="1" sz="1600"/>
            </a:pPr>
            <a:r>
              <a:t>You are not required to take the new CTAT training until the expiration of your current HTSOS certification</a:t>
            </a:r>
          </a:p>
          <a:p>
            <a:pPr lvl="2" marL="1436687" indent="-285750">
              <a:buSzPct val="100000"/>
              <a:buFont typeface="Courier New"/>
              <a:buChar char="o"/>
              <a:defRPr i="1" sz="1600"/>
            </a:pPr>
            <a:r>
              <a:t>Check with Emy and Jennifer if you need to confirm certification</a:t>
            </a:r>
          </a:p>
          <a:p>
            <a:pPr lvl="1" marL="979487" indent="-285750">
              <a:buSzPct val="100000"/>
              <a:buChar char="▪"/>
              <a:defRPr sz="500"/>
            </a:pPr>
          </a:p>
          <a:p>
            <a:pPr lvl="1" marL="922337" indent="-230187">
              <a:buSzPct val="100000"/>
              <a:buChar char="▪"/>
            </a:pPr>
            <a:r>
              <a:t>FTE Mission Critical Travel Requirements</a:t>
            </a:r>
          </a:p>
          <a:p>
            <a:pPr lvl="2" marL="1436687" indent="-285750">
              <a:buSzPct val="100000"/>
              <a:buFont typeface="Courier New"/>
              <a:buChar char="o"/>
              <a:defRPr sz="1600"/>
            </a:pPr>
            <a:r>
              <a:t>HRD Travel Request form is still required and must be approved by Frank before Emy and Jennifer can initiate travel</a:t>
            </a:r>
          </a:p>
          <a:p>
            <a:pPr lvl="2" marL="1436687" indent="-285750">
              <a:buSzPct val="100000"/>
              <a:buFont typeface="Courier New"/>
              <a:buChar char="o"/>
              <a:defRPr sz="1600"/>
            </a:pPr>
            <a:r>
              <a:t>We must adhere "NOAA's TRAVEL JUSTIFICATION for MISSION CRITICAL'' policy which requires 'Deputy Chief Financial/Administrative Officer' (DUS-O) approval of all FTE Travel requests</a:t>
            </a:r>
          </a:p>
          <a:p>
            <a:pPr lvl="2" marL="1436687" indent="-285750">
              <a:buSzPct val="100000"/>
              <a:buFont typeface="Courier New"/>
              <a:buChar char="o"/>
              <a:defRPr sz="1600"/>
            </a:pPr>
            <a:r>
              <a:t>Link to NOAA Travel Policy: </a:t>
            </a:r>
            <a:r>
              <a:rPr u="sng">
                <a:solidFill>
                  <a:srgbClr val="0563C1"/>
                </a:solidFill>
                <a:uFill>
                  <a:solidFill>
                    <a:srgbClr val="0563C1"/>
                  </a:solidFill>
                </a:uFill>
                <a:hlinkClick r:id="rId4" invalidUrl="" action="" tgtFrame="" tooltip="" history="1" highlightClick="0" endSnd="0"/>
              </a:rPr>
              <a:t>https://www.corporateservices.noaa.gov/~finance/Travel_policy.html</a:t>
            </a:r>
            <a:r>
              <a:t> </a:t>
            </a:r>
          </a:p>
          <a:p>
            <a:pPr lvl="2" marL="1436687" indent="-285750">
              <a:buSzPct val="100000"/>
              <a:buFont typeface="Courier New"/>
              <a:buChar char="o"/>
              <a:defRPr sz="500"/>
            </a:pPr>
          </a:p>
          <a:p>
            <a:pPr lvl="1" marL="922337" indent="-230187">
              <a:buSzPct val="100000"/>
              <a:buChar char="▪"/>
            </a:pPr>
            <a:r>
              <a:t>Inform Shirley and Jason of completion of Online Aviation Safety Training &amp; Videos</a:t>
            </a:r>
          </a:p>
          <a:p>
            <a:pPr marL="465137" indent="-228600">
              <a:buSzPct val="100000"/>
              <a:buFont typeface="Arial"/>
              <a:buChar char="•"/>
              <a:defRPr sz="1600"/>
            </a:pPr>
          </a:p>
          <a:p>
            <a:pPr marL="465137" indent="-228600">
              <a:buSzPct val="100000"/>
              <a:buFont typeface="Arial"/>
              <a:buChar char="•"/>
              <a:defRPr sz="2400"/>
            </a:pPr>
            <a:r>
              <a:t>CIMAS Employees</a:t>
            </a:r>
          </a:p>
          <a:p>
            <a:pPr lvl="1" marL="979487" indent="-285750">
              <a:buSzPct val="100000"/>
              <a:buChar char="▪"/>
            </a:pPr>
            <a:r>
              <a:t>Must complete travel request forms prior to traveling (include COVID-19 Protocols that will be followed)</a:t>
            </a:r>
          </a:p>
          <a:p>
            <a:pPr lvl="1" marL="979487" indent="-285750">
              <a:buSzPct val="100000"/>
              <a:buChar char="▪"/>
            </a:pPr>
            <a:r>
              <a:t>Vehicle form required -- email to Isabel and Nathalia (if you need to complete or aren’t sure if you’re set)</a:t>
            </a:r>
          </a:p>
          <a:p>
            <a:pPr lvl="1" marL="979487" indent="-285750">
              <a:buSzPct val="100000"/>
              <a:buChar char="▪"/>
            </a:pPr>
            <a:r>
              <a:t>Email Emy &amp; Jennifer all completed travel forms</a:t>
            </a:r>
          </a:p>
          <a:p>
            <a:pPr lvl="1" marL="979487" indent="-285750">
              <a:buSzPct val="100000"/>
              <a:buChar char="▪"/>
            </a:pPr>
            <a:r>
              <a:t>Inform Shirley and Jason of completion of Online Aviation Safety Training &amp; Videos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3"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Operations &amp; Logistics</a:t>
            </a:r>
          </a:p>
        </p:txBody>
      </p:sp>
      <p:pic>
        <p:nvPicPr>
          <p:cNvPr id="194"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195"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196" name="TextBox 9"/>
          <p:cNvSpPr txBox="1"/>
          <p:nvPr/>
        </p:nvSpPr>
        <p:spPr>
          <a:xfrm>
            <a:off x="409786" y="1475307"/>
            <a:ext cx="11736495" cy="4658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To Participate in the HFP: </a:t>
            </a:r>
            <a:endParaRPr sz="500"/>
          </a:p>
          <a:p>
            <a:pPr marL="457200" indent="-220663">
              <a:buSzPct val="100000"/>
              <a:buFont typeface="Arial"/>
              <a:buChar char="•"/>
              <a:defRPr sz="2400"/>
            </a:pPr>
            <a:r>
              <a:t>CTAT Foreign Travel Course (Fed)</a:t>
            </a:r>
          </a:p>
          <a:p>
            <a:pPr marL="457200" indent="-220663">
              <a:buSzPct val="100000"/>
              <a:buFont typeface="Arial"/>
              <a:buChar char="•"/>
              <a:defRPr sz="500"/>
            </a:pPr>
          </a:p>
          <a:p>
            <a:pPr marL="457200" indent="-220663">
              <a:buSzPct val="100000"/>
              <a:buFont typeface="Arial"/>
              <a:buChar char="•"/>
              <a:defRPr sz="2400"/>
            </a:pPr>
            <a:r>
              <a:t>Safety Training (CIMAS and Fed): </a:t>
            </a:r>
            <a:r>
              <a:rPr b="1" u="sng"/>
              <a:t>due by July 1st</a:t>
            </a:r>
            <a:endParaRPr b="1" sz="500"/>
          </a:p>
          <a:p>
            <a:pPr lvl="1" marL="979487" indent="-285750">
              <a:buSzPct val="100000"/>
              <a:buChar char="▪"/>
            </a:pPr>
            <a:r>
              <a:t>Aviation Safety Trainings</a:t>
            </a:r>
          </a:p>
          <a:p>
            <a:pPr lvl="2" marL="1436687" indent="-285750">
              <a:buSzPct val="100000"/>
              <a:buFont typeface="Courier New"/>
              <a:buChar char="o"/>
              <a:defRPr i="1"/>
            </a:pPr>
            <a:r>
              <a:t>Aviation Policy &amp; Procedures</a:t>
            </a:r>
            <a:endParaRPr sz="1600"/>
          </a:p>
          <a:p>
            <a:pPr lvl="2" marL="1436687" indent="-285750">
              <a:buSzPct val="100000"/>
              <a:buFont typeface="Courier New"/>
              <a:buChar char="o"/>
              <a:defRPr i="1"/>
            </a:pPr>
            <a:r>
              <a:t>Aviation Safety &amp; Survival</a:t>
            </a:r>
            <a:br/>
            <a:endParaRPr sz="500"/>
          </a:p>
          <a:p>
            <a:pPr lvl="1" marL="979487" indent="-285750">
              <a:buSzPct val="100000"/>
              <a:buChar char="▪"/>
            </a:pPr>
            <a:r>
              <a:t>Aviation Safety Videos: </a:t>
            </a:r>
          </a:p>
          <a:p>
            <a:pPr lvl="2" marL="1436687" indent="-285750">
              <a:buSzPct val="100000"/>
              <a:buFont typeface="Courier New"/>
              <a:buChar char="o"/>
              <a:defRPr i="1" sz="1600"/>
            </a:pPr>
            <a:r>
              <a:t>Surviving on Open Water</a:t>
            </a:r>
          </a:p>
          <a:p>
            <a:pPr lvl="2" marL="1436687" indent="-285750">
              <a:buSzPct val="100000"/>
              <a:buFont typeface="Courier New"/>
              <a:buChar char="o"/>
              <a:defRPr i="1" sz="1600"/>
            </a:pPr>
            <a:r>
              <a:t>Survival Medicine (back by popular demand!)</a:t>
            </a:r>
          </a:p>
          <a:p>
            <a:pPr indent="7938">
              <a:defRPr sz="2400">
                <a:latin typeface="Arial Bold"/>
                <a:ea typeface="Arial Bold"/>
                <a:cs typeface="Arial Bold"/>
                <a:sym typeface="Arial Bold"/>
              </a:defRPr>
            </a:pPr>
          </a:p>
          <a:p>
            <a:pPr indent="7938">
              <a:defRPr sz="2400">
                <a:latin typeface="Arial Bold"/>
                <a:ea typeface="Arial Bold"/>
                <a:cs typeface="Arial Bold"/>
                <a:sym typeface="Arial Bold"/>
              </a:defRPr>
            </a:pPr>
            <a:r>
              <a:t>Trained for one or more roles to perform HRD Science Crew duties</a:t>
            </a:r>
          </a:p>
          <a:p>
            <a:pPr marL="465137" indent="-228600">
              <a:buSzPct val="100000"/>
              <a:buFont typeface="Arial"/>
              <a:buChar char="•"/>
              <a:defRPr sz="2000"/>
            </a:pPr>
            <a:r>
              <a:t>Lead Project Scientist (Ground or onboard)</a:t>
            </a:r>
          </a:p>
          <a:p>
            <a:pPr marL="465137" indent="-228600">
              <a:buSzPct val="100000"/>
              <a:buFont typeface="Arial"/>
              <a:buChar char="•"/>
              <a:defRPr sz="2000"/>
            </a:pPr>
            <a:r>
              <a:t>Dropsonde Scientist (Ground or onboard)</a:t>
            </a:r>
          </a:p>
          <a:p>
            <a:pPr marL="465137" indent="-228600">
              <a:buSzPct val="100000"/>
              <a:buFont typeface="Arial"/>
              <a:buChar char="•"/>
              <a:defRPr sz="2000"/>
            </a:pPr>
            <a:r>
              <a:t>Radar Scientist (Ground or onboard)</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9"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Operations &amp; Logistics</a:t>
            </a:r>
          </a:p>
        </p:txBody>
      </p:sp>
      <p:pic>
        <p:nvPicPr>
          <p:cNvPr id="200"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201"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202" name="TextBox 9"/>
          <p:cNvSpPr txBox="1"/>
          <p:nvPr/>
        </p:nvSpPr>
        <p:spPr>
          <a:xfrm>
            <a:off x="409786" y="1399104"/>
            <a:ext cx="11736495" cy="50772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HFP Trainings</a:t>
            </a:r>
          </a:p>
          <a:p>
            <a:pPr>
              <a:defRPr b="1" sz="500"/>
            </a:pPr>
          </a:p>
          <a:p>
            <a:pPr marL="457200" indent="-220663">
              <a:buSzPct val="100000"/>
              <a:buFont typeface="Arial"/>
              <a:buChar char="•"/>
              <a:defRPr sz="2400"/>
            </a:pPr>
            <a:r>
              <a:t>Ground-based and onboard crews</a:t>
            </a:r>
          </a:p>
          <a:p>
            <a:pPr lvl="1" marL="1036637" indent="-342900">
              <a:buSzPct val="100000"/>
              <a:buChar char="▪"/>
              <a:defRPr sz="2000"/>
            </a:pPr>
            <a:r>
              <a:t>Radar (Ground, Invited): 13 June</a:t>
            </a:r>
          </a:p>
          <a:p>
            <a:pPr lvl="1" marL="1036637" indent="-342900">
              <a:buSzPct val="100000"/>
              <a:buChar char="▪"/>
              <a:defRPr sz="2000"/>
            </a:pPr>
            <a:r>
              <a:t>Radar (Airborne): 21 June</a:t>
            </a:r>
          </a:p>
          <a:p>
            <a:pPr lvl="1" marL="1036637" indent="-342900">
              <a:buSzPct val="100000"/>
              <a:buChar char="▪"/>
              <a:defRPr sz="2000"/>
            </a:pPr>
            <a:r>
              <a:t>ASPEN (Airborne): 15 &amp; 22 June</a:t>
            </a:r>
          </a:p>
          <a:p>
            <a:pPr lvl="1" marL="1036637" indent="-342900">
              <a:buSzPct val="100000"/>
              <a:buChar char="▪"/>
              <a:defRPr sz="2000"/>
            </a:pPr>
            <a:r>
              <a:t>ASPEN (TAG): TBD</a:t>
            </a:r>
          </a:p>
          <a:p>
            <a:pPr lvl="1" marL="1036637" indent="-342900">
              <a:buSzPct val="100000"/>
              <a:buChar char="▪"/>
              <a:defRPr sz="2000"/>
            </a:pPr>
            <a:r>
              <a:t>LPS (Ground &amp; Airborne, Invited):  TBD</a:t>
            </a:r>
          </a:p>
          <a:p>
            <a:pPr indent="236536">
              <a:defRPr sz="1200"/>
            </a:pPr>
          </a:p>
          <a:p>
            <a:pPr marL="457200" indent="-220663">
              <a:buSzPct val="100000"/>
              <a:buFont typeface="Arial"/>
              <a:buChar char="•"/>
              <a:defRPr sz="2400"/>
            </a:pPr>
            <a:r>
              <a:t>Mission monitoring tools</a:t>
            </a:r>
          </a:p>
          <a:p>
            <a:pPr lvl="1" marL="1036637" indent="-342900">
              <a:buSzPct val="100000"/>
              <a:buChar char="▪"/>
              <a:defRPr sz="2000"/>
            </a:pPr>
            <a:r>
              <a:t>NASA Mission Tools Suite (MTS): Tue, 28 June, 1-2pm ET</a:t>
            </a:r>
          </a:p>
          <a:p>
            <a:pPr marL="457200" indent="-220663">
              <a:buSzPct val="100000"/>
              <a:buFont typeface="Arial"/>
              <a:buChar char="•"/>
              <a:defRPr sz="1200"/>
            </a:pPr>
          </a:p>
          <a:p>
            <a:pPr marL="457200" indent="-220663">
              <a:buSzPct val="100000"/>
              <a:buFont typeface="Arial"/>
              <a:buChar char="•"/>
              <a:defRPr sz="2400"/>
            </a:pPr>
            <a:r>
              <a:t>Safety Training</a:t>
            </a:r>
          </a:p>
          <a:p>
            <a:pPr lvl="1" marL="1036637" indent="-342900">
              <a:buSzPct val="100000"/>
              <a:buChar char="▪"/>
              <a:defRPr sz="2000"/>
            </a:pPr>
            <a:r>
              <a:t>Safety Training Video (FAA) Viewing Due: Fri 1 July</a:t>
            </a:r>
          </a:p>
          <a:p>
            <a:pPr lvl="1" marL="1036637" indent="-342900">
              <a:buSzPct val="100000"/>
              <a:buChar char="▪"/>
              <a:defRPr sz="2000"/>
            </a:pPr>
            <a:r>
              <a:t>CLC / CIMAS Online Aviation Safety: Fri 1 July</a:t>
            </a:r>
          </a:p>
          <a:p>
            <a:pPr lvl="1" marL="1036637" indent="-342900">
              <a:buSzPct val="100000"/>
              <a:buChar char="▪"/>
              <a:defRPr sz="2000"/>
            </a:pPr>
            <a:r>
              <a:t>GSA Drivers Course due: Before driving GOV </a:t>
            </a:r>
          </a:p>
          <a:p>
            <a:pPr lvl="1" marL="1036637" indent="-342900">
              <a:buSzPct val="100000"/>
              <a:buChar char="▪"/>
              <a:defRPr sz="2000"/>
            </a:pPr>
            <a:r>
              <a:t>CIMAS Employees submit new van forms: before driving GOV</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5" name="Rectangle 4"/>
          <p:cNvSpPr txBox="1"/>
          <p:nvPr/>
        </p:nvSpPr>
        <p:spPr>
          <a:xfrm>
            <a:off x="45720" y="2875002"/>
            <a:ext cx="12100561" cy="9478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6600"/>
            </a:lvl1pPr>
          </a:lstStyle>
          <a:p>
            <a:pPr/>
            <a:r>
              <a:t>Expendables &amp; Instrumentation</a:t>
            </a:r>
          </a:p>
        </p:txBody>
      </p:sp>
      <p:sp>
        <p:nvSpPr>
          <p:cNvPr id="206" name="TextBox 6"/>
          <p:cNvSpPr txBox="1"/>
          <p:nvPr/>
        </p:nvSpPr>
        <p:spPr>
          <a:xfrm>
            <a:off x="45720" y="0"/>
            <a:ext cx="12100561" cy="5493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a:r>
              <a:t>2022 Hurricane Field Program-APHEX</a:t>
            </a:r>
          </a:p>
        </p:txBody>
      </p:sp>
      <p:pic>
        <p:nvPicPr>
          <p:cNvPr id="207"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208"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1"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Expendables &amp; Instrumentation</a:t>
            </a:r>
          </a:p>
        </p:txBody>
      </p:sp>
      <p:pic>
        <p:nvPicPr>
          <p:cNvPr id="212"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213"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214" name="TextBox 2"/>
          <p:cNvSpPr txBox="1"/>
          <p:nvPr/>
        </p:nvSpPr>
        <p:spPr>
          <a:xfrm>
            <a:off x="45719" y="1735155"/>
            <a:ext cx="12100562"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000"/>
            </a:pPr>
            <a:r>
              <a:t>FY22 P-3 OAR/NESDIS/NWS Expendables </a:t>
            </a:r>
            <a:r>
              <a:rPr i="1"/>
              <a:t>(*recoverable</a:t>
            </a:r>
            <a:r>
              <a:t>)</a:t>
            </a:r>
          </a:p>
        </p:txBody>
      </p:sp>
      <p:graphicFrame>
        <p:nvGraphicFramePr>
          <p:cNvPr id="215" name="Table 2"/>
          <p:cNvGraphicFramePr/>
          <p:nvPr/>
        </p:nvGraphicFramePr>
        <p:xfrm>
          <a:off x="334008" y="2135265"/>
          <a:ext cx="11540917" cy="1112522"/>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923486"/>
                <a:gridCol w="1923486"/>
                <a:gridCol w="1923486"/>
                <a:gridCol w="1923486"/>
                <a:gridCol w="1923486"/>
                <a:gridCol w="1923486"/>
              </a:tblGrid>
              <a:tr h="370840">
                <a:tc>
                  <a:txBody>
                    <a:bodyPr/>
                    <a:lstStyle/>
                    <a:p>
                      <a:pPr algn="ctr">
                        <a:defRPr b="0" sz="1800">
                          <a:solidFill>
                            <a:srgbClr val="000000"/>
                          </a:solidFill>
                        </a:defRPr>
                      </a:pPr>
                      <a:r>
                        <a:rPr b="1" sz="1600">
                          <a:solidFill>
                            <a:srgbClr val="FFFFFF"/>
                          </a:solidFill>
                        </a:rPr>
                        <a:t>Expendable</a:t>
                      </a:r>
                    </a:p>
                  </a:txBody>
                  <a:tcPr marL="45720" marR="45720" marT="45720" marB="45720" anchor="ctr" anchorCtr="0" horzOverflow="overflow">
                    <a:solidFill>
                      <a:schemeClr val="accent1"/>
                    </a:solidFill>
                  </a:tcPr>
                </a:tc>
                <a:tc>
                  <a:txBody>
                    <a:bodyPr/>
                    <a:lstStyle/>
                    <a:p>
                      <a:pPr algn="ctr">
                        <a:defRPr b="0" sz="1800">
                          <a:solidFill>
                            <a:srgbClr val="000000"/>
                          </a:solidFill>
                        </a:defRPr>
                      </a:pPr>
                      <a:r>
                        <a:rPr b="1" sz="1600">
                          <a:solidFill>
                            <a:srgbClr val="FFFFFF"/>
                          </a:solidFill>
                        </a:rPr>
                        <a:t>Research
(OAR)</a:t>
                      </a:r>
                    </a:p>
                  </a:txBody>
                  <a:tcPr marL="45720" marR="45720" marT="45720" marB="45720" anchor="ctr" anchorCtr="0" horzOverflow="overflow">
                    <a:solidFill>
                      <a:schemeClr val="accent1"/>
                    </a:solidFill>
                  </a:tcPr>
                </a:tc>
                <a:tc>
                  <a:txBody>
                    <a:bodyPr/>
                    <a:lstStyle/>
                    <a:p>
                      <a:pPr algn="ctr">
                        <a:defRPr b="0" sz="1800">
                          <a:solidFill>
                            <a:srgbClr val="000000"/>
                          </a:solidFill>
                        </a:defRPr>
                      </a:pPr>
                      <a:r>
                        <a:rPr b="1" sz="1600">
                          <a:solidFill>
                            <a:srgbClr val="FFFFFF"/>
                          </a:solidFill>
                        </a:rPr>
                        <a:t>Research (NESDIS)</a:t>
                      </a:r>
                    </a:p>
                  </a:txBody>
                  <a:tcPr marL="45720" marR="45720" marT="45720" marB="45720" anchor="ctr" anchorCtr="0" horzOverflow="overflow">
                    <a:solidFill>
                      <a:schemeClr val="accent1"/>
                    </a:solidFill>
                  </a:tcPr>
                </a:tc>
                <a:tc>
                  <a:txBody>
                    <a:bodyPr/>
                    <a:lstStyle/>
                    <a:p>
                      <a:pPr algn="ctr">
                        <a:defRPr b="0" sz="1800">
                          <a:solidFill>
                            <a:srgbClr val="000000"/>
                          </a:solidFill>
                        </a:defRPr>
                      </a:pPr>
                      <a:r>
                        <a:rPr b="1" sz="1600">
                          <a:solidFill>
                            <a:srgbClr val="FFFFFF"/>
                          </a:solidFill>
                        </a:rPr>
                        <a:t>Research
(ONR)</a:t>
                      </a:r>
                    </a:p>
                  </a:txBody>
                  <a:tcPr marL="45720" marR="45720" marT="45720" marB="45720" anchor="ctr" anchorCtr="0" horzOverflow="overflow">
                    <a:solidFill>
                      <a:schemeClr val="accent1"/>
                    </a:solidFill>
                  </a:tcPr>
                </a:tc>
                <a:tc>
                  <a:txBody>
                    <a:bodyPr/>
                    <a:lstStyle/>
                    <a:p>
                      <a:pPr algn="ctr">
                        <a:defRPr b="0" sz="1800">
                          <a:solidFill>
                            <a:srgbClr val="000000"/>
                          </a:solidFill>
                        </a:defRPr>
                      </a:pPr>
                      <a:r>
                        <a:rPr b="1" sz="1600">
                          <a:solidFill>
                            <a:srgbClr val="FFFFFF"/>
                          </a:solidFill>
                        </a:rPr>
                        <a:t>Research  (JPSS)</a:t>
                      </a:r>
                    </a:p>
                  </a:txBody>
                  <a:tcPr marL="45720" marR="45720" marT="45720" marB="45720" anchor="ctr" anchorCtr="0" horzOverflow="overflow">
                    <a:solidFill>
                      <a:schemeClr val="accent1"/>
                    </a:solidFill>
                  </a:tcPr>
                </a:tc>
                <a:tc>
                  <a:txBody>
                    <a:bodyPr/>
                    <a:lstStyle/>
                    <a:p>
                      <a:pPr algn="ctr">
                        <a:defRPr b="0" sz="1800">
                          <a:solidFill>
                            <a:srgbClr val="000000"/>
                          </a:solidFill>
                        </a:defRPr>
                      </a:pPr>
                      <a:r>
                        <a:rPr b="1" sz="1600">
                          <a:solidFill>
                            <a:srgbClr val="FFFFFF"/>
                          </a:solidFill>
                        </a:rPr>
                        <a:t>NWS</a:t>
                      </a:r>
                    </a:p>
                  </a:txBody>
                  <a:tcPr marL="45720" marR="45720" marT="45720" marB="45720" anchor="ctr" anchorCtr="0" horzOverflow="overflow">
                    <a:solidFill>
                      <a:schemeClr val="accent1"/>
                    </a:solidFill>
                  </a:tcPr>
                </a:tc>
              </a:tr>
              <a:tr h="370840">
                <a:tc>
                  <a:txBody>
                    <a:bodyPr/>
                    <a:lstStyle/>
                    <a:p>
                      <a:pPr algn="ctr">
                        <a:defRPr sz="1800"/>
                      </a:pPr>
                      <a:r>
                        <a:rPr sz="1600"/>
                        <a:t>GPS Dropsondes</a:t>
                      </a:r>
                    </a:p>
                  </a:txBody>
                  <a:tcPr marL="45720" marR="45720" marT="45720" marB="45720" anchor="t" anchorCtr="0" horzOverflow="overflow">
                    <a:solidFill>
                      <a:srgbClr val="D0DEEF"/>
                    </a:solidFill>
                  </a:tcPr>
                </a:tc>
                <a:tc>
                  <a:txBody>
                    <a:bodyPr/>
                    <a:lstStyle/>
                    <a:p>
                      <a:pPr algn="ctr">
                        <a:defRPr sz="1800"/>
                      </a:pPr>
                      <a:r>
                        <a:rPr sz="1600"/>
                        <a:t>76+358 = 434 (TBD)</a:t>
                      </a:r>
                    </a:p>
                  </a:txBody>
                  <a:tcPr marL="45720" marR="45720" marT="45720" marB="45720" anchor="t" anchorCtr="0" horzOverflow="overflow">
                    <a:solidFill>
                      <a:srgbClr val="D0DEEF"/>
                    </a:solidFill>
                  </a:tcPr>
                </a:tc>
                <a:tc>
                  <a:txBody>
                    <a:bodyPr/>
                    <a:lstStyle/>
                    <a:p>
                      <a:pPr algn="ctr">
                        <a:defRPr sz="1800"/>
                      </a:pPr>
                      <a:r>
                        <a:rPr sz="1600"/>
                        <a:t>TBD</a:t>
                      </a:r>
                    </a:p>
                  </a:txBody>
                  <a:tcPr marL="45720" marR="45720" marT="45720" marB="45720" anchor="t" anchorCtr="0" horzOverflow="overflow">
                    <a:solidFill>
                      <a:srgbClr val="D0DEEF"/>
                    </a:solidFill>
                  </a:tcPr>
                </a:tc>
                <a:tc>
                  <a:txBody>
                    <a:bodyPr/>
                    <a:lstStyle/>
                    <a:p>
                      <a:pPr algn="ctr">
                        <a:defRPr sz="1800"/>
                      </a:pPr>
                      <a:r>
                        <a:rPr sz="1600"/>
                        <a:t>99 + 200 = 299 (TBD)</a:t>
                      </a:r>
                    </a:p>
                  </a:txBody>
                  <a:tcPr marL="45720" marR="45720" marT="45720" marB="45720" anchor="t" anchorCtr="0" horzOverflow="overflow">
                    <a:solidFill>
                      <a:srgbClr val="D0DEEF"/>
                    </a:solidFill>
                  </a:tcPr>
                </a:tc>
                <a:tc>
                  <a:txBody>
                    <a:bodyPr/>
                    <a:lstStyle/>
                    <a:p>
                      <a:pPr algn="ctr">
                        <a:defRPr sz="1800"/>
                      </a:pPr>
                      <a:r>
                        <a:rPr sz="1600"/>
                        <a:t>61 + 49= 110</a:t>
                      </a:r>
                    </a:p>
                  </a:txBody>
                  <a:tcPr marL="45720" marR="45720" marT="45720" marB="45720" anchor="t" anchorCtr="0" horzOverflow="overflow">
                    <a:solidFill>
                      <a:srgbClr val="D0DEEF"/>
                    </a:solidFill>
                  </a:tcPr>
                </a:tc>
                <a:tc>
                  <a:txBody>
                    <a:bodyPr/>
                    <a:lstStyle/>
                    <a:p>
                      <a:pPr algn="ctr">
                        <a:defRPr sz="1800"/>
                      </a:pPr>
                      <a:r>
                        <a:rPr sz="1600"/>
                        <a:t>547</a:t>
                      </a:r>
                    </a:p>
                  </a:txBody>
                  <a:tcPr marL="45720" marR="45720" marT="45720" marB="45720" anchor="t" anchorCtr="0" horzOverflow="overflow">
                    <a:solidFill>
                      <a:srgbClr val="D0DEEF"/>
                    </a:solidFill>
                  </a:tcPr>
                </a:tc>
              </a:tr>
              <a:tr h="370840">
                <a:tc>
                  <a:txBody>
                    <a:bodyPr/>
                    <a:lstStyle/>
                    <a:p>
                      <a:pPr algn="ctr">
                        <a:defRPr sz="1800"/>
                      </a:pPr>
                      <a:r>
                        <a:rPr sz="1600"/>
                        <a:t>IR Dropsondes</a:t>
                      </a:r>
                    </a:p>
                  </a:txBody>
                  <a:tcPr marL="45720" marR="45720" marT="45720" marB="45720" anchor="t" anchorCtr="0" horzOverflow="overflow">
                    <a:solidFill>
                      <a:srgbClr val="E9EFF7"/>
                    </a:solidFill>
                  </a:tcPr>
                </a:tc>
                <a:tc>
                  <a:txBody>
                    <a:bodyPr/>
                    <a:lstStyle/>
                    <a:p>
                      <a:pPr algn="ctr">
                        <a:defRPr sz="1800"/>
                      </a:pPr>
                      <a:r>
                        <a:rPr sz="1600"/>
                        <a:t>127</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r>
              <a:tr h="50800">
                <a:tc>
                  <a:txBody>
                    <a:bodyPr/>
                    <a:lstStyle/>
                    <a:p>
                      <a:pPr algn="ctr">
                        <a:defRPr sz="1800"/>
                      </a:pPr>
                      <a:r>
                        <a:rPr sz="1600"/>
                        <a:t>AXBTs</a:t>
                      </a:r>
                    </a:p>
                  </a:txBody>
                  <a:tcPr marL="45720" marR="45720" marT="45720" marB="45720" anchor="t" anchorCtr="0" horzOverflow="overflow">
                    <a:solidFill>
                      <a:srgbClr val="D0DEEF"/>
                    </a:solidFill>
                  </a:tcPr>
                </a:tc>
                <a:tc>
                  <a:txBody>
                    <a:bodyPr/>
                    <a:lstStyle/>
                    <a:p>
                      <a:pPr algn="ctr">
                        <a:defRPr sz="1800"/>
                      </a:pPr>
                      <a:r>
                        <a:rPr sz="1600"/>
                        <a:t>N/A</a:t>
                      </a:r>
                    </a:p>
                  </a:txBody>
                  <a:tcPr marL="45720" marR="45720" marT="45720" marB="45720" anchor="t" anchorCtr="0" horzOverflow="overflow">
                    <a:solidFill>
                      <a:srgbClr val="D0DEEF"/>
                    </a:solidFill>
                  </a:tcPr>
                </a:tc>
                <a:tc>
                  <a:txBody>
                    <a:bodyPr/>
                    <a:lstStyle/>
                    <a:p>
                      <a:pPr algn="ctr">
                        <a:defRPr sz="1800"/>
                      </a:pPr>
                      <a:r>
                        <a:rPr sz="1600"/>
                        <a:t>-</a:t>
                      </a:r>
                    </a:p>
                  </a:txBody>
                  <a:tcPr marL="45720" marR="45720" marT="45720" marB="45720" anchor="t" anchorCtr="0" horzOverflow="overflow">
                    <a:solidFill>
                      <a:srgbClr val="D0DEEF"/>
                    </a:solidFill>
                  </a:tcPr>
                </a:tc>
                <a:tc>
                  <a:txBody>
                    <a:bodyPr/>
                    <a:lstStyle/>
                    <a:p>
                      <a:pPr algn="ctr">
                        <a:defRPr sz="1800"/>
                      </a:pPr>
                      <a:r>
                        <a:rPr sz="1600"/>
                        <a:t>43 DW + 42 SW = 85</a:t>
                      </a:r>
                    </a:p>
                  </a:txBody>
                  <a:tcPr marL="45720" marR="45720" marT="45720" marB="45720" anchor="t" anchorCtr="0" horzOverflow="overflow">
                    <a:solidFill>
                      <a:srgbClr val="D0DEEF"/>
                    </a:solidFill>
                  </a:tcPr>
                </a:tc>
                <a:tc>
                  <a:txBody>
                    <a:bodyPr/>
                    <a:lstStyle/>
                    <a:p>
                      <a:pPr algn="ctr">
                        <a:defRPr sz="1800"/>
                      </a:pPr>
                      <a:r>
                        <a:rPr sz="1600"/>
                        <a:t>-</a:t>
                      </a:r>
                    </a:p>
                  </a:txBody>
                  <a:tcPr marL="45720" marR="45720" marT="45720" marB="45720" anchor="t" anchorCtr="0" horzOverflow="overflow">
                    <a:solidFill>
                      <a:srgbClr val="D0DEEF"/>
                    </a:solidFill>
                  </a:tcPr>
                </a:tc>
                <a:tc>
                  <a:txBody>
                    <a:bodyPr/>
                    <a:lstStyle/>
                    <a:p>
                      <a:pPr algn="ctr">
                        <a:defRPr sz="1800"/>
                      </a:pPr>
                      <a:r>
                        <a:rPr sz="1600"/>
                        <a:t>-</a:t>
                      </a:r>
                    </a:p>
                  </a:txBody>
                  <a:tcPr marL="45720" marR="45720" marT="45720" marB="45720" anchor="t" anchorCtr="0" horzOverflow="overflow">
                    <a:solidFill>
                      <a:srgbClr val="D0DEEF"/>
                    </a:solidFill>
                  </a:tcPr>
                </a:tc>
              </a:tr>
              <a:tr h="50800">
                <a:tc>
                  <a:txBody>
                    <a:bodyPr/>
                    <a:lstStyle/>
                    <a:p>
                      <a:pPr algn="ctr">
                        <a:defRPr sz="1800"/>
                      </a:pPr>
                      <a:r>
                        <a:rPr sz="1600"/>
                        <a:t>sUAS (Altius-600)</a:t>
                      </a:r>
                    </a:p>
                  </a:txBody>
                  <a:tcPr marL="45720" marR="45720" marT="45720" marB="45720" anchor="t" anchorCtr="0" horzOverflow="overflow">
                    <a:solidFill>
                      <a:srgbClr val="E9EFF7"/>
                    </a:solidFill>
                  </a:tcPr>
                </a:tc>
                <a:tc>
                  <a:txBody>
                    <a:bodyPr/>
                    <a:lstStyle/>
                    <a:p>
                      <a:pPr algn="ctr">
                        <a:defRPr sz="1800"/>
                      </a:pPr>
                      <a:r>
                        <a:rPr sz="1600"/>
                        <a:t>2-3</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r>
              <a:tr h="50800">
                <a:tc>
                  <a:txBody>
                    <a:bodyPr/>
                    <a:lstStyle/>
                    <a:p>
                      <a:pPr algn="ctr">
                        <a:defRPr sz="1800"/>
                      </a:pPr>
                      <a:r>
                        <a:rPr sz="1600"/>
                        <a:t>ALAMO Floats</a:t>
                      </a:r>
                    </a:p>
                  </a:txBody>
                  <a:tcPr marL="45720" marR="45720" marT="45720" marB="45720" anchor="t" anchorCtr="0" horzOverflow="overflow">
                    <a:solidFill>
                      <a:srgbClr val="D0DEEF"/>
                    </a:solidFill>
                  </a:tcPr>
                </a:tc>
                <a:tc>
                  <a:txBody>
                    <a:bodyPr/>
                    <a:lstStyle/>
                    <a:p>
                      <a:pPr algn="ctr">
                        <a:defRPr sz="1800"/>
                      </a:pPr>
                      <a:r>
                        <a:rPr sz="1600"/>
                        <a:t>N/A</a:t>
                      </a:r>
                    </a:p>
                  </a:txBody>
                  <a:tcPr marL="45720" marR="45720" marT="45720" marB="45720" anchor="t" anchorCtr="0" horzOverflow="overflow">
                    <a:solidFill>
                      <a:srgbClr val="D0DEEF"/>
                    </a:solidFill>
                  </a:tcPr>
                </a:tc>
                <a:tc>
                  <a:txBody>
                    <a:bodyPr/>
                    <a:lstStyle/>
                    <a:p>
                      <a:pPr algn="ctr">
                        <a:defRPr sz="1800"/>
                      </a:pPr>
                      <a:r>
                        <a:rPr sz="1600"/>
                        <a:t>-</a:t>
                      </a:r>
                    </a:p>
                  </a:txBody>
                  <a:tcPr marL="45720" marR="45720" marT="45720" marB="45720" anchor="t" anchorCtr="0" horzOverflow="overflow">
                    <a:solidFill>
                      <a:srgbClr val="D0DEEF"/>
                    </a:solidFill>
                  </a:tcPr>
                </a:tc>
                <a:tc>
                  <a:txBody>
                    <a:bodyPr/>
                    <a:lstStyle/>
                    <a:p>
                      <a:pPr algn="ctr">
                        <a:defRPr sz="1800"/>
                      </a:pPr>
                      <a:r>
                        <a:rPr sz="1600"/>
                        <a:t>-</a:t>
                      </a:r>
                    </a:p>
                  </a:txBody>
                  <a:tcPr marL="45720" marR="45720" marT="45720" marB="45720" anchor="t" anchorCtr="0" horzOverflow="overflow">
                    <a:solidFill>
                      <a:srgbClr val="D0DEEF"/>
                    </a:solidFill>
                  </a:tcPr>
                </a:tc>
                <a:tc>
                  <a:txBody>
                    <a:bodyPr/>
                    <a:lstStyle/>
                    <a:p>
                      <a:pPr algn="ctr">
                        <a:defRPr sz="1800"/>
                      </a:pPr>
                      <a:r>
                        <a:rPr sz="1600"/>
                        <a:t>-</a:t>
                      </a:r>
                    </a:p>
                  </a:txBody>
                  <a:tcPr marL="45720" marR="45720" marT="45720" marB="45720" anchor="t" anchorCtr="0" horzOverflow="overflow">
                    <a:solidFill>
                      <a:srgbClr val="D0DEEF"/>
                    </a:solidFill>
                  </a:tcPr>
                </a:tc>
                <a:tc>
                  <a:txBody>
                    <a:bodyPr/>
                    <a:lstStyle/>
                    <a:p>
                      <a:pPr algn="ctr">
                        <a:defRPr sz="1800"/>
                      </a:pPr>
                      <a:r>
                        <a:rPr sz="1600"/>
                        <a:t>-</a:t>
                      </a:r>
                    </a:p>
                  </a:txBody>
                  <a:tcPr marL="45720" marR="45720" marT="45720" marB="45720" anchor="t" anchorCtr="0" horzOverflow="overflow">
                    <a:solidFill>
                      <a:srgbClr val="D0DEEF"/>
                    </a:solidFill>
                  </a:tcPr>
                </a:tc>
              </a:tr>
              <a:tr h="50800">
                <a:tc>
                  <a:txBody>
                    <a:bodyPr/>
                    <a:lstStyle/>
                    <a:p>
                      <a:pPr algn="ctr">
                        <a:defRPr sz="1800"/>
                      </a:pPr>
                      <a:r>
                        <a:rPr sz="1600"/>
                        <a:t>A-Sized Drifters &amp; AXBTs</a:t>
                      </a:r>
                    </a:p>
                  </a:txBody>
                  <a:tcPr marL="45720" marR="45720" marT="45720" marB="45720" anchor="t" anchorCtr="0" horzOverflow="overflow">
                    <a:solidFill>
                      <a:srgbClr val="E9EFF7"/>
                    </a:solidFill>
                  </a:tcPr>
                </a:tc>
                <a:tc>
                  <a:txBody>
                    <a:bodyPr/>
                    <a:lstStyle/>
                    <a:p>
                      <a:pPr algn="ctr">
                        <a:defRPr sz="1800"/>
                      </a:pPr>
                      <a:r>
                        <a:rPr sz="1600"/>
                        <a:t>TBD</a:t>
                      </a:r>
                    </a:p>
                  </a:txBody>
                  <a:tcPr marL="45720" marR="45720" marT="45720" marB="45720" anchor="ctr"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r>
              <a:tr h="50800">
                <a:tc>
                  <a:txBody>
                    <a:bodyPr/>
                    <a:lstStyle/>
                    <a:p>
                      <a:pPr algn="ctr">
                        <a:defRPr sz="1800"/>
                      </a:pPr>
                      <a:r>
                        <a:rPr sz="1600"/>
                        <a:t>Hurricane Gliders*</a:t>
                      </a:r>
                    </a:p>
                  </a:txBody>
                  <a:tcPr marL="45720" marR="45720" marT="45720" marB="45720" anchor="t" anchorCtr="0" horzOverflow="overflow">
                    <a:solidFill>
                      <a:srgbClr val="D0DEEF"/>
                    </a:solidFill>
                  </a:tcPr>
                </a:tc>
                <a:tc>
                  <a:txBody>
                    <a:bodyPr/>
                    <a:lstStyle/>
                    <a:p>
                      <a:pPr algn="ctr">
                        <a:defRPr sz="1800"/>
                      </a:pPr>
                      <a:r>
                        <a:rPr sz="1600"/>
                        <a:t>Pre-deployed</a:t>
                      </a:r>
                    </a:p>
                  </a:txBody>
                  <a:tcPr marL="45720" marR="45720" marT="45720" marB="45720" anchor="t" anchorCtr="0" horzOverflow="overflow">
                    <a:solidFill>
                      <a:srgbClr val="D0DEEF"/>
                    </a:solidFill>
                  </a:tcPr>
                </a:tc>
                <a:tc>
                  <a:txBody>
                    <a:bodyPr/>
                    <a:lstStyle/>
                    <a:p>
                      <a:pPr algn="ctr">
                        <a:defRPr sz="1800"/>
                      </a:pPr>
                      <a:r>
                        <a:rPr sz="1600"/>
                        <a:t>-</a:t>
                      </a:r>
                    </a:p>
                  </a:txBody>
                  <a:tcPr marL="45720" marR="45720" marT="45720" marB="45720" anchor="t" anchorCtr="0" horzOverflow="overflow">
                    <a:solidFill>
                      <a:srgbClr val="D0DEEF"/>
                    </a:solidFill>
                  </a:tcPr>
                </a:tc>
                <a:tc>
                  <a:txBody>
                    <a:bodyPr/>
                    <a:lstStyle/>
                    <a:p>
                      <a:pPr algn="ctr">
                        <a:defRPr sz="1800"/>
                      </a:pPr>
                      <a:r>
                        <a:rPr sz="1600"/>
                        <a:t>-</a:t>
                      </a:r>
                    </a:p>
                  </a:txBody>
                  <a:tcPr marL="45720" marR="45720" marT="45720" marB="45720" anchor="t" anchorCtr="0" horzOverflow="overflow">
                    <a:solidFill>
                      <a:srgbClr val="D0DEEF"/>
                    </a:solidFill>
                  </a:tcPr>
                </a:tc>
                <a:tc>
                  <a:txBody>
                    <a:bodyPr/>
                    <a:lstStyle/>
                    <a:p>
                      <a:pPr algn="ctr">
                        <a:defRPr sz="1800"/>
                      </a:pPr>
                      <a:r>
                        <a:rPr sz="1600"/>
                        <a:t>-</a:t>
                      </a:r>
                    </a:p>
                  </a:txBody>
                  <a:tcPr marL="45720" marR="45720" marT="45720" marB="45720" anchor="t" anchorCtr="0" horzOverflow="overflow">
                    <a:solidFill>
                      <a:srgbClr val="D0DEEF"/>
                    </a:solidFill>
                  </a:tcPr>
                </a:tc>
                <a:tc>
                  <a:txBody>
                    <a:bodyPr/>
                    <a:lstStyle/>
                    <a:p>
                      <a:pPr algn="ctr">
                        <a:defRPr sz="1800"/>
                      </a:pPr>
                      <a:r>
                        <a:rPr sz="1600"/>
                        <a:t>-</a:t>
                      </a:r>
                    </a:p>
                  </a:txBody>
                  <a:tcPr marL="45720" marR="45720" marT="45720" marB="45720" anchor="t" anchorCtr="0" horzOverflow="overflow">
                    <a:solidFill>
                      <a:srgbClr val="D0DEEF"/>
                    </a:solidFill>
                  </a:tcPr>
                </a:tc>
              </a:tr>
              <a:tr h="50800">
                <a:tc>
                  <a:txBody>
                    <a:bodyPr/>
                    <a:lstStyle/>
                    <a:p>
                      <a:pPr algn="ctr">
                        <a:defRPr sz="1800"/>
                      </a:pPr>
                      <a:r>
                        <a:rPr sz="1600"/>
                        <a:t>Saildrones*</a:t>
                      </a:r>
                    </a:p>
                  </a:txBody>
                  <a:tcPr marL="45720" marR="45720" marT="45720" marB="45720" anchor="t" anchorCtr="0" horzOverflow="overflow">
                    <a:solidFill>
                      <a:srgbClr val="E9EFF7"/>
                    </a:solidFill>
                  </a:tcPr>
                </a:tc>
                <a:tc>
                  <a:txBody>
                    <a:bodyPr/>
                    <a:lstStyle/>
                    <a:p>
                      <a:pPr algn="ctr">
                        <a:defRPr sz="1800"/>
                      </a:pPr>
                      <a:r>
                        <a:rPr sz="1600"/>
                        <a:t>5-7 Aug-Oct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c>
                  <a:txBody>
                    <a:bodyPr/>
                    <a:lstStyle/>
                    <a:p>
                      <a:pPr algn="ctr">
                        <a:defRPr sz="1800"/>
                      </a:pPr>
                      <a:r>
                        <a:rPr sz="1600"/>
                        <a:t>-</a:t>
                      </a:r>
                    </a:p>
                  </a:txBody>
                  <a:tcPr marL="45720" marR="45720" marT="45720" marB="45720" anchor="t" anchorCtr="0" horzOverflow="overflow">
                    <a:solidFill>
                      <a:srgbClr val="E9EFF7"/>
                    </a:solidFill>
                  </a:tcPr>
                </a:tc>
              </a:tr>
            </a:tbl>
          </a:graphicData>
        </a:graphic>
      </p:graphicFrame>
      <p:sp>
        <p:nvSpPr>
          <p:cNvPr id="216" name="TextBox 1"/>
          <p:cNvSpPr txBox="1"/>
          <p:nvPr/>
        </p:nvSpPr>
        <p:spPr>
          <a:xfrm>
            <a:off x="379728" y="5987017"/>
            <a:ext cx="11449478"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AXBTs: testing onboard scripts to push auto QCed AXBT data to the AOC ground server in near real-time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9"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Expendables &amp; Instrumentation</a:t>
            </a:r>
          </a:p>
        </p:txBody>
      </p:sp>
      <p:pic>
        <p:nvPicPr>
          <p:cNvPr id="220"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221"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222" name="TextBox 2"/>
          <p:cNvSpPr txBox="1"/>
          <p:nvPr/>
        </p:nvSpPr>
        <p:spPr>
          <a:xfrm>
            <a:off x="45719" y="1418382"/>
            <a:ext cx="12100562"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2022 Aircraft Instrumentation</a:t>
            </a:r>
          </a:p>
        </p:txBody>
      </p:sp>
      <p:graphicFrame>
        <p:nvGraphicFramePr>
          <p:cNvPr id="223" name="Table 2"/>
          <p:cNvGraphicFramePr/>
          <p:nvPr/>
        </p:nvGraphicFramePr>
        <p:xfrm>
          <a:off x="334008" y="1755355"/>
          <a:ext cx="11536259" cy="148336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845419"/>
                <a:gridCol w="3845419"/>
                <a:gridCol w="3845419"/>
              </a:tblGrid>
              <a:tr h="370840">
                <a:tc>
                  <a:txBody>
                    <a:bodyPr/>
                    <a:lstStyle/>
                    <a:p>
                      <a:pPr algn="ctr">
                        <a:defRPr b="0" sz="1800">
                          <a:solidFill>
                            <a:srgbClr val="000000"/>
                          </a:solidFill>
                        </a:defRPr>
                      </a:pPr>
                      <a:r>
                        <a:rPr b="1">
                          <a:solidFill>
                            <a:srgbClr val="FFFFFF"/>
                          </a:solidFill>
                        </a:rPr>
                        <a:t>Instrument</a:t>
                      </a:r>
                    </a:p>
                  </a:txBody>
                  <a:tcPr marL="45720" marR="45720" marT="45720" marB="45720" anchor="ctr" anchorCtr="0" horzOverflow="overflow">
                    <a:solidFill>
                      <a:schemeClr val="accent1"/>
                    </a:solidFill>
                  </a:tcPr>
                </a:tc>
                <a:tc>
                  <a:txBody>
                    <a:bodyPr/>
                    <a:lstStyle/>
                    <a:p>
                      <a:pPr algn="ctr">
                        <a:defRPr b="0" sz="1800">
                          <a:solidFill>
                            <a:srgbClr val="000000"/>
                          </a:solidFill>
                        </a:defRPr>
                      </a:pPr>
                      <a:r>
                        <a:rPr b="1">
                          <a:solidFill>
                            <a:srgbClr val="FFFFFF"/>
                          </a:solidFill>
                        </a:rPr>
                        <a:t>Aircraft</a:t>
                      </a:r>
                    </a:p>
                  </a:txBody>
                  <a:tcPr marL="45720" marR="45720" marT="45720" marB="45720" anchor="ctr" anchorCtr="0" horzOverflow="overflow">
                    <a:solidFill>
                      <a:schemeClr val="accent1"/>
                    </a:solidFill>
                  </a:tcPr>
                </a:tc>
                <a:tc>
                  <a:txBody>
                    <a:bodyPr/>
                    <a:lstStyle/>
                    <a:p>
                      <a:pPr algn="ctr">
                        <a:defRPr b="0" sz="1800">
                          <a:solidFill>
                            <a:srgbClr val="000000"/>
                          </a:solidFill>
                        </a:defRPr>
                      </a:pPr>
                      <a:r>
                        <a:rPr b="1">
                          <a:solidFill>
                            <a:srgbClr val="FFFFFF"/>
                          </a:solidFill>
                        </a:rPr>
                        <a:t>Measurements</a:t>
                      </a:r>
                    </a:p>
                  </a:txBody>
                  <a:tcPr marL="45720" marR="45720" marT="45720" marB="45720" anchor="ctr" anchorCtr="0" horzOverflow="overflow">
                    <a:solidFill>
                      <a:schemeClr val="accent1"/>
                    </a:solidFill>
                  </a:tcPr>
                </a:tc>
              </a:tr>
              <a:tr h="370840">
                <a:tc>
                  <a:txBody>
                    <a:bodyPr/>
                    <a:lstStyle/>
                    <a:p>
                      <a:pPr algn="ctr">
                        <a:defRPr sz="1800"/>
                      </a:pPr>
                      <a:r>
                        <a:t>Flight-Level Measurements</a:t>
                      </a:r>
                    </a:p>
                  </a:txBody>
                  <a:tcPr marL="45720" marR="45720" marT="45720" marB="45720" anchor="ctr" anchorCtr="0" horzOverflow="overflow">
                    <a:solidFill>
                      <a:srgbClr val="D0DEEF"/>
                    </a:solidFill>
                  </a:tcPr>
                </a:tc>
                <a:tc>
                  <a:txBody>
                    <a:bodyPr/>
                    <a:lstStyle/>
                    <a:p>
                      <a:pPr algn="ctr">
                        <a:defRPr sz="1800"/>
                      </a:pPr>
                      <a:r>
                        <a:t>N42, N43, N49</a:t>
                      </a:r>
                    </a:p>
                  </a:txBody>
                  <a:tcPr marL="45720" marR="45720" marT="45720" marB="45720" anchor="ctr" anchorCtr="0" horzOverflow="overflow">
                    <a:solidFill>
                      <a:srgbClr val="D0DEEF"/>
                    </a:solidFill>
                  </a:tcPr>
                </a:tc>
                <a:tc>
                  <a:txBody>
                    <a:bodyPr/>
                    <a:lstStyle/>
                    <a:p>
                      <a:pPr algn="ctr">
                        <a:defRPr sz="1800"/>
                      </a:pPr>
                      <a:r>
                        <a:t>Position, altitude, PT, moisture, winds (40 Hz &amp; 1 Hz)</a:t>
                      </a:r>
                    </a:p>
                  </a:txBody>
                  <a:tcPr marL="45720" marR="45720" marT="45720" marB="45720" anchor="ctr" anchorCtr="0" horzOverflow="overflow">
                    <a:solidFill>
                      <a:srgbClr val="D0DEEF"/>
                    </a:solidFill>
                  </a:tcPr>
                </a:tc>
              </a:tr>
              <a:tr h="370840">
                <a:tc>
                  <a:txBody>
                    <a:bodyPr/>
                    <a:lstStyle/>
                    <a:p>
                      <a:pPr algn="ctr">
                        <a:defRPr sz="1800"/>
                      </a:pPr>
                      <a:r>
                        <a:t>Tail Doppler Radar (TDR)</a:t>
                      </a:r>
                    </a:p>
                  </a:txBody>
                  <a:tcPr marL="45720" marR="45720" marT="45720" marB="45720" anchor="ctr" anchorCtr="0" horzOverflow="overflow">
                    <a:solidFill>
                      <a:srgbClr val="E9EFF7"/>
                    </a:solidFill>
                  </a:tcPr>
                </a:tc>
                <a:tc>
                  <a:txBody>
                    <a:bodyPr/>
                    <a:lstStyle/>
                    <a:p>
                      <a:pPr algn="ctr">
                        <a:defRPr sz="1800"/>
                      </a:pPr>
                      <a:r>
                        <a:t>N42, N43, N49</a:t>
                      </a:r>
                    </a:p>
                  </a:txBody>
                  <a:tcPr marL="45720" marR="45720" marT="45720" marB="45720" anchor="ctr" anchorCtr="0" horzOverflow="overflow">
                    <a:solidFill>
                      <a:srgbClr val="E9EFF7"/>
                    </a:solidFill>
                  </a:tcPr>
                </a:tc>
                <a:tc>
                  <a:txBody>
                    <a:bodyPr/>
                    <a:lstStyle/>
                    <a:p>
                      <a:pPr algn="ctr">
                        <a:defRPr sz="1800"/>
                      </a:pPr>
                      <a:r>
                        <a:t>Reflectivity, 3-D winds (~0-15 km)</a:t>
                      </a:r>
                    </a:p>
                  </a:txBody>
                  <a:tcPr marL="45720" marR="45720" marT="45720" marB="45720" anchor="ctr" anchorCtr="0" horzOverflow="overflow">
                    <a:solidFill>
                      <a:srgbClr val="E9EFF7"/>
                    </a:solidFill>
                  </a:tcPr>
                </a:tc>
              </a:tr>
              <a:tr h="370840">
                <a:tc>
                  <a:txBody>
                    <a:bodyPr/>
                    <a:lstStyle/>
                    <a:p>
                      <a:pPr algn="ctr">
                        <a:defRPr sz="1800"/>
                      </a:pPr>
                      <a:r>
                        <a:t>Multi-Model Radar (MMR)</a:t>
                      </a:r>
                    </a:p>
                  </a:txBody>
                  <a:tcPr marL="45720" marR="45720" marT="45720" marB="45720" anchor="ctr" anchorCtr="0" horzOverflow="overflow">
                    <a:solidFill>
                      <a:srgbClr val="D0DEEF"/>
                    </a:solidFill>
                  </a:tcPr>
                </a:tc>
                <a:tc>
                  <a:txBody>
                    <a:bodyPr/>
                    <a:lstStyle/>
                    <a:p>
                      <a:pPr algn="ctr">
                        <a:defRPr sz="1800"/>
                      </a:pPr>
                      <a:r>
                        <a:t>N42, N43 (July install)</a:t>
                      </a:r>
                    </a:p>
                  </a:txBody>
                  <a:tcPr marL="45720" marR="45720" marT="45720" marB="45720" anchor="ctr" anchorCtr="0" horzOverflow="overflow">
                    <a:solidFill>
                      <a:srgbClr val="D0DEEF"/>
                    </a:solidFill>
                  </a:tcPr>
                </a:tc>
                <a:tc>
                  <a:txBody>
                    <a:bodyPr/>
                    <a:lstStyle/>
                    <a:p>
                      <a:pPr algn="ctr">
                        <a:defRPr sz="1800"/>
                      </a:pPr>
                      <a:r>
                        <a:t>X-band horizontal-scanning pulse Doppler radar</a:t>
                      </a:r>
                    </a:p>
                  </a:txBody>
                  <a:tcPr marL="45720" marR="45720" marT="45720" marB="45720" anchor="ctr" anchorCtr="0" horzOverflow="overflow">
                    <a:solidFill>
                      <a:srgbClr val="D0DEEF"/>
                    </a:solidFill>
                  </a:tcPr>
                </a:tc>
              </a:tr>
              <a:tr h="50800">
                <a:tc>
                  <a:txBody>
                    <a:bodyPr/>
                    <a:lstStyle/>
                    <a:p>
                      <a:pPr algn="ctr">
                        <a:defRPr sz="1800"/>
                      </a:pPr>
                      <a:r>
                        <a:t>Stepped Frequency Microwave Radiometer</a:t>
                      </a:r>
                    </a:p>
                  </a:txBody>
                  <a:tcPr marL="45720" marR="45720" marT="45720" marB="45720" anchor="ctr" anchorCtr="0" horzOverflow="overflow">
                    <a:solidFill>
                      <a:srgbClr val="E9EFF7"/>
                    </a:solidFill>
                  </a:tcPr>
                </a:tc>
                <a:tc>
                  <a:txBody>
                    <a:bodyPr/>
                    <a:lstStyle/>
                    <a:p>
                      <a:pPr algn="ctr">
                        <a:defRPr sz="1800"/>
                      </a:pPr>
                      <a:r>
                        <a:t>N42, N43, N49</a:t>
                      </a:r>
                    </a:p>
                  </a:txBody>
                  <a:tcPr marL="45720" marR="45720" marT="45720" marB="45720" anchor="ctr" anchorCtr="0" horzOverflow="overflow">
                    <a:solidFill>
                      <a:srgbClr val="E9EFF7"/>
                    </a:solidFill>
                  </a:tcPr>
                </a:tc>
                <a:tc>
                  <a:txBody>
                    <a:bodyPr/>
                    <a:lstStyle/>
                    <a:p>
                      <a:pPr algn="ctr">
                        <a:defRPr sz="1800"/>
                      </a:pPr>
                      <a:r>
                        <a:t>Surface wind speed, rain rate</a:t>
                      </a:r>
                    </a:p>
                  </a:txBody>
                  <a:tcPr marL="45720" marR="45720" marT="45720" marB="45720" anchor="ctr" anchorCtr="0" horzOverflow="overflow">
                    <a:solidFill>
                      <a:srgbClr val="E9EFF7"/>
                    </a:solidFill>
                  </a:tcPr>
                </a:tc>
              </a:tr>
              <a:tr h="50800">
                <a:tc>
                  <a:txBody>
                    <a:bodyPr/>
                    <a:lstStyle/>
                    <a:p>
                      <a:pPr algn="ctr">
                        <a:defRPr sz="1800"/>
                      </a:pPr>
                      <a:r>
                        <a:t>Cloud Microphysics: Cloud Combination Probe (CCP), Precipitation Imaging Probe (PIP), Cloud and Aerosol Spectrometer (CAS)</a:t>
                      </a:r>
                    </a:p>
                  </a:txBody>
                  <a:tcPr marL="45720" marR="45720" marT="45720" marB="45720" anchor="ctr" anchorCtr="0" horzOverflow="overflow">
                    <a:solidFill>
                      <a:srgbClr val="D0DEEF"/>
                    </a:solidFill>
                  </a:tcPr>
                </a:tc>
                <a:tc>
                  <a:txBody>
                    <a:bodyPr/>
                    <a:lstStyle/>
                    <a:p>
                      <a:pPr algn="ctr">
                        <a:defRPr sz="1800"/>
                      </a:pPr>
                      <a:r>
                        <a:t>N42</a:t>
                      </a:r>
                    </a:p>
                  </a:txBody>
                  <a:tcPr marL="45720" marR="45720" marT="45720" marB="45720" anchor="ctr" anchorCtr="0" horzOverflow="overflow">
                    <a:solidFill>
                      <a:srgbClr val="D0DEEF"/>
                    </a:solidFill>
                  </a:tcPr>
                </a:tc>
                <a:tc>
                  <a:txBody>
                    <a:bodyPr/>
                    <a:lstStyle/>
                    <a:p>
                      <a:pPr algn="ctr">
                        <a:defRPr sz="1800"/>
                      </a:pPr>
                      <a:r>
                        <a:t>Aerosol, cloud hydrometeor, &amp; precipitation size distributions: CCP (2-1550 µm), PIP (100 µm-6.4 mm), CAS (0.63-100 µm)</a:t>
                      </a:r>
                    </a:p>
                  </a:txBody>
                  <a:tcPr marL="45720" marR="45720" marT="45720" marB="45720" anchor="ctr" anchorCtr="0" horzOverflow="overflow">
                    <a:solidFill>
                      <a:srgbClr val="D0DEEF"/>
                    </a:solidFill>
                  </a:tcPr>
                </a:tc>
              </a:tr>
            </a:tbl>
          </a:graphicData>
        </a:graphic>
      </p:graphicFrame>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Expendables &amp; Instrumentation</a:t>
            </a:r>
          </a:p>
        </p:txBody>
      </p:sp>
      <p:pic>
        <p:nvPicPr>
          <p:cNvPr id="227"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228"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graphicFrame>
        <p:nvGraphicFramePr>
          <p:cNvPr id="229" name="Table 2"/>
          <p:cNvGraphicFramePr/>
          <p:nvPr/>
        </p:nvGraphicFramePr>
        <p:xfrm>
          <a:off x="334008" y="1755648"/>
          <a:ext cx="11536259" cy="37084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845419"/>
                <a:gridCol w="3845419"/>
                <a:gridCol w="3845419"/>
              </a:tblGrid>
              <a:tr h="370840">
                <a:tc>
                  <a:txBody>
                    <a:bodyPr/>
                    <a:lstStyle/>
                    <a:p>
                      <a:pPr algn="ctr">
                        <a:defRPr b="0" sz="1800">
                          <a:solidFill>
                            <a:srgbClr val="000000"/>
                          </a:solidFill>
                        </a:defRPr>
                      </a:pPr>
                      <a:r>
                        <a:rPr b="1" sz="1600">
                          <a:solidFill>
                            <a:srgbClr val="FFFFFF"/>
                          </a:solidFill>
                        </a:rPr>
                        <a:t>Instrument</a:t>
                      </a:r>
                    </a:p>
                  </a:txBody>
                  <a:tcPr marL="45720" marR="45720" marT="45720" marB="45720" anchor="ctr" anchorCtr="0" horzOverflow="overflow">
                    <a:solidFill>
                      <a:schemeClr val="accent1"/>
                    </a:solidFill>
                  </a:tcPr>
                </a:tc>
                <a:tc>
                  <a:txBody>
                    <a:bodyPr/>
                    <a:lstStyle/>
                    <a:p>
                      <a:pPr algn="ctr">
                        <a:defRPr b="0" sz="1800">
                          <a:solidFill>
                            <a:srgbClr val="000000"/>
                          </a:solidFill>
                        </a:defRPr>
                      </a:pPr>
                      <a:r>
                        <a:rPr b="1" sz="1600">
                          <a:solidFill>
                            <a:srgbClr val="FFFFFF"/>
                          </a:solidFill>
                        </a:rPr>
                        <a:t>Aircraft</a:t>
                      </a:r>
                    </a:p>
                  </a:txBody>
                  <a:tcPr marL="45720" marR="45720" marT="45720" marB="45720" anchor="ctr" anchorCtr="0" horzOverflow="overflow">
                    <a:solidFill>
                      <a:schemeClr val="accent1"/>
                    </a:solidFill>
                  </a:tcPr>
                </a:tc>
                <a:tc>
                  <a:txBody>
                    <a:bodyPr/>
                    <a:lstStyle/>
                    <a:p>
                      <a:pPr algn="ctr">
                        <a:defRPr b="0" sz="1800">
                          <a:solidFill>
                            <a:srgbClr val="000000"/>
                          </a:solidFill>
                        </a:defRPr>
                      </a:pPr>
                      <a:r>
                        <a:rPr b="1" sz="1600">
                          <a:solidFill>
                            <a:srgbClr val="FFFFFF"/>
                          </a:solidFill>
                        </a:rPr>
                        <a:t>Measurements</a:t>
                      </a:r>
                    </a:p>
                  </a:txBody>
                  <a:tcPr marL="45720" marR="45720" marT="45720" marB="45720" anchor="ctr" anchorCtr="0" horzOverflow="overflow">
                    <a:solidFill>
                      <a:schemeClr val="accent1"/>
                    </a:solidFill>
                  </a:tcPr>
                </a:tc>
              </a:tr>
              <a:tr h="50800">
                <a:tc>
                  <a:txBody>
                    <a:bodyPr/>
                    <a:lstStyle/>
                    <a:p>
                      <a:pPr algn="ctr">
                        <a:defRPr sz="1800"/>
                      </a:pPr>
                      <a:r>
                        <a:t>Imaging Wind and Rain Airborne Profiler (IWRAP)</a:t>
                      </a:r>
                    </a:p>
                  </a:txBody>
                  <a:tcPr marL="45720" marR="45720" marT="45720" marB="45720" anchor="ctr" anchorCtr="0" horzOverflow="overflow">
                    <a:solidFill>
                      <a:srgbClr val="D0DEEF"/>
                    </a:solidFill>
                  </a:tcPr>
                </a:tc>
                <a:tc>
                  <a:txBody>
                    <a:bodyPr/>
                    <a:lstStyle/>
                    <a:p>
                      <a:pPr algn="ctr">
                        <a:defRPr sz="1800"/>
                      </a:pPr>
                      <a:r>
                        <a:t>N43</a:t>
                      </a:r>
                    </a:p>
                  </a:txBody>
                  <a:tcPr marL="45720" marR="45720" marT="45720" marB="45720" anchor="ctr" anchorCtr="0" horzOverflow="overflow">
                    <a:solidFill>
                      <a:srgbClr val="D0DEEF"/>
                    </a:solidFill>
                  </a:tcPr>
                </a:tc>
                <a:tc>
                  <a:txBody>
                    <a:bodyPr/>
                    <a:lstStyle/>
                    <a:p>
                      <a:pPr algn="ctr">
                        <a:defRPr sz="1800"/>
                      </a:pPr>
                      <a:r>
                        <a:t>Profiles of volume reflectivity and Doppler velocity of precipitation, ocean surface backscatter</a:t>
                      </a:r>
                    </a:p>
                  </a:txBody>
                  <a:tcPr marL="45720" marR="45720" marT="45720" marB="45720" anchor="ctr" anchorCtr="0" horzOverflow="overflow">
                    <a:solidFill>
                      <a:srgbClr val="D0DEEF"/>
                    </a:solidFill>
                  </a:tcPr>
                </a:tc>
              </a:tr>
              <a:tr h="50800">
                <a:tc>
                  <a:txBody>
                    <a:bodyPr/>
                    <a:lstStyle/>
                    <a:p>
                      <a:pPr algn="ctr">
                        <a:defRPr sz="1800"/>
                      </a:pPr>
                      <a:r>
                        <a:t>KaIA</a:t>
                      </a:r>
                    </a:p>
                  </a:txBody>
                  <a:tcPr marL="45720" marR="45720" marT="45720" marB="45720" anchor="ctr" anchorCtr="0" horzOverflow="overflow">
                    <a:solidFill>
                      <a:srgbClr val="E9EFF7"/>
                    </a:solidFill>
                  </a:tcPr>
                </a:tc>
                <a:tc>
                  <a:txBody>
                    <a:bodyPr/>
                    <a:lstStyle/>
                    <a:p>
                      <a:pPr algn="ctr">
                        <a:defRPr sz="1800"/>
                      </a:pPr>
                      <a:r>
                        <a:t>N43</a:t>
                      </a:r>
                    </a:p>
                  </a:txBody>
                  <a:tcPr marL="45720" marR="45720" marT="45720" marB="45720" anchor="ctr" anchorCtr="0" horzOverflow="overflow">
                    <a:solidFill>
                      <a:srgbClr val="E9EFF7"/>
                    </a:solidFill>
                  </a:tcPr>
                </a:tc>
                <a:tc>
                  <a:txBody>
                    <a:bodyPr/>
                    <a:lstStyle/>
                    <a:p>
                      <a:pPr algn="ctr">
                        <a:defRPr sz="1800"/>
                      </a:pPr>
                      <a:r>
                        <a:t>Significant wave height</a:t>
                      </a:r>
                    </a:p>
                  </a:txBody>
                  <a:tcPr marL="45720" marR="45720" marT="45720" marB="45720" anchor="ctr" anchorCtr="0" horzOverflow="overflow">
                    <a:solidFill>
                      <a:srgbClr val="E9EFF7"/>
                    </a:solidFill>
                  </a:tcPr>
                </a:tc>
              </a:tr>
              <a:tr h="50800">
                <a:tc>
                  <a:txBody>
                    <a:bodyPr/>
                    <a:lstStyle/>
                    <a:p>
                      <a:pPr algn="ctr">
                        <a:defRPr sz="1800"/>
                      </a:pPr>
                      <a:r>
                        <a:t>Wide Swath Radar Altimeter (WSRA)</a:t>
                      </a:r>
                    </a:p>
                  </a:txBody>
                  <a:tcPr marL="45720" marR="45720" marT="45720" marB="45720" anchor="ctr" anchorCtr="0" horzOverflow="overflow">
                    <a:solidFill>
                      <a:srgbClr val="D0DEEF"/>
                    </a:solidFill>
                  </a:tcPr>
                </a:tc>
                <a:tc>
                  <a:txBody>
                    <a:bodyPr/>
                    <a:lstStyle/>
                    <a:p>
                      <a:pPr algn="ctr">
                        <a:defRPr sz="1800"/>
                      </a:pPr>
                      <a:r>
                        <a:t>N42</a:t>
                      </a:r>
                    </a:p>
                  </a:txBody>
                  <a:tcPr marL="45720" marR="45720" marT="45720" marB="45720" anchor="ctr" anchorCtr="0" horzOverflow="overflow">
                    <a:solidFill>
                      <a:srgbClr val="D0DEEF"/>
                    </a:solidFill>
                  </a:tcPr>
                </a:tc>
                <a:tc>
                  <a:txBody>
                    <a:bodyPr/>
                    <a:lstStyle/>
                    <a:p>
                      <a:pPr algn="ctr">
                        <a:defRPr sz="1800"/>
                      </a:pPr>
                      <a:r>
                        <a:t>Significant wave height and directional wave spectra</a:t>
                      </a:r>
                    </a:p>
                  </a:txBody>
                  <a:tcPr marL="45720" marR="45720" marT="45720" marB="45720" anchor="ctr" anchorCtr="0" horzOverflow="overflow">
                    <a:solidFill>
                      <a:srgbClr val="D0DEEF"/>
                    </a:solidFill>
                  </a:tcPr>
                </a:tc>
              </a:tr>
              <a:tr h="50800">
                <a:tc>
                  <a:txBody>
                    <a:bodyPr/>
                    <a:lstStyle/>
                    <a:p>
                      <a:pPr algn="ctr">
                        <a:defRPr sz="1800"/>
                      </a:pPr>
                      <a:r>
                        <a:t>Compact rotational Raman Lidar (CRL)</a:t>
                      </a:r>
                    </a:p>
                  </a:txBody>
                  <a:tcPr marL="45720" marR="45720" marT="45720" marB="45720" anchor="ctr" anchorCtr="0" horzOverflow="overflow">
                    <a:solidFill>
                      <a:srgbClr val="E9EFF7"/>
                    </a:solidFill>
                  </a:tcPr>
                </a:tc>
                <a:tc>
                  <a:txBody>
                    <a:bodyPr/>
                    <a:lstStyle/>
                    <a:p>
                      <a:pPr algn="ctr">
                        <a:defRPr sz="1800"/>
                      </a:pPr>
                      <a:r>
                        <a:t>N42</a:t>
                      </a:r>
                    </a:p>
                  </a:txBody>
                  <a:tcPr marL="45720" marR="45720" marT="45720" marB="45720" anchor="ctr" anchorCtr="0" horzOverflow="overflow">
                    <a:solidFill>
                      <a:srgbClr val="E9EFF7"/>
                    </a:solidFill>
                  </a:tcPr>
                </a:tc>
                <a:tc>
                  <a:txBody>
                    <a:bodyPr/>
                    <a:lstStyle/>
                    <a:p>
                      <a:pPr algn="ctr">
                        <a:defRPr sz="1800"/>
                      </a:pPr>
                      <a:r>
                        <a:t>T, moisture, aerosols (FL to surface)</a:t>
                      </a:r>
                    </a:p>
                  </a:txBody>
                  <a:tcPr marL="45720" marR="45720" marT="45720" marB="45720" anchor="ctr" anchorCtr="0" horzOverflow="overflow">
                    <a:solidFill>
                      <a:srgbClr val="E9EFF7"/>
                    </a:solidFill>
                  </a:tcPr>
                </a:tc>
              </a:tr>
              <a:tr h="50800">
                <a:tc>
                  <a:txBody>
                    <a:bodyPr/>
                    <a:lstStyle/>
                    <a:p>
                      <a:pPr algn="ctr">
                        <a:defRPr sz="1800"/>
                      </a:pPr>
                      <a:r>
                        <a:t> Terrestrial High-energy Observations of Radiation (THOR)</a:t>
                      </a:r>
                    </a:p>
                  </a:txBody>
                  <a:tcPr marL="45720" marR="45720" marT="45720" marB="45720" anchor="ctr" anchorCtr="0" horzOverflow="overflow">
                    <a:solidFill>
                      <a:srgbClr val="D0DEEF"/>
                    </a:solidFill>
                  </a:tcPr>
                </a:tc>
                <a:tc>
                  <a:txBody>
                    <a:bodyPr/>
                    <a:lstStyle/>
                    <a:p>
                      <a:pPr algn="ctr">
                        <a:defRPr sz="1800"/>
                      </a:pPr>
                      <a:r>
                        <a:t>N49</a:t>
                      </a:r>
                    </a:p>
                  </a:txBody>
                  <a:tcPr marL="45720" marR="45720" marT="45720" marB="45720" anchor="ctr" anchorCtr="0" horzOverflow="overflow">
                    <a:solidFill>
                      <a:srgbClr val="D0DEEF"/>
                    </a:solidFill>
                  </a:tcPr>
                </a:tc>
                <a:tc>
                  <a:txBody>
                    <a:bodyPr/>
                    <a:lstStyle/>
                    <a:p>
                      <a:pPr algn="ctr">
                        <a:defRPr sz="1800"/>
                      </a:pPr>
                      <a:r>
                        <a:t>gamma ray emissions associated 
with lightning </a:t>
                      </a:r>
                    </a:p>
                  </a:txBody>
                  <a:tcPr marL="45720" marR="45720" marT="45720" marB="45720" anchor="ctr" anchorCtr="0" horzOverflow="overflow">
                    <a:solidFill>
                      <a:srgbClr val="D0DEEF"/>
                    </a:solidFill>
                  </a:tcPr>
                </a:tc>
              </a:tr>
              <a:tr h="50800">
                <a:tc>
                  <a:txBody>
                    <a:bodyPr/>
                    <a:lstStyle/>
                    <a:p>
                      <a:pPr algn="ctr">
                        <a:defRPr sz="1800"/>
                      </a:pPr>
                      <a:r>
                        <a:t>Airborne Wind Lidar (AWL)</a:t>
                      </a:r>
                    </a:p>
                  </a:txBody>
                  <a:tcPr marL="45720" marR="45720" marT="45720" marB="45720" anchor="ctr" anchorCtr="0" horzOverflow="overflow">
                    <a:solidFill>
                      <a:srgbClr val="E9EFF7"/>
                    </a:solidFill>
                  </a:tcPr>
                </a:tc>
                <a:tc>
                  <a:txBody>
                    <a:bodyPr/>
                    <a:lstStyle/>
                    <a:p>
                      <a:pPr algn="ctr">
                        <a:defRPr sz="1800"/>
                      </a:pPr>
                      <a:r>
                        <a:t>N42 (possible camera port install TBD)</a:t>
                      </a:r>
                    </a:p>
                  </a:txBody>
                  <a:tcPr marL="45720" marR="45720" marT="45720" marB="45720" anchor="ctr" anchorCtr="0" horzOverflow="overflow">
                    <a:solidFill>
                      <a:srgbClr val="E9EFF7"/>
                    </a:solidFill>
                  </a:tcPr>
                </a:tc>
                <a:tc>
                  <a:txBody>
                    <a:bodyPr/>
                    <a:lstStyle/>
                    <a:p>
                      <a:pPr algn="ctr">
                        <a:defRPr sz="1800"/>
                      </a:pPr>
                      <a:r>
                        <a:t>3-D winds below flight level</a:t>
                      </a:r>
                    </a:p>
                  </a:txBody>
                  <a:tcPr marL="45720" marR="45720" marT="45720" marB="45720" anchor="ctr" anchorCtr="0" horzOverflow="overflow">
                    <a:solidFill>
                      <a:srgbClr val="E9EFF7"/>
                    </a:solidFill>
                  </a:tcPr>
                </a:tc>
              </a:tr>
            </a:tbl>
          </a:graphicData>
        </a:graphic>
      </p:graphicFrame>
      <p:sp>
        <p:nvSpPr>
          <p:cNvPr id="230" name="TextBox 7"/>
          <p:cNvSpPr txBox="1"/>
          <p:nvPr/>
        </p:nvSpPr>
        <p:spPr>
          <a:xfrm>
            <a:off x="45719" y="1417319"/>
            <a:ext cx="12100562"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2022 Aircraft Instrumentation (cont’d)</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3"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Operations &amp; Logistics</a:t>
            </a:r>
          </a:p>
        </p:txBody>
      </p:sp>
      <p:pic>
        <p:nvPicPr>
          <p:cNvPr id="234"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235"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236" name="TextBox 9"/>
          <p:cNvSpPr txBox="1"/>
          <p:nvPr/>
        </p:nvSpPr>
        <p:spPr>
          <a:xfrm>
            <a:off x="333586" y="2396487"/>
            <a:ext cx="5953761" cy="33627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Data Management</a:t>
            </a:r>
          </a:p>
          <a:p>
            <a:pPr>
              <a:defRPr b="1" sz="500"/>
            </a:pPr>
          </a:p>
          <a:p>
            <a:pPr marL="457200" indent="-220663">
              <a:buSzPct val="100000"/>
              <a:buFont typeface="Arial"/>
              <a:buChar char="•"/>
              <a:defRPr sz="2000"/>
            </a:pPr>
            <a:r>
              <a:t>Main Document in the HFP Plan</a:t>
            </a:r>
          </a:p>
          <a:p>
            <a:pPr marL="457200" indent="-220663">
              <a:buSzPct val="100000"/>
              <a:buFont typeface="Arial"/>
              <a:buChar char="•"/>
              <a:defRPr sz="800"/>
            </a:pPr>
          </a:p>
          <a:p>
            <a:pPr marL="457200" indent="-220663">
              <a:buSzPct val="100000"/>
              <a:buFont typeface="Arial"/>
              <a:buChar char="•"/>
              <a:defRPr sz="2000"/>
            </a:pPr>
            <a:r>
              <a:t>Data Product List and contacts is provided in the HFPP</a:t>
            </a:r>
          </a:p>
          <a:p>
            <a:pPr marL="457200" indent="-220663">
              <a:buSzPct val="100000"/>
              <a:buFont typeface="Arial"/>
              <a:buChar char="•"/>
              <a:defRPr sz="800"/>
            </a:pPr>
          </a:p>
          <a:p>
            <a:pPr marL="457200" indent="-220663">
              <a:buSzPct val="100000"/>
              <a:buFont typeface="Arial"/>
              <a:buChar char="•"/>
              <a:defRPr sz="2000"/>
            </a:pPr>
            <a:r>
              <a:t>Focus on providing mission info and data to the HRD HFP Data Page as soon as possible after a storm sequence</a:t>
            </a:r>
          </a:p>
          <a:p>
            <a:pPr marL="457200" indent="-220663">
              <a:buSzPct val="100000"/>
              <a:buFont typeface="Arial"/>
              <a:buChar char="•"/>
              <a:defRPr sz="800"/>
            </a:pPr>
          </a:p>
          <a:p>
            <a:pPr marL="457200" indent="-220663">
              <a:buSzPct val="100000"/>
              <a:buFont typeface="Arial"/>
              <a:buChar char="•"/>
              <a:defRPr sz="2000"/>
            </a:pPr>
            <a:r>
              <a:t>Like last season, will maintain a Google Sheet inventory of mission info and data acquisition</a:t>
            </a:r>
          </a:p>
        </p:txBody>
      </p:sp>
      <p:sp>
        <p:nvSpPr>
          <p:cNvPr id="237" name="TextBox 2"/>
          <p:cNvSpPr txBox="1"/>
          <p:nvPr/>
        </p:nvSpPr>
        <p:spPr>
          <a:xfrm>
            <a:off x="6522719" y="1305963"/>
            <a:ext cx="5486402" cy="3924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lvl1pPr>
          </a:lstStyle>
          <a:p>
            <a:pPr/>
            <a:r>
              <a:t>Data Products List</a:t>
            </a:r>
          </a:p>
        </p:txBody>
      </p:sp>
      <p:graphicFrame>
        <p:nvGraphicFramePr>
          <p:cNvPr id="238" name="Table 7"/>
          <p:cNvGraphicFramePr/>
          <p:nvPr/>
        </p:nvGraphicFramePr>
        <p:xfrm>
          <a:off x="6477000" y="1718733"/>
          <a:ext cx="5577841" cy="5002112"/>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788920"/>
                <a:gridCol w="2788920"/>
              </a:tblGrid>
              <a:tr h="184515">
                <a:tc>
                  <a:txBody>
                    <a:bodyPr/>
                    <a:lstStyle/>
                    <a:p>
                      <a:pPr algn="ctr">
                        <a:defRPr b="0" sz="1800">
                          <a:solidFill>
                            <a:srgbClr val="000000"/>
                          </a:solidFill>
                        </a:defRPr>
                      </a:pPr>
                      <a:r>
                        <a:rPr b="1" sz="700">
                          <a:solidFill>
                            <a:srgbClr val="FFFFFF"/>
                          </a:solidFill>
                        </a:rPr>
                        <a:t>INSTRUMENTS</a:t>
                      </a:r>
                    </a:p>
                  </a:txBody>
                  <a:tcPr marL="0" marR="0" marT="0" marB="0" anchor="ctr" anchorCtr="0" horzOverflow="overflow">
                    <a:solidFill>
                      <a:schemeClr val="accent1"/>
                    </a:solidFill>
                  </a:tcPr>
                </a:tc>
                <a:tc>
                  <a:txBody>
                    <a:bodyPr/>
                    <a:lstStyle/>
                    <a:p>
                      <a:pPr algn="ctr">
                        <a:defRPr b="0" sz="1800">
                          <a:solidFill>
                            <a:srgbClr val="000000"/>
                          </a:solidFill>
                        </a:defRPr>
                      </a:pPr>
                      <a:r>
                        <a:rPr b="1" sz="700">
                          <a:solidFill>
                            <a:srgbClr val="FFFFFF"/>
                          </a:solidFill>
                        </a:rPr>
                        <a:t>INVESTIGATORS</a:t>
                      </a:r>
                    </a:p>
                  </a:txBody>
                  <a:tcPr marL="0" marR="0" marT="0" marB="0" anchor="ctr" anchorCtr="0" horzOverflow="overflow">
                    <a:solidFill>
                      <a:schemeClr val="accent1"/>
                    </a:solidFill>
                  </a:tcPr>
                </a:tc>
              </a:tr>
              <a:tr h="258406">
                <a:tc>
                  <a:txBody>
                    <a:bodyPr/>
                    <a:lstStyle/>
                    <a:p>
                      <a:pPr algn="ctr">
                        <a:defRPr b="0" sz="1800">
                          <a:solidFill>
                            <a:srgbClr val="000000"/>
                          </a:solidFill>
                        </a:defRPr>
                      </a:pPr>
                      <a:r>
                        <a:rPr b="1" sz="600">
                          <a:solidFill>
                            <a:srgbClr val="FFFFFF"/>
                          </a:solidFill>
                        </a:rPr>
                        <a:t>Tail Doppler radar (TDR)</a:t>
                      </a:r>
                    </a:p>
                  </a:txBody>
                  <a:tcPr marL="0" marR="0" marT="0" marB="0" anchor="ctr" anchorCtr="0" horzOverflow="overflow">
                    <a:solidFill>
                      <a:schemeClr val="accent1"/>
                    </a:solidFill>
                  </a:tcPr>
                </a:tc>
                <a:tc>
                  <a:txBody>
                    <a:bodyPr/>
                    <a:lstStyle/>
                    <a:p>
                      <a:pPr algn="ctr">
                        <a:defRPr sz="600"/>
                      </a:pPr>
                      <a:r>
                        <a:t>John Gamache (</a:t>
                      </a:r>
                      <a:r>
                        <a:rPr u="sng">
                          <a:solidFill>
                            <a:srgbClr val="0563C1"/>
                          </a:solidFill>
                          <a:uFill>
                            <a:solidFill>
                              <a:srgbClr val="0563C1"/>
                            </a:solidFill>
                          </a:uFill>
                          <a:hlinkClick r:id="rId4" invalidUrl="" action="" tgtFrame="" tooltip="" history="1" highlightClick="0" endSnd="0"/>
                        </a:rPr>
                        <a:t>john.gamache@noaa.gov</a:t>
                      </a:r>
                      <a:r>
                        <a:t>)</a:t>
                      </a:r>
                      <a:endParaRPr sz="700"/>
                    </a:p>
                    <a:p>
                      <a:pPr algn="ctr">
                        <a:defRPr sz="600"/>
                      </a:pPr>
                      <a:r>
                        <a:t>Paul Reasor (</a:t>
                      </a:r>
                      <a:r>
                        <a:rPr u="sng">
                          <a:solidFill>
                            <a:srgbClr val="0563C1"/>
                          </a:solidFill>
                          <a:uFill>
                            <a:solidFill>
                              <a:srgbClr val="0563C1"/>
                            </a:solidFill>
                          </a:uFill>
                          <a:hlinkClick r:id="rId5" invalidUrl="" action="" tgtFrame="" tooltip="" history="1" highlightClick="0" endSnd="0"/>
                        </a:rPr>
                        <a:t>paul.reasor@noaa.gov</a:t>
                      </a:r>
                      <a:r>
                        <a:t>)</a:t>
                      </a:r>
                    </a:p>
                  </a:txBody>
                  <a:tcPr marL="0" marR="0" marT="0" marB="0" anchor="ctr" anchorCtr="0" horzOverflow="overflow">
                    <a:solidFill>
                      <a:srgbClr val="D0DEEF"/>
                    </a:solidFill>
                  </a:tcPr>
                </a:tc>
              </a:tr>
              <a:tr h="258406">
                <a:tc>
                  <a:txBody>
                    <a:bodyPr/>
                    <a:lstStyle/>
                    <a:p>
                      <a:pPr algn="ctr">
                        <a:defRPr b="0" sz="1800">
                          <a:solidFill>
                            <a:srgbClr val="000000"/>
                          </a:solidFill>
                        </a:defRPr>
                      </a:pPr>
                      <a:r>
                        <a:rPr b="1" sz="600">
                          <a:solidFill>
                            <a:srgbClr val="FFFFFF"/>
                          </a:solidFill>
                        </a:rPr>
                        <a:t>Multi-Mode Radar (MMR)</a:t>
                      </a:r>
                    </a:p>
                  </a:txBody>
                  <a:tcPr marL="0" marR="0" marT="0" marB="0" anchor="ctr" anchorCtr="0" horzOverflow="overflow">
                    <a:solidFill>
                      <a:schemeClr val="accent1"/>
                    </a:solidFill>
                  </a:tcPr>
                </a:tc>
                <a:tc>
                  <a:txBody>
                    <a:bodyPr/>
                    <a:lstStyle/>
                    <a:p>
                      <a:pPr algn="ctr">
                        <a:defRPr sz="600"/>
                      </a:pPr>
                      <a:r>
                        <a:t>John Gamache (</a:t>
                      </a:r>
                      <a:r>
                        <a:rPr u="sng">
                          <a:solidFill>
                            <a:srgbClr val="0563C1"/>
                          </a:solidFill>
                          <a:uFill>
                            <a:solidFill>
                              <a:srgbClr val="0563C1"/>
                            </a:solidFill>
                          </a:uFill>
                          <a:hlinkClick r:id="rId4" invalidUrl="" action="" tgtFrame="" tooltip="" history="1" highlightClick="0" endSnd="0"/>
                        </a:rPr>
                        <a:t>john.gamache@noaa.gov</a:t>
                      </a:r>
                      <a:r>
                        <a:t>)</a:t>
                      </a:r>
                      <a:endParaRPr sz="700"/>
                    </a:p>
                    <a:p>
                      <a:pPr algn="ctr">
                        <a:defRPr sz="600"/>
                      </a:pPr>
                      <a:r>
                        <a:t>Paul Reasor (</a:t>
                      </a:r>
                      <a:r>
                        <a:rPr u="sng">
                          <a:solidFill>
                            <a:srgbClr val="0563C1"/>
                          </a:solidFill>
                          <a:uFill>
                            <a:solidFill>
                              <a:srgbClr val="0563C1"/>
                            </a:solidFill>
                          </a:uFill>
                          <a:hlinkClick r:id="rId5" invalidUrl="" action="" tgtFrame="" tooltip="" history="1" highlightClick="0" endSnd="0"/>
                        </a:rPr>
                        <a:t>paul.reasor@noaa.gov</a:t>
                      </a:r>
                      <a:r>
                        <a:t>)</a:t>
                      </a:r>
                    </a:p>
                  </a:txBody>
                  <a:tcPr marL="0" marR="0" marT="0" marB="0" anchor="ctr" anchorCtr="0" horzOverflow="overflow">
                    <a:solidFill>
                      <a:srgbClr val="E9EFF7"/>
                    </a:solidFill>
                  </a:tcPr>
                </a:tc>
              </a:tr>
              <a:tr h="258406">
                <a:tc>
                  <a:txBody>
                    <a:bodyPr/>
                    <a:lstStyle/>
                    <a:p>
                      <a:pPr algn="ctr">
                        <a:defRPr b="0" sz="1800">
                          <a:solidFill>
                            <a:srgbClr val="000000"/>
                          </a:solidFill>
                        </a:defRPr>
                      </a:pPr>
                      <a:r>
                        <a:rPr b="1" sz="600">
                          <a:solidFill>
                            <a:srgbClr val="FFFFFF"/>
                          </a:solidFill>
                        </a:rPr>
                        <a:t>Stepped Frequency Microwave Radiometer (SFMR)</a:t>
                      </a:r>
                    </a:p>
                  </a:txBody>
                  <a:tcPr marL="0" marR="0" marT="0" marB="0" anchor="ctr" anchorCtr="0" horzOverflow="overflow">
                    <a:solidFill>
                      <a:schemeClr val="accent1"/>
                    </a:solidFill>
                  </a:tcPr>
                </a:tc>
                <a:tc>
                  <a:txBody>
                    <a:bodyPr/>
                    <a:lstStyle/>
                    <a:p>
                      <a:pPr algn="ctr">
                        <a:defRPr sz="600"/>
                      </a:pPr>
                      <a:r>
                        <a:t>Heather Holbach (</a:t>
                      </a:r>
                      <a:r>
                        <a:rPr u="sng">
                          <a:solidFill>
                            <a:srgbClr val="0563C1"/>
                          </a:solidFill>
                          <a:uFill>
                            <a:solidFill>
                              <a:srgbClr val="0563C1"/>
                            </a:solidFill>
                          </a:uFill>
                          <a:hlinkClick r:id="rId6" invalidUrl="" action="" tgtFrame="" tooltip="" history="1" highlightClick="0" endSnd="0"/>
                        </a:rPr>
                        <a:t>heather.holbach@noaa.gov</a:t>
                      </a:r>
                      <a:r>
                        <a:t>)</a:t>
                      </a:r>
                    </a:p>
                  </a:txBody>
                  <a:tcPr marL="0" marR="0" marT="0" marB="0" anchor="ctr" anchorCtr="0" horzOverflow="overflow">
                    <a:solidFill>
                      <a:srgbClr val="D0DEEF"/>
                    </a:solidFill>
                  </a:tcPr>
                </a:tc>
              </a:tr>
              <a:tr h="184515">
                <a:tc>
                  <a:txBody>
                    <a:bodyPr/>
                    <a:lstStyle/>
                    <a:p>
                      <a:pPr algn="ctr">
                        <a:defRPr b="0" sz="1800">
                          <a:solidFill>
                            <a:srgbClr val="000000"/>
                          </a:solidFill>
                        </a:defRPr>
                      </a:pPr>
                      <a:r>
                        <a:rPr b="1" sz="600">
                          <a:solidFill>
                            <a:srgbClr val="FFFFFF"/>
                          </a:solidFill>
                        </a:rPr>
                        <a:t>Cloud Physics Probes</a:t>
                      </a:r>
                    </a:p>
                  </a:txBody>
                  <a:tcPr marL="0" marR="0" marT="0" marB="0" anchor="ctr" anchorCtr="0" horzOverflow="overflow">
                    <a:solidFill>
                      <a:schemeClr val="accent1"/>
                    </a:solidFill>
                  </a:tcPr>
                </a:tc>
                <a:tc>
                  <a:txBody>
                    <a:bodyPr/>
                    <a:lstStyle/>
                    <a:p>
                      <a:pPr algn="ctr">
                        <a:defRPr sz="600"/>
                      </a:pPr>
                      <a:r>
                        <a:t>Robert Black (</a:t>
                      </a:r>
                      <a:r>
                        <a:rPr u="sng">
                          <a:solidFill>
                            <a:srgbClr val="0563C1"/>
                          </a:solidFill>
                          <a:uFill>
                            <a:solidFill>
                              <a:srgbClr val="0563C1"/>
                            </a:solidFill>
                          </a:uFill>
                          <a:hlinkClick r:id="rId7" invalidUrl="" action="" tgtFrame="" tooltip="" history="1" highlightClick="0" endSnd="0"/>
                        </a:rPr>
                        <a:t>Robert.a.black@noaa.gov</a:t>
                      </a:r>
                      <a:r>
                        <a:t>)</a:t>
                      </a:r>
                    </a:p>
                  </a:txBody>
                  <a:tcPr marL="0" marR="0" marT="0" marB="0" anchor="ctr" anchorCtr="0" horzOverflow="overflow">
                    <a:solidFill>
                      <a:srgbClr val="E9EFF7"/>
                    </a:solidFill>
                  </a:tcPr>
                </a:tc>
              </a:tr>
              <a:tr h="258406">
                <a:tc>
                  <a:txBody>
                    <a:bodyPr/>
                    <a:lstStyle/>
                    <a:p>
                      <a:pPr algn="ctr">
                        <a:defRPr b="0" sz="1800">
                          <a:solidFill>
                            <a:srgbClr val="000000"/>
                          </a:solidFill>
                        </a:defRPr>
                      </a:pPr>
                      <a:r>
                        <a:rPr b="1" sz="600">
                          <a:solidFill>
                            <a:srgbClr val="FFFFFF"/>
                          </a:solidFill>
                        </a:rPr>
                        <a:t>Imaging Wind and Rain Airborne Profiler (IWRAP)</a:t>
                      </a:r>
                    </a:p>
                  </a:txBody>
                  <a:tcPr marL="0" marR="0" marT="0" marB="0" anchor="ctr" anchorCtr="0" horzOverflow="overflow">
                    <a:solidFill>
                      <a:schemeClr val="accent1"/>
                    </a:solidFill>
                  </a:tcPr>
                </a:tc>
                <a:tc>
                  <a:txBody>
                    <a:bodyPr/>
                    <a:lstStyle/>
                    <a:p>
                      <a:pPr algn="ctr">
                        <a:defRPr sz="600"/>
                      </a:pPr>
                      <a:r>
                        <a:t>Paul Chang (</a:t>
                      </a:r>
                      <a:r>
                        <a:rPr u="sng">
                          <a:solidFill>
                            <a:srgbClr val="0563C1"/>
                          </a:solidFill>
                          <a:uFill>
                            <a:solidFill>
                              <a:srgbClr val="0563C1"/>
                            </a:solidFill>
                          </a:uFill>
                          <a:hlinkClick r:id="rId8" invalidUrl="" action="" tgtFrame="" tooltip="" history="1" highlightClick="0" endSnd="0"/>
                        </a:rPr>
                        <a:t>paul.s.chang@noaa.gov</a:t>
                      </a:r>
                      <a:r>
                        <a:t>)</a:t>
                      </a:r>
                    </a:p>
                  </a:txBody>
                  <a:tcPr marL="0" marR="0" marT="0" marB="0" anchor="ctr" anchorCtr="0" horzOverflow="overflow">
                    <a:solidFill>
                      <a:srgbClr val="D0DEEF"/>
                    </a:solidFill>
                  </a:tcPr>
                </a:tc>
              </a:tr>
              <a:tr h="369030">
                <a:tc>
                  <a:txBody>
                    <a:bodyPr/>
                    <a:lstStyle/>
                    <a:p>
                      <a:pPr algn="ctr">
                        <a:defRPr b="0" sz="1800">
                          <a:solidFill>
                            <a:srgbClr val="000000"/>
                          </a:solidFill>
                        </a:defRPr>
                      </a:pPr>
                      <a:r>
                        <a:rPr b="1" sz="600">
                          <a:solidFill>
                            <a:srgbClr val="FFFFFF"/>
                          </a:solidFill>
                        </a:rPr>
                        <a:t>Wide Swath Radar Altimeter (WSRA)</a:t>
                      </a:r>
                    </a:p>
                  </a:txBody>
                  <a:tcPr marL="0" marR="0" marT="0" marB="0" anchor="ctr" anchorCtr="0" horzOverflow="overflow">
                    <a:solidFill>
                      <a:schemeClr val="accent1"/>
                    </a:solidFill>
                  </a:tcPr>
                </a:tc>
                <a:tc>
                  <a:txBody>
                    <a:bodyPr/>
                    <a:lstStyle/>
                    <a:p>
                      <a:pPr algn="ctr">
                        <a:defRPr sz="600"/>
                      </a:pPr>
                      <a:r>
                        <a:t>Heather Holbach (</a:t>
                      </a:r>
                      <a:r>
                        <a:rPr u="sng">
                          <a:solidFill>
                            <a:srgbClr val="0563C1"/>
                          </a:solidFill>
                          <a:uFill>
                            <a:solidFill>
                              <a:srgbClr val="0563C1"/>
                            </a:solidFill>
                          </a:uFill>
                          <a:hlinkClick r:id="rId6" invalidUrl="" action="" tgtFrame="" tooltip="" history="1" highlightClick="0" endSnd="0"/>
                        </a:rPr>
                        <a:t>heather.holbach@noaa.gov</a:t>
                      </a:r>
                      <a:r>
                        <a:t>)</a:t>
                      </a:r>
                      <a:endParaRPr sz="700"/>
                    </a:p>
                    <a:p>
                      <a:pPr algn="ctr">
                        <a:defRPr sz="600"/>
                      </a:pPr>
                      <a:r>
                        <a:t>Ivan Popstefanija (</a:t>
                      </a:r>
                      <a:r>
                        <a:rPr u="sng">
                          <a:solidFill>
                            <a:srgbClr val="0563C1"/>
                          </a:solidFill>
                          <a:uFill>
                            <a:solidFill>
                              <a:srgbClr val="0563C1"/>
                            </a:solidFill>
                          </a:uFill>
                          <a:hlinkClick r:id="rId9" invalidUrl="" action="" tgtFrame="" tooltip="" history="1" highlightClick="0" endSnd="0"/>
                        </a:rPr>
                        <a:t>popstefanija@prosensing.com</a:t>
                      </a:r>
                      <a:r>
                        <a:t>)</a:t>
                      </a:r>
                    </a:p>
                  </a:txBody>
                  <a:tcPr marL="0" marR="0" marT="0" marB="0" anchor="ctr" anchorCtr="0" horzOverflow="overflow">
                    <a:solidFill>
                      <a:srgbClr val="E9EFF7"/>
                    </a:solidFill>
                  </a:tcPr>
                </a:tc>
              </a:tr>
              <a:tr h="258406">
                <a:tc>
                  <a:txBody>
                    <a:bodyPr/>
                    <a:lstStyle/>
                    <a:p>
                      <a:pPr algn="ctr">
                        <a:defRPr b="0" sz="1800">
                          <a:solidFill>
                            <a:srgbClr val="000000"/>
                          </a:solidFill>
                        </a:defRPr>
                      </a:pPr>
                      <a:r>
                        <a:rPr b="1" sz="600">
                          <a:solidFill>
                            <a:srgbClr val="FFFFFF"/>
                          </a:solidFill>
                        </a:rPr>
                        <a:t>Compact rotational Raman Lidar (CRL)</a:t>
                      </a:r>
                    </a:p>
                  </a:txBody>
                  <a:tcPr marL="0" marR="0" marT="0" marB="0" anchor="ctr" anchorCtr="0" horzOverflow="overflow">
                    <a:solidFill>
                      <a:schemeClr val="accent1"/>
                    </a:solidFill>
                  </a:tcPr>
                </a:tc>
                <a:tc>
                  <a:txBody>
                    <a:bodyPr/>
                    <a:lstStyle/>
                    <a:p>
                      <a:pPr algn="ctr">
                        <a:defRPr sz="1800"/>
                      </a:pPr>
                      <a:r>
                        <a:rPr sz="600"/>
                        <a:t>Zhien Wang (Zhien.Wang@Colorado.edu)</a:t>
                      </a:r>
                    </a:p>
                  </a:txBody>
                  <a:tcPr marL="0" marR="0" marT="0" marB="0" anchor="ctr" anchorCtr="0" horzOverflow="overflow">
                    <a:solidFill>
                      <a:srgbClr val="D0DEEF"/>
                    </a:solidFill>
                  </a:tcPr>
                </a:tc>
              </a:tr>
              <a:tr h="258406">
                <a:tc>
                  <a:txBody>
                    <a:bodyPr/>
                    <a:lstStyle/>
                    <a:p>
                      <a:pPr algn="ctr">
                        <a:defRPr b="0" sz="1800">
                          <a:solidFill>
                            <a:srgbClr val="000000"/>
                          </a:solidFill>
                        </a:defRPr>
                      </a:pPr>
                      <a:r>
                        <a:rPr b="1" sz="600">
                          <a:solidFill>
                            <a:srgbClr val="FFFFFF"/>
                          </a:solidFill>
                        </a:rPr>
                        <a:t>Terrestrial High-energy Observations of Radiation (THOR)</a:t>
                      </a:r>
                    </a:p>
                  </a:txBody>
                  <a:tcPr marL="0" marR="0" marT="0" marB="0" anchor="ctr" anchorCtr="0" horzOverflow="overflow">
                    <a:solidFill>
                      <a:schemeClr val="accent1"/>
                    </a:solidFill>
                  </a:tcPr>
                </a:tc>
                <a:tc>
                  <a:txBody>
                    <a:bodyPr/>
                    <a:lstStyle/>
                    <a:p>
                      <a:pPr algn="ctr">
                        <a:defRPr sz="600"/>
                      </a:pPr>
                      <a:r>
                        <a:t>David Smith (</a:t>
                      </a:r>
                      <a:r>
                        <a:rPr u="sng">
                          <a:solidFill>
                            <a:srgbClr val="0563C1"/>
                          </a:solidFill>
                          <a:uFill>
                            <a:solidFill>
                              <a:srgbClr val="0563C1"/>
                            </a:solidFill>
                          </a:uFill>
                          <a:hlinkClick r:id="rId10" invalidUrl="" action="" tgtFrame="" tooltip="" history="1" highlightClick="0" endSnd="0"/>
                        </a:rPr>
                        <a:t>dsmith8@ucsc.edu</a:t>
                      </a:r>
                      <a:r>
                        <a:t>)</a:t>
                      </a:r>
                    </a:p>
                  </a:txBody>
                  <a:tcPr marL="0" marR="0" marT="0" marB="0" anchor="ctr" anchorCtr="0" horzOverflow="overflow">
                    <a:solidFill>
                      <a:srgbClr val="E9EFF7"/>
                    </a:solidFill>
                  </a:tcPr>
                </a:tc>
              </a:tr>
              <a:tr h="184515">
                <a:tc>
                  <a:txBody>
                    <a:bodyPr/>
                    <a:lstStyle/>
                    <a:p>
                      <a:pPr algn="ctr">
                        <a:defRPr b="0" sz="1800">
                          <a:solidFill>
                            <a:srgbClr val="000000"/>
                          </a:solidFill>
                        </a:defRPr>
                      </a:pPr>
                      <a:r>
                        <a:rPr b="1" sz="700">
                          <a:solidFill>
                            <a:srgbClr val="FFFFFF"/>
                          </a:solidFill>
                        </a:rPr>
                        <a:t>PLATFORMS</a:t>
                      </a:r>
                    </a:p>
                  </a:txBody>
                  <a:tcPr marL="0" marR="0" marT="0" marB="0" anchor="ctr" anchorCtr="0" horzOverflow="overflow">
                    <a:solidFill>
                      <a:schemeClr val="accent1"/>
                    </a:solidFill>
                  </a:tcPr>
                </a:tc>
                <a:tc>
                  <a:txBody>
                    <a:bodyPr/>
                    <a:lstStyle/>
                    <a:p>
                      <a:pPr algn="ctr">
                        <a:defRPr sz="1800"/>
                      </a:pPr>
                      <a:r>
                        <a:rPr sz="700"/>
                        <a:t>INVESTIGATORS</a:t>
                      </a:r>
                    </a:p>
                  </a:txBody>
                  <a:tcPr marL="0" marR="0" marT="0" marB="0" anchor="ctr" anchorCtr="0" horzOverflow="overflow">
                    <a:solidFill>
                      <a:srgbClr val="D0DEEF"/>
                    </a:solidFill>
                  </a:tcPr>
                </a:tc>
              </a:tr>
              <a:tr h="184515">
                <a:tc>
                  <a:txBody>
                    <a:bodyPr/>
                    <a:lstStyle/>
                    <a:p>
                      <a:pPr algn="ctr">
                        <a:defRPr b="0" sz="1800">
                          <a:solidFill>
                            <a:srgbClr val="000000"/>
                          </a:solidFill>
                        </a:defRPr>
                      </a:pPr>
                      <a:r>
                        <a:rPr b="1" sz="600">
                          <a:solidFill>
                            <a:srgbClr val="FFFFFF"/>
                          </a:solidFill>
                        </a:rPr>
                        <a:t>P-3 and G-IV Flight-level</a:t>
                      </a:r>
                    </a:p>
                  </a:txBody>
                  <a:tcPr marL="0" marR="0" marT="0" marB="0" anchor="ctr" anchorCtr="0" horzOverflow="overflow">
                    <a:solidFill>
                      <a:schemeClr val="accent1"/>
                    </a:solidFill>
                  </a:tcPr>
                </a:tc>
                <a:tc>
                  <a:txBody>
                    <a:bodyPr/>
                    <a:lstStyle/>
                    <a:p>
                      <a:pPr algn="ctr">
                        <a:defRPr sz="600"/>
                      </a:pPr>
                      <a:r>
                        <a:t>Neal Dorst (</a:t>
                      </a:r>
                      <a:r>
                        <a:rPr u="sng">
                          <a:solidFill>
                            <a:srgbClr val="0563C1"/>
                          </a:solidFill>
                          <a:uFill>
                            <a:solidFill>
                              <a:srgbClr val="0563C1"/>
                            </a:solidFill>
                          </a:uFill>
                          <a:hlinkClick r:id="rId11" invalidUrl="" action="" tgtFrame="" tooltip="" history="1" highlightClick="0" endSnd="0"/>
                        </a:rPr>
                        <a:t>neal.m.dorst@noaa.gov</a:t>
                      </a:r>
                      <a:r>
                        <a:t>)</a:t>
                      </a:r>
                    </a:p>
                  </a:txBody>
                  <a:tcPr marL="0" marR="0" marT="0" marB="0" anchor="ctr" anchorCtr="0" horzOverflow="overflow">
                    <a:solidFill>
                      <a:srgbClr val="E9EFF7"/>
                    </a:solidFill>
                  </a:tcPr>
                </a:tc>
              </a:tr>
              <a:tr h="258406">
                <a:tc>
                  <a:txBody>
                    <a:bodyPr/>
                    <a:lstStyle/>
                    <a:p>
                      <a:pPr algn="ctr">
                        <a:defRPr b="0" sz="1800">
                          <a:solidFill>
                            <a:srgbClr val="000000"/>
                          </a:solidFill>
                        </a:defRPr>
                      </a:pPr>
                      <a:r>
                        <a:rPr b="1" sz="600">
                          <a:solidFill>
                            <a:srgbClr val="FFFFFF"/>
                          </a:solidFill>
                        </a:rPr>
                        <a:t>GPS Dropwindsonde</a:t>
                      </a:r>
                    </a:p>
                  </a:txBody>
                  <a:tcPr marL="0" marR="0" marT="0" marB="0" anchor="ctr" anchorCtr="0" horzOverflow="overflow">
                    <a:solidFill>
                      <a:schemeClr val="accent1"/>
                    </a:solidFill>
                  </a:tcPr>
                </a:tc>
                <a:tc>
                  <a:txBody>
                    <a:bodyPr/>
                    <a:lstStyle/>
                    <a:p>
                      <a:pPr algn="ctr">
                        <a:defRPr sz="600"/>
                      </a:pPr>
                      <a:r>
                        <a:t>Kathryn Sellwood (</a:t>
                      </a:r>
                      <a:r>
                        <a:rPr u="sng">
                          <a:solidFill>
                            <a:srgbClr val="0563C1"/>
                          </a:solidFill>
                          <a:uFill>
                            <a:solidFill>
                              <a:srgbClr val="0563C1"/>
                            </a:solidFill>
                          </a:uFill>
                          <a:hlinkClick r:id="rId12" invalidUrl="" action="" tgtFrame="" tooltip="" history="1" highlightClick="0" endSnd="0"/>
                        </a:rPr>
                        <a:t>Kathryn.sellwood@noaa.gov</a:t>
                      </a:r>
                      <a:r>
                        <a:t>)</a:t>
                      </a:r>
                    </a:p>
                  </a:txBody>
                  <a:tcPr marL="0" marR="0" marT="0" marB="0" anchor="ctr" anchorCtr="0" horzOverflow="overflow">
                    <a:solidFill>
                      <a:srgbClr val="D0DEEF"/>
                    </a:solidFill>
                  </a:tcPr>
                </a:tc>
              </a:tr>
              <a:tr h="258406">
                <a:tc>
                  <a:txBody>
                    <a:bodyPr/>
                    <a:lstStyle/>
                    <a:p>
                      <a:pPr algn="ctr">
                        <a:defRPr b="0" sz="1800">
                          <a:solidFill>
                            <a:srgbClr val="000000"/>
                          </a:solidFill>
                        </a:defRPr>
                      </a:pPr>
                      <a:r>
                        <a:rPr b="1" sz="600">
                          <a:solidFill>
                            <a:srgbClr val="FFFFFF"/>
                          </a:solidFill>
                        </a:rPr>
                        <a:t>Airborne eXpendable BathyThermograph (AXBT)</a:t>
                      </a:r>
                    </a:p>
                  </a:txBody>
                  <a:tcPr marL="0" marR="0" marT="0" marB="0" anchor="ctr" anchorCtr="0" horzOverflow="overflow">
                    <a:solidFill>
                      <a:schemeClr val="accent1"/>
                    </a:solidFill>
                  </a:tcPr>
                </a:tc>
                <a:tc>
                  <a:txBody>
                    <a:bodyPr/>
                    <a:lstStyle/>
                    <a:p>
                      <a:pPr algn="ctr">
                        <a:defRPr sz="600"/>
                      </a:pPr>
                      <a:r>
                        <a:t>Nick Shay (</a:t>
                      </a:r>
                      <a:r>
                        <a:rPr u="sng">
                          <a:solidFill>
                            <a:srgbClr val="0563C1"/>
                          </a:solidFill>
                          <a:uFill>
                            <a:solidFill>
                              <a:srgbClr val="0563C1"/>
                            </a:solidFill>
                          </a:uFill>
                          <a:hlinkClick r:id="rId13" invalidUrl="" action="" tgtFrame="" tooltip="" history="1" highlightClick="0" endSnd="0"/>
                        </a:rPr>
                        <a:t>nshay@miami.edu</a:t>
                      </a:r>
                      <a:r>
                        <a:t>)</a:t>
                      </a:r>
                      <a:endParaRPr sz="700"/>
                    </a:p>
                    <a:p>
                      <a:pPr algn="ctr">
                        <a:defRPr sz="600"/>
                      </a:pPr>
                      <a:r>
                        <a:t>Jun Zhang (</a:t>
                      </a:r>
                      <a:r>
                        <a:rPr u="sng">
                          <a:solidFill>
                            <a:srgbClr val="0563C1"/>
                          </a:solidFill>
                          <a:uFill>
                            <a:solidFill>
                              <a:srgbClr val="0563C1"/>
                            </a:solidFill>
                          </a:uFill>
                          <a:hlinkClick r:id="rId14" invalidUrl="" action="" tgtFrame="" tooltip="" history="1" highlightClick="0" endSnd="0"/>
                        </a:rPr>
                        <a:t>jun.zhang@noaa.gov</a:t>
                      </a:r>
                      <a:r>
                        <a:t>)</a:t>
                      </a:r>
                    </a:p>
                  </a:txBody>
                  <a:tcPr marL="0" marR="0" marT="0" marB="0" anchor="ctr" anchorCtr="0" horzOverflow="overflow">
                    <a:solidFill>
                      <a:srgbClr val="E9EFF7"/>
                    </a:solidFill>
                  </a:tcPr>
                </a:tc>
              </a:tr>
              <a:tr h="184515">
                <a:tc>
                  <a:txBody>
                    <a:bodyPr/>
                    <a:lstStyle/>
                    <a:p>
                      <a:pPr algn="ctr">
                        <a:defRPr b="0" sz="1800">
                          <a:solidFill>
                            <a:srgbClr val="000000"/>
                          </a:solidFill>
                        </a:defRPr>
                      </a:pPr>
                      <a:r>
                        <a:rPr b="1" sz="700">
                          <a:solidFill>
                            <a:srgbClr val="FFFFFF"/>
                          </a:solidFill>
                        </a:rPr>
                        <a:t>OBSERVATIONAL PRODUCTS</a:t>
                      </a:r>
                    </a:p>
                  </a:txBody>
                  <a:tcPr marL="0" marR="0" marT="0" marB="0" anchor="ctr" anchorCtr="0" horzOverflow="overflow">
                    <a:solidFill>
                      <a:schemeClr val="accent1"/>
                    </a:solidFill>
                  </a:tcPr>
                </a:tc>
                <a:tc>
                  <a:txBody>
                    <a:bodyPr/>
                    <a:lstStyle/>
                    <a:p>
                      <a:pPr algn="ctr">
                        <a:defRPr sz="1800"/>
                      </a:pPr>
                      <a:r>
                        <a:rPr sz="700"/>
                        <a:t>INVESTIGATORS</a:t>
                      </a:r>
                    </a:p>
                  </a:txBody>
                  <a:tcPr marL="0" marR="0" marT="0" marB="0" anchor="ctr" anchorCtr="0" horzOverflow="overflow">
                    <a:solidFill>
                      <a:srgbClr val="D0DEEF"/>
                    </a:solidFill>
                  </a:tcPr>
                </a:tc>
              </a:tr>
              <a:tr h="184515">
                <a:tc>
                  <a:txBody>
                    <a:bodyPr/>
                    <a:lstStyle/>
                    <a:p>
                      <a:pPr algn="ctr">
                        <a:defRPr b="0" sz="1800">
                          <a:solidFill>
                            <a:srgbClr val="000000"/>
                          </a:solidFill>
                        </a:defRPr>
                      </a:pPr>
                      <a:r>
                        <a:rPr b="1" sz="600">
                          <a:solidFill>
                            <a:srgbClr val="FFFFFF"/>
                          </a:solidFill>
                        </a:rPr>
                        <a:t>HEDAS Pre-processing</a:t>
                      </a:r>
                    </a:p>
                  </a:txBody>
                  <a:tcPr marL="0" marR="0" marT="0" marB="0" anchor="ctr" anchorCtr="0" horzOverflow="overflow">
                    <a:solidFill>
                      <a:schemeClr val="accent1"/>
                    </a:solidFill>
                  </a:tcPr>
                </a:tc>
                <a:tc>
                  <a:txBody>
                    <a:bodyPr/>
                    <a:lstStyle/>
                    <a:p>
                      <a:pPr algn="ctr">
                        <a:defRPr sz="600"/>
                      </a:pPr>
                      <a:r>
                        <a:t>Altug Aksoy (</a:t>
                      </a:r>
                      <a:r>
                        <a:rPr u="sng">
                          <a:solidFill>
                            <a:srgbClr val="0563C1"/>
                          </a:solidFill>
                          <a:uFill>
                            <a:solidFill>
                              <a:srgbClr val="0563C1"/>
                            </a:solidFill>
                          </a:uFill>
                          <a:hlinkClick r:id="rId15" invalidUrl="" action="" tgtFrame="" tooltip="" history="1" highlightClick="0" endSnd="0"/>
                        </a:rPr>
                        <a:t>altug.aksoy@noaa.gov</a:t>
                      </a:r>
                      <a:r>
                        <a:t>)</a:t>
                      </a:r>
                    </a:p>
                  </a:txBody>
                  <a:tcPr marL="0" marR="0" marT="0" marB="0" anchor="ctr" anchorCtr="0" horzOverflow="overflow">
                    <a:solidFill>
                      <a:srgbClr val="E9EFF7"/>
                    </a:solidFill>
                  </a:tcPr>
                </a:tc>
              </a:tr>
              <a:tr h="184515">
                <a:tc>
                  <a:txBody>
                    <a:bodyPr/>
                    <a:lstStyle/>
                    <a:p>
                      <a:pPr algn="ctr">
                        <a:defRPr b="0" sz="1800">
                          <a:solidFill>
                            <a:srgbClr val="000000"/>
                          </a:solidFill>
                        </a:defRPr>
                      </a:pPr>
                      <a:r>
                        <a:rPr b="1" sz="600">
                          <a:solidFill>
                            <a:srgbClr val="FFFFFF"/>
                          </a:solidFill>
                        </a:rPr>
                        <a:t>Center Fixes / Tracks (2-min)</a:t>
                      </a:r>
                    </a:p>
                  </a:txBody>
                  <a:tcPr marL="0" marR="0" marT="0" marB="0" anchor="ctr" anchorCtr="0" horzOverflow="overflow">
                    <a:solidFill>
                      <a:schemeClr val="accent1"/>
                    </a:solidFill>
                  </a:tcPr>
                </a:tc>
                <a:tc>
                  <a:txBody>
                    <a:bodyPr/>
                    <a:lstStyle/>
                    <a:p>
                      <a:pPr algn="ctr">
                        <a:defRPr sz="600"/>
                      </a:pPr>
                      <a:r>
                        <a:t>Neal Dorst (</a:t>
                      </a:r>
                      <a:r>
                        <a:rPr u="sng">
                          <a:solidFill>
                            <a:srgbClr val="0563C1"/>
                          </a:solidFill>
                          <a:uFill>
                            <a:solidFill>
                              <a:srgbClr val="0563C1"/>
                            </a:solidFill>
                          </a:uFill>
                          <a:hlinkClick r:id="rId11" invalidUrl="" action="" tgtFrame="" tooltip="" history="1" highlightClick="0" endSnd="0"/>
                        </a:rPr>
                        <a:t>neal.m.dorst@noaa.gov</a:t>
                      </a:r>
                      <a:r>
                        <a:t>)</a:t>
                      </a:r>
                    </a:p>
                  </a:txBody>
                  <a:tcPr marL="0" marR="0" marT="0" marB="0" anchor="ctr" anchorCtr="0" horzOverflow="overflow">
                    <a:solidFill>
                      <a:srgbClr val="D0DEEF"/>
                    </a:solidFill>
                  </a:tcPr>
                </a:tc>
              </a:tr>
              <a:tr h="184515">
                <a:tc>
                  <a:txBody>
                    <a:bodyPr/>
                    <a:lstStyle/>
                    <a:p>
                      <a:pPr algn="ctr">
                        <a:defRPr b="0" sz="1800">
                          <a:solidFill>
                            <a:srgbClr val="000000"/>
                          </a:solidFill>
                        </a:defRPr>
                      </a:pPr>
                      <a:r>
                        <a:rPr b="1" sz="700">
                          <a:solidFill>
                            <a:srgbClr val="FFFFFF"/>
                          </a:solidFill>
                        </a:rPr>
                        <a:t>INFORMATIONAL</a:t>
                      </a:r>
                    </a:p>
                  </a:txBody>
                  <a:tcPr marL="0" marR="0" marT="0" marB="0" anchor="ctr" anchorCtr="0" horzOverflow="overflow">
                    <a:solidFill>
                      <a:schemeClr val="accent1"/>
                    </a:solidFill>
                  </a:tcPr>
                </a:tc>
                <a:tc>
                  <a:txBody>
                    <a:bodyPr/>
                    <a:lstStyle/>
                    <a:p>
                      <a:pPr algn="ctr">
                        <a:defRPr sz="1800"/>
                      </a:pPr>
                      <a:r>
                        <a:rPr sz="700"/>
                        <a:t>INVESTIGATORS</a:t>
                      </a:r>
                    </a:p>
                  </a:txBody>
                  <a:tcPr marL="0" marR="0" marT="0" marB="0" anchor="ctr" anchorCtr="0" horzOverflow="overflow">
                    <a:solidFill>
                      <a:srgbClr val="E9EFF7"/>
                    </a:solidFill>
                  </a:tcPr>
                </a:tc>
              </a:tr>
              <a:tr h="258406">
                <a:tc>
                  <a:txBody>
                    <a:bodyPr/>
                    <a:lstStyle/>
                    <a:p>
                      <a:pPr algn="ctr">
                        <a:defRPr b="0" sz="1800">
                          <a:solidFill>
                            <a:srgbClr val="000000"/>
                          </a:solidFill>
                        </a:defRPr>
                      </a:pPr>
                      <a:r>
                        <a:rPr b="1" sz="600">
                          <a:solidFill>
                            <a:srgbClr val="FFFFFF"/>
                          </a:solidFill>
                        </a:rPr>
                        <a:t>Flight Logs (e.g., LPS, Radar, Dropsonde, Boundary Layer)</a:t>
                      </a:r>
                    </a:p>
                  </a:txBody>
                  <a:tcPr marL="0" marR="0" marT="0" marB="0" anchor="ctr" anchorCtr="0" horzOverflow="overflow">
                    <a:solidFill>
                      <a:schemeClr val="accent1"/>
                    </a:solidFill>
                  </a:tcPr>
                </a:tc>
                <a:tc>
                  <a:txBody>
                    <a:bodyPr/>
                    <a:lstStyle/>
                    <a:p>
                      <a:pPr algn="ctr">
                        <a:defRPr sz="600"/>
                      </a:pPr>
                      <a:r>
                        <a:t>Neal Dorst (</a:t>
                      </a:r>
                      <a:r>
                        <a:rPr u="sng">
                          <a:solidFill>
                            <a:srgbClr val="0563C1"/>
                          </a:solidFill>
                          <a:uFill>
                            <a:solidFill>
                              <a:srgbClr val="0563C1"/>
                            </a:solidFill>
                          </a:uFill>
                          <a:hlinkClick r:id="rId11" invalidUrl="" action="" tgtFrame="" tooltip="" history="1" highlightClick="0" endSnd="0"/>
                        </a:rPr>
                        <a:t>neal.m.dorst@noaa.gov</a:t>
                      </a:r>
                      <a:r>
                        <a:t>) </a:t>
                      </a:r>
                    </a:p>
                  </a:txBody>
                  <a:tcPr marL="0" marR="0" marT="0" marB="0" anchor="ctr" anchorCtr="0" horzOverflow="overflow">
                    <a:solidFill>
                      <a:srgbClr val="D0DEEF"/>
                    </a:solidFill>
                  </a:tcPr>
                </a:tc>
              </a:tr>
              <a:tr h="184515">
                <a:tc>
                  <a:txBody>
                    <a:bodyPr/>
                    <a:lstStyle/>
                    <a:p>
                      <a:pPr algn="ctr">
                        <a:defRPr b="0" sz="1800">
                          <a:solidFill>
                            <a:srgbClr val="000000"/>
                          </a:solidFill>
                        </a:defRPr>
                      </a:pPr>
                      <a:r>
                        <a:rPr b="1" sz="700">
                          <a:solidFill>
                            <a:srgbClr val="FFFFFF"/>
                          </a:solidFill>
                        </a:rPr>
                        <a:t>MODEL PRODUCTS</a:t>
                      </a:r>
                    </a:p>
                  </a:txBody>
                  <a:tcPr marL="0" marR="0" marT="0" marB="0" anchor="ctr" anchorCtr="0" horzOverflow="overflow">
                    <a:solidFill>
                      <a:schemeClr val="accent1"/>
                    </a:solidFill>
                  </a:tcPr>
                </a:tc>
                <a:tc>
                  <a:txBody>
                    <a:bodyPr/>
                    <a:lstStyle/>
                    <a:p>
                      <a:pPr algn="ctr">
                        <a:defRPr sz="1800"/>
                      </a:pPr>
                      <a:r>
                        <a:rPr sz="700"/>
                        <a:t>INVESTIGATORS</a:t>
                      </a:r>
                    </a:p>
                  </a:txBody>
                  <a:tcPr marL="0" marR="0" marT="0" marB="0" anchor="ctr" anchorCtr="0" horzOverflow="overflow">
                    <a:solidFill>
                      <a:srgbClr val="E9EFF7"/>
                    </a:solidFill>
                  </a:tcPr>
                </a:tc>
              </a:tr>
              <a:tr h="184515">
                <a:tc>
                  <a:txBody>
                    <a:bodyPr/>
                    <a:lstStyle/>
                    <a:p>
                      <a:pPr algn="ctr">
                        <a:defRPr b="0" sz="1800">
                          <a:solidFill>
                            <a:srgbClr val="000000"/>
                          </a:solidFill>
                        </a:defRPr>
                      </a:pPr>
                      <a:r>
                        <a:rPr b="1" sz="600">
                          <a:solidFill>
                            <a:srgbClr val="FFFFFF"/>
                          </a:solidFill>
                        </a:rPr>
                        <a:t>Basin-scale HWRF</a:t>
                      </a:r>
                    </a:p>
                  </a:txBody>
                  <a:tcPr marL="0" marR="0" marT="0" marB="0" anchor="ctr" anchorCtr="0" horzOverflow="overflow">
                    <a:solidFill>
                      <a:schemeClr val="accent1"/>
                    </a:solidFill>
                  </a:tcPr>
                </a:tc>
                <a:tc>
                  <a:txBody>
                    <a:bodyPr/>
                    <a:lstStyle/>
                    <a:p>
                      <a:pPr algn="ctr">
                        <a:defRPr sz="600"/>
                      </a:pPr>
                      <a:r>
                        <a:t>Ghassan Alaka (</a:t>
                      </a:r>
                      <a:r>
                        <a:rPr u="sng">
                          <a:solidFill>
                            <a:srgbClr val="0563C1"/>
                          </a:solidFill>
                          <a:uFill>
                            <a:solidFill>
                              <a:srgbClr val="0563C1"/>
                            </a:solidFill>
                          </a:uFill>
                          <a:hlinkClick r:id="rId16" invalidUrl="" action="" tgtFrame="" tooltip="" history="1" highlightClick="0" endSnd="0"/>
                        </a:rPr>
                        <a:t>ghassan.alaka@noaa.gov</a:t>
                      </a:r>
                      <a:r>
                        <a:t>)</a:t>
                      </a:r>
                    </a:p>
                  </a:txBody>
                  <a:tcPr marL="0" marR="0" marT="0" marB="0" anchor="ctr" anchorCtr="0" horzOverflow="overflow">
                    <a:solidFill>
                      <a:srgbClr val="D0DEEF"/>
                    </a:solidFill>
                  </a:tcPr>
                </a:tc>
              </a:tr>
              <a:tr h="258406">
                <a:tc>
                  <a:txBody>
                    <a:bodyPr/>
                    <a:lstStyle/>
                    <a:p>
                      <a:pPr algn="ctr">
                        <a:defRPr b="0" sz="1800">
                          <a:solidFill>
                            <a:srgbClr val="000000"/>
                          </a:solidFill>
                        </a:defRPr>
                      </a:pPr>
                      <a:r>
                        <a:rPr b="1" sz="600">
                          <a:solidFill>
                            <a:srgbClr val="FFFFFF"/>
                          </a:solidFill>
                        </a:rPr>
                        <a:t>Hurricane Analysis and Forecast System (HAFS)</a:t>
                      </a:r>
                    </a:p>
                  </a:txBody>
                  <a:tcPr marL="0" marR="0" marT="0" marB="0" anchor="ctr" anchorCtr="0" horzOverflow="overflow">
                    <a:solidFill>
                      <a:schemeClr val="accent1"/>
                    </a:solidFill>
                  </a:tcPr>
                </a:tc>
                <a:tc>
                  <a:txBody>
                    <a:bodyPr/>
                    <a:lstStyle/>
                    <a:p>
                      <a:pPr algn="ctr">
                        <a:defRPr sz="600"/>
                      </a:pPr>
                      <a:r>
                        <a:t>Andrew Hazelton (</a:t>
                      </a:r>
                      <a:r>
                        <a:rPr u="sng">
                          <a:solidFill>
                            <a:srgbClr val="0563C1"/>
                          </a:solidFill>
                          <a:uFill>
                            <a:solidFill>
                              <a:srgbClr val="0563C1"/>
                            </a:solidFill>
                          </a:uFill>
                          <a:hlinkClick r:id="rId17" invalidUrl="" action="" tgtFrame="" tooltip="" history="1" highlightClick="0" endSnd="0"/>
                        </a:rPr>
                        <a:t>andrew.hazelton@noaa.gov</a:t>
                      </a:r>
                      <a:r>
                        <a:t>)</a:t>
                      </a:r>
                    </a:p>
                  </a:txBody>
                  <a:tcPr marL="0" marR="0" marT="0" marB="0" anchor="ctr" anchorCtr="0" horzOverflow="overflow">
                    <a:solidFill>
                      <a:srgbClr val="E9EFF7"/>
                    </a:solidFill>
                  </a:tcPr>
                </a:tc>
              </a:tr>
              <a:tr h="203871">
                <a:tc>
                  <a:txBody>
                    <a:bodyPr/>
                    <a:lstStyle/>
                    <a:p>
                      <a:pPr algn="ctr">
                        <a:defRPr b="0" sz="1800">
                          <a:solidFill>
                            <a:srgbClr val="000000"/>
                          </a:solidFill>
                        </a:defRPr>
                      </a:pPr>
                      <a:r>
                        <a:rPr b="1" sz="600">
                          <a:solidFill>
                            <a:srgbClr val="FFFFFF"/>
                          </a:solidFill>
                        </a:rPr>
                        <a:t>HWRF Hurricane Ensemble Data Assimilation Scheme (HEDAS)</a:t>
                      </a:r>
                    </a:p>
                  </a:txBody>
                  <a:tcPr marL="0" marR="0" marT="0" marB="0" anchor="ctr" anchorCtr="0" horzOverflow="overflow">
                    <a:solidFill>
                      <a:schemeClr val="accent1"/>
                    </a:solidFill>
                  </a:tcPr>
                </a:tc>
                <a:tc>
                  <a:txBody>
                    <a:bodyPr/>
                    <a:lstStyle/>
                    <a:p>
                      <a:pPr algn="ctr">
                        <a:defRPr sz="600"/>
                      </a:pPr>
                      <a:r>
                        <a:t>Sim Aberson (</a:t>
                      </a:r>
                      <a:r>
                        <a:rPr u="sng">
                          <a:solidFill>
                            <a:srgbClr val="0563C1"/>
                          </a:solidFill>
                          <a:uFill>
                            <a:solidFill>
                              <a:srgbClr val="0563C1"/>
                            </a:solidFill>
                          </a:uFill>
                          <a:hlinkClick r:id="rId18" invalidUrl="" action="" tgtFrame="" tooltip="" history="1" highlightClick="0" endSnd="0"/>
                        </a:rPr>
                        <a:t>sim.aberson@noaa.gov</a:t>
                      </a:r>
                      <a:r>
                        <a:t>)</a:t>
                      </a:r>
                      <a:endParaRPr sz="700"/>
                    </a:p>
                    <a:p>
                      <a:pPr algn="ctr">
                        <a:defRPr sz="600"/>
                      </a:pPr>
                      <a:r>
                        <a:t>Altug Aksoy (</a:t>
                      </a:r>
                      <a:r>
                        <a:rPr u="sng">
                          <a:solidFill>
                            <a:srgbClr val="0563C1"/>
                          </a:solidFill>
                          <a:uFill>
                            <a:solidFill>
                              <a:srgbClr val="0563C1"/>
                            </a:solidFill>
                          </a:uFill>
                          <a:hlinkClick r:id="rId15" invalidUrl="" action="" tgtFrame="" tooltip="" history="1" highlightClick="0" endSnd="0"/>
                        </a:rPr>
                        <a:t>altug.aksoy@noaa.gov</a:t>
                      </a:r>
                      <a:r>
                        <a:rPr u="sng"/>
                        <a:t>)</a:t>
                      </a:r>
                    </a:p>
                  </a:txBody>
                  <a:tcPr marL="0" marR="0" marT="0" marB="0" anchor="ctr" anchorCtr="0" horzOverflow="overflow">
                    <a:solidFill>
                      <a:srgbClr val="D0DEEF"/>
                    </a:solidFill>
                  </a:tcPr>
                </a:tc>
              </a:tr>
            </a:tbl>
          </a:graphicData>
        </a:graphic>
      </p:graphicFrame>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1"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Operations &amp; Logistics</a:t>
            </a:r>
          </a:p>
        </p:txBody>
      </p:sp>
      <p:pic>
        <p:nvPicPr>
          <p:cNvPr id="242"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243"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244" name="TextBox 7"/>
          <p:cNvSpPr txBox="1"/>
          <p:nvPr/>
        </p:nvSpPr>
        <p:spPr>
          <a:xfrm>
            <a:off x="409786" y="1674672"/>
            <a:ext cx="11736495" cy="40795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pPr>
            <a:r>
              <a:t>HFP Data</a:t>
            </a:r>
          </a:p>
          <a:p>
            <a:pPr indent="236536">
              <a:defRPr sz="1200"/>
            </a:pPr>
          </a:p>
          <a:p>
            <a:pPr marL="457200" indent="-220663">
              <a:buSzPct val="100000"/>
              <a:buFont typeface="Arial"/>
              <a:buChar char="•"/>
              <a:defRPr sz="2400"/>
            </a:pPr>
            <a:r>
              <a:t>AOC will ensure that all data is transferred to AOC ground servers after missions</a:t>
            </a:r>
          </a:p>
          <a:p>
            <a:pPr lvl="1" marL="1036637" indent="-342900">
              <a:buSzPct val="100000"/>
              <a:buFont typeface="Courier New"/>
              <a:buChar char="o"/>
              <a:defRPr sz="2000"/>
            </a:pPr>
            <a:r>
              <a:t>HRDers no longer need to take an external hard drive on missions</a:t>
            </a:r>
          </a:p>
          <a:p>
            <a:pPr lvl="1" marL="1036637" indent="-342900">
              <a:buSzPct val="100000"/>
              <a:buFont typeface="Courier New"/>
              <a:buChar char="o"/>
              <a:defRPr sz="2000"/>
            </a:pPr>
            <a:r>
              <a:t>Aspen output should be copied (not moved) to the “FRD” folder periodically during missions</a:t>
            </a:r>
          </a:p>
          <a:p>
            <a:pPr lvl="1" marL="1036637" indent="-342900">
              <a:buSzPct val="100000"/>
              <a:buFont typeface="Courier New"/>
              <a:buChar char="o"/>
              <a:defRPr sz="2000"/>
            </a:pPr>
            <a:r>
              <a:t>All Aspen output should be moved to a mission ID folder and kept on the aircraft computer</a:t>
            </a:r>
          </a:p>
          <a:p>
            <a:pPr lvl="1" marL="1036637" indent="-342900">
              <a:buSzPct val="100000"/>
              <a:buFont typeface="Courier New"/>
              <a:buChar char="o"/>
              <a:defRPr sz="2000"/>
            </a:pPr>
            <a:r>
              <a:t>Auto Qced AXBT data will be transferred to AOC ground servers in near real-time</a:t>
            </a:r>
          </a:p>
          <a:p>
            <a:pPr marL="457200" indent="-220663">
              <a:buSzPct val="100000"/>
              <a:buFont typeface="Arial"/>
              <a:buChar char="•"/>
              <a:defRPr sz="1200"/>
            </a:pPr>
          </a:p>
          <a:p>
            <a:pPr marL="457200" indent="-220663">
              <a:buSzPct val="100000"/>
              <a:buFont typeface="Arial"/>
              <a:buChar char="•"/>
              <a:defRPr sz="2400"/>
            </a:pPr>
            <a:r>
              <a:t>For any data downloaded by HRDers while onboard the aircraft, options include:</a:t>
            </a:r>
          </a:p>
          <a:p>
            <a:pPr lvl="1" marL="1036637" indent="-342900">
              <a:buSzPct val="100000"/>
              <a:buChar char="▪"/>
              <a:defRPr sz="2000"/>
            </a:pPr>
            <a:r>
              <a:t>Upload data to the Google Drive for scanning</a:t>
            </a:r>
          </a:p>
          <a:p>
            <a:pPr lvl="1" marL="1036637" indent="-342900">
              <a:buSzPct val="100000"/>
              <a:buChar char="▪"/>
              <a:defRPr sz="2000"/>
            </a:pPr>
            <a:r>
              <a:t>Upload data to the AOML FTP (for smaller data transfers) - no scanning done</a:t>
            </a:r>
          </a:p>
          <a:p>
            <a:pPr lvl="1" marL="1036637" indent="-342900">
              <a:buSzPct val="100000"/>
              <a:buChar char="▪"/>
              <a:defRPr sz="2000"/>
            </a:pPr>
            <a:r>
              <a:t>Download data to a USB then upload to Google drive via GFE (gov’t issued laptops/equipment)</a:t>
            </a:r>
          </a:p>
          <a:p>
            <a:pPr lvl="2" marL="1379537" indent="-230187">
              <a:buSzPct val="100000"/>
              <a:buFont typeface="Courier New"/>
              <a:buChar char="o"/>
              <a:defRPr i="1"/>
            </a:pPr>
            <a:r>
              <a:t>Use McAfee to scan the USB stick before using and after loading data</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TextBox 7"/>
          <p:cNvSpPr txBox="1"/>
          <p:nvPr/>
        </p:nvSpPr>
        <p:spPr>
          <a:xfrm>
            <a:off x="409786" y="1761912"/>
            <a:ext cx="11736495" cy="40403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514350" indent="-514350">
              <a:buSzPct val="100000"/>
              <a:buAutoNum type="arabicPeriod" startAt="1"/>
              <a:defRPr sz="3200"/>
            </a:pPr>
            <a:r>
              <a:t>HFP-APHEX overview</a:t>
            </a:r>
          </a:p>
          <a:p>
            <a:pPr marL="514350" indent="-514350">
              <a:buSzPct val="100000"/>
              <a:buAutoNum type="arabicPeriod" startAt="1"/>
              <a:defRPr sz="1200"/>
            </a:pPr>
          </a:p>
          <a:p>
            <a:pPr marL="514350" indent="-514350">
              <a:buSzPct val="100000"/>
              <a:buAutoNum type="arabicPeriod" startAt="2"/>
              <a:defRPr sz="3200"/>
            </a:pPr>
            <a:r>
              <a:t>COVID-19 Update</a:t>
            </a:r>
          </a:p>
          <a:p>
            <a:pPr marL="514350" indent="-514350">
              <a:buSzPct val="100000"/>
              <a:buAutoNum type="arabicPeriod" startAt="2"/>
              <a:defRPr sz="1200"/>
            </a:pPr>
          </a:p>
          <a:p>
            <a:pPr marL="514350" indent="-514350">
              <a:buSzPct val="100000"/>
              <a:buAutoNum type="arabicPeriod" startAt="3"/>
              <a:defRPr sz="3200"/>
            </a:pPr>
            <a:r>
              <a:t>Operations &amp; Logistics</a:t>
            </a:r>
          </a:p>
          <a:p>
            <a:pPr marL="514350" indent="-514350">
              <a:buSzPct val="100000"/>
              <a:buAutoNum type="arabicPeriod" startAt="3"/>
              <a:defRPr sz="1400"/>
            </a:pPr>
          </a:p>
          <a:p>
            <a:pPr marL="514350" indent="-514350">
              <a:buSzPct val="100000"/>
              <a:buAutoNum type="arabicPeriod" startAt="4"/>
              <a:defRPr sz="3200"/>
            </a:pPr>
            <a:r>
              <a:t>Expendables &amp; Instrumentation</a:t>
            </a:r>
          </a:p>
          <a:p>
            <a:pPr marL="514350" indent="-514350">
              <a:buSzPct val="100000"/>
              <a:buAutoNum type="arabicPeriod" startAt="4"/>
              <a:defRPr sz="1400"/>
            </a:pPr>
          </a:p>
          <a:p>
            <a:pPr marL="514350" indent="-514350">
              <a:buSzPct val="100000"/>
              <a:buAutoNum type="arabicPeriod" startAt="5"/>
              <a:defRPr sz="3200"/>
            </a:pPr>
            <a:r>
              <a:t>Planned Collaborations with ONR &amp; NASA</a:t>
            </a:r>
          </a:p>
          <a:p>
            <a:pPr marL="514350" indent="-514350">
              <a:buSzPct val="100000"/>
              <a:buAutoNum type="arabicPeriod" startAt="5"/>
              <a:defRPr sz="1400"/>
            </a:pPr>
          </a:p>
          <a:p>
            <a:pPr marL="514350" indent="-514350">
              <a:buSzPct val="100000"/>
              <a:buAutoNum type="arabicPeriod" startAt="6"/>
              <a:defRPr sz="3200"/>
            </a:pPr>
            <a:r>
              <a:t>HFP Experiments &amp; Modules</a:t>
            </a:r>
          </a:p>
        </p:txBody>
      </p:sp>
      <p:sp>
        <p:nvSpPr>
          <p:cNvPr id="118" name="Slide Number Placeholder 3"/>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9"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Agenda</a:t>
            </a:r>
          </a:p>
        </p:txBody>
      </p:sp>
      <p:pic>
        <p:nvPicPr>
          <p:cNvPr id="120"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121"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7"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Operations &amp; Logistics</a:t>
            </a:r>
          </a:p>
        </p:txBody>
      </p:sp>
      <p:pic>
        <p:nvPicPr>
          <p:cNvPr id="248"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249"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250" name="TextBox 9"/>
          <p:cNvSpPr txBox="1"/>
          <p:nvPr/>
        </p:nvSpPr>
        <p:spPr>
          <a:xfrm>
            <a:off x="409786" y="1475307"/>
            <a:ext cx="11736495" cy="44818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External Communication</a:t>
            </a:r>
          </a:p>
          <a:p>
            <a:pPr>
              <a:defRPr b="1" sz="500"/>
            </a:pPr>
          </a:p>
          <a:p>
            <a:pPr marL="457200" indent="-220663">
              <a:buSzPct val="100000"/>
              <a:buFont typeface="Arial"/>
              <a:buChar char="•"/>
              <a:defRPr sz="2400"/>
            </a:pPr>
            <a:r>
              <a:t>HRD will be working closely with AOML’s Comms Team (Laura Chaibongsai &amp; Holly Stahl)</a:t>
            </a:r>
          </a:p>
          <a:p>
            <a:pPr marL="457200" indent="-220663">
              <a:buSzPct val="100000"/>
              <a:buFont typeface="Arial"/>
              <a:buChar char="•"/>
              <a:defRPr sz="2400"/>
            </a:pPr>
            <a:r>
              <a:t>HRD blog: </a:t>
            </a:r>
            <a:r>
              <a:rPr u="sng">
                <a:solidFill>
                  <a:srgbClr val="0563C1"/>
                </a:solidFill>
                <a:uFill>
                  <a:solidFill>
                    <a:srgbClr val="0563C1"/>
                  </a:solidFill>
                </a:uFill>
                <a:hlinkClick r:id="rId4" invalidUrl="" action="" tgtFrame="" tooltip="" history="1" highlightClick="0" endSnd="0"/>
              </a:rPr>
              <a:t>https://noaahrd.wordpress.com/</a:t>
            </a:r>
            <a:r>
              <a:t> </a:t>
            </a:r>
          </a:p>
          <a:p>
            <a:pPr marL="457200" indent="-220663">
              <a:buSzPct val="100000"/>
              <a:buFont typeface="Arial"/>
              <a:buChar char="•"/>
              <a:defRPr sz="2400"/>
            </a:pPr>
            <a:r>
              <a:t>HRD webpage: </a:t>
            </a:r>
            <a:r>
              <a:rPr u="sng">
                <a:solidFill>
                  <a:srgbClr val="0563C1"/>
                </a:solidFill>
                <a:uFill>
                  <a:solidFill>
                    <a:srgbClr val="0563C1"/>
                  </a:solidFill>
                </a:uFill>
                <a:hlinkClick r:id="rId5" invalidUrl="" action="" tgtFrame="" tooltip="" history="1" highlightClick="0" endSnd="0"/>
              </a:rPr>
              <a:t>http://www.aoml.noaa.gov/hrd/</a:t>
            </a:r>
            <a:r>
              <a:t> </a:t>
            </a:r>
          </a:p>
          <a:p>
            <a:pPr marL="457200" indent="-220663">
              <a:buSzPct val="100000"/>
              <a:buFont typeface="Arial"/>
              <a:buChar char="•"/>
              <a:defRPr sz="2400"/>
            </a:pPr>
            <a:r>
              <a:t>Facebook: </a:t>
            </a:r>
            <a:r>
              <a:rPr u="sng">
                <a:solidFill>
                  <a:srgbClr val="0563C1"/>
                </a:solidFill>
                <a:uFill>
                  <a:solidFill>
                    <a:srgbClr val="0563C1"/>
                  </a:solidFill>
                </a:uFill>
                <a:hlinkClick r:id="rId6" invalidUrl="" action="" tgtFrame="" tooltip="" history="1" highlightClick="0" endSnd="0"/>
              </a:rPr>
              <a:t>https://www.facebook.com/noaahrd/</a:t>
            </a:r>
            <a:r>
              <a:t> </a:t>
            </a:r>
          </a:p>
          <a:p>
            <a:pPr marL="457200" indent="-220663">
              <a:buSzPct val="100000"/>
              <a:buFont typeface="Arial"/>
              <a:buChar char="•"/>
              <a:defRPr sz="2400"/>
            </a:pPr>
            <a:r>
              <a:t>Twitter: </a:t>
            </a:r>
            <a:r>
              <a:rPr u="sng">
                <a:solidFill>
                  <a:srgbClr val="0563C1"/>
                </a:solidFill>
                <a:uFill>
                  <a:solidFill>
                    <a:srgbClr val="0563C1"/>
                  </a:solidFill>
                </a:uFill>
                <a:hlinkClick r:id="rId7" invalidUrl="" action="" tgtFrame="" tooltip="" history="1" highlightClick="0" endSnd="0"/>
              </a:rPr>
              <a:t>https://twitter.com/HRD_AOML_NOAA</a:t>
            </a:r>
            <a:r>
              <a:t> </a:t>
            </a:r>
          </a:p>
          <a:p>
            <a:pPr indent="7938">
              <a:defRPr sz="2400">
                <a:latin typeface="Arial Bold"/>
                <a:ea typeface="Arial Bold"/>
                <a:cs typeface="Arial Bold"/>
                <a:sym typeface="Arial Bold"/>
              </a:defRPr>
            </a:pPr>
          </a:p>
          <a:p>
            <a:pPr indent="7938">
              <a:defRPr sz="2400">
                <a:latin typeface="Arial Bold"/>
                <a:ea typeface="Arial Bold"/>
                <a:cs typeface="Arial Bold"/>
                <a:sym typeface="Arial Bold"/>
              </a:defRPr>
            </a:pPr>
          </a:p>
          <a:p>
            <a:pPr indent="7938">
              <a:defRPr sz="2400">
                <a:latin typeface="Arial Bold"/>
                <a:ea typeface="Arial Bold"/>
                <a:cs typeface="Arial Bold"/>
                <a:sym typeface="Arial Bold"/>
              </a:defRPr>
            </a:pPr>
            <a:r>
              <a:t>Internal Communication</a:t>
            </a:r>
          </a:p>
          <a:p>
            <a:pPr marL="465137" indent="-228600">
              <a:buSzPct val="100000"/>
              <a:buFont typeface="Arial"/>
              <a:buChar char="•"/>
              <a:defRPr sz="2400"/>
            </a:pPr>
            <a:r>
              <a:t>Daily Plan of the Day: when operations are ongoing</a:t>
            </a:r>
          </a:p>
          <a:p>
            <a:pPr lvl="1" marL="1036637" indent="-342900">
              <a:buSzPct val="100000"/>
              <a:buFont typeface="Courier New"/>
              <a:buChar char="o"/>
              <a:defRPr sz="2000"/>
            </a:pPr>
            <a:r>
              <a:t>aircraft status, potential targets, deployment logistics, travel</a:t>
            </a:r>
          </a:p>
          <a:p>
            <a:pPr marL="465137" indent="-228600">
              <a:buSzPct val="100000"/>
              <a:buFont typeface="Arial"/>
              <a:buChar char="•"/>
              <a:defRPr sz="2400"/>
            </a:pPr>
            <a:r>
              <a:t>Daily map discussions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3" name="Slide Number Placeholder 1"/>
          <p:cNvSpPr txBox="1"/>
          <p:nvPr/>
        </p:nvSpPr>
        <p:spPr>
          <a:xfrm>
            <a:off x="11218138" y="6414760"/>
            <a:ext cx="89944" cy="1270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24</a:t>
            </a:r>
          </a:p>
        </p:txBody>
      </p:sp>
      <p:sp>
        <p:nvSpPr>
          <p:cNvPr id="254" name="TextBox 2"/>
          <p:cNvSpPr txBox="1"/>
          <p:nvPr/>
        </p:nvSpPr>
        <p:spPr>
          <a:xfrm>
            <a:off x="45719" y="-25748"/>
            <a:ext cx="12100563" cy="49704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vl1pPr>
          </a:lstStyle>
          <a:p>
            <a:pPr/>
            <a:r>
              <a:t>2022 HFP-APHEX: Health and Safety</a:t>
            </a:r>
          </a:p>
        </p:txBody>
      </p:sp>
      <p:pic>
        <p:nvPicPr>
          <p:cNvPr id="255" name="Screen Shot 2022-06-22 at 10.45.01 AM.png" descr="Screen Shot 2022-06-22 at 10.45.01 AM.png"/>
          <p:cNvPicPr>
            <a:picLocks noChangeAspect="1"/>
          </p:cNvPicPr>
          <p:nvPr/>
        </p:nvPicPr>
        <p:blipFill>
          <a:blip r:embed="rId2">
            <a:extLst/>
          </a:blip>
          <a:stretch>
            <a:fillRect/>
          </a:stretch>
        </p:blipFill>
        <p:spPr>
          <a:xfrm>
            <a:off x="0" y="493141"/>
            <a:ext cx="12192001" cy="1664813"/>
          </a:xfrm>
          <a:prstGeom prst="rect">
            <a:avLst/>
          </a:prstGeom>
          <a:ln w="12700">
            <a:miter lim="400000"/>
          </a:ln>
        </p:spPr>
      </p:pic>
      <p:sp>
        <p:nvSpPr>
          <p:cNvPr id="256" name="Arrow"/>
          <p:cNvSpPr/>
          <p:nvPr/>
        </p:nvSpPr>
        <p:spPr>
          <a:xfrm rot="5397662">
            <a:off x="10832221" y="259043"/>
            <a:ext cx="781929" cy="328817"/>
          </a:xfrm>
          <a:prstGeom prst="rightArrow">
            <a:avLst>
              <a:gd name="adj1" fmla="val 32000"/>
              <a:gd name="adj2" fmla="val 119689"/>
            </a:avLst>
          </a:prstGeom>
          <a:solidFill>
            <a:srgbClr val="FF0000"/>
          </a:solidFill>
          <a:ln w="12700">
            <a:solidFill>
              <a:schemeClr val="accent1"/>
            </a:solidFill>
            <a:miter/>
          </a:ln>
        </p:spPr>
        <p:txBody>
          <a:bodyPr lIns="45719" rIns="45719" anchor="ctr"/>
          <a:lstStyle/>
          <a:p>
            <a:pPr/>
          </a:p>
        </p:txBody>
      </p:sp>
      <p:sp>
        <p:nvSpPr>
          <p:cNvPr id="257" name="Arrow"/>
          <p:cNvSpPr/>
          <p:nvPr/>
        </p:nvSpPr>
        <p:spPr>
          <a:xfrm rot="5397662">
            <a:off x="10476621" y="259043"/>
            <a:ext cx="781929" cy="328817"/>
          </a:xfrm>
          <a:prstGeom prst="rightArrow">
            <a:avLst>
              <a:gd name="adj1" fmla="val 32000"/>
              <a:gd name="adj2" fmla="val 119689"/>
            </a:avLst>
          </a:prstGeom>
          <a:solidFill>
            <a:srgbClr val="FF0000"/>
          </a:solidFill>
          <a:ln w="12700">
            <a:solidFill>
              <a:schemeClr val="accent1"/>
            </a:solidFill>
            <a:miter/>
          </a:ln>
        </p:spPr>
        <p:txBody>
          <a:bodyPr lIns="45719" rIns="45719" anchor="ctr"/>
          <a:lstStyle/>
          <a:p>
            <a:pPr/>
          </a:p>
        </p:txBody>
      </p:sp>
      <p:sp>
        <p:nvSpPr>
          <p:cNvPr id="258" name="https://www.aoml.noaa.gov/2022-hurricane-field-program/"/>
          <p:cNvSpPr txBox="1"/>
          <p:nvPr/>
        </p:nvSpPr>
        <p:spPr>
          <a:xfrm>
            <a:off x="3264563" y="387053"/>
            <a:ext cx="5662870"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u="sng">
                <a:solidFill>
                  <a:srgbClr val="0563C1"/>
                </a:solidFill>
                <a:uFill>
                  <a:solidFill>
                    <a:srgbClr val="0563C1"/>
                  </a:solidFill>
                </a:uFill>
                <a:hlinkClick r:id="rId3" invalidUrl="" action="" tgtFrame="" tooltip="" history="1" highlightClick="0" endSnd="0"/>
              </a:defRPr>
            </a:lvl1pPr>
          </a:lstStyle>
          <a:p>
            <a:pPr/>
            <a:r>
              <a:rPr>
                <a:hlinkClick r:id="rId3" invalidUrl="" action="" tgtFrame="" tooltip="" history="1" highlightClick="0" endSnd="0"/>
              </a:rPr>
              <a:t>https://www.aoml.noaa.gov/2022-hurricane-field-program/</a:t>
            </a:r>
          </a:p>
        </p:txBody>
      </p:sp>
      <p:sp>
        <p:nvSpPr>
          <p:cNvPr id="259" name="Data gathering is the HFP’s ultimate goal, but the paramount concern is the safety and health (including mental health) of those individuals doing the work.…"/>
          <p:cNvSpPr txBox="1"/>
          <p:nvPr/>
        </p:nvSpPr>
        <p:spPr>
          <a:xfrm>
            <a:off x="111044" y="2179798"/>
            <a:ext cx="8548791" cy="381717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100"/>
            </a:pPr>
            <a:r>
              <a:t>Data gathering is the HFP’s ultimate goal, but the paramount concern is the safety and health (including mental health) of those individuals doing the work.</a:t>
            </a:r>
          </a:p>
          <a:p>
            <a:pPr>
              <a:defRPr sz="2100"/>
            </a:pPr>
          </a:p>
          <a:p>
            <a:pPr>
              <a:defRPr sz="2100"/>
            </a:pPr>
            <a:r>
              <a:t>Link has information on:</a:t>
            </a:r>
          </a:p>
          <a:p>
            <a:pPr>
              <a:defRPr sz="2100"/>
            </a:pPr>
            <a:r>
              <a:t>     </a:t>
            </a:r>
            <a:r>
              <a:rPr u="sng">
                <a:solidFill>
                  <a:srgbClr val="0563C1"/>
                </a:solidFill>
                <a:uFill>
                  <a:solidFill>
                    <a:srgbClr val="0563C1"/>
                  </a:solidFill>
                </a:uFill>
                <a:hlinkClick r:id="rId4" invalidUrl="" action="" tgtFrame="" tooltip="" history="1" highlightClick="0" endSnd="0"/>
              </a:rPr>
              <a:t>Workplace Violence Prevention and Response</a:t>
            </a:r>
            <a:r>
              <a:t>  </a:t>
            </a:r>
          </a:p>
          <a:p>
            <a:pPr>
              <a:defRPr sz="2100"/>
            </a:pPr>
            <a:r>
              <a:t>     </a:t>
            </a:r>
            <a:r>
              <a:rPr u="sng">
                <a:solidFill>
                  <a:srgbClr val="0563C1"/>
                </a:solidFill>
                <a:uFill>
                  <a:solidFill>
                    <a:srgbClr val="0563C1"/>
                  </a:solidFill>
                </a:uFill>
                <a:hlinkClick r:id="rId5" invalidUrl="" action="" tgtFrame="" tooltip="" history="1" highlightClick="0" endSnd="0"/>
              </a:rPr>
              <a:t>Behavioral Health and Wellness</a:t>
            </a:r>
          </a:p>
          <a:p>
            <a:pPr>
              <a:defRPr sz="2100"/>
            </a:pPr>
            <a:r>
              <a:t>     Employee Assistance Programs (</a:t>
            </a:r>
            <a:r>
              <a:rPr u="sng">
                <a:solidFill>
                  <a:srgbClr val="0563C1"/>
                </a:solidFill>
                <a:uFill>
                  <a:solidFill>
                    <a:srgbClr val="0563C1"/>
                  </a:solidFill>
                </a:uFill>
                <a:hlinkClick r:id="rId6" invalidUrl="" action="" tgtFrame="" tooltip="" history="1" highlightClick="0" endSnd="0"/>
              </a:rPr>
              <a:t>NOAA</a:t>
            </a:r>
            <a:r>
              <a:t>, </a:t>
            </a:r>
            <a:r>
              <a:rPr u="sng">
                <a:solidFill>
                  <a:srgbClr val="0563C1"/>
                </a:solidFill>
                <a:uFill>
                  <a:solidFill>
                    <a:srgbClr val="0563C1"/>
                  </a:solidFill>
                </a:uFill>
                <a:hlinkClick r:id="rId7" invalidUrl="" action="" tgtFrame="" tooltip="" history="1" highlightClick="0" endSnd="0"/>
              </a:rPr>
              <a:t>UM</a:t>
            </a:r>
            <a:r>
              <a:t>, </a:t>
            </a:r>
            <a:r>
              <a:rPr u="sng">
                <a:solidFill>
                  <a:srgbClr val="0563C1"/>
                </a:solidFill>
                <a:uFill>
                  <a:solidFill>
                    <a:srgbClr val="0563C1"/>
                  </a:solidFill>
                </a:uFill>
                <a:hlinkClick r:id="rId8" invalidUrl="" action="" tgtFrame="" tooltip="" history="1" highlightClick="0" endSnd="0"/>
              </a:rPr>
              <a:t>MSU</a:t>
            </a:r>
            <a:r>
              <a:t>)</a:t>
            </a:r>
          </a:p>
          <a:p>
            <a:pPr>
              <a:defRPr sz="2100"/>
            </a:pPr>
          </a:p>
          <a:p>
            <a:pPr defTabSz="457200">
              <a:spcBef>
                <a:spcPts val="1200"/>
              </a:spcBef>
              <a:defRPr sz="2100">
                <a:solidFill>
                  <a:srgbClr val="333333"/>
                </a:solidFill>
              </a:defRPr>
            </a:pPr>
            <a:r>
              <a:t>The Fieldwork Initiative to Stop Sexualized Trauma (available </a:t>
            </a:r>
            <a:r>
              <a:rPr>
                <a:solidFill>
                  <a:srgbClr val="1155CC"/>
                </a:solidFill>
              </a:rPr>
              <a:t>here </a:t>
            </a:r>
            <a:r>
              <a:t>or </a:t>
            </a:r>
            <a:r>
              <a:rPr>
                <a:solidFill>
                  <a:srgbClr val="1155CC"/>
                </a:solidFill>
              </a:rPr>
              <a:t>here</a:t>
            </a:r>
            <a:r>
              <a:t>), and/or the Towards Sexual Literacy in Fieldwork training (available </a:t>
            </a:r>
            <a:r>
              <a:rPr>
                <a:solidFill>
                  <a:srgbClr val="1155CC"/>
                </a:solidFill>
              </a:rPr>
              <a:t>here</a:t>
            </a:r>
            <a:r>
              <a:t>).</a:t>
            </a:r>
          </a:p>
        </p:txBody>
      </p:sp>
      <p:pic>
        <p:nvPicPr>
          <p:cNvPr id="260" name="WVPR Flyer 05.02.22 (1).png" descr="WVPR Flyer 05.02.22 (1).png"/>
          <p:cNvPicPr>
            <a:picLocks noChangeAspect="1"/>
          </p:cNvPicPr>
          <p:nvPr/>
        </p:nvPicPr>
        <p:blipFill>
          <a:blip r:embed="rId9">
            <a:extLst/>
          </a:blip>
          <a:stretch>
            <a:fillRect/>
          </a:stretch>
        </p:blipFill>
        <p:spPr>
          <a:xfrm>
            <a:off x="8687255" y="2179797"/>
            <a:ext cx="3558656" cy="4744875"/>
          </a:xfrm>
          <a:prstGeom prst="rect">
            <a:avLst/>
          </a:prstGeom>
          <a:ln w="12700">
            <a:miter lim="400000"/>
          </a:ln>
        </p:spPr>
      </p:pic>
      <p:sp>
        <p:nvSpPr>
          <p:cNvPr id="261" name="WVPR info sheet will be in all flight bags and government vehicles.  Services available to everyone everywhere, whether the incident happened in the workplace or not."/>
          <p:cNvSpPr txBox="1"/>
          <p:nvPr/>
        </p:nvSpPr>
        <p:spPr>
          <a:xfrm>
            <a:off x="73215" y="6007456"/>
            <a:ext cx="8444209" cy="6251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solidFill>
                  <a:srgbClr val="FF0000"/>
                </a:solidFill>
              </a:defRPr>
            </a:pPr>
            <a:r>
              <a:t>WVPR info sheet will be in all flight bags and government vehicles.  Services available to </a:t>
            </a:r>
            <a:r>
              <a:rPr b="1"/>
              <a:t>everyone </a:t>
            </a:r>
            <a:r>
              <a:t>everywhere, whether the incident happened in the workplace or not. </a:t>
            </a:r>
          </a:p>
        </p:txBody>
      </p:sp>
      <p:sp>
        <p:nvSpPr>
          <p:cNvPr id="262" name="Arrow"/>
          <p:cNvSpPr/>
          <p:nvPr/>
        </p:nvSpPr>
        <p:spPr>
          <a:xfrm>
            <a:off x="7516731" y="6327176"/>
            <a:ext cx="1093869" cy="459995"/>
          </a:xfrm>
          <a:prstGeom prst="rightArrow">
            <a:avLst>
              <a:gd name="adj1" fmla="val 32000"/>
              <a:gd name="adj2" fmla="val 119689"/>
            </a:avLst>
          </a:prstGeom>
          <a:solidFill>
            <a:srgbClr val="FF0000"/>
          </a:solidFill>
          <a:ln w="12700">
            <a:solidFill>
              <a:schemeClr val="accent1"/>
            </a:solidFill>
            <a:miter/>
          </a:ln>
        </p:spPr>
        <p:txBody>
          <a:bodyPr lIns="45719" rIns="45719" anchor="ctr"/>
          <a:lstStyle/>
          <a:p>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5" name="Rectangle 4"/>
          <p:cNvSpPr txBox="1"/>
          <p:nvPr/>
        </p:nvSpPr>
        <p:spPr>
          <a:xfrm>
            <a:off x="45720" y="2367171"/>
            <a:ext cx="12100561" cy="19892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6600"/>
            </a:pPr>
            <a:r>
              <a:t>Planned Collaborations with </a:t>
            </a:r>
          </a:p>
          <a:p>
            <a:pPr algn="ctr">
              <a:defRPr sz="6600"/>
            </a:pPr>
            <a:r>
              <a:t>ONR &amp; NASA</a:t>
            </a:r>
          </a:p>
        </p:txBody>
      </p:sp>
      <p:sp>
        <p:nvSpPr>
          <p:cNvPr id="266" name="TextBox 6"/>
          <p:cNvSpPr txBox="1"/>
          <p:nvPr/>
        </p:nvSpPr>
        <p:spPr>
          <a:xfrm>
            <a:off x="45720" y="0"/>
            <a:ext cx="12100561" cy="5493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a:r>
              <a:t>2022 Hurricane Field Program-APHEX</a:t>
            </a:r>
          </a:p>
        </p:txBody>
      </p:sp>
      <p:pic>
        <p:nvPicPr>
          <p:cNvPr id="267"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268"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1"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Planned Collaborations</a:t>
            </a:r>
          </a:p>
        </p:txBody>
      </p:sp>
      <p:pic>
        <p:nvPicPr>
          <p:cNvPr id="272"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273"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274" name="Google Shape;107;p12"/>
          <p:cNvSpPr txBox="1"/>
          <p:nvPr/>
        </p:nvSpPr>
        <p:spPr>
          <a:xfrm>
            <a:off x="156519" y="1275932"/>
            <a:ext cx="12035481" cy="2316799"/>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2800"/>
            </a:pPr>
            <a:r>
              <a:t>ONR Tropical Cyclone Rapid Intensification (TCRI)</a:t>
            </a:r>
          </a:p>
          <a:p>
            <a:pPr marL="406400" indent="-169862">
              <a:buSzPct val="100000"/>
              <a:buFont typeface="Arial"/>
              <a:buChar char="•"/>
              <a:defRPr sz="2000"/>
            </a:pPr>
            <a:r>
              <a:t>Main Objectives</a:t>
            </a:r>
          </a:p>
          <a:p>
            <a:pPr lvl="1" marL="1092200" indent="-288925">
              <a:buSzPct val="100000"/>
              <a:buFont typeface="Courier New"/>
              <a:buChar char="o"/>
              <a:defRPr i="1"/>
            </a:pPr>
            <a:r>
              <a:t>Identify the key processes and predictability of TC rapid intensification</a:t>
            </a:r>
          </a:p>
          <a:p>
            <a:pPr marL="515937" indent="-279400">
              <a:buSzPct val="100000"/>
              <a:buFont typeface="Arial"/>
              <a:buChar char="•"/>
              <a:defRPr sz="800"/>
            </a:pPr>
          </a:p>
          <a:p>
            <a:pPr marL="515937" indent="-279400">
              <a:buSzPct val="100000"/>
              <a:buFont typeface="Arial"/>
              <a:buChar char="•"/>
              <a:defRPr sz="2000"/>
            </a:pPr>
            <a:r>
              <a:t>Aircraft: NOAA P-3s and G-IV (in collaboration with AOML/HRD, usual deployment sites)</a:t>
            </a:r>
          </a:p>
          <a:p>
            <a:pPr marL="515937" indent="-279400">
              <a:buSzPct val="100000"/>
              <a:buFont typeface="Arial"/>
              <a:buChar char="•"/>
              <a:defRPr sz="800"/>
            </a:pPr>
          </a:p>
          <a:p>
            <a:pPr marL="515937" indent="-279400">
              <a:buSzPct val="100000"/>
              <a:buFont typeface="Arial"/>
              <a:buChar char="•"/>
              <a:defRPr sz="2000"/>
            </a:pPr>
            <a:r>
              <a:t>Timelines</a:t>
            </a:r>
          </a:p>
          <a:p>
            <a:pPr lvl="1" marL="1092200" indent="-288925">
              <a:buSzPct val="100000"/>
              <a:buFont typeface="Courier New"/>
              <a:buChar char="o"/>
              <a:defRPr i="1"/>
            </a:pPr>
            <a:r>
              <a:t>2022 Campaign: July-October (final field campaign year)</a:t>
            </a:r>
          </a:p>
        </p:txBody>
      </p:sp>
      <p:grpSp>
        <p:nvGrpSpPr>
          <p:cNvPr id="278" name="Group 12"/>
          <p:cNvGrpSpPr/>
          <p:nvPr/>
        </p:nvGrpSpPr>
        <p:grpSpPr>
          <a:xfrm>
            <a:off x="156519" y="3941395"/>
            <a:ext cx="12035481" cy="2608899"/>
            <a:chOff x="0" y="0"/>
            <a:chExt cx="12035480" cy="2608897"/>
          </a:xfrm>
        </p:grpSpPr>
        <p:sp>
          <p:nvSpPr>
            <p:cNvPr id="275" name="Google Shape;107;p12"/>
            <p:cNvSpPr txBox="1"/>
            <p:nvPr/>
          </p:nvSpPr>
          <p:spPr>
            <a:xfrm>
              <a:off x="0" y="0"/>
              <a:ext cx="12035481" cy="26088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b="1" sz="2800"/>
              </a:pPr>
              <a:r>
                <a:t>NASA CPEX-CV</a:t>
              </a:r>
            </a:p>
            <a:p>
              <a:pPr marL="406400" indent="-169862">
                <a:buSzPct val="100000"/>
                <a:buFont typeface="Arial"/>
                <a:buChar char="•"/>
                <a:defRPr sz="2000"/>
              </a:pPr>
              <a:r>
                <a:t>Main Objectives</a:t>
              </a:r>
            </a:p>
            <a:p>
              <a:pPr lvl="1" marL="1092200" indent="-288925">
                <a:buSzPct val="100000"/>
                <a:buFont typeface="Courier New"/>
                <a:buChar char="o"/>
                <a:defRPr i="1"/>
              </a:pPr>
              <a:r>
                <a:t>Tropical convection, Saharan Air Layer, tropical waves, West African Monsoon, TC genesis (ENATL &amp; W Africa)</a:t>
              </a:r>
            </a:p>
            <a:p>
              <a:pPr lvl="1" marL="1092200" indent="-288925">
                <a:buSzPct val="100000"/>
                <a:buFont typeface="Courier New"/>
                <a:buChar char="o"/>
                <a:defRPr i="1"/>
              </a:pPr>
              <a:r>
                <a:t>Validate the ADM-Aeolus satellite (wind lidar)</a:t>
              </a:r>
              <a:endParaRPr sz="2000"/>
            </a:p>
            <a:p>
              <a:pPr indent="236538">
                <a:defRPr i="1" sz="800"/>
              </a:pPr>
            </a:p>
            <a:p>
              <a:pPr marL="515937" indent="-279400">
                <a:buSzPct val="100000"/>
                <a:buFont typeface="Arial"/>
                <a:buChar char="•"/>
                <a:defRPr sz="2000"/>
              </a:pPr>
              <a:r>
                <a:t>Aircraft: NASA DC-8 (Cabo Verde)</a:t>
              </a:r>
            </a:p>
            <a:p>
              <a:pPr indent="236538">
                <a:defRPr sz="800"/>
              </a:pPr>
            </a:p>
            <a:p>
              <a:pPr marL="515937" indent="-279400">
                <a:buSzPct val="100000"/>
                <a:buFont typeface="Arial"/>
                <a:buChar char="•"/>
                <a:defRPr sz="2000"/>
              </a:pPr>
              <a:r>
                <a:t>Timeline</a:t>
              </a:r>
            </a:p>
            <a:p>
              <a:pPr lvl="1" marL="1092200" indent="-288925">
                <a:buSzPct val="100000"/>
                <a:buFont typeface="Courier New"/>
                <a:buChar char="o"/>
                <a:defRPr i="1"/>
              </a:pPr>
              <a:r>
                <a:t>2022 Campaign: 1-30 Sep (final field campaign year)</a:t>
              </a:r>
            </a:p>
          </p:txBody>
        </p:sp>
        <p:pic>
          <p:nvPicPr>
            <p:cNvPr id="276" name="Picture 14" descr="Picture 14"/>
            <p:cNvPicPr>
              <a:picLocks noChangeAspect="1"/>
            </p:cNvPicPr>
            <p:nvPr/>
          </p:nvPicPr>
          <p:blipFill>
            <a:blip r:embed="rId4">
              <a:extLst/>
            </a:blip>
            <a:stretch>
              <a:fillRect/>
            </a:stretch>
          </p:blipFill>
          <p:spPr>
            <a:xfrm>
              <a:off x="2462528" y="242189"/>
              <a:ext cx="663411" cy="548641"/>
            </a:xfrm>
            <a:prstGeom prst="rect">
              <a:avLst/>
            </a:prstGeom>
            <a:ln w="12700" cap="flat">
              <a:noFill/>
              <a:miter lim="400000"/>
            </a:ln>
            <a:effectLst/>
          </p:spPr>
        </p:pic>
        <p:pic>
          <p:nvPicPr>
            <p:cNvPr id="277" name="Picture 15" descr="Picture 15"/>
            <p:cNvPicPr>
              <a:picLocks noChangeAspect="1"/>
            </p:cNvPicPr>
            <p:nvPr/>
          </p:nvPicPr>
          <p:blipFill>
            <a:blip r:embed="rId5">
              <a:extLst/>
            </a:blip>
            <a:stretch>
              <a:fillRect/>
            </a:stretch>
          </p:blipFill>
          <p:spPr>
            <a:xfrm>
              <a:off x="3220081" y="242189"/>
              <a:ext cx="587830" cy="548641"/>
            </a:xfrm>
            <a:prstGeom prst="rect">
              <a:avLst/>
            </a:prstGeom>
            <a:ln w="12700" cap="flat">
              <a:noFill/>
              <a:miter lim="400000"/>
            </a:ln>
            <a:effectLst/>
          </p:spPr>
        </p:pic>
      </p:grpSp>
      <p:pic>
        <p:nvPicPr>
          <p:cNvPr id="279" name="Picture 16" descr="Picture 16"/>
          <p:cNvPicPr>
            <a:picLocks noChangeAspect="1"/>
          </p:cNvPicPr>
          <p:nvPr/>
        </p:nvPicPr>
        <p:blipFill>
          <a:blip r:embed="rId6">
            <a:extLst/>
          </a:blip>
          <a:stretch>
            <a:fillRect/>
          </a:stretch>
        </p:blipFill>
        <p:spPr>
          <a:xfrm>
            <a:off x="9282441" y="1494733"/>
            <a:ext cx="731521" cy="73152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2" name="Rectangle 4"/>
          <p:cNvSpPr txBox="1"/>
          <p:nvPr/>
        </p:nvSpPr>
        <p:spPr>
          <a:xfrm>
            <a:off x="45720" y="2875002"/>
            <a:ext cx="12100561" cy="9478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6600"/>
            </a:lvl1pPr>
          </a:lstStyle>
          <a:p>
            <a:pPr/>
            <a:r>
              <a:t>HFP Experiments &amp; Modules</a:t>
            </a:r>
          </a:p>
        </p:txBody>
      </p:sp>
      <p:sp>
        <p:nvSpPr>
          <p:cNvPr id="283" name="TextBox 6"/>
          <p:cNvSpPr txBox="1"/>
          <p:nvPr/>
        </p:nvSpPr>
        <p:spPr>
          <a:xfrm>
            <a:off x="45720" y="0"/>
            <a:ext cx="12100561" cy="5493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a:r>
              <a:t>2022 Hurricane Field Program-APHEX</a:t>
            </a:r>
          </a:p>
        </p:txBody>
      </p:sp>
      <p:pic>
        <p:nvPicPr>
          <p:cNvPr id="284"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285"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Google Shape;436;p7" descr="Google Shape;436;p7"/>
          <p:cNvPicPr>
            <a:picLocks noChangeAspect="1"/>
          </p:cNvPicPr>
          <p:nvPr/>
        </p:nvPicPr>
        <p:blipFill>
          <a:blip r:embed="rId2">
            <a:extLst/>
          </a:blip>
          <a:stretch>
            <a:fillRect/>
          </a:stretch>
        </p:blipFill>
        <p:spPr>
          <a:xfrm>
            <a:off x="2858749" y="1941217"/>
            <a:ext cx="1828801" cy="2011681"/>
          </a:xfrm>
          <a:prstGeom prst="rect">
            <a:avLst/>
          </a:prstGeom>
          <a:ln w="12700">
            <a:miter lim="400000"/>
          </a:ln>
        </p:spPr>
      </p:pic>
      <p:pic>
        <p:nvPicPr>
          <p:cNvPr id="289" name="Google Shape;437;p7" descr="Google Shape;437;p7"/>
          <p:cNvPicPr>
            <a:picLocks noChangeAspect="1"/>
          </p:cNvPicPr>
          <p:nvPr/>
        </p:nvPicPr>
        <p:blipFill>
          <a:blip r:embed="rId3">
            <a:extLst/>
          </a:blip>
          <a:stretch>
            <a:fillRect/>
          </a:stretch>
        </p:blipFill>
        <p:spPr>
          <a:xfrm>
            <a:off x="609598" y="1946042"/>
            <a:ext cx="1828801" cy="2011680"/>
          </a:xfrm>
          <a:prstGeom prst="rect">
            <a:avLst/>
          </a:prstGeom>
          <a:ln w="12700">
            <a:miter lim="400000"/>
          </a:ln>
        </p:spPr>
      </p:pic>
      <p:pic>
        <p:nvPicPr>
          <p:cNvPr id="290" name="Google Shape;438;p7" descr="Google Shape;438;p7"/>
          <p:cNvPicPr>
            <a:picLocks noChangeAspect="1"/>
          </p:cNvPicPr>
          <p:nvPr/>
        </p:nvPicPr>
        <p:blipFill>
          <a:blip r:embed="rId4">
            <a:extLst/>
          </a:blip>
          <a:stretch>
            <a:fillRect/>
          </a:stretch>
        </p:blipFill>
        <p:spPr>
          <a:xfrm>
            <a:off x="5107902" y="1941217"/>
            <a:ext cx="1828801" cy="2011681"/>
          </a:xfrm>
          <a:prstGeom prst="rect">
            <a:avLst/>
          </a:prstGeom>
          <a:ln w="12700">
            <a:miter lim="400000"/>
          </a:ln>
        </p:spPr>
      </p:pic>
      <p:sp>
        <p:nvSpPr>
          <p:cNvPr id="291" name="Google Shape;439;p7"/>
          <p:cNvSpPr txBox="1"/>
          <p:nvPr/>
        </p:nvSpPr>
        <p:spPr>
          <a:xfrm>
            <a:off x="676375" y="1358528"/>
            <a:ext cx="1737350" cy="5728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a:pPr>
            <a:r>
              <a:t>Figure-4</a:t>
            </a:r>
            <a:endParaRPr sz="1400"/>
          </a:p>
          <a:p>
            <a:pPr algn="ctr">
              <a:defRPr sz="1400"/>
            </a:pPr>
            <a:r>
              <a:t>(P-3)</a:t>
            </a:r>
          </a:p>
        </p:txBody>
      </p:sp>
      <p:pic>
        <p:nvPicPr>
          <p:cNvPr id="292" name="Google Shape;440;p7" descr="Google Shape;440;p7"/>
          <p:cNvPicPr>
            <a:picLocks noChangeAspect="1"/>
          </p:cNvPicPr>
          <p:nvPr/>
        </p:nvPicPr>
        <p:blipFill>
          <a:blip r:embed="rId5">
            <a:extLst/>
          </a:blip>
          <a:stretch>
            <a:fillRect/>
          </a:stretch>
        </p:blipFill>
        <p:spPr>
          <a:xfrm>
            <a:off x="219456" y="4765333"/>
            <a:ext cx="1828801" cy="2011681"/>
          </a:xfrm>
          <a:prstGeom prst="rect">
            <a:avLst/>
          </a:prstGeom>
          <a:ln w="12700">
            <a:miter lim="400000"/>
          </a:ln>
        </p:spPr>
      </p:pic>
      <p:pic>
        <p:nvPicPr>
          <p:cNvPr id="293" name="Google Shape;441;p7" descr="Google Shape;441;p7"/>
          <p:cNvPicPr>
            <a:picLocks noChangeAspect="1"/>
          </p:cNvPicPr>
          <p:nvPr/>
        </p:nvPicPr>
        <p:blipFill>
          <a:blip r:embed="rId6">
            <a:extLst/>
          </a:blip>
          <a:stretch>
            <a:fillRect/>
          </a:stretch>
        </p:blipFill>
        <p:spPr>
          <a:xfrm>
            <a:off x="4313347" y="4765333"/>
            <a:ext cx="1828801" cy="2011681"/>
          </a:xfrm>
          <a:prstGeom prst="rect">
            <a:avLst/>
          </a:prstGeom>
          <a:ln w="12700">
            <a:miter lim="400000"/>
          </a:ln>
        </p:spPr>
      </p:pic>
      <p:pic>
        <p:nvPicPr>
          <p:cNvPr id="294" name="Google Shape;442;p7" descr="Google Shape;442;p7"/>
          <p:cNvPicPr>
            <a:picLocks noChangeAspect="1"/>
          </p:cNvPicPr>
          <p:nvPr/>
        </p:nvPicPr>
        <p:blipFill>
          <a:blip r:embed="rId7">
            <a:extLst/>
          </a:blip>
          <a:stretch>
            <a:fillRect/>
          </a:stretch>
        </p:blipFill>
        <p:spPr>
          <a:xfrm>
            <a:off x="2267711" y="4765333"/>
            <a:ext cx="1828801" cy="2011681"/>
          </a:xfrm>
          <a:prstGeom prst="rect">
            <a:avLst/>
          </a:prstGeom>
          <a:ln w="12700">
            <a:miter lim="400000"/>
          </a:ln>
        </p:spPr>
      </p:pic>
      <p:pic>
        <p:nvPicPr>
          <p:cNvPr id="295" name="Google Shape;443;p7" descr="Google Shape;443;p7"/>
          <p:cNvPicPr>
            <a:picLocks noChangeAspect="1"/>
          </p:cNvPicPr>
          <p:nvPr/>
        </p:nvPicPr>
        <p:blipFill>
          <a:blip r:embed="rId8">
            <a:extLst/>
          </a:blip>
          <a:stretch>
            <a:fillRect/>
          </a:stretch>
        </p:blipFill>
        <p:spPr>
          <a:xfrm>
            <a:off x="7696200" y="2032657"/>
            <a:ext cx="1828800" cy="1828801"/>
          </a:xfrm>
          <a:prstGeom prst="rect">
            <a:avLst/>
          </a:prstGeom>
          <a:ln w="12700">
            <a:miter lim="400000"/>
          </a:ln>
        </p:spPr>
      </p:pic>
      <p:pic>
        <p:nvPicPr>
          <p:cNvPr id="296" name="Google Shape;444;p7" descr="Google Shape;444;p7"/>
          <p:cNvPicPr>
            <a:picLocks noChangeAspect="1"/>
          </p:cNvPicPr>
          <p:nvPr/>
        </p:nvPicPr>
        <p:blipFill>
          <a:blip r:embed="rId9">
            <a:extLst/>
          </a:blip>
          <a:stretch>
            <a:fillRect/>
          </a:stretch>
        </p:blipFill>
        <p:spPr>
          <a:xfrm>
            <a:off x="9935067" y="2032657"/>
            <a:ext cx="1828801" cy="1828801"/>
          </a:xfrm>
          <a:prstGeom prst="rect">
            <a:avLst/>
          </a:prstGeom>
          <a:ln w="12700">
            <a:miter lim="400000"/>
          </a:ln>
        </p:spPr>
      </p:pic>
      <p:pic>
        <p:nvPicPr>
          <p:cNvPr id="297" name="Google Shape;445;p7" descr="Google Shape;445;p7"/>
          <p:cNvPicPr>
            <a:picLocks noChangeAspect="1"/>
          </p:cNvPicPr>
          <p:nvPr/>
        </p:nvPicPr>
        <p:blipFill>
          <a:blip r:embed="rId10">
            <a:extLst/>
          </a:blip>
          <a:stretch>
            <a:fillRect/>
          </a:stretch>
        </p:blipFill>
        <p:spPr>
          <a:xfrm>
            <a:off x="8288819" y="4806531"/>
            <a:ext cx="1828801" cy="1929285"/>
          </a:xfrm>
          <a:prstGeom prst="rect">
            <a:avLst/>
          </a:prstGeom>
          <a:ln w="12700">
            <a:miter lim="400000"/>
          </a:ln>
        </p:spPr>
      </p:pic>
      <p:pic>
        <p:nvPicPr>
          <p:cNvPr id="298" name="Google Shape;446;p7" descr="Google Shape;446;p7"/>
          <p:cNvPicPr>
            <a:picLocks noChangeAspect="1"/>
          </p:cNvPicPr>
          <p:nvPr/>
        </p:nvPicPr>
        <p:blipFill>
          <a:blip r:embed="rId11">
            <a:extLst/>
          </a:blip>
          <a:stretch>
            <a:fillRect/>
          </a:stretch>
        </p:blipFill>
        <p:spPr>
          <a:xfrm>
            <a:off x="10242974" y="4806531"/>
            <a:ext cx="1828801" cy="1929285"/>
          </a:xfrm>
          <a:prstGeom prst="rect">
            <a:avLst/>
          </a:prstGeom>
          <a:ln w="12700">
            <a:miter lim="400000"/>
          </a:ln>
        </p:spPr>
      </p:pic>
      <p:sp>
        <p:nvSpPr>
          <p:cNvPr id="299" name="Google Shape;447;p7"/>
          <p:cNvSpPr txBox="1"/>
          <p:nvPr/>
        </p:nvSpPr>
        <p:spPr>
          <a:xfrm>
            <a:off x="2904473" y="1356442"/>
            <a:ext cx="1737349" cy="5728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a:pPr>
            <a:r>
              <a:t>Rotated Figure-4</a:t>
            </a:r>
            <a:endParaRPr sz="1400"/>
          </a:p>
          <a:p>
            <a:pPr algn="ctr">
              <a:defRPr sz="1400"/>
            </a:pPr>
            <a:r>
              <a:t>(P-3)</a:t>
            </a:r>
          </a:p>
        </p:txBody>
      </p:sp>
      <p:sp>
        <p:nvSpPr>
          <p:cNvPr id="300" name="Google Shape;448;p7"/>
          <p:cNvSpPr txBox="1"/>
          <p:nvPr/>
        </p:nvSpPr>
        <p:spPr>
          <a:xfrm>
            <a:off x="5153627" y="1366067"/>
            <a:ext cx="1737350" cy="5728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a:pPr>
            <a:r>
              <a:t>Butterfly</a:t>
            </a:r>
            <a:endParaRPr sz="1400"/>
          </a:p>
          <a:p>
            <a:pPr algn="ctr">
              <a:defRPr sz="1400"/>
            </a:pPr>
            <a:r>
              <a:t>(P-3)</a:t>
            </a:r>
          </a:p>
        </p:txBody>
      </p:sp>
      <p:sp>
        <p:nvSpPr>
          <p:cNvPr id="301" name="Google Shape;449;p7"/>
          <p:cNvSpPr txBox="1"/>
          <p:nvPr/>
        </p:nvSpPr>
        <p:spPr>
          <a:xfrm>
            <a:off x="222843" y="4180556"/>
            <a:ext cx="1848389" cy="5347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sz="1600"/>
            </a:pPr>
            <a:r>
              <a:t>Circumnav + Figure 4</a:t>
            </a:r>
          </a:p>
          <a:p>
            <a:pPr algn="ctr">
              <a:defRPr sz="1400"/>
            </a:pPr>
            <a:r>
              <a:t>(P-3)</a:t>
            </a:r>
          </a:p>
        </p:txBody>
      </p:sp>
      <p:sp>
        <p:nvSpPr>
          <p:cNvPr id="302" name="Google Shape;450;p7"/>
          <p:cNvSpPr txBox="1"/>
          <p:nvPr/>
        </p:nvSpPr>
        <p:spPr>
          <a:xfrm>
            <a:off x="4356449" y="4180556"/>
            <a:ext cx="1737349" cy="5728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a:pPr>
            <a:r>
              <a:t>Lawn Mower</a:t>
            </a:r>
            <a:endParaRPr sz="1400"/>
          </a:p>
          <a:p>
            <a:pPr algn="ctr">
              <a:defRPr sz="1400"/>
            </a:pPr>
            <a:r>
              <a:t>(P-3 &amp; G-IV)</a:t>
            </a:r>
          </a:p>
        </p:txBody>
      </p:sp>
      <p:sp>
        <p:nvSpPr>
          <p:cNvPr id="303" name="Google Shape;451;p7"/>
          <p:cNvSpPr txBox="1"/>
          <p:nvPr/>
        </p:nvSpPr>
        <p:spPr>
          <a:xfrm>
            <a:off x="2310817" y="4180556"/>
            <a:ext cx="1737349" cy="5728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a:pPr>
            <a:r>
              <a:t>Square Spiral</a:t>
            </a:r>
            <a:endParaRPr sz="1400"/>
          </a:p>
          <a:p>
            <a:pPr algn="ctr">
              <a:defRPr sz="1400"/>
            </a:pPr>
            <a:r>
              <a:t>(P-3 &amp; G-IV)</a:t>
            </a:r>
          </a:p>
        </p:txBody>
      </p:sp>
      <p:sp>
        <p:nvSpPr>
          <p:cNvPr id="304" name="Google Shape;452;p7"/>
          <p:cNvSpPr txBox="1"/>
          <p:nvPr/>
        </p:nvSpPr>
        <p:spPr>
          <a:xfrm>
            <a:off x="8334544" y="4178808"/>
            <a:ext cx="1737351" cy="5728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a:pPr>
            <a:r>
              <a:t>Star 1</a:t>
            </a:r>
            <a:endParaRPr sz="1400"/>
          </a:p>
          <a:p>
            <a:pPr algn="ctr">
              <a:defRPr sz="1400"/>
            </a:pPr>
            <a:r>
              <a:t>(G-IV)</a:t>
            </a:r>
          </a:p>
        </p:txBody>
      </p:sp>
      <p:sp>
        <p:nvSpPr>
          <p:cNvPr id="305" name="Google Shape;453;p7"/>
          <p:cNvSpPr txBox="1"/>
          <p:nvPr/>
        </p:nvSpPr>
        <p:spPr>
          <a:xfrm>
            <a:off x="10311476" y="4178808"/>
            <a:ext cx="1714572" cy="5728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a:pPr>
            <a:r>
              <a:t>Star 2</a:t>
            </a:r>
            <a:endParaRPr sz="1400"/>
          </a:p>
          <a:p>
            <a:pPr algn="ctr">
              <a:defRPr sz="1400"/>
            </a:pPr>
            <a:r>
              <a:t>(G-IV)</a:t>
            </a:r>
          </a:p>
        </p:txBody>
      </p:sp>
      <p:sp>
        <p:nvSpPr>
          <p:cNvPr id="306" name="Google Shape;454;p7"/>
          <p:cNvSpPr txBox="1"/>
          <p:nvPr/>
        </p:nvSpPr>
        <p:spPr>
          <a:xfrm>
            <a:off x="7552883" y="1520927"/>
            <a:ext cx="2115432" cy="5093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sz="1400"/>
            </a:pPr>
            <a:r>
              <a:t>Circumnavigated Hexagon</a:t>
            </a:r>
          </a:p>
          <a:p>
            <a:pPr algn="ctr">
              <a:defRPr sz="1400"/>
            </a:pPr>
            <a:r>
              <a:t>(G-IV)</a:t>
            </a:r>
          </a:p>
        </p:txBody>
      </p:sp>
      <p:sp>
        <p:nvSpPr>
          <p:cNvPr id="307" name="Google Shape;455;p7"/>
          <p:cNvSpPr txBox="1"/>
          <p:nvPr/>
        </p:nvSpPr>
        <p:spPr>
          <a:xfrm>
            <a:off x="9791747" y="1520927"/>
            <a:ext cx="2115432" cy="5093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sz="1400"/>
            </a:pPr>
            <a:r>
              <a:t>Circumnavigated Octagon</a:t>
            </a:r>
          </a:p>
          <a:p>
            <a:pPr algn="ctr">
              <a:defRPr sz="1400"/>
            </a:pPr>
            <a:r>
              <a:t>(G-IV)</a:t>
            </a:r>
          </a:p>
        </p:txBody>
      </p:sp>
      <p:sp>
        <p:nvSpPr>
          <p:cNvPr id="308" name="TextBox 36"/>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HFP Experiments and Modules</a:t>
            </a:r>
          </a:p>
        </p:txBody>
      </p:sp>
      <p:pic>
        <p:nvPicPr>
          <p:cNvPr id="309" name="Google Shape;228;g88653923ee_0_70" descr="Google Shape;228;g88653923ee_0_70"/>
          <p:cNvPicPr>
            <a:picLocks noChangeAspect="1"/>
          </p:cNvPicPr>
          <p:nvPr/>
        </p:nvPicPr>
        <p:blipFill>
          <a:blip r:embed="rId12">
            <a:extLst/>
          </a:blip>
          <a:stretch>
            <a:fillRect/>
          </a:stretch>
        </p:blipFill>
        <p:spPr>
          <a:xfrm>
            <a:off x="137160" y="137160"/>
            <a:ext cx="914401" cy="914401"/>
          </a:xfrm>
          <a:prstGeom prst="rect">
            <a:avLst/>
          </a:prstGeom>
          <a:ln w="12700">
            <a:miter lim="400000"/>
          </a:ln>
        </p:spPr>
      </p:pic>
      <p:pic>
        <p:nvPicPr>
          <p:cNvPr id="310" name="Google Shape;229;g88653923ee_0_70" descr="Google Shape;229;g88653923ee_0_70"/>
          <p:cNvPicPr>
            <a:picLocks noChangeAspect="1"/>
          </p:cNvPicPr>
          <p:nvPr/>
        </p:nvPicPr>
        <p:blipFill>
          <a:blip r:embed="rId13">
            <a:extLst/>
          </a:blip>
          <a:stretch>
            <a:fillRect/>
          </a:stretch>
        </p:blipFill>
        <p:spPr>
          <a:xfrm>
            <a:off x="11140440" y="137160"/>
            <a:ext cx="914401" cy="914401"/>
          </a:xfrm>
          <a:prstGeom prst="rect">
            <a:avLst/>
          </a:prstGeom>
          <a:ln w="12700">
            <a:miter lim="400000"/>
          </a:ln>
        </p:spPr>
      </p:pic>
      <p:pic>
        <p:nvPicPr>
          <p:cNvPr id="311" name="Picture 41" descr="Picture 41"/>
          <p:cNvPicPr>
            <a:picLocks noChangeAspect="1"/>
          </p:cNvPicPr>
          <p:nvPr/>
        </p:nvPicPr>
        <p:blipFill>
          <a:blip r:embed="rId14">
            <a:extLst/>
          </a:blip>
          <a:srcRect l="39212" t="29423" r="30833" b="30016"/>
          <a:stretch>
            <a:fillRect/>
          </a:stretch>
        </p:blipFill>
        <p:spPr>
          <a:xfrm>
            <a:off x="6309836" y="4856772"/>
            <a:ext cx="1828801" cy="1828801"/>
          </a:xfrm>
          <a:prstGeom prst="rect">
            <a:avLst/>
          </a:prstGeom>
          <a:ln>
            <a:solidFill>
              <a:srgbClr val="000000"/>
            </a:solidFill>
          </a:ln>
        </p:spPr>
      </p:pic>
      <p:sp>
        <p:nvSpPr>
          <p:cNvPr id="312" name="Google Shape;452;p7"/>
          <p:cNvSpPr txBox="1"/>
          <p:nvPr/>
        </p:nvSpPr>
        <p:spPr>
          <a:xfrm>
            <a:off x="6354989" y="4112447"/>
            <a:ext cx="1737923" cy="7379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sz="1400"/>
            </a:pPr>
            <a:r>
              <a:t>Figure-4 with </a:t>
            </a:r>
          </a:p>
          <a:p>
            <a:pPr algn="ctr">
              <a:defRPr b="1" sz="1400"/>
            </a:pPr>
            <a:r>
              <a:t>Double Circumnav</a:t>
            </a:r>
          </a:p>
          <a:p>
            <a:pPr algn="ctr">
              <a:defRPr sz="1400"/>
            </a:pPr>
            <a:r>
              <a:t>(G-IV)</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5"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HFP Experiments and Modules</a:t>
            </a:r>
          </a:p>
        </p:txBody>
      </p:sp>
      <p:pic>
        <p:nvPicPr>
          <p:cNvPr id="316"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317"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graphicFrame>
        <p:nvGraphicFramePr>
          <p:cNvPr id="318" name="Google Shape;466;p9"/>
          <p:cNvGraphicFramePr/>
          <p:nvPr/>
        </p:nvGraphicFramePr>
        <p:xfrm>
          <a:off x="394853" y="1514243"/>
          <a:ext cx="5307675" cy="7264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GENESIS STAGE (2)</a:t>
                      </a:r>
                    </a:p>
                  </a:txBody>
                  <a:tcPr marL="45725" marR="45725" marT="45725" marB="45725" anchor="t" anchorCtr="0" horzOverflow="overflow">
                    <a:solidFill>
                      <a:schemeClr val="accent5"/>
                    </a:solidFill>
                  </a:tcPr>
                </a:tc>
              </a:tr>
              <a:tr h="177800">
                <a:tc>
                  <a:txBody>
                    <a:bodyPr/>
                    <a:lstStyle/>
                    <a:p>
                      <a:pPr algn="ctr">
                        <a:defRPr sz="1800"/>
                      </a:pPr>
                      <a:r>
                        <a:rPr sz="1400"/>
                        <a:t>Favorable Air Mass (FAM) Experiment</a:t>
                      </a:r>
                    </a:p>
                  </a:txBody>
                  <a:tcPr marL="45725" marR="45725" marT="45725" marB="45725" anchor="t" anchorCtr="0" horzOverflow="overflow">
                    <a:solidFill>
                      <a:srgbClr val="CDD4EA"/>
                    </a:solidFill>
                  </a:tcPr>
                </a:tc>
              </a:tr>
              <a:tr h="177800">
                <a:tc>
                  <a:txBody>
                    <a:bodyPr/>
                    <a:lstStyle/>
                    <a:p>
                      <a:pPr algn="ctr">
                        <a:defRPr sz="1800"/>
                      </a:pPr>
                      <a:r>
                        <a:rPr sz="1400"/>
                        <a:t>Precipitation during Formation and Observing its Response across Multiple Scales (PREFORM)</a:t>
                      </a:r>
                    </a:p>
                  </a:txBody>
                  <a:tcPr marL="45725" marR="45725" marT="45725" marB="45725" anchor="t" anchorCtr="0" horzOverflow="overflow">
                    <a:solidFill>
                      <a:srgbClr val="E8EBF5"/>
                    </a:solidFill>
                  </a:tcPr>
                </a:tc>
              </a:tr>
            </a:tbl>
          </a:graphicData>
        </a:graphic>
      </p:graphicFrame>
      <p:graphicFrame>
        <p:nvGraphicFramePr>
          <p:cNvPr id="319" name="Google Shape;467;p9"/>
          <p:cNvGraphicFramePr/>
          <p:nvPr/>
        </p:nvGraphicFramePr>
        <p:xfrm>
          <a:off x="6489469" y="1319110"/>
          <a:ext cx="5307675" cy="15778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EARLY STAGE (4) </a:t>
                      </a:r>
                    </a:p>
                  </a:txBody>
                  <a:tcPr marL="45725" marR="45725" marT="45725" marB="45725" anchor="t" anchorCtr="0" horzOverflow="overflow"/>
                </a:tc>
              </a:tr>
              <a:tr h="301750">
                <a:tc>
                  <a:txBody>
                    <a:bodyPr/>
                    <a:lstStyle/>
                    <a:p>
                      <a:pPr algn="ctr">
                        <a:defRPr sz="1800"/>
                      </a:pPr>
                      <a:r>
                        <a:rPr sz="1400"/>
                        <a:t>Analysis of Intensification Processes Experiment (AIPEX)</a:t>
                      </a:r>
                    </a:p>
                  </a:txBody>
                  <a:tcPr marL="45725" marR="45725" marT="45725" marB="45725" anchor="t" anchorCtr="0" horzOverflow="overflow"/>
                </a:tc>
              </a:tr>
              <a:tr h="301750">
                <a:tc>
                  <a:txBody>
                    <a:bodyPr/>
                    <a:lstStyle/>
                    <a:p>
                      <a:pPr algn="ctr">
                        <a:defRPr sz="1800"/>
                      </a:pPr>
                      <a:r>
                        <a:rPr sz="1400"/>
                        <a:t>Convective Burst Structure and Evolution Module (CBM)</a:t>
                      </a:r>
                    </a:p>
                  </a:txBody>
                  <a:tcPr marL="45725" marR="45725" marT="45725" marB="45725" anchor="t" anchorCtr="0" horzOverflow="overflow"/>
                </a:tc>
              </a:tr>
              <a:tr h="301750">
                <a:tc>
                  <a:txBody>
                    <a:bodyPr/>
                    <a:lstStyle/>
                    <a:p>
                      <a:pPr algn="ctr">
                        <a:defRPr sz="1800"/>
                      </a:pPr>
                      <a:r>
                        <a:rPr sz="1400"/>
                        <a:t>Impact of Targeted Observations on Forecasts (ITOFS)</a:t>
                      </a:r>
                    </a:p>
                  </a:txBody>
                  <a:tcPr marL="45725" marR="45725" marT="45725" marB="45725" anchor="t" anchorCtr="0" horzOverflow="overflow"/>
                </a:tc>
              </a:tr>
              <a:tr h="301750">
                <a:tc>
                  <a:txBody>
                    <a:bodyPr/>
                    <a:lstStyle/>
                    <a:p>
                      <a:pPr algn="ctr">
                        <a:defRPr sz="1800"/>
                      </a:pPr>
                      <a:r>
                        <a:rPr sz="1400"/>
                        <a:t>Stratiform Spiral Module (SSM)</a:t>
                      </a:r>
                    </a:p>
                  </a:txBody>
                  <a:tcPr marL="45725" marR="45725" marT="45725" marB="45725" anchor="t" anchorCtr="0" horzOverflow="overflow"/>
                </a:tc>
              </a:tr>
            </a:tbl>
          </a:graphicData>
        </a:graphic>
      </p:graphicFrame>
      <p:graphicFrame>
        <p:nvGraphicFramePr>
          <p:cNvPr id="320" name="Google Shape;468;p9"/>
          <p:cNvGraphicFramePr/>
          <p:nvPr/>
        </p:nvGraphicFramePr>
        <p:xfrm>
          <a:off x="394853" y="3133508"/>
          <a:ext cx="5307675" cy="20066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228600">
                <a:tc>
                  <a:txBody>
                    <a:bodyPr/>
                    <a:lstStyle/>
                    <a:p>
                      <a:pPr algn="ctr">
                        <a:defRPr b="0" sz="1800">
                          <a:solidFill>
                            <a:srgbClr val="000000"/>
                          </a:solidFill>
                        </a:defRPr>
                      </a:pPr>
                      <a:r>
                        <a:rPr b="1">
                          <a:solidFill>
                            <a:srgbClr val="FFFFFF"/>
                          </a:solidFill>
                        </a:rPr>
                        <a:t>MATURE STAGE (10)</a:t>
                      </a:r>
                    </a:p>
                  </a:txBody>
                  <a:tcPr marL="45725" marR="45725" marT="45725" marB="45725" anchor="t" anchorCtr="0" horzOverflow="overflow"/>
                </a:tc>
              </a:tr>
              <a:tr h="177800">
                <a:tc>
                  <a:txBody>
                    <a:bodyPr/>
                    <a:lstStyle/>
                    <a:p>
                      <a:pPr algn="ctr">
                        <a:defRPr sz="1800"/>
                      </a:pPr>
                      <a:r>
                        <a:rPr sz="1400"/>
                        <a:t>Eye-Eyewall Mixing Module</a:t>
                      </a:r>
                    </a:p>
                  </a:txBody>
                  <a:tcPr marL="45725" marR="45725" marT="45725" marB="45725" anchor="t" anchorCtr="0" horzOverflow="overflow"/>
                </a:tc>
              </a:tr>
              <a:tr h="177800">
                <a:tc>
                  <a:txBody>
                    <a:bodyPr/>
                    <a:lstStyle/>
                    <a:p>
                      <a:pPr algn="ctr">
                        <a:defRPr sz="1800"/>
                      </a:pPr>
                      <a:r>
                        <a:rPr sz="1400"/>
                        <a:t>Gravity Wave Module</a:t>
                      </a:r>
                    </a:p>
                  </a:txBody>
                  <a:tcPr marL="45725" marR="45725" marT="45725" marB="45725" anchor="t" anchorCtr="0" horzOverflow="overflow"/>
                </a:tc>
              </a:tr>
              <a:tr h="177800">
                <a:tc>
                  <a:txBody>
                    <a:bodyPr/>
                    <a:lstStyle/>
                    <a:p>
                      <a:pPr algn="ctr">
                        <a:defRPr sz="1800"/>
                      </a:pPr>
                      <a:r>
                        <a:rPr sz="1400"/>
                        <a:t>Hurricane Boundary Layer Module</a:t>
                      </a:r>
                    </a:p>
                  </a:txBody>
                  <a:tcPr marL="45725" marR="45725" marT="45725" marB="45725" anchor="t" anchorCtr="0" horzOverflow="overflow"/>
                </a:tc>
              </a:tr>
              <a:tr h="177800">
                <a:tc>
                  <a:txBody>
                    <a:bodyPr/>
                    <a:lstStyle/>
                    <a:p>
                      <a:pPr algn="ctr">
                        <a:defRPr sz="1800"/>
                      </a:pPr>
                      <a:r>
                        <a:rPr sz="1400"/>
                        <a:t>NESDIS Ocean Winds</a:t>
                      </a:r>
                    </a:p>
                  </a:txBody>
                  <a:tcPr marL="45725" marR="45725" marT="45725" marB="45725" anchor="t" anchorCtr="0" horzOverflow="overflow"/>
                </a:tc>
              </a:tr>
              <a:tr h="177800">
                <a:tc>
                  <a:txBody>
                    <a:bodyPr/>
                    <a:lstStyle/>
                    <a:p>
                      <a:pPr algn="ctr">
                        <a:defRPr sz="1800"/>
                      </a:pPr>
                      <a:r>
                        <a:rPr sz="1400"/>
                        <a:t>Rainband Complex Module (RCM)</a:t>
                      </a:r>
                    </a:p>
                  </a:txBody>
                  <a:tcPr marL="45725" marR="45725" marT="45725" marB="45725" anchor="t" anchorCtr="0" horzOverflow="overflow"/>
                </a:tc>
              </a:tr>
              <a:tr h="177800">
                <a:tc>
                  <a:txBody>
                    <a:bodyPr/>
                    <a:lstStyle/>
                    <a:p>
                      <a:pPr algn="ctr">
                        <a:defRPr sz="1800"/>
                      </a:pPr>
                      <a:r>
                        <a:rPr sz="1400"/>
                        <a:t>RICO SUAVE</a:t>
                      </a:r>
                    </a:p>
                  </a:txBody>
                  <a:tcPr marL="45725" marR="45725" marT="45725" marB="45725" anchor="t" anchorCtr="0" horzOverflow="overflow"/>
                </a:tc>
              </a:tr>
              <a:tr h="177800">
                <a:tc>
                  <a:txBody>
                    <a:bodyPr/>
                    <a:lstStyle/>
                    <a:p>
                      <a:pPr algn="ctr">
                        <a:defRPr sz="1800"/>
                      </a:pPr>
                      <a:r>
                        <a:rPr sz="1400"/>
                        <a:t>Surface Wind and Wave Validation Module</a:t>
                      </a:r>
                    </a:p>
                  </a:txBody>
                  <a:tcPr marL="45725" marR="45725" marT="45725" marB="45725" anchor="t" anchorCtr="0" horzOverflow="overflow"/>
                </a:tc>
              </a:tr>
              <a:tr h="177800">
                <a:tc>
                  <a:txBody>
                    <a:bodyPr/>
                    <a:lstStyle/>
                    <a:p>
                      <a:pPr algn="ctr">
                        <a:defRPr sz="1800"/>
                      </a:pPr>
                      <a:r>
                        <a:rPr sz="1400"/>
                        <a:t>Tail Doppler Radar Analysis Evaluation Module</a:t>
                      </a:r>
                    </a:p>
                  </a:txBody>
                  <a:tcPr marL="45725" marR="45725" marT="45725" marB="45725" anchor="t" anchorCtr="0" horzOverflow="overflow"/>
                </a:tc>
              </a:tr>
              <a:tr h="177800">
                <a:tc>
                  <a:txBody>
                    <a:bodyPr/>
                    <a:lstStyle/>
                    <a:p>
                      <a:pPr algn="ctr">
                        <a:defRPr sz="1800"/>
                      </a:pPr>
                      <a:r>
                        <a:rPr sz="1400"/>
                        <a:t>Tropical Cyclone Diurnal Cycle Experiment</a:t>
                      </a:r>
                    </a:p>
                  </a:txBody>
                  <a:tcPr marL="45725" marR="45725" marT="45725" marB="45725" anchor="t" anchorCtr="0" horzOverflow="overflow"/>
                </a:tc>
              </a:tr>
              <a:tr h="177800">
                <a:tc>
                  <a:txBody>
                    <a:bodyPr/>
                    <a:lstStyle/>
                    <a:p>
                      <a:pPr algn="ctr">
                        <a:defRPr sz="1800"/>
                      </a:pPr>
                      <a:r>
                        <a:rPr sz="1400"/>
                        <a:t>Ventilation Module</a:t>
                      </a:r>
                    </a:p>
                  </a:txBody>
                  <a:tcPr marL="45725" marR="45725" marT="45725" marB="45725" anchor="t" anchorCtr="0" horzOverflow="overflow"/>
                </a:tc>
              </a:tr>
            </a:tbl>
          </a:graphicData>
        </a:graphic>
      </p:graphicFrame>
      <p:graphicFrame>
        <p:nvGraphicFramePr>
          <p:cNvPr id="321" name="Google Shape;469;p9"/>
          <p:cNvGraphicFramePr/>
          <p:nvPr/>
        </p:nvGraphicFramePr>
        <p:xfrm>
          <a:off x="6489467" y="3141180"/>
          <a:ext cx="5307676" cy="9743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END STAGE (2)</a:t>
                      </a:r>
                    </a:p>
                  </a:txBody>
                  <a:tcPr marL="45725" marR="45725" marT="45725" marB="45725" anchor="t" anchorCtr="0" horzOverflow="overflow"/>
                </a:tc>
              </a:tr>
              <a:tr h="301750">
                <a:tc>
                  <a:txBody>
                    <a:bodyPr/>
                    <a:lstStyle/>
                    <a:p>
                      <a:pPr algn="ctr">
                        <a:defRPr sz="1800"/>
                      </a:pPr>
                      <a:r>
                        <a:rPr sz="1400"/>
                        <a:t>Extratropical Transition Experiment </a:t>
                      </a:r>
                    </a:p>
                  </a:txBody>
                  <a:tcPr marL="45725" marR="45725" marT="45725" marB="45725" anchor="t" anchorCtr="0" horzOverflow="overflow"/>
                </a:tc>
              </a:tr>
              <a:tr h="301750">
                <a:tc>
                  <a:txBody>
                    <a:bodyPr/>
                    <a:lstStyle/>
                    <a:p>
                      <a:pPr algn="ctr">
                        <a:defRPr sz="1800"/>
                      </a:pPr>
                      <a:r>
                        <a:rPr sz="1400"/>
                        <a:t>Tropical Cyclones at Landfall Experiment</a:t>
                      </a:r>
                    </a:p>
                  </a:txBody>
                  <a:tcPr marL="45725" marR="45725" marT="45725" marB="45725" anchor="t" anchorCtr="0" horzOverflow="overflow"/>
                </a:tc>
              </a:tr>
            </a:tbl>
          </a:graphicData>
        </a:graphic>
      </p:graphicFrame>
      <p:graphicFrame>
        <p:nvGraphicFramePr>
          <p:cNvPr id="322" name="Google Shape;470;p9"/>
          <p:cNvGraphicFramePr/>
          <p:nvPr/>
        </p:nvGraphicFramePr>
        <p:xfrm>
          <a:off x="6489465" y="5538889"/>
          <a:ext cx="5307676" cy="5842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228600">
                <a:tc>
                  <a:txBody>
                    <a:bodyPr/>
                    <a:lstStyle/>
                    <a:p>
                      <a:pPr algn="ctr">
                        <a:defRPr b="0" sz="1800">
                          <a:solidFill>
                            <a:srgbClr val="000000"/>
                          </a:solidFill>
                        </a:defRPr>
                      </a:pPr>
                      <a:r>
                        <a:rPr b="1">
                          <a:solidFill>
                            <a:srgbClr val="FFFFFF"/>
                          </a:solidFill>
                        </a:rPr>
                        <a:t>SATELLITE VALIDATION (2)</a:t>
                      </a:r>
                    </a:p>
                  </a:txBody>
                  <a:tcPr marL="45725" marR="45725" marT="45725" marB="45725" anchor="t" anchorCtr="0" horzOverflow="overflow"/>
                </a:tc>
              </a:tr>
              <a:tr h="177800">
                <a:tc>
                  <a:txBody>
                    <a:bodyPr/>
                    <a:lstStyle/>
                    <a:p>
                      <a:pPr algn="ctr">
                        <a:defRPr sz="1800"/>
                      </a:pPr>
                      <a:r>
                        <a:rPr sz="1400"/>
                        <a:t>Eval of the Tropical Transition Environment using Satellite Soundings</a:t>
                      </a:r>
                    </a:p>
                  </a:txBody>
                  <a:tcPr marL="45725" marR="45725" marT="45725" marB="45725" anchor="t" anchorCtr="0" horzOverflow="overflow"/>
                </a:tc>
              </a:tr>
              <a:tr h="177800">
                <a:tc>
                  <a:txBody>
                    <a:bodyPr/>
                    <a:lstStyle/>
                    <a:p>
                      <a:pPr algn="ctr">
                        <a:defRPr sz="1800"/>
                      </a:pPr>
                      <a:r>
                        <a:rPr sz="1400"/>
                        <a:t>NASA TROPICS Satellite Validation Module </a:t>
                      </a:r>
                    </a:p>
                  </a:txBody>
                  <a:tcPr marL="45725" marR="45725" marT="45725" marB="45725" anchor="t" anchorCtr="0" horzOverflow="overflow"/>
                </a:tc>
              </a:tr>
            </a:tbl>
          </a:graphicData>
        </a:graphic>
      </p:graphicFrame>
      <p:graphicFrame>
        <p:nvGraphicFramePr>
          <p:cNvPr id="323" name="Google Shape;471;p9"/>
          <p:cNvGraphicFramePr/>
          <p:nvPr/>
        </p:nvGraphicFramePr>
        <p:xfrm>
          <a:off x="6489467" y="4353631"/>
          <a:ext cx="5307675" cy="9743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OCEAN OBSERVING (2)</a:t>
                      </a:r>
                    </a:p>
                  </a:txBody>
                  <a:tcPr marL="45725" marR="45725" marT="45725" marB="45725" anchor="t" anchorCtr="0" horzOverflow="overflow"/>
                </a:tc>
              </a:tr>
              <a:tr h="301750">
                <a:tc>
                  <a:txBody>
                    <a:bodyPr/>
                    <a:lstStyle/>
                    <a:p>
                      <a:pPr algn="ctr">
                        <a:defRPr sz="1800"/>
                      </a:pPr>
                      <a:r>
                        <a:rPr sz="1400"/>
                        <a:t>Ocean Survey Experiment</a:t>
                      </a:r>
                    </a:p>
                  </a:txBody>
                  <a:tcPr marL="45725" marR="45725" marT="45725" marB="45725" anchor="t" anchorCtr="0" horzOverflow="overflow"/>
                </a:tc>
              </a:tr>
              <a:tr h="301750">
                <a:tc>
                  <a:txBody>
                    <a:bodyPr/>
                    <a:lstStyle/>
                    <a:p>
                      <a:pPr algn="ctr">
                        <a:defRPr sz="1800"/>
                      </a:pPr>
                      <a:r>
                        <a:rPr sz="1400"/>
                        <a:t>Sustained and Targeted Ocean Observations</a:t>
                      </a:r>
                    </a:p>
                  </a:txBody>
                  <a:tcPr marL="45725" marR="45725" marT="45725" marB="45725" anchor="t" anchorCtr="0" horzOverflow="overflow"/>
                </a:tc>
              </a:tr>
            </a:tbl>
          </a:graphicData>
        </a:graphic>
      </p:graphicFrame>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6" name="TextBox 2"/>
          <p:cNvSpPr txBox="1"/>
          <p:nvPr/>
        </p:nvSpPr>
        <p:spPr>
          <a:xfrm>
            <a:off x="45720" y="0"/>
            <a:ext cx="12100562" cy="11006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Genesis Stage</a:t>
            </a:r>
          </a:p>
          <a:p>
            <a:pPr algn="ctr">
              <a:defRPr b="1" sz="2000">
                <a:solidFill>
                  <a:srgbClr val="2E75B6"/>
                </a:solidFill>
              </a:defRPr>
            </a:pPr>
            <a:r>
              <a:t>FAM (</a:t>
            </a:r>
            <a:r>
              <a:rPr u="sng"/>
              <a:t>F</a:t>
            </a:r>
            <a:r>
              <a:t>avorable </a:t>
            </a:r>
            <a:r>
              <a:rPr u="sng"/>
              <a:t>A</a:t>
            </a:r>
            <a:r>
              <a:t>ir </a:t>
            </a:r>
            <a:r>
              <a:rPr u="sng"/>
              <a:t>M</a:t>
            </a:r>
            <a:r>
              <a:t>ass)</a:t>
            </a:r>
          </a:p>
          <a:p>
            <a:pPr algn="ctr">
              <a:defRPr sz="1600">
                <a:solidFill>
                  <a:srgbClr val="2E75B6"/>
                </a:solidFill>
              </a:defRPr>
            </a:pPr>
            <a:r>
              <a:t>Science Team: Jon Zawislak, Gus Alaka, Jason Dunion, Sharan Majumdar, Alexis Wilson, Quinton Lawton, Alan Brammer, Chris Thorncroft</a:t>
            </a:r>
          </a:p>
        </p:txBody>
      </p:sp>
      <p:sp>
        <p:nvSpPr>
          <p:cNvPr id="327" name="Rectangle 3"/>
          <p:cNvSpPr txBox="1"/>
          <p:nvPr/>
        </p:nvSpPr>
        <p:spPr>
          <a:xfrm>
            <a:off x="553581" y="1368265"/>
            <a:ext cx="11238473" cy="15014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pPr>
            <a:r>
              <a:t>To </a:t>
            </a:r>
            <a:r>
              <a:rPr b="1"/>
              <a:t>investigate the favorability in both dynamics </a:t>
            </a:r>
            <a:r>
              <a:t>(e.g., vertical wind shear) and </a:t>
            </a:r>
            <a:r>
              <a:rPr b="1"/>
              <a:t>thermodynamics</a:t>
            </a:r>
            <a:r>
              <a:t> (e.g., moisture, relative humidity) </a:t>
            </a:r>
            <a:r>
              <a:rPr b="1"/>
              <a:t>for tropical cyclogenesis </a:t>
            </a:r>
            <a:r>
              <a:t>in the environment near a pre-tropical depression, especially in the </a:t>
            </a:r>
            <a:r>
              <a:rPr b="1"/>
              <a:t>environmental air mass surrounding and ahead </a:t>
            </a:r>
            <a:r>
              <a:t>(</a:t>
            </a:r>
            <a:r>
              <a:rPr b="1"/>
              <a:t>downstream</a:t>
            </a:r>
            <a:r>
              <a:t>)</a:t>
            </a:r>
            <a:r>
              <a:rPr b="1"/>
              <a:t> </a:t>
            </a:r>
            <a:r>
              <a:t>of the pre-TD</a:t>
            </a:r>
          </a:p>
          <a:p>
            <a:pPr marL="285750" indent="-285750">
              <a:buSzPct val="100000"/>
              <a:buFont typeface="Arial"/>
              <a:buChar char="•"/>
              <a:defRPr b="1"/>
            </a:pPr>
            <a:r>
              <a:t>Consecutive missions </a:t>
            </a:r>
            <a:r>
              <a:rPr b="0"/>
              <a:t>are recommended to observe the </a:t>
            </a:r>
            <a:r>
              <a:t>evolution</a:t>
            </a:r>
            <a:r>
              <a:rPr b="0"/>
              <a:t> of the observations over time and how that pertains to the (non-)development of a pre-TD</a:t>
            </a:r>
          </a:p>
        </p:txBody>
      </p:sp>
      <p:sp>
        <p:nvSpPr>
          <p:cNvPr id="328" name="TextBox 4"/>
          <p:cNvSpPr txBox="1"/>
          <p:nvPr/>
        </p:nvSpPr>
        <p:spPr>
          <a:xfrm>
            <a:off x="5852067" y="3401693"/>
            <a:ext cx="4222397"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indent="-285750">
              <a:buSzPct val="100000"/>
              <a:buFont typeface="Courier New"/>
              <a:buChar char="o"/>
            </a:lvl1pPr>
          </a:lstStyle>
          <a:p>
            <a:pPr/>
            <a:r>
              <a:t>Adaptable to both the G-IV (preferred) and the P-3s</a:t>
            </a:r>
          </a:p>
        </p:txBody>
      </p:sp>
      <p:sp>
        <p:nvSpPr>
          <p:cNvPr id="329" name="TextBox 5"/>
          <p:cNvSpPr txBox="1"/>
          <p:nvPr/>
        </p:nvSpPr>
        <p:spPr>
          <a:xfrm>
            <a:off x="5852067" y="4266850"/>
            <a:ext cx="3807942"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indent="-285750">
              <a:buSzPct val="100000"/>
              <a:buFont typeface="Courier New"/>
              <a:buChar char="o"/>
            </a:lvl1pPr>
          </a:lstStyle>
          <a:p>
            <a:pPr/>
            <a:r>
              <a:t>Twice-a-day missions preferred</a:t>
            </a:r>
          </a:p>
        </p:txBody>
      </p:sp>
      <p:pic>
        <p:nvPicPr>
          <p:cNvPr id="330" name="image1.png" descr="image1.png"/>
          <p:cNvPicPr>
            <a:picLocks noChangeAspect="1"/>
          </p:cNvPicPr>
          <p:nvPr/>
        </p:nvPicPr>
        <p:blipFill>
          <a:blip r:embed="rId2">
            <a:extLst/>
          </a:blip>
          <a:stretch>
            <a:fillRect/>
          </a:stretch>
        </p:blipFill>
        <p:spPr>
          <a:xfrm>
            <a:off x="2125361" y="2897506"/>
            <a:ext cx="3546390" cy="3784478"/>
          </a:xfrm>
          <a:prstGeom prst="rect">
            <a:avLst/>
          </a:prstGeom>
          <a:ln w="12700">
            <a:miter lim="400000"/>
          </a:ln>
        </p:spPr>
      </p:pic>
      <p:sp>
        <p:nvSpPr>
          <p:cNvPr id="331" name="TextBox 7"/>
          <p:cNvSpPr txBox="1"/>
          <p:nvPr/>
        </p:nvSpPr>
        <p:spPr>
          <a:xfrm>
            <a:off x="5852067" y="4855007"/>
            <a:ext cx="4667240"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indent="-285750">
              <a:buSzPct val="100000"/>
              <a:buFont typeface="Courier New"/>
              <a:buChar char="o"/>
              <a:defRPr i="1"/>
            </a:lvl1pPr>
          </a:lstStyle>
          <a:p>
            <a:pPr/>
            <a:r>
              <a:t>Potential opportunity to collaborate with ITOFS-East and CPEX-CV</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4" name="TextBox 2"/>
          <p:cNvSpPr txBox="1"/>
          <p:nvPr/>
        </p:nvSpPr>
        <p:spPr>
          <a:xfrm>
            <a:off x="45720" y="0"/>
            <a:ext cx="12100562" cy="11006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Genesis Stage</a:t>
            </a:r>
          </a:p>
          <a:p>
            <a:pPr algn="ctr">
              <a:defRPr b="1" sz="2000">
                <a:solidFill>
                  <a:srgbClr val="2E75B6"/>
                </a:solidFill>
              </a:defRPr>
            </a:pPr>
            <a:r>
              <a:t>PREFORM (</a:t>
            </a:r>
            <a:r>
              <a:rPr u="sng"/>
              <a:t>PRE</a:t>
            </a:r>
            <a:r>
              <a:t>cipitation during </a:t>
            </a:r>
            <a:r>
              <a:rPr u="sng"/>
              <a:t>F</a:t>
            </a:r>
            <a:r>
              <a:t>ormation and </a:t>
            </a:r>
            <a:r>
              <a:rPr u="sng"/>
              <a:t>O</a:t>
            </a:r>
            <a:r>
              <a:t>bserving its </a:t>
            </a:r>
            <a:r>
              <a:rPr u="sng"/>
              <a:t>R</a:t>
            </a:r>
            <a:r>
              <a:t>esponse across </a:t>
            </a:r>
            <a:r>
              <a:rPr u="sng"/>
              <a:t>M</a:t>
            </a:r>
            <a:r>
              <a:t>ultiple scales)</a:t>
            </a:r>
          </a:p>
          <a:p>
            <a:pPr algn="ctr">
              <a:defRPr sz="1600">
                <a:solidFill>
                  <a:srgbClr val="2E75B6"/>
                </a:solidFill>
              </a:defRPr>
            </a:pPr>
            <a:r>
              <a:t>Science Team: Jon Zawislak, Gus Alaka, Rob Rogers, Jason Dunion, Paul Reasor, Sharan Majumdar, Alexis Wilson, Quinton Lawton</a:t>
            </a:r>
          </a:p>
        </p:txBody>
      </p:sp>
      <p:sp>
        <p:nvSpPr>
          <p:cNvPr id="335" name="Rectangle 3"/>
          <p:cNvSpPr txBox="1"/>
          <p:nvPr/>
        </p:nvSpPr>
        <p:spPr>
          <a:xfrm>
            <a:off x="553582" y="1485534"/>
            <a:ext cx="10668002" cy="17935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pPr>
            <a:r>
              <a:t>Measure the </a:t>
            </a:r>
            <a:r>
              <a:rPr b="1"/>
              <a:t>relative contributions</a:t>
            </a:r>
            <a:r>
              <a:t> </a:t>
            </a:r>
            <a:r>
              <a:rPr b="1"/>
              <a:t>of various precipitation modes </a:t>
            </a:r>
            <a:r>
              <a:t>(e.g., deep convection, moderately deep convection, stratiform) to the total precipitating area </a:t>
            </a:r>
          </a:p>
          <a:p>
            <a:pPr marL="285750" indent="-285750">
              <a:buSzPct val="100000"/>
              <a:buFont typeface="Arial"/>
              <a:buChar char="•"/>
              <a:defRPr b="1"/>
            </a:pPr>
            <a:r>
              <a:t>Quantify the moisture and relative humidity</a:t>
            </a:r>
            <a:r>
              <a:rPr b="0"/>
              <a:t> characteristics of the circulation, </a:t>
            </a:r>
            <a:r>
              <a:t>relate those to precipitation </a:t>
            </a:r>
            <a:r>
              <a:rPr b="0"/>
              <a:t>characteristics, and </a:t>
            </a:r>
            <a:r>
              <a:t>measure their evolutions</a:t>
            </a:r>
            <a:r>
              <a:rPr b="0"/>
              <a:t> over multiple days</a:t>
            </a:r>
          </a:p>
          <a:p>
            <a:pPr marL="285750" indent="-285750">
              <a:buSzPct val="100000"/>
              <a:buFont typeface="Arial"/>
              <a:buChar char="•"/>
            </a:pPr>
            <a:r>
              <a:t>Identify the </a:t>
            </a:r>
            <a:r>
              <a:rPr b="1"/>
              <a:t>location, strength, and origins of circulations </a:t>
            </a:r>
            <a:r>
              <a:t>from the low to middle troposphere, and </a:t>
            </a:r>
            <a:r>
              <a:rPr b="1"/>
              <a:t>relate changes to the precipitation </a:t>
            </a:r>
            <a:r>
              <a:t>observed</a:t>
            </a:r>
          </a:p>
        </p:txBody>
      </p:sp>
      <p:pic>
        <p:nvPicPr>
          <p:cNvPr id="336" name="image4.png" descr="image4.png"/>
          <p:cNvPicPr>
            <a:picLocks noChangeAspect="1"/>
          </p:cNvPicPr>
          <p:nvPr/>
        </p:nvPicPr>
        <p:blipFill>
          <a:blip r:embed="rId2">
            <a:extLst/>
          </a:blip>
          <a:srcRect l="0" t="10062" r="0" b="7289"/>
          <a:stretch>
            <a:fillRect/>
          </a:stretch>
        </p:blipFill>
        <p:spPr>
          <a:xfrm>
            <a:off x="788485" y="3408391"/>
            <a:ext cx="6540274" cy="3037663"/>
          </a:xfrm>
          <a:prstGeom prst="rect">
            <a:avLst/>
          </a:prstGeom>
          <a:ln w="12700">
            <a:miter lim="400000"/>
          </a:ln>
        </p:spPr>
      </p:pic>
      <p:sp>
        <p:nvSpPr>
          <p:cNvPr id="337" name="TextBox 5"/>
          <p:cNvSpPr txBox="1"/>
          <p:nvPr/>
        </p:nvSpPr>
        <p:spPr>
          <a:xfrm>
            <a:off x="7374478" y="5922829"/>
            <a:ext cx="2371560" cy="5094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Example strategy adapted to pre-Sergio (2018) in the EPAC</a:t>
            </a:r>
          </a:p>
        </p:txBody>
      </p:sp>
      <p:sp>
        <p:nvSpPr>
          <p:cNvPr id="338" name="TextBox 6"/>
          <p:cNvSpPr txBox="1"/>
          <p:nvPr/>
        </p:nvSpPr>
        <p:spPr>
          <a:xfrm>
            <a:off x="7535149" y="3389814"/>
            <a:ext cx="3807942" cy="12093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Courier New"/>
              <a:buChar char="o"/>
            </a:pPr>
            <a:r>
              <a:t>Ideally 2 aircraft (adaptable for both P-3 and G-IV): one samples the </a:t>
            </a:r>
            <a:r>
              <a:rPr i="1"/>
              <a:t>environment (wave) </a:t>
            </a:r>
            <a:r>
              <a:t>and one focused on the </a:t>
            </a:r>
            <a:r>
              <a:rPr i="1"/>
              <a:t>convective systems</a:t>
            </a:r>
          </a:p>
        </p:txBody>
      </p:sp>
      <p:sp>
        <p:nvSpPr>
          <p:cNvPr id="339" name="TextBox 7"/>
          <p:cNvSpPr txBox="1"/>
          <p:nvPr/>
        </p:nvSpPr>
        <p:spPr>
          <a:xfrm>
            <a:off x="7535149" y="4748236"/>
            <a:ext cx="3807942"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indent="-285750">
              <a:buSzPct val="100000"/>
              <a:buFont typeface="Courier New"/>
              <a:buChar char="o"/>
            </a:lvl1pPr>
          </a:lstStyle>
          <a:p>
            <a:pPr/>
            <a:r>
              <a:t>Twice-a-day missions preferred</a:t>
            </a:r>
          </a:p>
        </p:txBody>
      </p:sp>
      <p:sp>
        <p:nvSpPr>
          <p:cNvPr id="340" name="TextBox 8"/>
          <p:cNvSpPr txBox="1"/>
          <p:nvPr/>
        </p:nvSpPr>
        <p:spPr>
          <a:xfrm>
            <a:off x="7535149" y="5330747"/>
            <a:ext cx="4493618"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indent="-285750">
              <a:buSzPct val="100000"/>
              <a:buFont typeface="Courier New"/>
              <a:buChar char="o"/>
              <a:defRPr i="1"/>
            </a:lvl1pPr>
          </a:lstStyle>
          <a:p>
            <a:pPr/>
            <a:r>
              <a:t>Collaborative with ITOFS-East and CPEX-CV</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3"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HFP Experiments and Modules</a:t>
            </a:r>
          </a:p>
        </p:txBody>
      </p:sp>
      <p:pic>
        <p:nvPicPr>
          <p:cNvPr id="344"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345"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graphicFrame>
        <p:nvGraphicFramePr>
          <p:cNvPr id="346" name="Google Shape;466;p9"/>
          <p:cNvGraphicFramePr/>
          <p:nvPr/>
        </p:nvGraphicFramePr>
        <p:xfrm>
          <a:off x="394853" y="1514243"/>
          <a:ext cx="5307675" cy="7264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GENESIS STAGE (2)</a:t>
                      </a:r>
                    </a:p>
                  </a:txBody>
                  <a:tcPr marL="45725" marR="45725" marT="45725" marB="45725" anchor="t" anchorCtr="0" horzOverflow="overflow"/>
                </a:tc>
              </a:tr>
              <a:tr h="177800">
                <a:tc>
                  <a:txBody>
                    <a:bodyPr/>
                    <a:lstStyle/>
                    <a:p>
                      <a:pPr algn="ctr">
                        <a:defRPr sz="1800"/>
                      </a:pPr>
                      <a:r>
                        <a:rPr sz="1400"/>
                        <a:t>Favorable Air Mass (FAM) Experiment</a:t>
                      </a:r>
                    </a:p>
                  </a:txBody>
                  <a:tcPr marL="45725" marR="45725" marT="45725" marB="45725" anchor="t" anchorCtr="0" horzOverflow="overflow"/>
                </a:tc>
              </a:tr>
              <a:tr h="177800">
                <a:tc>
                  <a:txBody>
                    <a:bodyPr/>
                    <a:lstStyle/>
                    <a:p>
                      <a:pPr algn="ctr">
                        <a:defRPr sz="1800"/>
                      </a:pPr>
                      <a:r>
                        <a:rPr sz="1400"/>
                        <a:t>Precipitation during Formation and Observing its Response across Multiple Scales (PREFORM)</a:t>
                      </a:r>
                    </a:p>
                  </a:txBody>
                  <a:tcPr marL="45725" marR="45725" marT="45725" marB="45725" anchor="t" anchorCtr="0" horzOverflow="overflow"/>
                </a:tc>
              </a:tr>
            </a:tbl>
          </a:graphicData>
        </a:graphic>
      </p:graphicFrame>
      <p:graphicFrame>
        <p:nvGraphicFramePr>
          <p:cNvPr id="347" name="Google Shape;467;p9"/>
          <p:cNvGraphicFramePr/>
          <p:nvPr/>
        </p:nvGraphicFramePr>
        <p:xfrm>
          <a:off x="6489469" y="1319110"/>
          <a:ext cx="5307675" cy="15778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EARLY STAGE (4) </a:t>
                      </a:r>
                    </a:p>
                  </a:txBody>
                  <a:tcPr marL="45725" marR="45725" marT="45725" marB="45725" anchor="t" anchorCtr="0" horzOverflow="overflow">
                    <a:solidFill>
                      <a:schemeClr val="accent5"/>
                    </a:solidFill>
                  </a:tcPr>
                </a:tc>
              </a:tr>
              <a:tr h="301750">
                <a:tc>
                  <a:txBody>
                    <a:bodyPr/>
                    <a:lstStyle/>
                    <a:p>
                      <a:pPr algn="ctr">
                        <a:defRPr sz="1800"/>
                      </a:pPr>
                      <a:r>
                        <a:rPr sz="1400"/>
                        <a:t>Analysis of Intensification Processes Experiment (AIPEX)</a:t>
                      </a:r>
                    </a:p>
                  </a:txBody>
                  <a:tcPr marL="45725" marR="45725" marT="45725" marB="45725" anchor="t" anchorCtr="0" horzOverflow="overflow">
                    <a:solidFill>
                      <a:srgbClr val="CDD4EA"/>
                    </a:solidFill>
                  </a:tcPr>
                </a:tc>
              </a:tr>
              <a:tr h="301750">
                <a:tc>
                  <a:txBody>
                    <a:bodyPr/>
                    <a:lstStyle/>
                    <a:p>
                      <a:pPr algn="ctr">
                        <a:defRPr sz="1800"/>
                      </a:pPr>
                      <a:r>
                        <a:rPr sz="1400"/>
                        <a:t>Convective Burst Structure and Evolution Module (CBM)</a:t>
                      </a:r>
                    </a:p>
                  </a:txBody>
                  <a:tcPr marL="45725" marR="45725" marT="45725" marB="45725" anchor="t" anchorCtr="0" horzOverflow="overflow">
                    <a:solidFill>
                      <a:srgbClr val="E8EBF5"/>
                    </a:solidFill>
                  </a:tcPr>
                </a:tc>
              </a:tr>
              <a:tr h="301750">
                <a:tc>
                  <a:txBody>
                    <a:bodyPr/>
                    <a:lstStyle/>
                    <a:p>
                      <a:pPr algn="ctr">
                        <a:defRPr sz="1800"/>
                      </a:pPr>
                      <a:r>
                        <a:rPr sz="1400"/>
                        <a:t>Impact of Targeted Observations on Forecasts (ITOFS)</a:t>
                      </a:r>
                    </a:p>
                  </a:txBody>
                  <a:tcPr marL="45725" marR="45725" marT="45725" marB="45725" anchor="t" anchorCtr="0" horzOverflow="overflow">
                    <a:solidFill>
                      <a:srgbClr val="CDD4EA"/>
                    </a:solidFill>
                  </a:tcPr>
                </a:tc>
              </a:tr>
              <a:tr h="301750">
                <a:tc>
                  <a:txBody>
                    <a:bodyPr/>
                    <a:lstStyle/>
                    <a:p>
                      <a:pPr algn="ctr">
                        <a:defRPr sz="1800"/>
                      </a:pPr>
                      <a:r>
                        <a:rPr sz="1400"/>
                        <a:t>Stratiform Spiral Module (SSM)</a:t>
                      </a:r>
                    </a:p>
                  </a:txBody>
                  <a:tcPr marL="45725" marR="45725" marT="45725" marB="45725" anchor="t" anchorCtr="0" horzOverflow="overflow">
                    <a:solidFill>
                      <a:srgbClr val="E8EBF5"/>
                    </a:solidFill>
                  </a:tcPr>
                </a:tc>
              </a:tr>
            </a:tbl>
          </a:graphicData>
        </a:graphic>
      </p:graphicFrame>
      <p:graphicFrame>
        <p:nvGraphicFramePr>
          <p:cNvPr id="348" name="Google Shape;468;p9"/>
          <p:cNvGraphicFramePr/>
          <p:nvPr/>
        </p:nvGraphicFramePr>
        <p:xfrm>
          <a:off x="394853" y="3133508"/>
          <a:ext cx="5307675" cy="20066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228600">
                <a:tc>
                  <a:txBody>
                    <a:bodyPr/>
                    <a:lstStyle/>
                    <a:p>
                      <a:pPr algn="ctr">
                        <a:defRPr b="0" sz="1800">
                          <a:solidFill>
                            <a:srgbClr val="000000"/>
                          </a:solidFill>
                        </a:defRPr>
                      </a:pPr>
                      <a:r>
                        <a:rPr b="1">
                          <a:solidFill>
                            <a:srgbClr val="FFFFFF"/>
                          </a:solidFill>
                        </a:rPr>
                        <a:t>MATURE STAGE (10)</a:t>
                      </a:r>
                    </a:p>
                  </a:txBody>
                  <a:tcPr marL="45725" marR="45725" marT="45725" marB="45725" anchor="t" anchorCtr="0" horzOverflow="overflow"/>
                </a:tc>
              </a:tr>
              <a:tr h="177800">
                <a:tc>
                  <a:txBody>
                    <a:bodyPr/>
                    <a:lstStyle/>
                    <a:p>
                      <a:pPr algn="ctr">
                        <a:defRPr sz="1800"/>
                      </a:pPr>
                      <a:r>
                        <a:rPr sz="1400"/>
                        <a:t>Eye-Eyewall Mixing Module</a:t>
                      </a:r>
                    </a:p>
                  </a:txBody>
                  <a:tcPr marL="45725" marR="45725" marT="45725" marB="45725" anchor="t" anchorCtr="0" horzOverflow="overflow"/>
                </a:tc>
              </a:tr>
              <a:tr h="177800">
                <a:tc>
                  <a:txBody>
                    <a:bodyPr/>
                    <a:lstStyle/>
                    <a:p>
                      <a:pPr algn="ctr">
                        <a:defRPr sz="1800"/>
                      </a:pPr>
                      <a:r>
                        <a:rPr sz="1400"/>
                        <a:t>Gravity Wave Module</a:t>
                      </a:r>
                    </a:p>
                  </a:txBody>
                  <a:tcPr marL="45725" marR="45725" marT="45725" marB="45725" anchor="t" anchorCtr="0" horzOverflow="overflow"/>
                </a:tc>
              </a:tr>
              <a:tr h="177800">
                <a:tc>
                  <a:txBody>
                    <a:bodyPr/>
                    <a:lstStyle/>
                    <a:p>
                      <a:pPr algn="ctr">
                        <a:defRPr sz="1800"/>
                      </a:pPr>
                      <a:r>
                        <a:rPr sz="1400"/>
                        <a:t>Hurricane Boundary Layer Module</a:t>
                      </a:r>
                    </a:p>
                  </a:txBody>
                  <a:tcPr marL="45725" marR="45725" marT="45725" marB="45725" anchor="t" anchorCtr="0" horzOverflow="overflow"/>
                </a:tc>
              </a:tr>
              <a:tr h="177800">
                <a:tc>
                  <a:txBody>
                    <a:bodyPr/>
                    <a:lstStyle/>
                    <a:p>
                      <a:pPr algn="ctr">
                        <a:defRPr sz="1800"/>
                      </a:pPr>
                      <a:r>
                        <a:rPr sz="1400"/>
                        <a:t>NESDIS Ocean Winds</a:t>
                      </a:r>
                    </a:p>
                  </a:txBody>
                  <a:tcPr marL="45725" marR="45725" marT="45725" marB="45725" anchor="t" anchorCtr="0" horzOverflow="overflow"/>
                </a:tc>
              </a:tr>
              <a:tr h="177800">
                <a:tc>
                  <a:txBody>
                    <a:bodyPr/>
                    <a:lstStyle/>
                    <a:p>
                      <a:pPr algn="ctr">
                        <a:defRPr sz="1800"/>
                      </a:pPr>
                      <a:r>
                        <a:rPr sz="1400"/>
                        <a:t>Rainband Complex Module (RCM)</a:t>
                      </a:r>
                    </a:p>
                  </a:txBody>
                  <a:tcPr marL="45725" marR="45725" marT="45725" marB="45725" anchor="t" anchorCtr="0" horzOverflow="overflow"/>
                </a:tc>
              </a:tr>
              <a:tr h="177800">
                <a:tc>
                  <a:txBody>
                    <a:bodyPr/>
                    <a:lstStyle/>
                    <a:p>
                      <a:pPr algn="ctr">
                        <a:defRPr sz="1800"/>
                      </a:pPr>
                      <a:r>
                        <a:rPr sz="1400"/>
                        <a:t>RICO SUAVE</a:t>
                      </a:r>
                    </a:p>
                  </a:txBody>
                  <a:tcPr marL="45725" marR="45725" marT="45725" marB="45725" anchor="t" anchorCtr="0" horzOverflow="overflow"/>
                </a:tc>
              </a:tr>
              <a:tr h="177800">
                <a:tc>
                  <a:txBody>
                    <a:bodyPr/>
                    <a:lstStyle/>
                    <a:p>
                      <a:pPr algn="ctr">
                        <a:defRPr sz="1800"/>
                      </a:pPr>
                      <a:r>
                        <a:rPr sz="1400"/>
                        <a:t>Surface Wind and Wave Validation Module</a:t>
                      </a:r>
                    </a:p>
                  </a:txBody>
                  <a:tcPr marL="45725" marR="45725" marT="45725" marB="45725" anchor="t" anchorCtr="0" horzOverflow="overflow"/>
                </a:tc>
              </a:tr>
              <a:tr h="177800">
                <a:tc>
                  <a:txBody>
                    <a:bodyPr/>
                    <a:lstStyle/>
                    <a:p>
                      <a:pPr algn="ctr">
                        <a:defRPr sz="1800"/>
                      </a:pPr>
                      <a:r>
                        <a:rPr sz="1400"/>
                        <a:t>Tail Doppler Radar Analysis Evaluation Module</a:t>
                      </a:r>
                    </a:p>
                  </a:txBody>
                  <a:tcPr marL="45725" marR="45725" marT="45725" marB="45725" anchor="t" anchorCtr="0" horzOverflow="overflow"/>
                </a:tc>
              </a:tr>
              <a:tr h="177800">
                <a:tc>
                  <a:txBody>
                    <a:bodyPr/>
                    <a:lstStyle/>
                    <a:p>
                      <a:pPr algn="ctr">
                        <a:defRPr sz="1800"/>
                      </a:pPr>
                      <a:r>
                        <a:rPr sz="1400"/>
                        <a:t>Tropical Cyclone Diurnal Cycle Experiment</a:t>
                      </a:r>
                    </a:p>
                  </a:txBody>
                  <a:tcPr marL="45725" marR="45725" marT="45725" marB="45725" anchor="t" anchorCtr="0" horzOverflow="overflow"/>
                </a:tc>
              </a:tr>
              <a:tr h="177800">
                <a:tc>
                  <a:txBody>
                    <a:bodyPr/>
                    <a:lstStyle/>
                    <a:p>
                      <a:pPr algn="ctr">
                        <a:defRPr sz="1800"/>
                      </a:pPr>
                      <a:r>
                        <a:rPr sz="1400"/>
                        <a:t>Ventilation Module</a:t>
                      </a:r>
                    </a:p>
                  </a:txBody>
                  <a:tcPr marL="45725" marR="45725" marT="45725" marB="45725" anchor="t" anchorCtr="0" horzOverflow="overflow"/>
                </a:tc>
              </a:tr>
            </a:tbl>
          </a:graphicData>
        </a:graphic>
      </p:graphicFrame>
      <p:graphicFrame>
        <p:nvGraphicFramePr>
          <p:cNvPr id="349" name="Google Shape;469;p9"/>
          <p:cNvGraphicFramePr/>
          <p:nvPr/>
        </p:nvGraphicFramePr>
        <p:xfrm>
          <a:off x="6489467" y="3141180"/>
          <a:ext cx="5307676" cy="9743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END STAGE (2)</a:t>
                      </a:r>
                    </a:p>
                  </a:txBody>
                  <a:tcPr marL="45725" marR="45725" marT="45725" marB="45725" anchor="t" anchorCtr="0" horzOverflow="overflow"/>
                </a:tc>
              </a:tr>
              <a:tr h="301750">
                <a:tc>
                  <a:txBody>
                    <a:bodyPr/>
                    <a:lstStyle/>
                    <a:p>
                      <a:pPr algn="ctr">
                        <a:defRPr sz="1800"/>
                      </a:pPr>
                      <a:r>
                        <a:rPr sz="1400"/>
                        <a:t>Extratropical Transition Experiment </a:t>
                      </a:r>
                    </a:p>
                  </a:txBody>
                  <a:tcPr marL="45725" marR="45725" marT="45725" marB="45725" anchor="t" anchorCtr="0" horzOverflow="overflow"/>
                </a:tc>
              </a:tr>
              <a:tr h="301750">
                <a:tc>
                  <a:txBody>
                    <a:bodyPr/>
                    <a:lstStyle/>
                    <a:p>
                      <a:pPr algn="ctr">
                        <a:defRPr sz="1800"/>
                      </a:pPr>
                      <a:r>
                        <a:rPr sz="1400"/>
                        <a:t>Tropical Cyclones at Landfall Experiment</a:t>
                      </a:r>
                    </a:p>
                  </a:txBody>
                  <a:tcPr marL="45725" marR="45725" marT="45725" marB="45725" anchor="t" anchorCtr="0" horzOverflow="overflow"/>
                </a:tc>
              </a:tr>
            </a:tbl>
          </a:graphicData>
        </a:graphic>
      </p:graphicFrame>
      <p:graphicFrame>
        <p:nvGraphicFramePr>
          <p:cNvPr id="350" name="Google Shape;470;p9"/>
          <p:cNvGraphicFramePr/>
          <p:nvPr/>
        </p:nvGraphicFramePr>
        <p:xfrm>
          <a:off x="6489465" y="5538889"/>
          <a:ext cx="5307676" cy="5842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228600">
                <a:tc>
                  <a:txBody>
                    <a:bodyPr/>
                    <a:lstStyle/>
                    <a:p>
                      <a:pPr algn="ctr">
                        <a:defRPr b="0" sz="1800">
                          <a:solidFill>
                            <a:srgbClr val="000000"/>
                          </a:solidFill>
                        </a:defRPr>
                      </a:pPr>
                      <a:r>
                        <a:rPr b="1">
                          <a:solidFill>
                            <a:srgbClr val="FFFFFF"/>
                          </a:solidFill>
                        </a:rPr>
                        <a:t>SATELLITE VALIDATION (2)</a:t>
                      </a:r>
                    </a:p>
                  </a:txBody>
                  <a:tcPr marL="45725" marR="45725" marT="45725" marB="45725" anchor="t" anchorCtr="0" horzOverflow="overflow"/>
                </a:tc>
              </a:tr>
              <a:tr h="177800">
                <a:tc>
                  <a:txBody>
                    <a:bodyPr/>
                    <a:lstStyle/>
                    <a:p>
                      <a:pPr algn="ctr">
                        <a:defRPr sz="1800"/>
                      </a:pPr>
                      <a:r>
                        <a:rPr sz="1400"/>
                        <a:t>Eval of the Tropical Transition Environment using Satellite Soundings</a:t>
                      </a:r>
                    </a:p>
                  </a:txBody>
                  <a:tcPr marL="45725" marR="45725" marT="45725" marB="45725" anchor="t" anchorCtr="0" horzOverflow="overflow"/>
                </a:tc>
              </a:tr>
              <a:tr h="177800">
                <a:tc>
                  <a:txBody>
                    <a:bodyPr/>
                    <a:lstStyle/>
                    <a:p>
                      <a:pPr algn="ctr">
                        <a:defRPr sz="1800"/>
                      </a:pPr>
                      <a:r>
                        <a:rPr sz="1400"/>
                        <a:t>NASA TROPICS Satellite Validation Module </a:t>
                      </a:r>
                    </a:p>
                  </a:txBody>
                  <a:tcPr marL="45725" marR="45725" marT="45725" marB="45725" anchor="t" anchorCtr="0" horzOverflow="overflow"/>
                </a:tc>
              </a:tr>
            </a:tbl>
          </a:graphicData>
        </a:graphic>
      </p:graphicFrame>
      <p:graphicFrame>
        <p:nvGraphicFramePr>
          <p:cNvPr id="351" name="Google Shape;471;p9"/>
          <p:cNvGraphicFramePr/>
          <p:nvPr/>
        </p:nvGraphicFramePr>
        <p:xfrm>
          <a:off x="6489467" y="4353631"/>
          <a:ext cx="5307675" cy="9743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OCEAN OBSERVING (2)</a:t>
                      </a:r>
                    </a:p>
                  </a:txBody>
                  <a:tcPr marL="45725" marR="45725" marT="45725" marB="45725" anchor="t" anchorCtr="0" horzOverflow="overflow"/>
                </a:tc>
              </a:tr>
              <a:tr h="301750">
                <a:tc>
                  <a:txBody>
                    <a:bodyPr/>
                    <a:lstStyle/>
                    <a:p>
                      <a:pPr algn="ctr">
                        <a:defRPr sz="1800"/>
                      </a:pPr>
                      <a:r>
                        <a:rPr sz="1400"/>
                        <a:t>Ocean Survey Experiment</a:t>
                      </a:r>
                    </a:p>
                  </a:txBody>
                  <a:tcPr marL="45725" marR="45725" marT="45725" marB="45725" anchor="t" anchorCtr="0" horzOverflow="overflow"/>
                </a:tc>
              </a:tr>
              <a:tr h="301750">
                <a:tc>
                  <a:txBody>
                    <a:bodyPr/>
                    <a:lstStyle/>
                    <a:p>
                      <a:pPr algn="ctr">
                        <a:defRPr sz="1800"/>
                      </a:pPr>
                      <a:r>
                        <a:rPr sz="1400"/>
                        <a:t>Sustained and Targeted Ocean Observations</a:t>
                      </a:r>
                    </a:p>
                  </a:txBody>
                  <a:tcPr marL="45725" marR="45725" marT="45725" marB="45725" anchor="t" anchorCtr="0" horzOverflow="overflow"/>
                </a:tc>
              </a:tr>
            </a:tbl>
          </a:graphicData>
        </a:graphic>
      </p:graphicFrame>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lide Number Placeholder 3"/>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4" name="Rectangle 4"/>
          <p:cNvSpPr txBox="1"/>
          <p:nvPr/>
        </p:nvSpPr>
        <p:spPr>
          <a:xfrm>
            <a:off x="45720" y="2875002"/>
            <a:ext cx="12100561" cy="9478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6600"/>
            </a:lvl1pPr>
          </a:lstStyle>
          <a:p>
            <a:pPr/>
            <a:r>
              <a:t>HFP-APHEX Overview</a:t>
            </a:r>
          </a:p>
        </p:txBody>
      </p:sp>
      <p:sp>
        <p:nvSpPr>
          <p:cNvPr id="125" name="TextBox 6"/>
          <p:cNvSpPr txBox="1"/>
          <p:nvPr/>
        </p:nvSpPr>
        <p:spPr>
          <a:xfrm>
            <a:off x="45720" y="0"/>
            <a:ext cx="12100561" cy="5493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a:r>
              <a:t>2022 Hurricane Field Program-APHEX</a:t>
            </a:r>
          </a:p>
        </p:txBody>
      </p:sp>
      <p:pic>
        <p:nvPicPr>
          <p:cNvPr id="126"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127"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4" name="TextBox 2"/>
          <p:cNvSpPr txBox="1"/>
          <p:nvPr/>
        </p:nvSpPr>
        <p:spPr>
          <a:xfrm>
            <a:off x="45720" y="-1"/>
            <a:ext cx="12100562" cy="13546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Early Stage</a:t>
            </a:r>
          </a:p>
          <a:p>
            <a:pPr algn="ctr">
              <a:defRPr b="1" sz="2000">
                <a:solidFill>
                  <a:srgbClr val="2E75B6"/>
                </a:solidFill>
              </a:defRPr>
            </a:pPr>
            <a:r>
              <a:t>AIPEX (</a:t>
            </a:r>
            <a:r>
              <a:rPr u="sng"/>
              <a:t>A</a:t>
            </a:r>
            <a:r>
              <a:t>nalysis of </a:t>
            </a:r>
            <a:r>
              <a:rPr u="sng"/>
              <a:t>I</a:t>
            </a:r>
            <a:r>
              <a:t>ntensity Change </a:t>
            </a:r>
            <a:r>
              <a:rPr u="sng"/>
              <a:t>P</a:t>
            </a:r>
            <a:r>
              <a:t>rocesses </a:t>
            </a:r>
            <a:r>
              <a:rPr u="sng"/>
              <a:t>EX</a:t>
            </a:r>
            <a:r>
              <a:t>periment)</a:t>
            </a:r>
          </a:p>
          <a:p>
            <a:pPr algn="ctr">
              <a:defRPr sz="1600">
                <a:solidFill>
                  <a:srgbClr val="2E75B6"/>
                </a:solidFill>
              </a:defRPr>
            </a:pPr>
            <a:r>
              <a:t>Science Team: Zawislak, Rogers, Dunion, Alland, Rios-Berrios, G. Bryan, Judt, Fischer, J. Zhang, Reasor, Cione, Alvey, X. Chen, Alaka, Holbach, Wadler, Doyle, Stern, Finnochio, Majumdar, Nolan, Wimmers, Fuchs-Stone, Raymond, Tang, Bell, Foster</a:t>
            </a:r>
          </a:p>
        </p:txBody>
      </p:sp>
      <p:sp>
        <p:nvSpPr>
          <p:cNvPr id="355" name="TextBox 3"/>
          <p:cNvSpPr txBox="1"/>
          <p:nvPr/>
        </p:nvSpPr>
        <p:spPr>
          <a:xfrm>
            <a:off x="544109" y="1565704"/>
            <a:ext cx="11103783" cy="17935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pPr>
            <a:r>
              <a:t>Collect aircraft observations that will allow us to </a:t>
            </a:r>
            <a:r>
              <a:rPr b="1"/>
              <a:t>characterize the precipitation and vortex-scale kinematic and thermodynamic structures </a:t>
            </a:r>
            <a:r>
              <a:t>of TCs experiencing</a:t>
            </a:r>
            <a:r>
              <a:rPr b="1"/>
              <a:t> moderate vertical shear </a:t>
            </a:r>
            <a:endParaRPr b="1"/>
          </a:p>
          <a:p>
            <a:pPr marL="285750" indent="-285750">
              <a:buSzPct val="100000"/>
              <a:buFont typeface="Arial"/>
              <a:buChar char="•"/>
            </a:pPr>
            <a:r>
              <a:t>Understanding the </a:t>
            </a:r>
            <a:r>
              <a:rPr b="1"/>
              <a:t>reasons behind these structures</a:t>
            </a:r>
            <a:r>
              <a:t>, particularly greater </a:t>
            </a:r>
            <a:r>
              <a:rPr b="1"/>
              <a:t>azimuthal coverage of precipitation</a:t>
            </a:r>
            <a:r>
              <a:t>, </a:t>
            </a:r>
            <a:r>
              <a:rPr b="1" u="sng">
                <a:solidFill>
                  <a:srgbClr val="FF0000"/>
                </a:solidFill>
              </a:rPr>
              <a:t>vortex alignment</a:t>
            </a:r>
            <a:r>
              <a:t>, change in the </a:t>
            </a:r>
            <a:r>
              <a:rPr b="1" u="sng">
                <a:solidFill>
                  <a:srgbClr val="FF0000"/>
                </a:solidFill>
              </a:rPr>
              <a:t>vertical mass flux profiles</a:t>
            </a:r>
            <a:r>
              <a:t>, and </a:t>
            </a:r>
            <a:r>
              <a:rPr b="1"/>
              <a:t>boundary layer ventilation and recovery</a:t>
            </a:r>
            <a:endParaRPr b="1"/>
          </a:p>
          <a:p>
            <a:pPr marL="285750" indent="-285750">
              <a:buSzPct val="100000"/>
              <a:buFont typeface="Arial"/>
              <a:buChar char="•"/>
            </a:pPr>
            <a:r>
              <a:t>Greater understanding of the </a:t>
            </a:r>
            <a:r>
              <a:rPr b="1"/>
              <a:t>physical processes that govern whether TCs will intensify</a:t>
            </a:r>
            <a:r>
              <a:t>, (especially those that undergo </a:t>
            </a:r>
            <a:r>
              <a:rPr b="1"/>
              <a:t>RI</a:t>
            </a:r>
            <a:r>
              <a:t>) in this type of environment </a:t>
            </a:r>
          </a:p>
        </p:txBody>
      </p:sp>
      <p:sp>
        <p:nvSpPr>
          <p:cNvPr id="356" name="TextBox 6"/>
          <p:cNvSpPr txBox="1"/>
          <p:nvPr/>
        </p:nvSpPr>
        <p:spPr>
          <a:xfrm>
            <a:off x="7939307" y="6233205"/>
            <a:ext cx="2293989"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200"/>
            </a:lvl1pPr>
          </a:lstStyle>
          <a:p>
            <a:pPr/>
            <a:r>
              <a:t>STILTSS flight pattern design</a:t>
            </a:r>
          </a:p>
        </p:txBody>
      </p:sp>
      <p:sp>
        <p:nvSpPr>
          <p:cNvPr id="357" name="TextBox 10"/>
          <p:cNvSpPr txBox="1"/>
          <p:nvPr/>
        </p:nvSpPr>
        <p:spPr>
          <a:xfrm>
            <a:off x="544109" y="3391437"/>
            <a:ext cx="5725468" cy="3254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u="sng"/>
            </a:pPr>
            <a:r>
              <a:t>New Additions:</a:t>
            </a:r>
          </a:p>
          <a:p>
            <a:pPr marL="285750" indent="-285750">
              <a:buSzPct val="100000"/>
              <a:buFont typeface="Arial"/>
              <a:buChar char="•"/>
              <a:defRPr b="1"/>
            </a:pPr>
            <a:r>
              <a:t>VAM (Vortex Alignment Module)</a:t>
            </a:r>
            <a:r>
              <a:rPr b="0"/>
              <a:t> – fly repeated legs along the vortex tilt vector from uptilt of low-level center to downtilt of the midlevel center; </a:t>
            </a:r>
            <a:r>
              <a:rPr b="0" i="1"/>
              <a:t>intensive sampling in back-to-back-to-back-to-back P-3 and G-IV flights</a:t>
            </a:r>
            <a:endParaRPr b="0" i="1"/>
          </a:p>
          <a:p>
            <a:pPr marL="285750" indent="-285750">
              <a:buSzPct val="100000"/>
              <a:buFont typeface="Arial"/>
              <a:buChar char="•"/>
              <a:defRPr b="1"/>
            </a:pPr>
            <a:r>
              <a:t>FLAIMS (Flight-level Assessment of Intensification in Moderate Shear)</a:t>
            </a:r>
            <a:r>
              <a:rPr b="0"/>
              <a:t> – fly radial legs into/out of center along azimuth of maximum winds</a:t>
            </a:r>
            <a:endParaRPr b="0"/>
          </a:p>
          <a:p>
            <a:pPr marL="285750" indent="-285750">
              <a:buSzPct val="100000"/>
              <a:buFont typeface="Arial"/>
              <a:buChar char="•"/>
              <a:defRPr b="1"/>
            </a:pPr>
            <a:r>
              <a:t>STILTSS (Sampling TILTed Storms in Shear)</a:t>
            </a:r>
            <a:r>
              <a:rPr b="0"/>
              <a:t> – fly a Fig. centered on low-level center, then higher altitude Fig. 4 centered on midlevel center</a:t>
            </a:r>
          </a:p>
        </p:txBody>
      </p:sp>
      <p:grpSp>
        <p:nvGrpSpPr>
          <p:cNvPr id="360" name="image1.png"/>
          <p:cNvGrpSpPr/>
          <p:nvPr/>
        </p:nvGrpSpPr>
        <p:grpSpPr>
          <a:xfrm>
            <a:off x="6478990" y="3381326"/>
            <a:ext cx="5214622" cy="2851151"/>
            <a:chOff x="0" y="0"/>
            <a:chExt cx="5214620" cy="2851150"/>
          </a:xfrm>
        </p:grpSpPr>
        <p:sp>
          <p:nvSpPr>
            <p:cNvPr id="358" name="Rectangle"/>
            <p:cNvSpPr/>
            <p:nvPr/>
          </p:nvSpPr>
          <p:spPr>
            <a:xfrm>
              <a:off x="0" y="0"/>
              <a:ext cx="5214621" cy="2851150"/>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359" name="image32.png" descr="image32.png"/>
            <p:cNvPicPr>
              <a:picLocks noChangeAspect="1"/>
            </p:cNvPicPr>
            <p:nvPr/>
          </p:nvPicPr>
          <p:blipFill>
            <a:blip r:embed="rId2">
              <a:extLst/>
            </a:blip>
            <a:stretch>
              <a:fillRect/>
            </a:stretch>
          </p:blipFill>
          <p:spPr>
            <a:xfrm>
              <a:off x="0" y="0"/>
              <a:ext cx="5214621" cy="285115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lide Number Placeholder 1"/>
          <p:cNvSpPr txBox="1"/>
          <p:nvPr>
            <p:ph type="sldNum" sz="quarter" idx="2"/>
          </p:nvPr>
        </p:nvSpPr>
        <p:spPr>
          <a:xfrm>
            <a:off x="11095176" y="6630514"/>
            <a:ext cx="258624" cy="248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3" name="TextBox 2"/>
          <p:cNvSpPr txBox="1"/>
          <p:nvPr/>
        </p:nvSpPr>
        <p:spPr>
          <a:xfrm>
            <a:off x="734089" y="-1"/>
            <a:ext cx="10785469" cy="14887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Early Stage</a:t>
            </a:r>
          </a:p>
          <a:p>
            <a:pPr algn="ctr">
              <a:defRPr b="1" sz="2400">
                <a:solidFill>
                  <a:srgbClr val="2E75B6"/>
                </a:solidFill>
              </a:defRPr>
            </a:pPr>
            <a:r>
              <a:t>Convective Burst Structure and Evolution Module (CBM)</a:t>
            </a:r>
          </a:p>
          <a:p>
            <a:pPr algn="ctr">
              <a:defRPr>
                <a:solidFill>
                  <a:srgbClr val="2E75B6"/>
                </a:solidFill>
              </a:defRPr>
            </a:pPr>
            <a:r>
              <a:t>Science Team: Rob Rogers (PI), Jon Zawislak, Trey Alvey, Josh Wadler, Robert Black, Josh Wadler, Hua Leighton, Xuejin Zhang, Michael Bell (CSU), Anthony Didlake (PSU), Jim Doyle (NRL), Dan Stern (NRL), Ralph Foster (UW)</a:t>
            </a:r>
          </a:p>
        </p:txBody>
      </p:sp>
      <p:sp>
        <p:nvSpPr>
          <p:cNvPr id="364" name="TextBox 8"/>
          <p:cNvSpPr txBox="1"/>
          <p:nvPr/>
        </p:nvSpPr>
        <p:spPr>
          <a:xfrm>
            <a:off x="273549" y="1440040"/>
            <a:ext cx="11872732" cy="29619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7800" indent="-177800" defTabSz="339725">
              <a:buSzPct val="100000"/>
              <a:buFont typeface="Arial"/>
              <a:buChar char="•"/>
            </a:pPr>
            <a:r>
              <a:t>Obtain a quantitative description of the kinematic and thermodynamic structure and evolution of intense convective systems (convective bursts) and the nearby environment to examine their role in TC intensity change</a:t>
            </a:r>
          </a:p>
          <a:p>
            <a:pPr marL="177800" indent="-177800" defTabSz="339725">
              <a:buSzPct val="100000"/>
              <a:buFont typeface="Arial"/>
              <a:buChar char="•"/>
            </a:pPr>
            <a:r>
              <a:t>Repeatedly sample the kinematic and reflectivity structure and evolution of individual convective bursts and their associated precipitation structures using airborne Doppler radar</a:t>
            </a:r>
          </a:p>
          <a:p>
            <a:pPr marL="177800" indent="-177800" defTabSz="339725">
              <a:buSzPct val="100000"/>
              <a:buFont typeface="Arial"/>
              <a:buChar char="•"/>
            </a:pPr>
            <a:r>
              <a:t>Follow CBs as they translate azimuthally downwind in a shear-relative framework (where relevant)</a:t>
            </a:r>
          </a:p>
          <a:p>
            <a:pPr marL="177800" indent="-177800" defTabSz="339725">
              <a:buSzPct val="100000"/>
              <a:buFont typeface="Arial"/>
              <a:buChar char="•"/>
            </a:pPr>
            <a:r>
              <a:t>Optimal additional measurements include: </a:t>
            </a:r>
          </a:p>
          <a:p>
            <a:pPr lvl="1" marL="742950" indent="-285750">
              <a:buSzPct val="100000"/>
              <a:buChar char="➢"/>
            </a:pPr>
            <a:r>
              <a:t>Deep-layer measurements of temperature and humidity in the local environment of the CBs from high-altitude aircraft will provide the thermodynamic context within the mid-and lower troposphere</a:t>
            </a:r>
          </a:p>
          <a:p>
            <a:pPr lvl="1" marL="742950" indent="-285750">
              <a:buSzPct val="100000"/>
              <a:buChar char="➢"/>
            </a:pPr>
            <a:r>
              <a:t>Measurements of sea-surface temperature and subsurface temperature profiles from ocean probes and/or IR dropsondes will provide context on the surface boundary</a:t>
            </a:r>
          </a:p>
        </p:txBody>
      </p:sp>
      <p:grpSp>
        <p:nvGrpSpPr>
          <p:cNvPr id="367" name="Group 14"/>
          <p:cNvGrpSpPr/>
          <p:nvPr/>
        </p:nvGrpSpPr>
        <p:grpSpPr>
          <a:xfrm>
            <a:off x="1549431" y="4287351"/>
            <a:ext cx="2630186" cy="2334412"/>
            <a:chOff x="0" y="0"/>
            <a:chExt cx="2630184" cy="2334410"/>
          </a:xfrm>
        </p:grpSpPr>
        <p:sp>
          <p:nvSpPr>
            <p:cNvPr id="365" name="Rectangle 11"/>
            <p:cNvSpPr/>
            <p:nvPr/>
          </p:nvSpPr>
          <p:spPr>
            <a:xfrm>
              <a:off x="0" y="-1"/>
              <a:ext cx="2538587" cy="222840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366" name="Picture 9" descr="Picture 9"/>
            <p:cNvPicPr>
              <a:picLocks noChangeAspect="1"/>
            </p:cNvPicPr>
            <p:nvPr/>
          </p:nvPicPr>
          <p:blipFill>
            <a:blip r:embed="rId2">
              <a:extLst/>
            </a:blip>
            <a:srcRect l="19878" t="0" r="14980" b="45016"/>
            <a:stretch>
              <a:fillRect/>
            </a:stretch>
          </p:blipFill>
          <p:spPr>
            <a:xfrm>
              <a:off x="-1" y="106006"/>
              <a:ext cx="2630187" cy="2228405"/>
            </a:xfrm>
            <a:prstGeom prst="rect">
              <a:avLst/>
            </a:prstGeom>
            <a:ln w="12700" cap="flat">
              <a:noFill/>
              <a:miter lim="400000"/>
            </a:ln>
            <a:effectLst/>
          </p:spPr>
        </p:pic>
      </p:grpSp>
      <p:grpSp>
        <p:nvGrpSpPr>
          <p:cNvPr id="370" name="Group 13"/>
          <p:cNvGrpSpPr/>
          <p:nvPr/>
        </p:nvGrpSpPr>
        <p:grpSpPr>
          <a:xfrm>
            <a:off x="5263611" y="4151631"/>
            <a:ext cx="5801657" cy="2420472"/>
            <a:chOff x="0" y="0"/>
            <a:chExt cx="5801655" cy="2420471"/>
          </a:xfrm>
        </p:grpSpPr>
        <p:sp>
          <p:nvSpPr>
            <p:cNvPr id="368" name="Rectangle 12"/>
            <p:cNvSpPr/>
            <p:nvPr/>
          </p:nvSpPr>
          <p:spPr>
            <a:xfrm>
              <a:off x="-1" y="148236"/>
              <a:ext cx="5801657" cy="227223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369" name="Picture 10" descr="Picture 10"/>
            <p:cNvPicPr>
              <a:picLocks noChangeAspect="1"/>
            </p:cNvPicPr>
            <p:nvPr/>
          </p:nvPicPr>
          <p:blipFill>
            <a:blip r:embed="rId2">
              <a:extLst/>
            </a:blip>
            <a:srcRect l="0" t="56671" r="0" b="4728"/>
            <a:stretch>
              <a:fillRect/>
            </a:stretch>
          </p:blipFill>
          <p:spPr>
            <a:xfrm>
              <a:off x="188075" y="-1"/>
              <a:ext cx="5391059" cy="2420473"/>
            </a:xfrm>
            <a:prstGeom prst="rect">
              <a:avLst/>
            </a:prstGeom>
            <a:ln w="12700" cap="flat">
              <a:noFill/>
              <a:miter lim="400000"/>
            </a:ln>
            <a:effectLst/>
          </p:spPr>
        </p:pic>
      </p:grpSp>
      <p:sp>
        <p:nvSpPr>
          <p:cNvPr id="371" name="TextBox 15"/>
          <p:cNvSpPr txBox="1"/>
          <p:nvPr/>
        </p:nvSpPr>
        <p:spPr>
          <a:xfrm>
            <a:off x="1668369" y="6522714"/>
            <a:ext cx="2218294" cy="3005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sz="1600"/>
            </a:lvl1pPr>
          </a:lstStyle>
          <a:p>
            <a:pPr/>
            <a:r>
              <a:t>Sampling schematic of CB</a:t>
            </a:r>
          </a:p>
        </p:txBody>
      </p:sp>
      <p:sp>
        <p:nvSpPr>
          <p:cNvPr id="372" name="TextBox 16"/>
          <p:cNvSpPr txBox="1"/>
          <p:nvPr/>
        </p:nvSpPr>
        <p:spPr>
          <a:xfrm>
            <a:off x="5057836" y="6528006"/>
            <a:ext cx="6167198" cy="3005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600"/>
            </a:lvl1pPr>
          </a:lstStyle>
          <a:p>
            <a:pPr/>
            <a:r>
              <a:t>Example pattern following CB during translation upshear</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5" name="TextBox 2"/>
          <p:cNvSpPr txBox="1"/>
          <p:nvPr/>
        </p:nvSpPr>
        <p:spPr>
          <a:xfrm>
            <a:off x="45720" y="0"/>
            <a:ext cx="12100562" cy="18626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Early Stage</a:t>
            </a:r>
          </a:p>
          <a:p>
            <a:pPr algn="ctr">
              <a:defRPr b="1" sz="2000">
                <a:solidFill>
                  <a:srgbClr val="2E75B6"/>
                </a:solidFill>
              </a:defRPr>
            </a:pPr>
            <a:r>
              <a:t>Impact of Targeted Observations on Forecasts (ITOFS) Experiment</a:t>
            </a:r>
          </a:p>
          <a:p>
            <a:pPr algn="ctr">
              <a:defRPr sz="1600">
                <a:solidFill>
                  <a:srgbClr val="2E75B6"/>
                </a:solidFill>
              </a:defRPr>
            </a:pPr>
            <a:r>
              <a:t>Science Team: Jason Dunion (Co-PI), Jon Zawislak, Sim Aberson (Co-PI), Kelly Ryan, Jason Sippel, Ryan Torn (Univ at Albany-SUNY), </a:t>
            </a:r>
          </a:p>
          <a:p>
            <a:pPr algn="ctr">
              <a:defRPr sz="1600">
                <a:solidFill>
                  <a:srgbClr val="2E75B6"/>
                </a:solidFill>
              </a:defRPr>
            </a:pPr>
            <a:r>
              <a:t>Jim Doyle (NRL-Monterey), Eric Blake (NWS/NHC), Mike Brennan (NWS/NHC), Chris Landsea (NWS/TAFB)</a:t>
            </a:r>
          </a:p>
          <a:p>
            <a:pPr algn="ctr">
              <a:defRPr sz="1600">
                <a:solidFill>
                  <a:srgbClr val="2E75B6"/>
                </a:solidFill>
              </a:defRPr>
            </a:pPr>
          </a:p>
        </p:txBody>
      </p:sp>
      <p:sp>
        <p:nvSpPr>
          <p:cNvPr id="376" name="TextBox 3"/>
          <p:cNvSpPr txBox="1"/>
          <p:nvPr/>
        </p:nvSpPr>
        <p:spPr>
          <a:xfrm>
            <a:off x="240453" y="1540664"/>
            <a:ext cx="11905827" cy="9497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vl1pPr>
          </a:lstStyle>
          <a:p>
            <a:pPr/>
            <a:r>
              <a:t>Goal: Identify when and where we should target aircraft observations (e.g., dropsondes) to help improve model forecasts of TC track, intensity, structure, and precipitation. Test advanced guidance techniques from models and new areas of operation (e.g., Cabo Verde) that could enhance NHC’s G-IV Synoptic Surveillance missions.</a:t>
            </a:r>
          </a:p>
        </p:txBody>
      </p:sp>
      <p:pic>
        <p:nvPicPr>
          <p:cNvPr id="377" name="Picture 4" descr="Picture 4"/>
          <p:cNvPicPr>
            <a:picLocks noChangeAspect="1"/>
          </p:cNvPicPr>
          <p:nvPr/>
        </p:nvPicPr>
        <p:blipFill>
          <a:blip r:embed="rId2">
            <a:extLst/>
          </a:blip>
          <a:stretch>
            <a:fillRect/>
          </a:stretch>
        </p:blipFill>
        <p:spPr>
          <a:xfrm>
            <a:off x="279577" y="3428998"/>
            <a:ext cx="3433033" cy="2643224"/>
          </a:xfrm>
          <a:prstGeom prst="rect">
            <a:avLst/>
          </a:prstGeom>
          <a:ln w="12700">
            <a:miter lim="400000"/>
          </a:ln>
        </p:spPr>
      </p:pic>
      <p:sp>
        <p:nvSpPr>
          <p:cNvPr id="378" name="TextBox 21"/>
          <p:cNvSpPr txBox="1"/>
          <p:nvPr/>
        </p:nvSpPr>
        <p:spPr>
          <a:xfrm>
            <a:off x="3838055" y="3627225"/>
            <a:ext cx="2200301" cy="23382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G-IV ITOFS survey and circumnavigation pattern (black curve) with dropsonde points (black circles) for 2019 Hurricane Dorian. Locations with warm and cool shading indicate areas where dropsonde sampling could improve the ECMWF 48-hr model track forecast.</a:t>
            </a:r>
          </a:p>
        </p:txBody>
      </p:sp>
      <p:pic>
        <p:nvPicPr>
          <p:cNvPr id="379" name="Picture 22" descr="Picture 22"/>
          <p:cNvPicPr>
            <a:picLocks noChangeAspect="1"/>
          </p:cNvPicPr>
          <p:nvPr/>
        </p:nvPicPr>
        <p:blipFill>
          <a:blip r:embed="rId3">
            <a:extLst/>
          </a:blip>
          <a:stretch>
            <a:fillRect/>
          </a:stretch>
        </p:blipFill>
        <p:spPr>
          <a:xfrm>
            <a:off x="6735234" y="3335704"/>
            <a:ext cx="2291741" cy="2432500"/>
          </a:xfrm>
          <a:prstGeom prst="rect">
            <a:avLst/>
          </a:prstGeom>
          <a:ln w="12700">
            <a:miter lim="400000"/>
          </a:ln>
        </p:spPr>
      </p:pic>
      <p:pic>
        <p:nvPicPr>
          <p:cNvPr id="380" name="Picture 23" descr="Picture 23"/>
          <p:cNvPicPr>
            <a:picLocks noChangeAspect="1"/>
          </p:cNvPicPr>
          <p:nvPr/>
        </p:nvPicPr>
        <p:blipFill>
          <a:blip r:embed="rId4">
            <a:extLst/>
          </a:blip>
          <a:stretch>
            <a:fillRect/>
          </a:stretch>
        </p:blipFill>
        <p:spPr>
          <a:xfrm>
            <a:off x="9106702" y="3336928"/>
            <a:ext cx="2805721" cy="2432500"/>
          </a:xfrm>
          <a:prstGeom prst="rect">
            <a:avLst/>
          </a:prstGeom>
          <a:ln w="12700">
            <a:miter lim="400000"/>
          </a:ln>
        </p:spPr>
      </p:pic>
      <p:sp>
        <p:nvSpPr>
          <p:cNvPr id="381" name="TextBox 25"/>
          <p:cNvSpPr txBox="1"/>
          <p:nvPr/>
        </p:nvSpPr>
        <p:spPr>
          <a:xfrm>
            <a:off x="6780954" y="5733170"/>
            <a:ext cx="5085748" cy="5094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Sensitivity targeting for (left) track (SUNY Albany-ECMWF) and (right) intensity (NRL-Monterey, COAMPS-TC)</a:t>
            </a:r>
          </a:p>
        </p:txBody>
      </p:sp>
      <p:sp>
        <p:nvSpPr>
          <p:cNvPr id="382" name="TextBox 4"/>
          <p:cNvSpPr txBox="1"/>
          <p:nvPr/>
        </p:nvSpPr>
        <p:spPr>
          <a:xfrm>
            <a:off x="6780953" y="2966373"/>
            <a:ext cx="5085748"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2021 Hurricane Grace: 20210818N1 (G-IV)</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5" name="TextBox 2"/>
          <p:cNvSpPr txBox="1"/>
          <p:nvPr/>
        </p:nvSpPr>
        <p:spPr>
          <a:xfrm>
            <a:off x="1290604" y="-1"/>
            <a:ext cx="9610792" cy="14887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Early Stage</a:t>
            </a:r>
          </a:p>
          <a:p>
            <a:pPr algn="ctr">
              <a:defRPr b="1" sz="2400">
                <a:solidFill>
                  <a:srgbClr val="2E75B6"/>
                </a:solidFill>
              </a:defRPr>
            </a:pPr>
            <a:r>
              <a:t>Stratiform Spiral Module (SSM)</a:t>
            </a:r>
          </a:p>
          <a:p>
            <a:pPr algn="ctr">
              <a:defRPr>
                <a:solidFill>
                  <a:srgbClr val="2E75B6"/>
                </a:solidFill>
              </a:defRPr>
            </a:pPr>
            <a:r>
              <a:t>Science Team: Rob Rogers (PI), Jon Zawislak, Trey Alvey, Robert Black, Josh Wadler, Hua Leighton, Xuejin Zhang, Michael Bell (CSU), Anthony Didlake (PSU), Jim Doyle (NRL), Dan Stern (NRL)</a:t>
            </a:r>
          </a:p>
        </p:txBody>
      </p:sp>
      <p:sp>
        <p:nvSpPr>
          <p:cNvPr id="386" name="TextBox 7"/>
          <p:cNvSpPr txBox="1"/>
          <p:nvPr/>
        </p:nvSpPr>
        <p:spPr>
          <a:xfrm>
            <a:off x="182879" y="1508105"/>
            <a:ext cx="11550637" cy="3254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defTabSz="339725">
              <a:buSzPct val="100000"/>
              <a:buFont typeface="Arial"/>
              <a:buChar char="•"/>
            </a:pPr>
            <a:r>
              <a:t>Obtain a quantitative description of the distribution of liquid and frozen hydrometeors in stratiform precipitation to better understand the processes that govern these distributions and how they are represented in numerical models. </a:t>
            </a:r>
          </a:p>
          <a:p>
            <a:pPr marL="285750" indent="-285750" defTabSz="339725">
              <a:buSzPct val="100000"/>
              <a:buFont typeface="Arial"/>
              <a:buChar char="•"/>
            </a:pPr>
            <a:r>
              <a:t>Precipitation probe measurements of stratiform regions in TCs can also help improve retrievals of stratiform microphysical properties by polarimetric radar.</a:t>
            </a:r>
          </a:p>
          <a:p>
            <a:pPr marL="285750" indent="-285750" defTabSz="339725">
              <a:buSzPct val="100000"/>
              <a:buFont typeface="Arial"/>
              <a:buChar char="•"/>
            </a:pPr>
            <a:r>
              <a:t>Spiral ascents/descents in stratiform regions of deep convection at radii outside the RMW will provide microphysical measurements from in situ probes, including how the microphysics vary in a shear-relative framework</a:t>
            </a:r>
          </a:p>
          <a:p>
            <a:pPr marL="285750" indent="-285750" defTabSz="339725">
              <a:buSzPct val="100000"/>
              <a:buFont typeface="Arial"/>
              <a:buChar char="•"/>
            </a:pPr>
            <a:r>
              <a:t>Optimal additional measurements include: </a:t>
            </a:r>
          </a:p>
          <a:p>
            <a:pPr lvl="1" marL="742950" indent="-285750">
              <a:buSzPct val="100000"/>
              <a:buChar char="➢"/>
            </a:pPr>
            <a:r>
              <a:t>Deep-layer measurements of temperature and humidity in the local environment of the stratiform precipitation from high-altitude aircraft will provide the thermodynamic context within the mid-and lower troposphere</a:t>
            </a:r>
          </a:p>
          <a:p>
            <a:pPr lvl="1" marL="742950" indent="-285750">
              <a:buSzPct val="100000"/>
              <a:buChar char="➢"/>
            </a:pPr>
            <a:r>
              <a:t>Measurements of sea-surface temperature and subsurface temperature profiles from ocean probes and/or IR dropsondes will provide context on the surface boundary</a:t>
            </a:r>
          </a:p>
        </p:txBody>
      </p:sp>
      <p:grpSp>
        <p:nvGrpSpPr>
          <p:cNvPr id="389" name="Group 9"/>
          <p:cNvGrpSpPr/>
          <p:nvPr/>
        </p:nvGrpSpPr>
        <p:grpSpPr>
          <a:xfrm>
            <a:off x="2157573" y="4647426"/>
            <a:ext cx="4202131" cy="2074049"/>
            <a:chOff x="0" y="0"/>
            <a:chExt cx="4202129" cy="2074049"/>
          </a:xfrm>
        </p:grpSpPr>
        <p:sp>
          <p:nvSpPr>
            <p:cNvPr id="387" name="Rectangle 8"/>
            <p:cNvSpPr/>
            <p:nvPr/>
          </p:nvSpPr>
          <p:spPr>
            <a:xfrm>
              <a:off x="0" y="0"/>
              <a:ext cx="4202130" cy="207404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388" name="Picture 4" descr="Picture 4"/>
            <p:cNvPicPr>
              <a:picLocks noChangeAspect="1"/>
            </p:cNvPicPr>
            <p:nvPr/>
          </p:nvPicPr>
          <p:blipFill>
            <a:blip r:embed="rId2">
              <a:extLst/>
            </a:blip>
            <a:stretch>
              <a:fillRect/>
            </a:stretch>
          </p:blipFill>
          <p:spPr>
            <a:xfrm>
              <a:off x="0" y="-1"/>
              <a:ext cx="4063534" cy="2038900"/>
            </a:xfrm>
            <a:prstGeom prst="rect">
              <a:avLst/>
            </a:prstGeom>
            <a:ln w="12700" cap="flat">
              <a:noFill/>
              <a:miter lim="400000"/>
            </a:ln>
            <a:effectLst/>
          </p:spPr>
        </p:pic>
      </p:grpSp>
      <p:sp>
        <p:nvSpPr>
          <p:cNvPr id="390" name="TextBox 11"/>
          <p:cNvSpPr txBox="1"/>
          <p:nvPr/>
        </p:nvSpPr>
        <p:spPr>
          <a:xfrm>
            <a:off x="6503707" y="5232201"/>
            <a:ext cx="5505414" cy="808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1600"/>
            </a:lvl1pPr>
          </a:lstStyle>
          <a:p>
            <a:pPr/>
            <a:r>
              <a:t>(a) Example spiral ascent and descent in stratiform portion of primary rainband. (b) Example spiral ascent and descent in isolated CB during stratiform transition.</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3"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HFP Experiments and Modules</a:t>
            </a:r>
          </a:p>
        </p:txBody>
      </p:sp>
      <p:pic>
        <p:nvPicPr>
          <p:cNvPr id="394"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395"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graphicFrame>
        <p:nvGraphicFramePr>
          <p:cNvPr id="396" name="Google Shape;466;p9"/>
          <p:cNvGraphicFramePr/>
          <p:nvPr/>
        </p:nvGraphicFramePr>
        <p:xfrm>
          <a:off x="394853" y="1514243"/>
          <a:ext cx="5307675" cy="7264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GENESIS STAGE (2)</a:t>
                      </a:r>
                    </a:p>
                  </a:txBody>
                  <a:tcPr marL="45725" marR="45725" marT="45725" marB="45725" anchor="t" anchorCtr="0" horzOverflow="overflow"/>
                </a:tc>
              </a:tr>
              <a:tr h="177800">
                <a:tc>
                  <a:txBody>
                    <a:bodyPr/>
                    <a:lstStyle/>
                    <a:p>
                      <a:pPr algn="ctr">
                        <a:defRPr sz="1800"/>
                      </a:pPr>
                      <a:r>
                        <a:rPr sz="1400"/>
                        <a:t>Favorable Air Mass (FAM) Experiment</a:t>
                      </a:r>
                    </a:p>
                  </a:txBody>
                  <a:tcPr marL="45725" marR="45725" marT="45725" marB="45725" anchor="t" anchorCtr="0" horzOverflow="overflow"/>
                </a:tc>
              </a:tr>
              <a:tr h="177800">
                <a:tc>
                  <a:txBody>
                    <a:bodyPr/>
                    <a:lstStyle/>
                    <a:p>
                      <a:pPr algn="ctr">
                        <a:defRPr sz="1800"/>
                      </a:pPr>
                      <a:r>
                        <a:rPr sz="1400"/>
                        <a:t>Precipitation during Formation and Observing its Response across Multiple Scales (PREFORM)</a:t>
                      </a:r>
                    </a:p>
                  </a:txBody>
                  <a:tcPr marL="45725" marR="45725" marT="45725" marB="45725" anchor="t" anchorCtr="0" horzOverflow="overflow"/>
                </a:tc>
              </a:tr>
            </a:tbl>
          </a:graphicData>
        </a:graphic>
      </p:graphicFrame>
      <p:graphicFrame>
        <p:nvGraphicFramePr>
          <p:cNvPr id="397" name="Google Shape;467;p9"/>
          <p:cNvGraphicFramePr/>
          <p:nvPr/>
        </p:nvGraphicFramePr>
        <p:xfrm>
          <a:off x="6489469" y="1319110"/>
          <a:ext cx="5307675" cy="15778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EARLY STAGE (4) </a:t>
                      </a:r>
                    </a:p>
                  </a:txBody>
                  <a:tcPr marL="45725" marR="45725" marT="45725" marB="45725" anchor="t" anchorCtr="0" horzOverflow="overflow"/>
                </a:tc>
              </a:tr>
              <a:tr h="301750">
                <a:tc>
                  <a:txBody>
                    <a:bodyPr/>
                    <a:lstStyle/>
                    <a:p>
                      <a:pPr algn="ctr">
                        <a:defRPr sz="1800"/>
                      </a:pPr>
                      <a:r>
                        <a:rPr sz="1400"/>
                        <a:t>Analysis of Intensification Processes Experiment (AIPEX)</a:t>
                      </a:r>
                    </a:p>
                  </a:txBody>
                  <a:tcPr marL="45725" marR="45725" marT="45725" marB="45725" anchor="t" anchorCtr="0" horzOverflow="overflow"/>
                </a:tc>
              </a:tr>
              <a:tr h="301750">
                <a:tc>
                  <a:txBody>
                    <a:bodyPr/>
                    <a:lstStyle/>
                    <a:p>
                      <a:pPr algn="ctr">
                        <a:defRPr sz="1800"/>
                      </a:pPr>
                      <a:r>
                        <a:rPr sz="1400"/>
                        <a:t>Convective Burst Structure and Evolution Module (CBM)</a:t>
                      </a:r>
                    </a:p>
                  </a:txBody>
                  <a:tcPr marL="45725" marR="45725" marT="45725" marB="45725" anchor="t" anchorCtr="0" horzOverflow="overflow"/>
                </a:tc>
              </a:tr>
              <a:tr h="301750">
                <a:tc>
                  <a:txBody>
                    <a:bodyPr/>
                    <a:lstStyle/>
                    <a:p>
                      <a:pPr algn="ctr">
                        <a:defRPr sz="1800"/>
                      </a:pPr>
                      <a:r>
                        <a:rPr sz="1400"/>
                        <a:t>Impact of Targeted Observations on Forecasts (ITOFS)</a:t>
                      </a:r>
                    </a:p>
                  </a:txBody>
                  <a:tcPr marL="45725" marR="45725" marT="45725" marB="45725" anchor="t" anchorCtr="0" horzOverflow="overflow"/>
                </a:tc>
              </a:tr>
              <a:tr h="301750">
                <a:tc>
                  <a:txBody>
                    <a:bodyPr/>
                    <a:lstStyle/>
                    <a:p>
                      <a:pPr algn="ctr">
                        <a:defRPr sz="1800"/>
                      </a:pPr>
                      <a:r>
                        <a:rPr sz="1400"/>
                        <a:t>Stratiform Spiral Module (SSM)</a:t>
                      </a:r>
                    </a:p>
                  </a:txBody>
                  <a:tcPr marL="45725" marR="45725" marT="45725" marB="45725" anchor="t" anchorCtr="0" horzOverflow="overflow"/>
                </a:tc>
              </a:tr>
            </a:tbl>
          </a:graphicData>
        </a:graphic>
      </p:graphicFrame>
      <p:graphicFrame>
        <p:nvGraphicFramePr>
          <p:cNvPr id="398" name="Google Shape;468;p9"/>
          <p:cNvGraphicFramePr/>
          <p:nvPr/>
        </p:nvGraphicFramePr>
        <p:xfrm>
          <a:off x="394853" y="3133508"/>
          <a:ext cx="5307675" cy="20066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228600">
                <a:tc>
                  <a:txBody>
                    <a:bodyPr/>
                    <a:lstStyle/>
                    <a:p>
                      <a:pPr algn="ctr">
                        <a:defRPr b="0" sz="1800">
                          <a:solidFill>
                            <a:srgbClr val="000000"/>
                          </a:solidFill>
                        </a:defRPr>
                      </a:pPr>
                      <a:r>
                        <a:rPr b="1">
                          <a:solidFill>
                            <a:srgbClr val="FFFFFF"/>
                          </a:solidFill>
                        </a:rPr>
                        <a:t>MATURE STAGE (10)</a:t>
                      </a:r>
                    </a:p>
                  </a:txBody>
                  <a:tcPr marL="45725" marR="45725" marT="45725" marB="45725" anchor="t" anchorCtr="0" horzOverflow="overflow">
                    <a:solidFill>
                      <a:schemeClr val="accent5"/>
                    </a:solidFill>
                  </a:tcPr>
                </a:tc>
              </a:tr>
              <a:tr h="177800">
                <a:tc>
                  <a:txBody>
                    <a:bodyPr/>
                    <a:lstStyle/>
                    <a:p>
                      <a:pPr algn="ctr">
                        <a:defRPr sz="1800"/>
                      </a:pPr>
                      <a:r>
                        <a:rPr sz="1400"/>
                        <a:t>Eye-Eyewall Mixing Module</a:t>
                      </a:r>
                    </a:p>
                  </a:txBody>
                  <a:tcPr marL="45725" marR="45725" marT="45725" marB="45725" anchor="t" anchorCtr="0" horzOverflow="overflow">
                    <a:solidFill>
                      <a:srgbClr val="CDD4EA"/>
                    </a:solidFill>
                  </a:tcPr>
                </a:tc>
              </a:tr>
              <a:tr h="177800">
                <a:tc>
                  <a:txBody>
                    <a:bodyPr/>
                    <a:lstStyle/>
                    <a:p>
                      <a:pPr algn="ctr">
                        <a:defRPr sz="1800"/>
                      </a:pPr>
                      <a:r>
                        <a:rPr sz="1400"/>
                        <a:t>Gravity Wave Module</a:t>
                      </a:r>
                    </a:p>
                  </a:txBody>
                  <a:tcPr marL="45725" marR="45725" marT="45725" marB="45725" anchor="t" anchorCtr="0" horzOverflow="overflow">
                    <a:solidFill>
                      <a:srgbClr val="E8EBF5"/>
                    </a:solidFill>
                  </a:tcPr>
                </a:tc>
              </a:tr>
              <a:tr h="177800">
                <a:tc>
                  <a:txBody>
                    <a:bodyPr/>
                    <a:lstStyle/>
                    <a:p>
                      <a:pPr algn="ctr">
                        <a:defRPr sz="1800"/>
                      </a:pPr>
                      <a:r>
                        <a:rPr sz="1400"/>
                        <a:t>Hurricane Boundary Layer Module</a:t>
                      </a:r>
                    </a:p>
                  </a:txBody>
                  <a:tcPr marL="45725" marR="45725" marT="45725" marB="45725" anchor="t" anchorCtr="0" horzOverflow="overflow">
                    <a:solidFill>
                      <a:srgbClr val="CDD4EA"/>
                    </a:solidFill>
                  </a:tcPr>
                </a:tc>
              </a:tr>
              <a:tr h="177800">
                <a:tc>
                  <a:txBody>
                    <a:bodyPr/>
                    <a:lstStyle/>
                    <a:p>
                      <a:pPr algn="ctr">
                        <a:defRPr sz="1800"/>
                      </a:pPr>
                      <a:r>
                        <a:rPr sz="1400"/>
                        <a:t>NESDIS Ocean Winds</a:t>
                      </a:r>
                    </a:p>
                  </a:txBody>
                  <a:tcPr marL="45725" marR="45725" marT="45725" marB="45725" anchor="t" anchorCtr="0" horzOverflow="overflow">
                    <a:solidFill>
                      <a:srgbClr val="E8EBF5"/>
                    </a:solidFill>
                  </a:tcPr>
                </a:tc>
              </a:tr>
              <a:tr h="177800">
                <a:tc>
                  <a:txBody>
                    <a:bodyPr/>
                    <a:lstStyle/>
                    <a:p>
                      <a:pPr algn="ctr">
                        <a:defRPr sz="1800"/>
                      </a:pPr>
                      <a:r>
                        <a:rPr sz="1400"/>
                        <a:t>Rainband Complex Module (RCM)</a:t>
                      </a:r>
                    </a:p>
                  </a:txBody>
                  <a:tcPr marL="45725" marR="45725" marT="45725" marB="45725" anchor="t" anchorCtr="0" horzOverflow="overflow">
                    <a:solidFill>
                      <a:srgbClr val="CDD4EA"/>
                    </a:solidFill>
                  </a:tcPr>
                </a:tc>
              </a:tr>
              <a:tr h="177800">
                <a:tc>
                  <a:txBody>
                    <a:bodyPr/>
                    <a:lstStyle/>
                    <a:p>
                      <a:pPr algn="ctr">
                        <a:defRPr sz="1800"/>
                      </a:pPr>
                      <a:r>
                        <a:rPr sz="1400"/>
                        <a:t>RICO SUAVE</a:t>
                      </a:r>
                    </a:p>
                  </a:txBody>
                  <a:tcPr marL="45725" marR="45725" marT="45725" marB="45725" anchor="t" anchorCtr="0" horzOverflow="overflow">
                    <a:solidFill>
                      <a:srgbClr val="E8EBF5"/>
                    </a:solidFill>
                  </a:tcPr>
                </a:tc>
              </a:tr>
              <a:tr h="177800">
                <a:tc>
                  <a:txBody>
                    <a:bodyPr/>
                    <a:lstStyle/>
                    <a:p>
                      <a:pPr algn="ctr">
                        <a:defRPr sz="1800"/>
                      </a:pPr>
                      <a:r>
                        <a:rPr sz="1400"/>
                        <a:t>Surface Wind and Wave Validation Module</a:t>
                      </a:r>
                    </a:p>
                  </a:txBody>
                  <a:tcPr marL="45725" marR="45725" marT="45725" marB="45725" anchor="t" anchorCtr="0" horzOverflow="overflow">
                    <a:solidFill>
                      <a:srgbClr val="CDD4EA"/>
                    </a:solidFill>
                  </a:tcPr>
                </a:tc>
              </a:tr>
              <a:tr h="177800">
                <a:tc>
                  <a:txBody>
                    <a:bodyPr/>
                    <a:lstStyle/>
                    <a:p>
                      <a:pPr algn="ctr">
                        <a:defRPr sz="1800"/>
                      </a:pPr>
                      <a:r>
                        <a:rPr sz="1400"/>
                        <a:t>Tail Doppler Radar Analysis Evaluation Module</a:t>
                      </a:r>
                    </a:p>
                  </a:txBody>
                  <a:tcPr marL="45725" marR="45725" marT="45725" marB="45725" anchor="t" anchorCtr="0" horzOverflow="overflow">
                    <a:solidFill>
                      <a:srgbClr val="E8EBF5"/>
                    </a:solidFill>
                  </a:tcPr>
                </a:tc>
              </a:tr>
              <a:tr h="177800">
                <a:tc>
                  <a:txBody>
                    <a:bodyPr/>
                    <a:lstStyle/>
                    <a:p>
                      <a:pPr algn="ctr">
                        <a:defRPr sz="1800"/>
                      </a:pPr>
                      <a:r>
                        <a:rPr sz="1400"/>
                        <a:t>Tropical Cyclone Diurnal Cycle Experiment</a:t>
                      </a:r>
                    </a:p>
                  </a:txBody>
                  <a:tcPr marL="45725" marR="45725" marT="45725" marB="45725" anchor="t" anchorCtr="0" horzOverflow="overflow">
                    <a:solidFill>
                      <a:srgbClr val="CDD4EA"/>
                    </a:solidFill>
                  </a:tcPr>
                </a:tc>
              </a:tr>
              <a:tr h="177800">
                <a:tc>
                  <a:txBody>
                    <a:bodyPr/>
                    <a:lstStyle/>
                    <a:p>
                      <a:pPr algn="ctr">
                        <a:defRPr sz="1800"/>
                      </a:pPr>
                      <a:r>
                        <a:rPr sz="1400"/>
                        <a:t>Ventilation Module</a:t>
                      </a:r>
                    </a:p>
                  </a:txBody>
                  <a:tcPr marL="45725" marR="45725" marT="45725" marB="45725" anchor="t" anchorCtr="0" horzOverflow="overflow">
                    <a:solidFill>
                      <a:srgbClr val="E8EBF5"/>
                    </a:solidFill>
                  </a:tcPr>
                </a:tc>
              </a:tr>
            </a:tbl>
          </a:graphicData>
        </a:graphic>
      </p:graphicFrame>
      <p:graphicFrame>
        <p:nvGraphicFramePr>
          <p:cNvPr id="399" name="Google Shape;469;p9"/>
          <p:cNvGraphicFramePr/>
          <p:nvPr/>
        </p:nvGraphicFramePr>
        <p:xfrm>
          <a:off x="6489467" y="3141180"/>
          <a:ext cx="5307676" cy="9743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END STAGE (2)</a:t>
                      </a:r>
                    </a:p>
                  </a:txBody>
                  <a:tcPr marL="45725" marR="45725" marT="45725" marB="45725" anchor="t" anchorCtr="0" horzOverflow="overflow"/>
                </a:tc>
              </a:tr>
              <a:tr h="301750">
                <a:tc>
                  <a:txBody>
                    <a:bodyPr/>
                    <a:lstStyle/>
                    <a:p>
                      <a:pPr algn="ctr">
                        <a:defRPr sz="1800"/>
                      </a:pPr>
                      <a:r>
                        <a:rPr sz="1400"/>
                        <a:t>Extratropical Transition Experiment </a:t>
                      </a:r>
                    </a:p>
                  </a:txBody>
                  <a:tcPr marL="45725" marR="45725" marT="45725" marB="45725" anchor="t" anchorCtr="0" horzOverflow="overflow"/>
                </a:tc>
              </a:tr>
              <a:tr h="301750">
                <a:tc>
                  <a:txBody>
                    <a:bodyPr/>
                    <a:lstStyle/>
                    <a:p>
                      <a:pPr algn="ctr">
                        <a:defRPr sz="1800"/>
                      </a:pPr>
                      <a:r>
                        <a:rPr sz="1400"/>
                        <a:t>Tropical Cyclones at Landfall Experiment</a:t>
                      </a:r>
                    </a:p>
                  </a:txBody>
                  <a:tcPr marL="45725" marR="45725" marT="45725" marB="45725" anchor="t" anchorCtr="0" horzOverflow="overflow"/>
                </a:tc>
              </a:tr>
            </a:tbl>
          </a:graphicData>
        </a:graphic>
      </p:graphicFrame>
      <p:graphicFrame>
        <p:nvGraphicFramePr>
          <p:cNvPr id="400" name="Google Shape;470;p9"/>
          <p:cNvGraphicFramePr/>
          <p:nvPr/>
        </p:nvGraphicFramePr>
        <p:xfrm>
          <a:off x="6489465" y="5538889"/>
          <a:ext cx="5307676" cy="5842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228600">
                <a:tc>
                  <a:txBody>
                    <a:bodyPr/>
                    <a:lstStyle/>
                    <a:p>
                      <a:pPr algn="ctr">
                        <a:defRPr b="0" sz="1800">
                          <a:solidFill>
                            <a:srgbClr val="000000"/>
                          </a:solidFill>
                        </a:defRPr>
                      </a:pPr>
                      <a:r>
                        <a:rPr b="1">
                          <a:solidFill>
                            <a:srgbClr val="FFFFFF"/>
                          </a:solidFill>
                        </a:rPr>
                        <a:t>SATELLITE VALIDATION (2)</a:t>
                      </a:r>
                    </a:p>
                  </a:txBody>
                  <a:tcPr marL="45725" marR="45725" marT="45725" marB="45725" anchor="t" anchorCtr="0" horzOverflow="overflow"/>
                </a:tc>
              </a:tr>
              <a:tr h="177800">
                <a:tc>
                  <a:txBody>
                    <a:bodyPr/>
                    <a:lstStyle/>
                    <a:p>
                      <a:pPr algn="ctr">
                        <a:defRPr sz="1800"/>
                      </a:pPr>
                      <a:r>
                        <a:rPr sz="1400"/>
                        <a:t>Eval of the Tropical Transition Environment using Satellite Soundings</a:t>
                      </a:r>
                    </a:p>
                  </a:txBody>
                  <a:tcPr marL="45725" marR="45725" marT="45725" marB="45725" anchor="t" anchorCtr="0" horzOverflow="overflow"/>
                </a:tc>
              </a:tr>
              <a:tr h="177800">
                <a:tc>
                  <a:txBody>
                    <a:bodyPr/>
                    <a:lstStyle/>
                    <a:p>
                      <a:pPr algn="ctr">
                        <a:defRPr sz="1800"/>
                      </a:pPr>
                      <a:r>
                        <a:rPr sz="1400"/>
                        <a:t>NASA TROPICS Satellite Validation Module </a:t>
                      </a:r>
                    </a:p>
                  </a:txBody>
                  <a:tcPr marL="45725" marR="45725" marT="45725" marB="45725" anchor="t" anchorCtr="0" horzOverflow="overflow"/>
                </a:tc>
              </a:tr>
            </a:tbl>
          </a:graphicData>
        </a:graphic>
      </p:graphicFrame>
      <p:graphicFrame>
        <p:nvGraphicFramePr>
          <p:cNvPr id="401" name="Google Shape;471;p9"/>
          <p:cNvGraphicFramePr/>
          <p:nvPr/>
        </p:nvGraphicFramePr>
        <p:xfrm>
          <a:off x="6489467" y="4353631"/>
          <a:ext cx="5307675" cy="9743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OCEAN OBSERVING (2)</a:t>
                      </a:r>
                    </a:p>
                  </a:txBody>
                  <a:tcPr marL="45725" marR="45725" marT="45725" marB="45725" anchor="t" anchorCtr="0" horzOverflow="overflow"/>
                </a:tc>
              </a:tr>
              <a:tr h="301750">
                <a:tc>
                  <a:txBody>
                    <a:bodyPr/>
                    <a:lstStyle/>
                    <a:p>
                      <a:pPr algn="ctr">
                        <a:defRPr sz="1800"/>
                      </a:pPr>
                      <a:r>
                        <a:rPr sz="1400"/>
                        <a:t>Ocean Survey Experiment</a:t>
                      </a:r>
                    </a:p>
                  </a:txBody>
                  <a:tcPr marL="45725" marR="45725" marT="45725" marB="45725" anchor="t" anchorCtr="0" horzOverflow="overflow"/>
                </a:tc>
              </a:tr>
              <a:tr h="301750">
                <a:tc>
                  <a:txBody>
                    <a:bodyPr/>
                    <a:lstStyle/>
                    <a:p>
                      <a:pPr algn="ctr">
                        <a:defRPr sz="1800"/>
                      </a:pPr>
                      <a:r>
                        <a:rPr sz="1400"/>
                        <a:t>Sustained and Targeted Ocean Observations</a:t>
                      </a:r>
                    </a:p>
                  </a:txBody>
                  <a:tcPr marL="45725" marR="45725" marT="45725" marB="45725" anchor="t" anchorCtr="0" horzOverflow="overflow"/>
                </a:tc>
              </a:tr>
            </a:tbl>
          </a:graphicData>
        </a:graphic>
      </p:graphicFrame>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Google Shape;104;p3"/>
          <p:cNvSpPr txBox="1"/>
          <p:nvPr>
            <p:ph type="sldNum" sz="quarter" idx="2"/>
          </p:nvPr>
        </p:nvSpPr>
        <p:spPr>
          <a:xfrm>
            <a:off x="11003818" y="6369081"/>
            <a:ext cx="349983" cy="33966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4" name="Google Shape;105;p3"/>
          <p:cNvSpPr txBox="1"/>
          <p:nvPr/>
        </p:nvSpPr>
        <p:spPr>
          <a:xfrm>
            <a:off x="0" y="0"/>
            <a:ext cx="12192000" cy="1133148"/>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sz="3200"/>
            </a:pPr>
            <a:r>
              <a:t>2022 HFP-APHEX: Mature Stage</a:t>
            </a:r>
            <a:endParaRPr sz="6400"/>
          </a:p>
          <a:p>
            <a:pPr algn="ctr">
              <a:defRPr b="1" sz="2000">
                <a:solidFill>
                  <a:srgbClr val="2E75B5"/>
                </a:solidFill>
              </a:defRPr>
            </a:pPr>
            <a:r>
              <a:t>Eye-Eyewall Mixing</a:t>
            </a:r>
          </a:p>
          <a:p>
            <a:pPr algn="ctr">
              <a:defRPr b="1" sz="1600">
                <a:solidFill>
                  <a:srgbClr val="2E75B5"/>
                </a:solidFill>
              </a:defRPr>
            </a:pPr>
            <a:r>
              <a:t>Sim Aberson, Joe Cione, </a:t>
            </a:r>
            <a:r>
              <a:rPr sz="1800"/>
              <a:t>Josh Wadler, Jun Zhang</a:t>
            </a:r>
          </a:p>
        </p:txBody>
      </p:sp>
      <p:sp>
        <p:nvSpPr>
          <p:cNvPr id="405" name="Rectangle"/>
          <p:cNvSpPr/>
          <p:nvPr/>
        </p:nvSpPr>
        <p:spPr>
          <a:xfrm>
            <a:off x="3508" y="1092199"/>
            <a:ext cx="12184985" cy="5776865"/>
          </a:xfrm>
          <a:prstGeom prst="rect">
            <a:avLst/>
          </a:prstGeom>
          <a:solidFill>
            <a:srgbClr val="FFFFFF"/>
          </a:solidFill>
          <a:ln w="12700">
            <a:miter lim="400000"/>
          </a:ln>
        </p:spPr>
        <p:txBody>
          <a:bodyPr lIns="45719" rIns="45719" anchor="ctr"/>
          <a:lstStyle/>
          <a:p>
            <a:pPr algn="ctr" defTabSz="412750">
              <a:defRPr sz="1600">
                <a:latin typeface="Helvetica Neue Medium"/>
                <a:ea typeface="Helvetica Neue Medium"/>
                <a:cs typeface="Helvetica Neue Medium"/>
                <a:sym typeface="Helvetica Neue Medium"/>
              </a:defRPr>
            </a:pPr>
          </a:p>
        </p:txBody>
      </p:sp>
      <p:pic>
        <p:nvPicPr>
          <p:cNvPr id="406" name="Hurricane_Isabel-1 copy.png" descr="Hurricane_Isabel-1 copy.png"/>
          <p:cNvPicPr>
            <a:picLocks noChangeAspect="1"/>
          </p:cNvPicPr>
          <p:nvPr/>
        </p:nvPicPr>
        <p:blipFill>
          <a:blip r:embed="rId2">
            <a:extLst/>
          </a:blip>
          <a:stretch>
            <a:fillRect/>
          </a:stretch>
        </p:blipFill>
        <p:spPr>
          <a:xfrm>
            <a:off x="106376" y="1556499"/>
            <a:ext cx="3032470" cy="2389645"/>
          </a:xfrm>
          <a:prstGeom prst="rect">
            <a:avLst/>
          </a:prstGeom>
          <a:ln w="12700">
            <a:miter lim="400000"/>
          </a:ln>
        </p:spPr>
      </p:pic>
      <p:pic>
        <p:nvPicPr>
          <p:cNvPr id="407" name="Figure15.gif" descr="Figure15.gif"/>
          <p:cNvPicPr>
            <a:picLocks noChangeAspect="1"/>
          </p:cNvPicPr>
          <p:nvPr/>
        </p:nvPicPr>
        <p:blipFill>
          <a:blip r:embed="rId3">
            <a:extLst/>
          </a:blip>
          <a:stretch>
            <a:fillRect/>
          </a:stretch>
        </p:blipFill>
        <p:spPr>
          <a:xfrm>
            <a:off x="0" y="4110690"/>
            <a:ext cx="2961211" cy="2753030"/>
          </a:xfrm>
          <a:prstGeom prst="rect">
            <a:avLst/>
          </a:prstGeom>
          <a:ln w="12700">
            <a:miter lim="400000"/>
          </a:ln>
        </p:spPr>
      </p:pic>
      <p:sp>
        <p:nvSpPr>
          <p:cNvPr id="408" name="Hurricane Mitch"/>
          <p:cNvSpPr txBox="1"/>
          <p:nvPr/>
        </p:nvSpPr>
        <p:spPr>
          <a:xfrm>
            <a:off x="110649" y="4088243"/>
            <a:ext cx="3032472" cy="394222"/>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a:defRPr b="1" sz="2700"/>
            </a:lvl1pPr>
          </a:lstStyle>
          <a:p>
            <a:pPr/>
            <a:r>
              <a:t>Hurricane Mitch</a:t>
            </a:r>
          </a:p>
        </p:txBody>
      </p:sp>
      <p:sp>
        <p:nvSpPr>
          <p:cNvPr id="409" name="Hurricane Isabel"/>
          <p:cNvSpPr txBox="1"/>
          <p:nvPr/>
        </p:nvSpPr>
        <p:spPr>
          <a:xfrm>
            <a:off x="329903" y="1170177"/>
            <a:ext cx="2808944" cy="394222"/>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defRPr b="1" sz="2700"/>
            </a:lvl1pPr>
          </a:lstStyle>
          <a:p>
            <a:pPr/>
            <a:r>
              <a:t>Hurricane Isabel</a:t>
            </a:r>
          </a:p>
        </p:txBody>
      </p:sp>
      <p:pic>
        <p:nvPicPr>
          <p:cNvPr id="410" name="Sondes.001.png" descr="Sondes.001.png"/>
          <p:cNvPicPr>
            <a:picLocks noChangeAspect="1"/>
          </p:cNvPicPr>
          <p:nvPr/>
        </p:nvPicPr>
        <p:blipFill>
          <a:blip r:embed="rId4">
            <a:extLst/>
          </a:blip>
          <a:stretch>
            <a:fillRect/>
          </a:stretch>
        </p:blipFill>
        <p:spPr>
          <a:xfrm>
            <a:off x="8016847" y="3990685"/>
            <a:ext cx="4171646" cy="2867317"/>
          </a:xfrm>
          <a:prstGeom prst="rect">
            <a:avLst/>
          </a:prstGeom>
          <a:ln w="12700">
            <a:miter lim="400000"/>
          </a:ln>
        </p:spPr>
      </p:pic>
      <p:pic>
        <p:nvPicPr>
          <p:cNvPr id="411" name="all_trajectory.png" descr="all_trajectory.png"/>
          <p:cNvPicPr>
            <a:picLocks noChangeAspect="1"/>
          </p:cNvPicPr>
          <p:nvPr/>
        </p:nvPicPr>
        <p:blipFill>
          <a:blip r:embed="rId5">
            <a:extLst/>
          </a:blip>
          <a:stretch>
            <a:fillRect/>
          </a:stretch>
        </p:blipFill>
        <p:spPr>
          <a:xfrm>
            <a:off x="9240455" y="1433696"/>
            <a:ext cx="2951546" cy="2918750"/>
          </a:xfrm>
          <a:prstGeom prst="rect">
            <a:avLst/>
          </a:prstGeom>
          <a:ln w="12700">
            <a:miter lim="400000"/>
          </a:ln>
        </p:spPr>
      </p:pic>
      <p:sp>
        <p:nvSpPr>
          <p:cNvPr id="412" name="Hurricane Laura"/>
          <p:cNvSpPr txBox="1"/>
          <p:nvPr/>
        </p:nvSpPr>
        <p:spPr>
          <a:xfrm>
            <a:off x="9345794" y="1506817"/>
            <a:ext cx="2846206" cy="394222"/>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a:defRPr b="1" sz="2700"/>
            </a:lvl1pPr>
          </a:lstStyle>
          <a:p>
            <a:pPr/>
            <a:r>
              <a:t>Hurricane Laura</a:t>
            </a:r>
          </a:p>
        </p:txBody>
      </p:sp>
      <p:sp>
        <p:nvSpPr>
          <p:cNvPr id="413" name="RMW"/>
          <p:cNvSpPr txBox="1"/>
          <p:nvPr/>
        </p:nvSpPr>
        <p:spPr>
          <a:xfrm>
            <a:off x="10695338" y="3131952"/>
            <a:ext cx="717656" cy="292448"/>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defRPr b="1"/>
            </a:lvl1pPr>
          </a:lstStyle>
          <a:p>
            <a:pPr/>
            <a:r>
              <a:t>RMW</a:t>
            </a:r>
          </a:p>
        </p:txBody>
      </p:sp>
      <p:sp>
        <p:nvSpPr>
          <p:cNvPr id="414" name="We continue to have no direct evidence of meso-cyclones in the eye and eyewall…"/>
          <p:cNvSpPr txBox="1"/>
          <p:nvPr/>
        </p:nvSpPr>
        <p:spPr>
          <a:xfrm>
            <a:off x="3326744" y="1671528"/>
            <a:ext cx="5453190" cy="2204543"/>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p>
            <a:pPr>
              <a:defRPr sz="2000"/>
            </a:pPr>
            <a:r>
              <a:t>We continue to have no direct evidence of meso-cyclones in the eye and eyewall</a:t>
            </a:r>
          </a:p>
          <a:p>
            <a:pPr>
              <a:defRPr sz="1200"/>
            </a:pPr>
          </a:p>
          <a:p>
            <a:pPr>
              <a:defRPr sz="2000"/>
            </a:pPr>
            <a:r>
              <a:t>What are these features?  What are their thermodynamic and kinematic properties?</a:t>
            </a:r>
          </a:p>
          <a:p>
            <a:pPr>
              <a:defRPr sz="1200"/>
            </a:pPr>
          </a:p>
          <a:p>
            <a:pPr>
              <a:defRPr sz="2000"/>
            </a:pPr>
            <a:r>
              <a:t>Are they important for intensity change, or do they have no impact besides flight safety?</a:t>
            </a:r>
          </a:p>
        </p:txBody>
      </p:sp>
      <p:sp>
        <p:nvSpPr>
          <p:cNvPr id="415" name="Surround RMW with sondes…"/>
          <p:cNvSpPr txBox="1"/>
          <p:nvPr/>
        </p:nvSpPr>
        <p:spPr>
          <a:xfrm>
            <a:off x="3422672" y="4297062"/>
            <a:ext cx="5539238" cy="164723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p>
            <a:pPr marL="444500" indent="-444500">
              <a:buSzPct val="100000"/>
              <a:buAutoNum type="arabicPeriod" startAt="1"/>
              <a:defRPr b="1" sz="2400"/>
            </a:pPr>
            <a:r>
              <a:t>Surround RMW with sondes</a:t>
            </a:r>
          </a:p>
          <a:p>
            <a:pPr marL="444500" indent="-444500">
              <a:buSzPct val="100000"/>
              <a:buAutoNum type="arabicPeriod" startAt="1"/>
              <a:defRPr b="1" sz="1200"/>
            </a:pPr>
          </a:p>
          <a:p>
            <a:pPr marL="444500" indent="-444500">
              <a:buSzPct val="100000"/>
              <a:buAutoNum type="arabicPeriod" startAt="2"/>
              <a:defRPr b="1" sz="2400">
                <a:solidFill>
                  <a:srgbClr val="FF0000"/>
                </a:solidFill>
              </a:defRPr>
            </a:pPr>
            <a:r>
              <a:t>Fly circle inside eye timed for HEDAS cycling (based on Fabian results (6-min or 10-min circles).</a:t>
            </a:r>
          </a:p>
        </p:txBody>
      </p:sp>
      <p:sp>
        <p:nvSpPr>
          <p:cNvPr id="416" name="UAS data!"/>
          <p:cNvSpPr txBox="1"/>
          <p:nvPr/>
        </p:nvSpPr>
        <p:spPr>
          <a:xfrm>
            <a:off x="4948004" y="6336854"/>
            <a:ext cx="3413591" cy="404119"/>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defRPr b="1" sz="2800"/>
            </a:lvl1pPr>
          </a:lstStyle>
          <a:p>
            <a:pPr/>
            <a:r>
              <a:t>UAS data!</a:t>
            </a:r>
          </a:p>
        </p:txBody>
      </p:sp>
      <p:sp>
        <p:nvSpPr>
          <p:cNvPr id="417" name="NEW!"/>
          <p:cNvSpPr txBox="1"/>
          <p:nvPr/>
        </p:nvSpPr>
        <p:spPr>
          <a:xfrm>
            <a:off x="2961210" y="6338797"/>
            <a:ext cx="788443" cy="35183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b="1" sz="2400">
                <a:solidFill>
                  <a:srgbClr val="FF0000"/>
                </a:solidFill>
              </a:defRPr>
            </a:lvl1pPr>
          </a:lstStyle>
          <a:p>
            <a:pPr/>
            <a:r>
              <a:t>NEW!</a:t>
            </a:r>
          </a:p>
        </p:txBody>
      </p:sp>
      <p:sp>
        <p:nvSpPr>
          <p:cNvPr id="418" name="Line"/>
          <p:cNvSpPr/>
          <p:nvPr/>
        </p:nvSpPr>
        <p:spPr>
          <a:xfrm flipV="1">
            <a:off x="3500139" y="5911850"/>
            <a:ext cx="327936" cy="383025"/>
          </a:xfrm>
          <a:prstGeom prst="line">
            <a:avLst/>
          </a:prstGeom>
          <a:ln w="139700">
            <a:solidFill>
              <a:srgbClr val="FF0000"/>
            </a:solidFill>
            <a:miter lim="400000"/>
            <a:tailEnd type="triangle"/>
          </a:ln>
        </p:spPr>
        <p:txBody>
          <a:bodyPr lIns="45719" rIns="45719"/>
          <a:lstStyle/>
          <a:p>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1" name="TextBox 2"/>
          <p:cNvSpPr txBox="1"/>
          <p:nvPr/>
        </p:nvSpPr>
        <p:spPr>
          <a:xfrm>
            <a:off x="45720" y="0"/>
            <a:ext cx="12100562" cy="11006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Mature Stage</a:t>
            </a:r>
          </a:p>
          <a:p>
            <a:pPr algn="ctr">
              <a:defRPr b="1" sz="2000">
                <a:solidFill>
                  <a:srgbClr val="2E75B6"/>
                </a:solidFill>
              </a:defRPr>
            </a:pPr>
            <a:r>
              <a:t>Gravity Wave Module</a:t>
            </a:r>
          </a:p>
          <a:p>
            <a:pPr algn="ctr">
              <a:defRPr sz="1600">
                <a:solidFill>
                  <a:srgbClr val="2E75B6"/>
                </a:solidFill>
              </a:defRPr>
            </a:pPr>
            <a:r>
              <a:t>Science Team:  Jun Zhang and David Nolan </a:t>
            </a:r>
          </a:p>
        </p:txBody>
      </p:sp>
      <p:sp>
        <p:nvSpPr>
          <p:cNvPr id="422" name="TextBox 3"/>
          <p:cNvSpPr txBox="1"/>
          <p:nvPr/>
        </p:nvSpPr>
        <p:spPr>
          <a:xfrm>
            <a:off x="544108" y="1190546"/>
            <a:ext cx="11103783" cy="20656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spcBef>
                <a:spcPts val="600"/>
              </a:spcBef>
              <a:buSzPct val="100000"/>
              <a:buFont typeface="Arial"/>
              <a:buChar char="•"/>
            </a:pPr>
            <a:r>
              <a:t>Collect observations targeted at better understanding the characteristics of gravity waves in hurricanes</a:t>
            </a:r>
          </a:p>
          <a:p>
            <a:pPr marL="285750" indent="-285750">
              <a:spcBef>
                <a:spcPts val="600"/>
              </a:spcBef>
              <a:buSzPct val="100000"/>
              <a:buFont typeface="Arial"/>
              <a:buChar char="•"/>
            </a:pPr>
            <a:r>
              <a:t>Quantify how the characteristics of these waves are related to hurricane intensity and intensity change</a:t>
            </a:r>
          </a:p>
          <a:p>
            <a:pPr marL="660654" indent="-285750">
              <a:spcBef>
                <a:spcPts val="600"/>
              </a:spcBef>
              <a:buSzPct val="100000"/>
              <a:buFont typeface="Courier New"/>
              <a:buChar char="o"/>
            </a:pPr>
            <a:r>
              <a:t> Directly observe the phase speed (</a:t>
            </a:r>
            <a:r>
              <a:rPr i="1"/>
              <a:t>C</a:t>
            </a:r>
            <a:r>
              <a:rPr baseline="-25000"/>
              <a:t>p</a:t>
            </a:r>
            <a:r>
              <a:t>), period (</a:t>
            </a:r>
            <a:r>
              <a:rPr i="1"/>
              <a:t>T</a:t>
            </a:r>
            <a:r>
              <a:t>) and wavelength (</a:t>
            </a:r>
            <a:r>
              <a:rPr i="1"/>
              <a:t>λ</a:t>
            </a:r>
            <a:r>
              <a:t>) of the outward moving gravity waves </a:t>
            </a:r>
          </a:p>
          <a:p>
            <a:pPr marL="660654" indent="-285750">
              <a:spcBef>
                <a:spcPts val="600"/>
              </a:spcBef>
              <a:buSzPct val="100000"/>
              <a:buFont typeface="Courier New"/>
              <a:buChar char="o"/>
            </a:pPr>
            <a:r>
              <a:t> It requires passing through the waves in both directions</a:t>
            </a:r>
          </a:p>
          <a:p>
            <a:pPr marL="285750" indent="-285750">
              <a:buSzPct val="100000"/>
              <a:buFont typeface="Arial"/>
              <a:buChar char="•"/>
            </a:pPr>
          </a:p>
        </p:txBody>
      </p:sp>
      <p:pic>
        <p:nvPicPr>
          <p:cNvPr id="423" name="Picture 4" descr="Picture 4"/>
          <p:cNvPicPr>
            <a:picLocks noChangeAspect="1"/>
          </p:cNvPicPr>
          <p:nvPr/>
        </p:nvPicPr>
        <p:blipFill>
          <a:blip r:embed="rId2">
            <a:extLst/>
          </a:blip>
          <a:stretch>
            <a:fillRect/>
          </a:stretch>
        </p:blipFill>
        <p:spPr>
          <a:xfrm>
            <a:off x="0" y="3528407"/>
            <a:ext cx="3643818" cy="3329593"/>
          </a:xfrm>
          <a:prstGeom prst="rect">
            <a:avLst/>
          </a:prstGeom>
          <a:ln w="12700">
            <a:miter lim="400000"/>
          </a:ln>
        </p:spPr>
      </p:pic>
      <p:pic>
        <p:nvPicPr>
          <p:cNvPr id="424" name="Picture 5" descr="Picture 5"/>
          <p:cNvPicPr>
            <a:picLocks noChangeAspect="1"/>
          </p:cNvPicPr>
          <p:nvPr/>
        </p:nvPicPr>
        <p:blipFill>
          <a:blip r:embed="rId3">
            <a:extLst/>
          </a:blip>
          <a:stretch>
            <a:fillRect/>
          </a:stretch>
        </p:blipFill>
        <p:spPr>
          <a:xfrm>
            <a:off x="3579603" y="3077016"/>
            <a:ext cx="4372657" cy="3688813"/>
          </a:xfrm>
          <a:prstGeom prst="rect">
            <a:avLst/>
          </a:prstGeom>
          <a:ln w="12700">
            <a:miter lim="400000"/>
          </a:ln>
        </p:spPr>
      </p:pic>
      <p:pic>
        <p:nvPicPr>
          <p:cNvPr id="425" name="Picture 7" descr="Picture 7"/>
          <p:cNvPicPr>
            <a:picLocks noChangeAspect="1"/>
          </p:cNvPicPr>
          <p:nvPr/>
        </p:nvPicPr>
        <p:blipFill>
          <a:blip r:embed="rId4">
            <a:extLst/>
          </a:blip>
          <a:stretch>
            <a:fillRect/>
          </a:stretch>
        </p:blipFill>
        <p:spPr>
          <a:xfrm>
            <a:off x="8675375" y="2715011"/>
            <a:ext cx="3236488" cy="413058"/>
          </a:xfrm>
          <a:prstGeom prst="rect">
            <a:avLst/>
          </a:prstGeom>
          <a:ln w="12700">
            <a:miter lim="400000"/>
          </a:ln>
        </p:spPr>
      </p:pic>
      <p:sp>
        <p:nvSpPr>
          <p:cNvPr id="426" name="TextBox 8"/>
          <p:cNvSpPr txBox="1"/>
          <p:nvPr/>
        </p:nvSpPr>
        <p:spPr>
          <a:xfrm>
            <a:off x="8712466" y="3189853"/>
            <a:ext cx="2702175" cy="3005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1600">
                <a:solidFill>
                  <a:srgbClr val="002060"/>
                </a:solidFill>
              </a:defRPr>
            </a:lvl1pPr>
          </a:lstStyle>
          <a:p>
            <a:pPr/>
            <a:r>
              <a:t>S – true air speed</a:t>
            </a:r>
          </a:p>
        </p:txBody>
      </p:sp>
      <p:pic>
        <p:nvPicPr>
          <p:cNvPr id="427" name="Picture 9" descr="Picture 9"/>
          <p:cNvPicPr>
            <a:picLocks noChangeAspect="1"/>
          </p:cNvPicPr>
          <p:nvPr/>
        </p:nvPicPr>
        <p:blipFill>
          <a:blip r:embed="rId5">
            <a:extLst/>
          </a:blip>
          <a:stretch>
            <a:fillRect/>
          </a:stretch>
        </p:blipFill>
        <p:spPr>
          <a:xfrm>
            <a:off x="8133346" y="3815169"/>
            <a:ext cx="4058654" cy="304283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0" name="TextBox 2"/>
          <p:cNvSpPr txBox="1"/>
          <p:nvPr/>
        </p:nvSpPr>
        <p:spPr>
          <a:xfrm>
            <a:off x="837799" y="0"/>
            <a:ext cx="10516402" cy="1856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Mature Stage</a:t>
            </a:r>
          </a:p>
          <a:p>
            <a:pPr algn="ctr">
              <a:defRPr b="1" sz="2000">
                <a:solidFill>
                  <a:srgbClr val="2E75B6"/>
                </a:solidFill>
              </a:defRPr>
            </a:pPr>
            <a:r>
              <a:t>Hurricane Boundary Layer (HBL) Module</a:t>
            </a:r>
          </a:p>
          <a:p>
            <a:pPr algn="ctr">
              <a:defRPr sz="1600">
                <a:solidFill>
                  <a:srgbClr val="0070C0"/>
                </a:solidFill>
                <a:latin typeface="Calibri (Body)"/>
                <a:ea typeface="Calibri (Body)"/>
                <a:cs typeface="Calibri (Body)"/>
                <a:sym typeface="Calibri (Body)"/>
              </a:defRPr>
            </a:pPr>
            <a:r>
              <a:t>Science Team: J. Zhang, Stern (NRL), S. Chen (NRL), Cione, Sanabia (USNA), Dunion, Rogers, Wadler, Zawislak, Chen, Hazelton, Marks, Shay (RSMAS), Rudzin (MSU), Doyle (NRL), Jin (NRL), Bryan (NCAR), Rios-Berrios (NCAR), Judt (NCAR), Tang (Albany), Fovell (Albany), Bell (CSU), Wang (CU), Foster (UW), Stienbarger (GOMO), and Smith (GOMO)</a:t>
            </a:r>
          </a:p>
        </p:txBody>
      </p:sp>
      <p:sp>
        <p:nvSpPr>
          <p:cNvPr id="431" name="TextBox 3"/>
          <p:cNvSpPr txBox="1"/>
          <p:nvPr/>
        </p:nvSpPr>
        <p:spPr>
          <a:xfrm>
            <a:off x="557448" y="1614337"/>
            <a:ext cx="11416380" cy="18118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00"/>
              </a:spcBef>
              <a:defRPr sz="2000"/>
            </a:pPr>
            <a:r>
              <a:t>To better understand details of boundary layer structure and evolution before and during TC intensification</a:t>
            </a:r>
          </a:p>
          <a:p>
            <a:pPr marL="731519">
              <a:spcBef>
                <a:spcPts val="300"/>
              </a:spcBef>
              <a:buSzPct val="100000"/>
              <a:buFont typeface="Arial"/>
              <a:buChar char="•"/>
              <a:defRPr sz="1600"/>
            </a:pPr>
            <a:r>
              <a:t> How are boundary-layer inflow and thermodynamic fields related before TC intensification?</a:t>
            </a:r>
          </a:p>
          <a:p>
            <a:pPr marL="731519">
              <a:spcBef>
                <a:spcPts val="300"/>
              </a:spcBef>
              <a:buSzPct val="100000"/>
              <a:buFont typeface="Arial"/>
              <a:buChar char="•"/>
              <a:defRPr sz="1600"/>
            </a:pPr>
            <a:r>
              <a:t> How do boundary layer height scales evolve before and during TC intensification?  </a:t>
            </a:r>
          </a:p>
          <a:p>
            <a:pPr marL="731519">
              <a:spcBef>
                <a:spcPts val="300"/>
              </a:spcBef>
              <a:buSzPct val="100000"/>
              <a:buFont typeface="Arial"/>
              <a:buChar char="•"/>
              <a:defRPr sz="1600"/>
            </a:pPr>
            <a:r>
              <a:t> How might environmental shear modulate the boundary layer asymmetry during TC intensity change? </a:t>
            </a:r>
          </a:p>
          <a:p>
            <a:pPr marL="731519">
              <a:spcBef>
                <a:spcPts val="300"/>
              </a:spcBef>
              <a:buSzPct val="100000"/>
              <a:buFont typeface="Arial"/>
              <a:buChar char="•"/>
              <a:defRPr sz="1600"/>
            </a:pPr>
            <a:r>
              <a:t> What is the role of boundary layer recovery in TC intensity change in shear? </a:t>
            </a:r>
          </a:p>
          <a:p>
            <a:pPr marL="731519">
              <a:spcBef>
                <a:spcPts val="300"/>
              </a:spcBef>
              <a:buSzPct val="100000"/>
              <a:buFont typeface="Arial"/>
              <a:buChar char="•"/>
              <a:defRPr sz="1600"/>
            </a:pPr>
            <a:r>
              <a:t> What is the relative importance of boundary layer recovery for TCs near landfall compared to over ocean? </a:t>
            </a:r>
          </a:p>
        </p:txBody>
      </p:sp>
      <p:pic>
        <p:nvPicPr>
          <p:cNvPr id="432" name="Picture 14" descr="Picture 14"/>
          <p:cNvPicPr>
            <a:picLocks noChangeAspect="1"/>
          </p:cNvPicPr>
          <p:nvPr/>
        </p:nvPicPr>
        <p:blipFill>
          <a:blip r:embed="rId2">
            <a:extLst/>
          </a:blip>
          <a:stretch>
            <a:fillRect/>
          </a:stretch>
        </p:blipFill>
        <p:spPr>
          <a:xfrm>
            <a:off x="6096000" y="3615421"/>
            <a:ext cx="3676233" cy="3229661"/>
          </a:xfrm>
          <a:prstGeom prst="rect">
            <a:avLst/>
          </a:prstGeom>
          <a:ln w="12700">
            <a:miter lim="400000"/>
          </a:ln>
        </p:spPr>
      </p:pic>
      <p:pic>
        <p:nvPicPr>
          <p:cNvPr id="433" name="Picture 4" descr="Picture 4"/>
          <p:cNvPicPr>
            <a:picLocks noChangeAspect="1"/>
          </p:cNvPicPr>
          <p:nvPr/>
        </p:nvPicPr>
        <p:blipFill>
          <a:blip r:embed="rId3">
            <a:extLst/>
          </a:blip>
          <a:stretch>
            <a:fillRect/>
          </a:stretch>
        </p:blipFill>
        <p:spPr>
          <a:xfrm>
            <a:off x="1082843" y="3616528"/>
            <a:ext cx="3888433" cy="330304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6" name="TextBox 5"/>
          <p:cNvSpPr txBox="1"/>
          <p:nvPr/>
        </p:nvSpPr>
        <p:spPr>
          <a:xfrm>
            <a:off x="45720" y="0"/>
            <a:ext cx="12100562" cy="11006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Mature Stage</a:t>
            </a:r>
          </a:p>
          <a:p>
            <a:pPr algn="ctr">
              <a:defRPr b="1" sz="2000">
                <a:solidFill>
                  <a:srgbClr val="2E75B6"/>
                </a:solidFill>
              </a:defRPr>
            </a:pPr>
            <a:r>
              <a:t>NESDIS Ocean Winds</a:t>
            </a:r>
          </a:p>
          <a:p>
            <a:pPr algn="ctr">
              <a:defRPr sz="1600">
                <a:solidFill>
                  <a:srgbClr val="2E75B6"/>
                </a:solidFill>
              </a:defRPr>
            </a:pPr>
            <a:r>
              <a:t>Science Team: Paul Chang, Zorana Jelenak, Joe Sapp</a:t>
            </a:r>
          </a:p>
        </p:txBody>
      </p:sp>
      <p:grpSp>
        <p:nvGrpSpPr>
          <p:cNvPr id="439" name="TextBox 6"/>
          <p:cNvGrpSpPr/>
          <p:nvPr/>
        </p:nvGrpSpPr>
        <p:grpSpPr>
          <a:xfrm>
            <a:off x="619538" y="1211081"/>
            <a:ext cx="10952924" cy="1185034"/>
            <a:chOff x="0" y="0"/>
            <a:chExt cx="10952922" cy="1185032"/>
          </a:xfrm>
        </p:grpSpPr>
        <p:sp>
          <p:nvSpPr>
            <p:cNvPr id="437" name="Rectangle"/>
            <p:cNvSpPr/>
            <p:nvPr/>
          </p:nvSpPr>
          <p:spPr>
            <a:xfrm>
              <a:off x="-1" y="0"/>
              <a:ext cx="10952924" cy="1185033"/>
            </a:xfrm>
            <a:prstGeom prst="rect">
              <a:avLst/>
            </a:prstGeom>
            <a:noFill/>
            <a:ln w="9525" cap="flat">
              <a:solidFill>
                <a:schemeClr val="accent1">
                  <a:alpha val="40000"/>
                </a:schemeClr>
              </a:solidFill>
              <a:prstDash val="solid"/>
              <a:round/>
            </a:ln>
            <a:effectLst/>
          </p:spPr>
          <p:txBody>
            <a:bodyPr wrap="square" lIns="45719" tIns="45719" rIns="45719" bIns="45719" numCol="1" anchor="t">
              <a:noAutofit/>
            </a:bodyPr>
            <a:lstStyle/>
            <a:p>
              <a:pPr>
                <a:lnSpc>
                  <a:spcPct val="80000"/>
                </a:lnSpc>
              </a:pPr>
            </a:p>
          </p:txBody>
        </p:sp>
        <p:sp>
          <p:nvSpPr>
            <p:cNvPr id="438" name="To improve our understanding of microwave retrievals of the ocean surface and atmospheric wind fields, and to evaluate new remote sensing techniques/technologies…"/>
            <p:cNvSpPr txBox="1"/>
            <p:nvPr/>
          </p:nvSpPr>
          <p:spPr>
            <a:xfrm>
              <a:off x="50482" y="4762"/>
              <a:ext cx="10851958" cy="11755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rmAutofit fontScale="100000" lnSpcReduction="0"/>
            </a:bodyPr>
            <a:lstStyle/>
            <a:p>
              <a:pPr marL="285750" indent="-285750">
                <a:lnSpc>
                  <a:spcPct val="80000"/>
                </a:lnSpc>
                <a:buSzPct val="100000"/>
                <a:buFont typeface="Arial"/>
                <a:buChar char="•"/>
                <a:defRPr sz="1600"/>
              </a:pPr>
              <a:r>
                <a:t>To improve our understanding of microwave retrievals of the ocean surface and atmospheric wind fields, and to evaluate new remote sensing techniques/technologies</a:t>
              </a:r>
            </a:p>
            <a:p>
              <a:pPr marL="285750" indent="-285750">
                <a:lnSpc>
                  <a:spcPct val="80000"/>
                </a:lnSpc>
                <a:buSzPct val="100000"/>
                <a:buFont typeface="Arial"/>
                <a:buChar char="•"/>
                <a:defRPr sz="1600"/>
              </a:pPr>
              <a:r>
                <a:t>To validate satellite-based sensors of the ocean surface in extreme conditions and perform risk reduction for future satellite missions</a:t>
              </a:r>
            </a:p>
            <a:p>
              <a:pPr marL="285750" indent="-285750">
                <a:lnSpc>
                  <a:spcPct val="80000"/>
                </a:lnSpc>
                <a:buSzPct val="100000"/>
                <a:buFont typeface="Arial"/>
                <a:buChar char="•"/>
                <a:defRPr sz="1600"/>
              </a:pPr>
              <a:r>
                <a:t>Provide forecasters with near-real-time hurricane boundary layer profiles (wind and reflectivity) and wave information</a:t>
              </a:r>
            </a:p>
          </p:txBody>
        </p:sp>
      </p:grpSp>
      <p:pic>
        <p:nvPicPr>
          <p:cNvPr id="440" name="Picture 7" descr="Picture 7"/>
          <p:cNvPicPr>
            <a:picLocks noChangeAspect="1"/>
          </p:cNvPicPr>
          <p:nvPr/>
        </p:nvPicPr>
        <p:blipFill>
          <a:blip r:embed="rId2">
            <a:extLst/>
          </a:blip>
          <a:stretch>
            <a:fillRect/>
          </a:stretch>
        </p:blipFill>
        <p:spPr>
          <a:xfrm>
            <a:off x="290659" y="2748383"/>
            <a:ext cx="3909171" cy="2640005"/>
          </a:xfrm>
          <a:prstGeom prst="rect">
            <a:avLst/>
          </a:prstGeom>
          <a:ln w="12700">
            <a:miter lim="400000"/>
          </a:ln>
        </p:spPr>
      </p:pic>
      <p:pic>
        <p:nvPicPr>
          <p:cNvPr id="441" name="Picture 8" descr="Picture 8"/>
          <p:cNvPicPr>
            <a:picLocks noChangeAspect="1"/>
          </p:cNvPicPr>
          <p:nvPr/>
        </p:nvPicPr>
        <p:blipFill>
          <a:blip r:embed="rId3">
            <a:extLst/>
          </a:blip>
          <a:stretch>
            <a:fillRect/>
          </a:stretch>
        </p:blipFill>
        <p:spPr>
          <a:xfrm>
            <a:off x="9804182" y="3456894"/>
            <a:ext cx="2387818" cy="2899456"/>
          </a:xfrm>
          <a:prstGeom prst="rect">
            <a:avLst/>
          </a:prstGeom>
          <a:ln w="12700">
            <a:miter lim="400000"/>
          </a:ln>
        </p:spPr>
      </p:pic>
      <p:pic>
        <p:nvPicPr>
          <p:cNvPr id="442" name="Content Placeholder 6" descr="Content Placeholder 6"/>
          <p:cNvPicPr>
            <a:picLocks noChangeAspect="1"/>
          </p:cNvPicPr>
          <p:nvPr/>
        </p:nvPicPr>
        <p:blipFill>
          <a:blip r:embed="rId4">
            <a:extLst/>
          </a:blip>
          <a:stretch>
            <a:fillRect/>
          </a:stretch>
        </p:blipFill>
        <p:spPr>
          <a:xfrm>
            <a:off x="1439332" y="5408709"/>
            <a:ext cx="2698408" cy="1449292"/>
          </a:xfrm>
          <a:prstGeom prst="rect">
            <a:avLst/>
          </a:prstGeom>
          <a:ln w="12700">
            <a:miter lim="400000"/>
          </a:ln>
        </p:spPr>
      </p:pic>
      <p:pic>
        <p:nvPicPr>
          <p:cNvPr id="443" name="Picture 10" descr="Picture 10"/>
          <p:cNvPicPr>
            <a:picLocks noChangeAspect="1"/>
          </p:cNvPicPr>
          <p:nvPr/>
        </p:nvPicPr>
        <p:blipFill>
          <a:blip r:embed="rId5">
            <a:extLst/>
          </a:blip>
          <a:stretch>
            <a:fillRect/>
          </a:stretch>
        </p:blipFill>
        <p:spPr>
          <a:xfrm>
            <a:off x="7524516" y="5388388"/>
            <a:ext cx="2076445" cy="1206835"/>
          </a:xfrm>
          <a:prstGeom prst="rect">
            <a:avLst/>
          </a:prstGeom>
          <a:ln w="12700">
            <a:miter lim="400000"/>
          </a:ln>
        </p:spPr>
      </p:pic>
      <p:sp>
        <p:nvSpPr>
          <p:cNvPr id="444" name="TextBox 11"/>
          <p:cNvSpPr txBox="1"/>
          <p:nvPr/>
        </p:nvSpPr>
        <p:spPr>
          <a:xfrm>
            <a:off x="4468684" y="6507082"/>
            <a:ext cx="5592240" cy="3651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defRPr sz="1600"/>
            </a:lvl1pPr>
          </a:lstStyle>
          <a:p>
            <a:pPr/>
            <a:r>
              <a:t>https://manati.star.nesdis.noaa.gov/datasets/AircraftData.php</a:t>
            </a:r>
          </a:p>
        </p:txBody>
      </p:sp>
      <p:sp>
        <p:nvSpPr>
          <p:cNvPr id="445" name="TextBox 12"/>
          <p:cNvSpPr txBox="1"/>
          <p:nvPr/>
        </p:nvSpPr>
        <p:spPr>
          <a:xfrm>
            <a:off x="167281" y="2404581"/>
            <a:ext cx="4155925"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200" u="sng"/>
            </a:lvl1pPr>
          </a:lstStyle>
          <a:p>
            <a:pPr/>
            <a:r>
              <a:t>IWRAP Ocean Surface Wind Vector retrievals (Scatterometry)</a:t>
            </a:r>
          </a:p>
        </p:txBody>
      </p:sp>
      <p:sp>
        <p:nvSpPr>
          <p:cNvPr id="446" name="TextBox 13"/>
          <p:cNvSpPr txBox="1"/>
          <p:nvPr/>
        </p:nvSpPr>
        <p:spPr>
          <a:xfrm>
            <a:off x="274290" y="5659989"/>
            <a:ext cx="1242994" cy="4388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200" u="sng"/>
            </a:lvl1pPr>
          </a:lstStyle>
          <a:p>
            <a:pPr/>
            <a:r>
              <a:t>SWH Retrievals from KaIA</a:t>
            </a:r>
          </a:p>
        </p:txBody>
      </p:sp>
      <p:sp>
        <p:nvSpPr>
          <p:cNvPr id="447" name="TextBox 14"/>
          <p:cNvSpPr txBox="1"/>
          <p:nvPr/>
        </p:nvSpPr>
        <p:spPr>
          <a:xfrm>
            <a:off x="4739811" y="2439116"/>
            <a:ext cx="1799591" cy="24830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200"/>
            </a:lvl1pPr>
          </a:lstStyle>
          <a:p>
            <a:pPr/>
            <a:r>
              <a:t>IWRAP Ku-band Reflectivity</a:t>
            </a:r>
          </a:p>
        </p:txBody>
      </p:sp>
      <p:sp>
        <p:nvSpPr>
          <p:cNvPr id="448" name="TextBox 15"/>
          <p:cNvSpPr txBox="1"/>
          <p:nvPr/>
        </p:nvSpPr>
        <p:spPr>
          <a:xfrm>
            <a:off x="7378697" y="2440052"/>
            <a:ext cx="1980120" cy="24830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200"/>
            </a:lvl1pPr>
          </a:lstStyle>
          <a:p>
            <a:pPr/>
            <a:r>
              <a:t>IWRAP Horizontal Wind Speed</a:t>
            </a:r>
          </a:p>
        </p:txBody>
      </p:sp>
      <p:sp>
        <p:nvSpPr>
          <p:cNvPr id="449" name="TextBox 16"/>
          <p:cNvSpPr txBox="1"/>
          <p:nvPr/>
        </p:nvSpPr>
        <p:spPr>
          <a:xfrm>
            <a:off x="4685580" y="5183692"/>
            <a:ext cx="3163021" cy="2483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200" u="sng"/>
            </a:lvl1pPr>
          </a:lstStyle>
          <a:p>
            <a:pPr/>
            <a:r>
              <a:t>IWRAP and Flight Level Wind Speed Comparison</a:t>
            </a:r>
          </a:p>
        </p:txBody>
      </p:sp>
      <p:grpSp>
        <p:nvGrpSpPr>
          <p:cNvPr id="452" name="Group 17"/>
          <p:cNvGrpSpPr/>
          <p:nvPr/>
        </p:nvGrpSpPr>
        <p:grpSpPr>
          <a:xfrm>
            <a:off x="5131754" y="5408707"/>
            <a:ext cx="2270673" cy="1186515"/>
            <a:chOff x="0" y="0"/>
            <a:chExt cx="2270671" cy="1186514"/>
          </a:xfrm>
        </p:grpSpPr>
        <p:pic>
          <p:nvPicPr>
            <p:cNvPr id="450" name="Picture 18" descr="Picture 18"/>
            <p:cNvPicPr>
              <a:picLocks noChangeAspect="1"/>
            </p:cNvPicPr>
            <p:nvPr/>
          </p:nvPicPr>
          <p:blipFill>
            <a:blip r:embed="rId6">
              <a:extLst/>
            </a:blip>
            <a:srcRect l="0" t="21729" r="0" b="39777"/>
            <a:stretch>
              <a:fillRect/>
            </a:stretch>
          </p:blipFill>
          <p:spPr>
            <a:xfrm>
              <a:off x="2541" y="71486"/>
              <a:ext cx="2268131" cy="1115028"/>
            </a:xfrm>
            <a:prstGeom prst="rect">
              <a:avLst/>
            </a:prstGeom>
            <a:ln w="12700" cap="flat">
              <a:noFill/>
              <a:miter lim="400000"/>
            </a:ln>
            <a:effectLst/>
          </p:spPr>
        </p:pic>
        <p:pic>
          <p:nvPicPr>
            <p:cNvPr id="451" name="Picture 19" descr="Picture 19"/>
            <p:cNvPicPr>
              <a:picLocks noChangeAspect="1"/>
            </p:cNvPicPr>
            <p:nvPr/>
          </p:nvPicPr>
          <p:blipFill>
            <a:blip r:embed="rId7">
              <a:extLst/>
            </a:blip>
            <a:srcRect l="0" t="0" r="0" b="97530"/>
            <a:stretch>
              <a:fillRect/>
            </a:stretch>
          </p:blipFill>
          <p:spPr>
            <a:xfrm>
              <a:off x="0" y="-1"/>
              <a:ext cx="2266124" cy="71488"/>
            </a:xfrm>
            <a:prstGeom prst="rect">
              <a:avLst/>
            </a:prstGeom>
            <a:ln w="12700" cap="flat">
              <a:noFill/>
              <a:miter lim="400000"/>
            </a:ln>
            <a:effectLst/>
          </p:spPr>
        </p:pic>
      </p:grpSp>
      <p:pic>
        <p:nvPicPr>
          <p:cNvPr id="453" name="Picture 20" descr="Picture 20"/>
          <p:cNvPicPr>
            <a:picLocks noChangeAspect="1"/>
          </p:cNvPicPr>
          <p:nvPr/>
        </p:nvPicPr>
        <p:blipFill>
          <a:blip r:embed="rId8">
            <a:extLst/>
          </a:blip>
          <a:stretch>
            <a:fillRect/>
          </a:stretch>
        </p:blipFill>
        <p:spPr>
          <a:xfrm>
            <a:off x="7001726" y="2742113"/>
            <a:ext cx="2734063" cy="2432305"/>
          </a:xfrm>
          <a:prstGeom prst="rect">
            <a:avLst/>
          </a:prstGeom>
          <a:ln w="12700">
            <a:miter lim="400000"/>
          </a:ln>
        </p:spPr>
      </p:pic>
      <p:pic>
        <p:nvPicPr>
          <p:cNvPr id="454" name="Picture 21" descr="Picture 21"/>
          <p:cNvPicPr>
            <a:picLocks noChangeAspect="1"/>
          </p:cNvPicPr>
          <p:nvPr/>
        </p:nvPicPr>
        <p:blipFill>
          <a:blip r:embed="rId9">
            <a:extLst/>
          </a:blip>
          <a:stretch>
            <a:fillRect/>
          </a:stretch>
        </p:blipFill>
        <p:spPr>
          <a:xfrm>
            <a:off x="4290955" y="2740300"/>
            <a:ext cx="2697302" cy="2432047"/>
          </a:xfrm>
          <a:prstGeom prst="rect">
            <a:avLst/>
          </a:prstGeom>
          <a:ln w="12700">
            <a:miter lim="400000"/>
          </a:ln>
        </p:spPr>
      </p:pic>
      <p:sp>
        <p:nvSpPr>
          <p:cNvPr id="455" name="TextBox 22"/>
          <p:cNvSpPr txBox="1"/>
          <p:nvPr/>
        </p:nvSpPr>
        <p:spPr>
          <a:xfrm>
            <a:off x="9790711" y="2439548"/>
            <a:ext cx="2387818" cy="1010306"/>
          </a:xfrm>
          <a:prstGeom prst="rect">
            <a:avLst/>
          </a:prstGeom>
          <a:solidFill>
            <a:srgbClr val="FFFFFF">
              <a:alpha val="64000"/>
            </a:srgbClr>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vl1pPr>
          </a:lstStyle>
          <a:p>
            <a:pPr/>
            <a:r>
              <a:t>IWRAP 3-D winds, reflectivity and surface winds, KaIA SWH, SFMR winds and dropsonde winds  are posted as flight progresses on our data distribution web site</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8" name="TextBox 2"/>
          <p:cNvSpPr txBox="1"/>
          <p:nvPr/>
        </p:nvSpPr>
        <p:spPr>
          <a:xfrm>
            <a:off x="907037" y="-1"/>
            <a:ext cx="10009770" cy="14887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Mature Stage</a:t>
            </a:r>
          </a:p>
          <a:p>
            <a:pPr algn="ctr">
              <a:defRPr b="1" sz="2400">
                <a:solidFill>
                  <a:srgbClr val="2E75B6"/>
                </a:solidFill>
              </a:defRPr>
            </a:pPr>
            <a:r>
              <a:t>Rainband Complex Module (RCM)</a:t>
            </a:r>
          </a:p>
          <a:p>
            <a:pPr algn="ctr">
              <a:defRPr>
                <a:solidFill>
                  <a:srgbClr val="2E75B6"/>
                </a:solidFill>
              </a:defRPr>
            </a:pPr>
            <a:r>
              <a:t>Science Team: Rob Rogers (PI), Michael Fischer, Anthony Didlake (PSU), Michael Bell (CSU), Anthony Wimmers (UWisc), Jim Doyle (NRL), Dan Stern (NRL)</a:t>
            </a:r>
          </a:p>
        </p:txBody>
      </p:sp>
      <p:sp>
        <p:nvSpPr>
          <p:cNvPr id="459" name="TextBox 7"/>
          <p:cNvSpPr txBox="1"/>
          <p:nvPr/>
        </p:nvSpPr>
        <p:spPr>
          <a:xfrm>
            <a:off x="122091" y="1508105"/>
            <a:ext cx="11579662" cy="26698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pPr>
            <a:r>
              <a:t>Goal is to improve understanding of the dynamic and microphysical processes of the mature rainband complex and role in storm evolution.</a:t>
            </a:r>
          </a:p>
          <a:p>
            <a:pPr marL="285750" indent="-285750">
              <a:buSzPct val="100000"/>
              <a:buFont typeface="Arial"/>
              <a:buChar char="•"/>
            </a:pPr>
            <a:r>
              <a:t>Sample the wind and precipitation structures of both convective and stratiform regions of the rainband complex in varied storms across varied shear and moisture environments.</a:t>
            </a:r>
          </a:p>
          <a:p>
            <a:pPr marL="285750" indent="-285750">
              <a:buSzPct val="100000"/>
              <a:buFont typeface="Arial"/>
              <a:buChar char="•"/>
            </a:pPr>
            <a:r>
              <a:t>Sample the microphysics of the convective-to-stratiform transition and the downwind stratiform regions of the rainband complex (when combined with Stratiform Spiral Module)</a:t>
            </a:r>
          </a:p>
          <a:p>
            <a:pPr marL="285750" indent="-285750">
              <a:buSzPct val="100000"/>
              <a:buFont typeface="Arial"/>
              <a:buChar char="•"/>
            </a:pPr>
            <a:r>
              <a:t>Validate key features linked with different hypotheses of rainband-vortex interaction (e.g., sampling along the mesoscale descending inflow (MDI), generally located downshear left)</a:t>
            </a:r>
          </a:p>
        </p:txBody>
      </p:sp>
      <p:pic>
        <p:nvPicPr>
          <p:cNvPr id="460" name="Picture 4" descr="Picture 4"/>
          <p:cNvPicPr>
            <a:picLocks noChangeAspect="1"/>
          </p:cNvPicPr>
          <p:nvPr/>
        </p:nvPicPr>
        <p:blipFill>
          <a:blip r:embed="rId2">
            <a:extLst/>
          </a:blip>
          <a:stretch>
            <a:fillRect/>
          </a:stretch>
        </p:blipFill>
        <p:spPr>
          <a:xfrm>
            <a:off x="3421293" y="3723616"/>
            <a:ext cx="3033795" cy="2946071"/>
          </a:xfrm>
          <a:prstGeom prst="rect">
            <a:avLst/>
          </a:prstGeom>
          <a:ln w="12700">
            <a:miter lim="400000"/>
          </a:ln>
        </p:spPr>
      </p:pic>
      <p:pic>
        <p:nvPicPr>
          <p:cNvPr id="461" name="Picture 8" descr="Picture 8"/>
          <p:cNvPicPr>
            <a:picLocks noChangeAspect="1"/>
          </p:cNvPicPr>
          <p:nvPr/>
        </p:nvPicPr>
        <p:blipFill>
          <a:blip r:embed="rId3">
            <a:extLst/>
          </a:blip>
          <a:stretch>
            <a:fillRect/>
          </a:stretch>
        </p:blipFill>
        <p:spPr>
          <a:xfrm>
            <a:off x="594359" y="3723616"/>
            <a:ext cx="3110592" cy="2959383"/>
          </a:xfrm>
          <a:prstGeom prst="rect">
            <a:avLst/>
          </a:prstGeom>
          <a:ln w="12700">
            <a:miter lim="400000"/>
          </a:ln>
        </p:spPr>
      </p:pic>
      <p:sp>
        <p:nvSpPr>
          <p:cNvPr id="462" name="TextBox 10"/>
          <p:cNvSpPr txBox="1"/>
          <p:nvPr/>
        </p:nvSpPr>
        <p:spPr>
          <a:xfrm>
            <a:off x="6500808" y="4093435"/>
            <a:ext cx="5371495" cy="2078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1600"/>
            </a:lvl1pPr>
          </a:lstStyle>
          <a:p>
            <a:pPr/>
            <a:r>
              <a:t>Rainband Complex modules in Figure-4 (left) and Butterfly (right) survey patterns. Target the stratiform and transition regions of a mature rainband complex. The downwind straight legs of a regular survey pattern are replaced with along-band curved legs, and the radial leg lengths are adjusted to meet the endpoints of the module leg. The “optimal” dropsonde (black dots) strategy is in the left panel, and the “acceptable” dropsonde strategy is in the right panel, for each RCM</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lide Number Placeholder 3"/>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0" name="TextBox 4"/>
          <p:cNvSpPr txBox="1"/>
          <p:nvPr/>
        </p:nvSpPr>
        <p:spPr>
          <a:xfrm>
            <a:off x="45720" y="0"/>
            <a:ext cx="12100561" cy="5493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a:r>
              <a:t>2022 Hurricane Field Program-APHEX</a:t>
            </a:r>
          </a:p>
        </p:txBody>
      </p:sp>
      <p:pic>
        <p:nvPicPr>
          <p:cNvPr id="131"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132"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133" name="Google Shape;107;p12"/>
          <p:cNvSpPr txBox="1"/>
          <p:nvPr/>
        </p:nvSpPr>
        <p:spPr>
          <a:xfrm>
            <a:off x="2779775" y="1685474"/>
            <a:ext cx="9412225" cy="39890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2800"/>
            </a:pPr>
            <a:r>
              <a:t>Advancing the Prediction of Hurricanes EXperiment (APHEX)</a:t>
            </a:r>
          </a:p>
          <a:p>
            <a:pPr algn="ctr">
              <a:defRPr sz="800"/>
            </a:pPr>
          </a:p>
          <a:p>
            <a:pPr indent="7938">
              <a:defRPr sz="2400" u="sng"/>
            </a:pPr>
            <a:r>
              <a:t>Goal 1:</a:t>
            </a:r>
            <a:r>
              <a:rPr u="none"/>
              <a:t> Collect </a:t>
            </a:r>
            <a:r>
              <a:rPr b="1" u="none"/>
              <a:t>observations</a:t>
            </a:r>
            <a:r>
              <a:rPr u="none"/>
              <a:t> that span the TC life cycle in a variety of environments for </a:t>
            </a:r>
            <a:r>
              <a:rPr b="1" u="none"/>
              <a:t>model initialization and evaluation</a:t>
            </a:r>
            <a:endParaRPr b="1" u="none"/>
          </a:p>
          <a:p>
            <a:pPr indent="7938">
              <a:defRPr sz="2400"/>
            </a:pPr>
          </a:p>
          <a:p>
            <a:pPr indent="7938">
              <a:defRPr sz="2400" u="sng"/>
            </a:pPr>
            <a:r>
              <a:t>Goal 2:</a:t>
            </a:r>
            <a:r>
              <a:rPr u="none"/>
              <a:t> Develop and refine </a:t>
            </a:r>
            <a:r>
              <a:rPr b="1" u="none"/>
              <a:t>measurement strategies and technologies </a:t>
            </a:r>
            <a:r>
              <a:rPr u="none"/>
              <a:t>that provide improved real-time analysis of TC intensity, structure, environment, and hazard assessment</a:t>
            </a:r>
            <a:endParaRPr u="none"/>
          </a:p>
          <a:p>
            <a:pPr indent="7938">
              <a:defRPr sz="2400"/>
            </a:pPr>
          </a:p>
          <a:p>
            <a:pPr indent="7938">
              <a:defRPr sz="2400" u="sng"/>
            </a:pPr>
            <a:r>
              <a:t>Goal 3:</a:t>
            </a:r>
            <a:r>
              <a:rPr u="none"/>
              <a:t> Improve the </a:t>
            </a:r>
            <a:r>
              <a:rPr b="1" u="none"/>
              <a:t>understanding of physical processes </a:t>
            </a:r>
            <a:r>
              <a:rPr u="none"/>
              <a:t>that affect TC formation, intensity change, structure, and associated hazards</a:t>
            </a:r>
          </a:p>
        </p:txBody>
      </p:sp>
      <p:pic>
        <p:nvPicPr>
          <p:cNvPr id="134" name="Picture 10" descr="Picture 10"/>
          <p:cNvPicPr>
            <a:picLocks noChangeAspect="1"/>
          </p:cNvPicPr>
          <p:nvPr/>
        </p:nvPicPr>
        <p:blipFill>
          <a:blip r:embed="rId4">
            <a:extLst/>
          </a:blip>
          <a:stretch>
            <a:fillRect/>
          </a:stretch>
        </p:blipFill>
        <p:spPr>
          <a:xfrm>
            <a:off x="102412" y="2435281"/>
            <a:ext cx="2560322" cy="256032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4" name="Picture 5" descr="Picture 5"/>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65"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6" name="TextBox 2"/>
          <p:cNvSpPr txBox="1"/>
          <p:nvPr/>
        </p:nvSpPr>
        <p:spPr>
          <a:xfrm>
            <a:off x="45720" y="190499"/>
            <a:ext cx="12100562" cy="23961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HFP-APHEX: Mature Stage</a:t>
            </a:r>
          </a:p>
          <a:p>
            <a:pPr algn="ctr">
              <a:defRPr sz="2000">
                <a:solidFill>
                  <a:srgbClr val="0000FF"/>
                </a:solidFill>
                <a:latin typeface="Arial Bold"/>
                <a:ea typeface="Arial Bold"/>
                <a:cs typeface="Arial Bold"/>
                <a:sym typeface="Arial Bold"/>
              </a:defRPr>
            </a:pPr>
            <a:r>
              <a:t>RESEARCH IN COORDINATION WITH OPERATIONS </a:t>
            </a:r>
          </a:p>
          <a:p>
            <a:pPr algn="ctr">
              <a:defRPr sz="2000">
                <a:solidFill>
                  <a:srgbClr val="0000FF"/>
                </a:solidFill>
                <a:latin typeface="Arial Bold"/>
                <a:ea typeface="Arial Bold"/>
                <a:cs typeface="Arial Bold"/>
                <a:sym typeface="Arial Bold"/>
              </a:defRPr>
            </a:pPr>
            <a:r>
              <a:t>SMALL UNMANNED AIRCRAFT VEHICLE EXPERIMENT</a:t>
            </a:r>
          </a:p>
          <a:p>
            <a:pPr algn="ctr">
              <a:defRPr sz="2000">
                <a:solidFill>
                  <a:srgbClr val="0000FF"/>
                </a:solidFill>
                <a:latin typeface="Arial Bold"/>
                <a:ea typeface="Arial Bold"/>
                <a:cs typeface="Arial Bold"/>
                <a:sym typeface="Arial Bold"/>
              </a:defRPr>
            </a:pPr>
            <a:r>
              <a:t>(RICO SUAVE)</a:t>
            </a:r>
          </a:p>
          <a:p>
            <a:pPr algn="ctr">
              <a:defRPr b="1" sz="800">
                <a:solidFill>
                  <a:srgbClr val="2E75B6"/>
                </a:solidFill>
              </a:defRPr>
            </a:pPr>
          </a:p>
          <a:p>
            <a:pPr algn="ctr">
              <a:defRPr b="1">
                <a:solidFill>
                  <a:srgbClr val="FF0000"/>
                </a:solidFill>
              </a:defRPr>
            </a:pPr>
            <a:r>
              <a:t>Science Team: </a:t>
            </a:r>
            <a:r>
              <a:rPr b="0" sz="1600">
                <a:solidFill>
                  <a:srgbClr val="2E75B6"/>
                </a:solidFill>
                <a:latin typeface="Arial Bold"/>
                <a:ea typeface="Arial Bold"/>
                <a:cs typeface="Arial Bold"/>
                <a:sym typeface="Arial Bold"/>
              </a:rPr>
              <a:t>Joseph J. Cione, Jun Zhang, Josh Wadler, Altug Aksoy, George Bryan (NCAR), Ron Dobosy (NOAA/ARL-ret), Frank Marks, Kelly Ryan, Brittany Dahl, Josh Alland (NCAR), Rosimar Rios-Berrios (NCAR), Gijs deBoer (NOAA/PSL), Don Lenschow (NCAR), Xiaomin Chen, Chris Rozoff (NCAR), Eric Hendricks (NCAR), Falko Judt (NCAR), Jonathan Vigh (NCAR)</a:t>
            </a:r>
          </a:p>
        </p:txBody>
      </p:sp>
      <p:sp>
        <p:nvSpPr>
          <p:cNvPr id="467" name="Rectangle 3"/>
          <p:cNvSpPr txBox="1"/>
          <p:nvPr/>
        </p:nvSpPr>
        <p:spPr>
          <a:xfrm>
            <a:off x="45719" y="5594171"/>
            <a:ext cx="12100562" cy="12093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u="sng">
                <a:solidFill>
                  <a:srgbClr val="FFFFFF"/>
                </a:solidFill>
              </a:defRPr>
            </a:pPr>
            <a:r>
              <a:t>Plain Language Description:</a:t>
            </a:r>
            <a:r>
              <a:rPr u="none"/>
              <a:t> This experiment uses small drones, instead of manned aircraft, to sample the lowest and most dangerous regions of the tropical cyclone.  It is believed that observations from these unique platforms will improve basic understanding and enhance forecaster situational awareness.  Detailed analyses of data collected from these small drones also have the potential to improve the physics of computer models that predict changes in storm intensity.</a:t>
            </a:r>
          </a:p>
        </p:txBody>
      </p:sp>
      <p:pic>
        <p:nvPicPr>
          <p:cNvPr id="468" name="Picture 6" descr="Picture 6"/>
          <p:cNvPicPr>
            <a:picLocks noChangeAspect="1"/>
          </p:cNvPicPr>
          <p:nvPr/>
        </p:nvPicPr>
        <p:blipFill>
          <a:blip r:embed="rId3">
            <a:extLst/>
          </a:blip>
          <a:stretch>
            <a:fillRect/>
          </a:stretch>
        </p:blipFill>
        <p:spPr>
          <a:xfrm>
            <a:off x="1742258" y="800100"/>
            <a:ext cx="924742" cy="924742"/>
          </a:xfrm>
          <a:prstGeom prst="rect">
            <a:avLst/>
          </a:prstGeom>
          <a:ln w="12700">
            <a:miter lim="400000"/>
          </a:ln>
        </p:spPr>
      </p:pic>
      <p:pic>
        <p:nvPicPr>
          <p:cNvPr id="469" name="Picture 7" descr="Picture 7"/>
          <p:cNvPicPr>
            <a:picLocks noChangeAspect="1"/>
          </p:cNvPicPr>
          <p:nvPr/>
        </p:nvPicPr>
        <p:blipFill>
          <a:blip r:embed="rId4">
            <a:extLst/>
          </a:blip>
          <a:stretch>
            <a:fillRect/>
          </a:stretch>
        </p:blipFill>
        <p:spPr>
          <a:xfrm>
            <a:off x="9474200" y="713490"/>
            <a:ext cx="943197" cy="943198"/>
          </a:xfrm>
          <a:prstGeom prst="rect">
            <a:avLst/>
          </a:prstGeom>
          <a:ln w="12700">
            <a:miter lim="400000"/>
          </a:ln>
        </p:spPr>
      </p:pic>
      <p:pic>
        <p:nvPicPr>
          <p:cNvPr id="470" name="Picture 8" descr="Picture 8"/>
          <p:cNvPicPr>
            <a:picLocks noChangeAspect="1"/>
          </p:cNvPicPr>
          <p:nvPr/>
        </p:nvPicPr>
        <p:blipFill>
          <a:blip r:embed="rId5">
            <a:extLst/>
          </a:blip>
          <a:srcRect l="23840" t="20223" r="19165" b="31560"/>
          <a:stretch>
            <a:fillRect/>
          </a:stretch>
        </p:blipFill>
        <p:spPr>
          <a:xfrm>
            <a:off x="2787051" y="2298699"/>
            <a:ext cx="6615045" cy="3731582"/>
          </a:xfrm>
          <a:prstGeom prst="rect">
            <a:avLst/>
          </a:prstGeom>
          <a:ln w="12700">
            <a:miter lim="400000"/>
          </a:ln>
          <a:effectLst>
            <a:outerShdw sx="100000" sy="100000" kx="0" ky="0" algn="b" rotWithShape="0" blurRad="292100" dist="139700" dir="2700000">
              <a:srgbClr val="333333">
                <a:alpha val="64999"/>
              </a:srgbClr>
            </a:outerShdw>
          </a:effectLst>
        </p:spPr>
      </p:pic>
      <p:pic>
        <p:nvPicPr>
          <p:cNvPr id="471" name="image2.png" descr="image2.png"/>
          <p:cNvPicPr>
            <a:picLocks noChangeAspect="1"/>
          </p:cNvPicPr>
          <p:nvPr/>
        </p:nvPicPr>
        <p:blipFill>
          <a:blip r:embed="rId6">
            <a:extLst/>
          </a:blip>
          <a:stretch>
            <a:fillRect/>
          </a:stretch>
        </p:blipFill>
        <p:spPr>
          <a:xfrm>
            <a:off x="9891456" y="2616082"/>
            <a:ext cx="2287845" cy="1778118"/>
          </a:xfrm>
          <a:prstGeom prst="rect">
            <a:avLst/>
          </a:prstGeom>
          <a:ln w="12700">
            <a:miter lim="400000"/>
          </a:ln>
        </p:spPr>
      </p:pic>
      <p:pic>
        <p:nvPicPr>
          <p:cNvPr id="472" name="图片 7" descr="图片 7"/>
          <p:cNvPicPr>
            <a:picLocks noChangeAspect="1"/>
          </p:cNvPicPr>
          <p:nvPr/>
        </p:nvPicPr>
        <p:blipFill>
          <a:blip r:embed="rId7">
            <a:extLst/>
          </a:blip>
          <a:stretch>
            <a:fillRect/>
          </a:stretch>
        </p:blipFill>
        <p:spPr>
          <a:xfrm>
            <a:off x="9893300" y="4399967"/>
            <a:ext cx="2273300" cy="1273652"/>
          </a:xfrm>
          <a:prstGeom prst="rect">
            <a:avLst/>
          </a:prstGeom>
          <a:ln w="12700">
            <a:miter lim="400000"/>
          </a:ln>
        </p:spPr>
      </p:pic>
      <p:pic>
        <p:nvPicPr>
          <p:cNvPr id="473" name="image3.png" descr="image3.png"/>
          <p:cNvPicPr>
            <a:picLocks noChangeAspect="1"/>
          </p:cNvPicPr>
          <p:nvPr/>
        </p:nvPicPr>
        <p:blipFill>
          <a:blip r:embed="rId8">
            <a:extLst/>
          </a:blip>
          <a:stretch>
            <a:fillRect/>
          </a:stretch>
        </p:blipFill>
        <p:spPr>
          <a:xfrm>
            <a:off x="25400" y="2642828"/>
            <a:ext cx="1906124" cy="1675172"/>
          </a:xfrm>
          <a:prstGeom prst="rect">
            <a:avLst/>
          </a:prstGeom>
          <a:ln w="12700">
            <a:miter lim="400000"/>
          </a:ln>
        </p:spPr>
      </p:pic>
      <p:pic>
        <p:nvPicPr>
          <p:cNvPr id="474" name="image1.jpg" descr="image1.jpg"/>
          <p:cNvPicPr>
            <a:picLocks noChangeAspect="1"/>
          </p:cNvPicPr>
          <p:nvPr/>
        </p:nvPicPr>
        <p:blipFill>
          <a:blip r:embed="rId9">
            <a:extLst/>
          </a:blip>
          <a:stretch>
            <a:fillRect/>
          </a:stretch>
        </p:blipFill>
        <p:spPr>
          <a:xfrm>
            <a:off x="12700" y="4337744"/>
            <a:ext cx="1919545" cy="1313757"/>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7" name="TextBox 2"/>
          <p:cNvSpPr txBox="1"/>
          <p:nvPr/>
        </p:nvSpPr>
        <p:spPr>
          <a:xfrm>
            <a:off x="45720" y="-1"/>
            <a:ext cx="12100562" cy="13546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Mature Stage</a:t>
            </a:r>
          </a:p>
          <a:p>
            <a:pPr algn="ctr">
              <a:defRPr b="1" sz="2000">
                <a:solidFill>
                  <a:srgbClr val="2E75B6"/>
                </a:solidFill>
              </a:defRPr>
            </a:pPr>
            <a:r>
              <a:t>Surface Wind and Wave Validation Module</a:t>
            </a:r>
          </a:p>
          <a:p>
            <a:pPr algn="ctr">
              <a:defRPr sz="1600">
                <a:solidFill>
                  <a:srgbClr val="2E75B6"/>
                </a:solidFill>
              </a:defRPr>
            </a:pPr>
            <a:r>
              <a:t>Science Team: Heather Holbach, Ivan PopStefanija (ProSensing Inc.), Mark Bourassa (FSU), Tony Wimmers (UW-SSEC), Jim Doyle (NRL), </a:t>
            </a:r>
          </a:p>
          <a:p>
            <a:pPr algn="ctr">
              <a:defRPr sz="1600">
                <a:solidFill>
                  <a:srgbClr val="2E75B6"/>
                </a:solidFill>
              </a:defRPr>
            </a:pPr>
            <a:r>
              <a:t>Sue Chen (NRL), James Cummings (NRL), Ralph Foster (UW-APL), and Steve Guimond (UMBC)</a:t>
            </a:r>
          </a:p>
        </p:txBody>
      </p:sp>
      <p:sp>
        <p:nvSpPr>
          <p:cNvPr id="478" name="TextBox 3"/>
          <p:cNvSpPr txBox="1"/>
          <p:nvPr/>
        </p:nvSpPr>
        <p:spPr>
          <a:xfrm>
            <a:off x="1227246" y="2280862"/>
            <a:ext cx="10398477"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1136650" indent="-1127125"/>
          </a:lstStyle>
          <a:p>
            <a:pPr/>
            <a:r>
              <a:t>Motivation: Observations of surface wind speed and wave fields in TCs are extremely important for producing accurate analyses and forecasts of the hazards associated with a TC.</a:t>
            </a:r>
          </a:p>
        </p:txBody>
      </p:sp>
      <p:sp>
        <p:nvSpPr>
          <p:cNvPr id="479" name="TextBox 4"/>
          <p:cNvSpPr txBox="1"/>
          <p:nvPr/>
        </p:nvSpPr>
        <p:spPr>
          <a:xfrm>
            <a:off x="1227246" y="3282763"/>
            <a:ext cx="10398477" cy="17935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136650" indent="-1127125"/>
            <a:r>
              <a:t>Goals: To collect data with the NOAA P-3 aircraft to:</a:t>
            </a:r>
          </a:p>
          <a:p>
            <a:pPr marL="808037" indent="-234950">
              <a:buSzPct val="100000"/>
              <a:buAutoNum type="arabicPeriod" startAt="1"/>
            </a:pPr>
            <a:r>
              <a:t>Improve wind speed and rain rate estimates from the SFMR</a:t>
            </a:r>
          </a:p>
          <a:p>
            <a:pPr marL="808037" indent="-234950">
              <a:buSzPct val="100000"/>
              <a:buAutoNum type="arabicPeriod" startAt="1"/>
            </a:pPr>
            <a:r>
              <a:t>Understand how wind speed observations from the SFMR, flight-level winds, dropsondes, and TDR relate to each other and to a 1-minute mean wind</a:t>
            </a:r>
          </a:p>
          <a:p>
            <a:pPr marL="808037" indent="-234950">
              <a:buSzPct val="100000"/>
              <a:buAutoNum type="arabicPeriod" startAt="1"/>
            </a:pPr>
            <a:r>
              <a:t>Improve surface wind products from Synthetic Aperture Radar (SAR) satellites</a:t>
            </a:r>
          </a:p>
          <a:p>
            <a:pPr marL="808037" indent="-234950">
              <a:buSzPct val="100000"/>
              <a:buAutoNum type="arabicPeriod" startAt="1"/>
            </a:pPr>
            <a:r>
              <a:t>Validate Wide Swath Radar Altimeter (WSRA) wave data and map the extent of 8 ft seas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2" name="TextBox 2"/>
          <p:cNvSpPr txBox="1"/>
          <p:nvPr/>
        </p:nvSpPr>
        <p:spPr>
          <a:xfrm>
            <a:off x="45720" y="-1"/>
            <a:ext cx="12100562" cy="13546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Mature Stage</a:t>
            </a:r>
          </a:p>
          <a:p>
            <a:pPr algn="ctr">
              <a:defRPr b="1" sz="2000">
                <a:solidFill>
                  <a:srgbClr val="2E75B6"/>
                </a:solidFill>
              </a:defRPr>
            </a:pPr>
            <a:r>
              <a:t>Surface Wind and Wave Validation Module</a:t>
            </a:r>
          </a:p>
          <a:p>
            <a:pPr algn="ctr">
              <a:defRPr sz="1600">
                <a:solidFill>
                  <a:srgbClr val="2E75B6"/>
                </a:solidFill>
              </a:defRPr>
            </a:pPr>
            <a:r>
              <a:t>Science Team: Heather Holbach, Ivan PopStefanija (ProSensing Inc.), Mark Bourassa (FSU), Tony Wimmers (UW-SSEC), Jim Doyle (NRL), </a:t>
            </a:r>
          </a:p>
          <a:p>
            <a:pPr algn="ctr">
              <a:defRPr sz="1600">
                <a:solidFill>
                  <a:srgbClr val="2E75B6"/>
                </a:solidFill>
              </a:defRPr>
            </a:pPr>
            <a:r>
              <a:t>Sue Chen (NRL), James Cummings (NRL), Ralph Foster (UW-APL), and Steve Guimond (UMBC)</a:t>
            </a:r>
          </a:p>
        </p:txBody>
      </p:sp>
      <p:pic>
        <p:nvPicPr>
          <p:cNvPr id="483" name="Picture 5" descr="Picture 5"/>
          <p:cNvPicPr>
            <a:picLocks noChangeAspect="1"/>
          </p:cNvPicPr>
          <p:nvPr/>
        </p:nvPicPr>
        <p:blipFill>
          <a:blip r:embed="rId3">
            <a:extLst/>
          </a:blip>
          <a:srcRect l="19531" t="11824" r="20227" b="0"/>
          <a:stretch>
            <a:fillRect/>
          </a:stretch>
        </p:blipFill>
        <p:spPr>
          <a:xfrm>
            <a:off x="5333794" y="4435473"/>
            <a:ext cx="2172883" cy="2286001"/>
          </a:xfrm>
          <a:prstGeom prst="rect">
            <a:avLst/>
          </a:prstGeom>
          <a:ln w="12700">
            <a:miter lim="400000"/>
          </a:ln>
        </p:spPr>
      </p:pic>
      <p:pic>
        <p:nvPicPr>
          <p:cNvPr id="484" name="Picture 6" descr="Picture 6"/>
          <p:cNvPicPr>
            <a:picLocks noChangeAspect="1"/>
          </p:cNvPicPr>
          <p:nvPr/>
        </p:nvPicPr>
        <p:blipFill>
          <a:blip r:embed="rId4">
            <a:extLst/>
          </a:blip>
          <a:srcRect l="5556" t="18378" r="10640" b="18738"/>
          <a:stretch>
            <a:fillRect/>
          </a:stretch>
        </p:blipFill>
        <p:spPr>
          <a:xfrm>
            <a:off x="462237" y="1927947"/>
            <a:ext cx="4569819" cy="2286001"/>
          </a:xfrm>
          <a:prstGeom prst="rect">
            <a:avLst/>
          </a:prstGeom>
          <a:ln w="12700">
            <a:miter lim="400000"/>
          </a:ln>
        </p:spPr>
      </p:pic>
      <p:pic>
        <p:nvPicPr>
          <p:cNvPr id="485" name="Picture 7" descr="Picture 7"/>
          <p:cNvPicPr>
            <a:picLocks noChangeAspect="1"/>
          </p:cNvPicPr>
          <p:nvPr/>
        </p:nvPicPr>
        <p:blipFill>
          <a:blip r:embed="rId5">
            <a:extLst/>
          </a:blip>
          <a:srcRect l="2564" t="8192" r="53686" b="16605"/>
          <a:stretch>
            <a:fillRect/>
          </a:stretch>
        </p:blipFill>
        <p:spPr>
          <a:xfrm>
            <a:off x="1820191" y="4435475"/>
            <a:ext cx="2190365" cy="2286000"/>
          </a:xfrm>
          <a:prstGeom prst="rect">
            <a:avLst/>
          </a:prstGeom>
          <a:ln w="12700">
            <a:miter lim="400000"/>
          </a:ln>
        </p:spPr>
      </p:pic>
      <p:pic>
        <p:nvPicPr>
          <p:cNvPr id="486" name="Picture 8" descr="Picture 8"/>
          <p:cNvPicPr>
            <a:picLocks noChangeAspect="1"/>
          </p:cNvPicPr>
          <p:nvPr/>
        </p:nvPicPr>
        <p:blipFill>
          <a:blip r:embed="rId6">
            <a:extLst/>
          </a:blip>
          <a:srcRect l="6146" t="7408" r="10098" b="3656"/>
          <a:stretch>
            <a:fillRect/>
          </a:stretch>
        </p:blipFill>
        <p:spPr>
          <a:xfrm>
            <a:off x="5590351" y="1924359"/>
            <a:ext cx="1761445" cy="2286001"/>
          </a:xfrm>
          <a:prstGeom prst="rect">
            <a:avLst/>
          </a:prstGeom>
          <a:ln w="12700">
            <a:miter lim="400000"/>
          </a:ln>
        </p:spPr>
      </p:pic>
      <p:sp>
        <p:nvSpPr>
          <p:cNvPr id="487" name="TextBox 9"/>
          <p:cNvSpPr txBox="1"/>
          <p:nvPr/>
        </p:nvSpPr>
        <p:spPr>
          <a:xfrm>
            <a:off x="1647167" y="1541165"/>
            <a:ext cx="2187995" cy="333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Dropsonde Overflights</a:t>
            </a:r>
          </a:p>
        </p:txBody>
      </p:sp>
      <p:sp>
        <p:nvSpPr>
          <p:cNvPr id="488" name="TextBox 10"/>
          <p:cNvSpPr txBox="1"/>
          <p:nvPr/>
        </p:nvSpPr>
        <p:spPr>
          <a:xfrm>
            <a:off x="5138049" y="1544793"/>
            <a:ext cx="3763974"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SFMR High-Incidence Angle (15-60 deg)</a:t>
            </a:r>
          </a:p>
        </p:txBody>
      </p:sp>
      <p:pic>
        <p:nvPicPr>
          <p:cNvPr id="489" name="image1.png" descr="image1.png"/>
          <p:cNvPicPr>
            <a:picLocks noChangeAspect="1"/>
          </p:cNvPicPr>
          <p:nvPr/>
        </p:nvPicPr>
        <p:blipFill>
          <a:blip r:embed="rId7">
            <a:extLst/>
          </a:blip>
          <a:srcRect l="4647" t="47212" r="8493" b="31628"/>
          <a:stretch>
            <a:fillRect/>
          </a:stretch>
        </p:blipFill>
        <p:spPr>
          <a:xfrm>
            <a:off x="7833359" y="2547389"/>
            <a:ext cx="4297681" cy="1047116"/>
          </a:xfrm>
          <a:prstGeom prst="rect">
            <a:avLst/>
          </a:prstGeom>
          <a:ln w="12700">
            <a:miter lim="400000"/>
          </a:ln>
        </p:spPr>
      </p:pic>
      <p:sp>
        <p:nvSpPr>
          <p:cNvPr id="490" name="TextBox 12"/>
          <p:cNvSpPr txBox="1"/>
          <p:nvPr/>
        </p:nvSpPr>
        <p:spPr>
          <a:xfrm>
            <a:off x="7904165" y="2204337"/>
            <a:ext cx="4122165"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**NEW** Wind Buoy Overflights **NEW**</a:t>
            </a:r>
          </a:p>
        </p:txBody>
      </p:sp>
      <p:sp>
        <p:nvSpPr>
          <p:cNvPr id="491" name="TextBox 14"/>
          <p:cNvSpPr txBox="1"/>
          <p:nvPr/>
        </p:nvSpPr>
        <p:spPr>
          <a:xfrm>
            <a:off x="244570" y="5393809"/>
            <a:ext cx="1527645" cy="333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SAR Overflights</a:t>
            </a:r>
          </a:p>
        </p:txBody>
      </p:sp>
      <p:sp>
        <p:nvSpPr>
          <p:cNvPr id="492" name="TextBox 15"/>
          <p:cNvSpPr txBox="1"/>
          <p:nvPr/>
        </p:nvSpPr>
        <p:spPr>
          <a:xfrm>
            <a:off x="4309957" y="5393806"/>
            <a:ext cx="996105"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High Seas</a:t>
            </a:r>
          </a:p>
        </p:txBody>
      </p:sp>
      <p:pic>
        <p:nvPicPr>
          <p:cNvPr id="493" name="Picture 17" descr="Picture 17"/>
          <p:cNvPicPr>
            <a:picLocks noChangeAspect="1"/>
          </p:cNvPicPr>
          <p:nvPr/>
        </p:nvPicPr>
        <p:blipFill>
          <a:blip r:embed="rId8">
            <a:extLst/>
          </a:blip>
          <a:stretch>
            <a:fillRect/>
          </a:stretch>
        </p:blipFill>
        <p:spPr>
          <a:xfrm>
            <a:off x="8914910" y="4435475"/>
            <a:ext cx="2248830" cy="2286000"/>
          </a:xfrm>
          <a:prstGeom prst="rect">
            <a:avLst/>
          </a:prstGeom>
          <a:ln w="12700">
            <a:miter lim="400000"/>
          </a:ln>
        </p:spPr>
      </p:pic>
      <p:sp>
        <p:nvSpPr>
          <p:cNvPr id="494" name="TextBox 18"/>
          <p:cNvSpPr txBox="1"/>
          <p:nvPr/>
        </p:nvSpPr>
        <p:spPr>
          <a:xfrm>
            <a:off x="7781996" y="5255307"/>
            <a:ext cx="1138980" cy="62518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Wave Buoy</a:t>
            </a:r>
          </a:p>
          <a:p>
            <a:pPr/>
            <a:r>
              <a:t>Overflights</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9" name="TextBox 2"/>
          <p:cNvSpPr txBox="1"/>
          <p:nvPr/>
        </p:nvSpPr>
        <p:spPr>
          <a:xfrm>
            <a:off x="45720" y="0"/>
            <a:ext cx="12100562" cy="11006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Mature Stage</a:t>
            </a:r>
          </a:p>
          <a:p>
            <a:pPr algn="ctr">
              <a:defRPr b="1" sz="2000">
                <a:solidFill>
                  <a:srgbClr val="2E75B6"/>
                </a:solidFill>
              </a:defRPr>
            </a:pPr>
            <a:r>
              <a:t>TDR Analysis Evaluation Module</a:t>
            </a:r>
          </a:p>
          <a:p>
            <a:pPr algn="ctr">
              <a:defRPr sz="1600">
                <a:solidFill>
                  <a:srgbClr val="2E75B6"/>
                </a:solidFill>
              </a:defRPr>
            </a:pPr>
            <a:r>
              <a:t>Science Team: Paul Reasor, John Gamache, Peter Dodge</a:t>
            </a:r>
          </a:p>
        </p:txBody>
      </p:sp>
      <p:sp>
        <p:nvSpPr>
          <p:cNvPr id="500" name="Rectangle 3"/>
          <p:cNvSpPr txBox="1"/>
          <p:nvPr/>
        </p:nvSpPr>
        <p:spPr>
          <a:xfrm>
            <a:off x="342053" y="1452437"/>
            <a:ext cx="11177694" cy="15014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69862" indent="-169862">
              <a:buSzPct val="100000"/>
              <a:buFont typeface="Arial"/>
              <a:buChar char="•"/>
            </a:pPr>
            <a:r>
              <a:t>Quantify the </a:t>
            </a:r>
            <a:r>
              <a:rPr b="1"/>
              <a:t>sensitivity</a:t>
            </a:r>
            <a:r>
              <a:t> of TDR-derived </a:t>
            </a:r>
            <a:r>
              <a:rPr b="1"/>
              <a:t>peak wind speed estimates</a:t>
            </a:r>
            <a:r>
              <a:t> to radar range and beam orientation relative to the horizontal wind vector</a:t>
            </a:r>
          </a:p>
          <a:p>
            <a:pPr marL="169862" indent="-169862">
              <a:buSzPct val="100000"/>
              <a:buFont typeface="Arial"/>
              <a:buChar char="•"/>
            </a:pPr>
            <a:r>
              <a:t>Quantify the </a:t>
            </a:r>
            <a:r>
              <a:rPr b="1"/>
              <a:t>robustness</a:t>
            </a:r>
            <a:r>
              <a:t> of the </a:t>
            </a:r>
            <a:r>
              <a:rPr b="1"/>
              <a:t>3-D TDR wind retrievals</a:t>
            </a:r>
            <a:r>
              <a:t> and standard derived diagnostics, and develop a greater understanding of coherent regions of large discrepancy</a:t>
            </a:r>
          </a:p>
          <a:p>
            <a:pPr marL="169862" indent="-169862">
              <a:buSzPct val="100000"/>
              <a:buFont typeface="Arial"/>
              <a:buChar char="•"/>
              <a:defRPr b="1"/>
            </a:pPr>
            <a:r>
              <a:t>Verify</a:t>
            </a:r>
            <a:r>
              <a:rPr b="0"/>
              <a:t> reflectivity </a:t>
            </a:r>
            <a:r>
              <a:t>calibration corrections</a:t>
            </a:r>
            <a:r>
              <a:rPr b="0"/>
              <a:t> and assess impacts of attenuation within the eyewall and near-core vortex</a:t>
            </a:r>
          </a:p>
        </p:txBody>
      </p:sp>
      <p:sp>
        <p:nvSpPr>
          <p:cNvPr id="501" name="Rectangle 62"/>
          <p:cNvSpPr txBox="1"/>
          <p:nvPr/>
        </p:nvSpPr>
        <p:spPr>
          <a:xfrm>
            <a:off x="342053" y="3167900"/>
            <a:ext cx="1583140"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lvl1pPr>
          </a:lstStyle>
          <a:p>
            <a:pPr/>
            <a:r>
              <a:t>Data Collection</a:t>
            </a:r>
          </a:p>
        </p:txBody>
      </p:sp>
      <p:grpSp>
        <p:nvGrpSpPr>
          <p:cNvPr id="531" name="Group 78"/>
          <p:cNvGrpSpPr/>
          <p:nvPr/>
        </p:nvGrpSpPr>
        <p:grpSpPr>
          <a:xfrm>
            <a:off x="5563301" y="3537231"/>
            <a:ext cx="6233475" cy="2751669"/>
            <a:chOff x="0" y="0"/>
            <a:chExt cx="6233473" cy="2751667"/>
          </a:xfrm>
        </p:grpSpPr>
        <p:grpSp>
          <p:nvGrpSpPr>
            <p:cNvPr id="526" name="Group 61"/>
            <p:cNvGrpSpPr/>
            <p:nvPr/>
          </p:nvGrpSpPr>
          <p:grpSpPr>
            <a:xfrm>
              <a:off x="-1" y="-1"/>
              <a:ext cx="6233475" cy="2751669"/>
              <a:chOff x="0" y="0"/>
              <a:chExt cx="6233473" cy="2751667"/>
            </a:xfrm>
          </p:grpSpPr>
          <p:grpSp>
            <p:nvGrpSpPr>
              <p:cNvPr id="521" name="Group 54"/>
              <p:cNvGrpSpPr/>
              <p:nvPr/>
            </p:nvGrpSpPr>
            <p:grpSpPr>
              <a:xfrm>
                <a:off x="1941015" y="-1"/>
                <a:ext cx="2743201" cy="2751669"/>
                <a:chOff x="0" y="0"/>
                <a:chExt cx="2743200" cy="2751667"/>
              </a:xfrm>
            </p:grpSpPr>
            <p:pic>
              <p:nvPicPr>
                <p:cNvPr id="502" name="Picture 5" descr="Picture 5"/>
                <p:cNvPicPr>
                  <a:picLocks noChangeAspect="1"/>
                </p:cNvPicPr>
                <p:nvPr/>
              </p:nvPicPr>
              <p:blipFill>
                <a:blip r:embed="rId2">
                  <a:extLst/>
                </a:blip>
                <a:srcRect l="59497" t="29837" r="15885" b="30039"/>
                <a:stretch>
                  <a:fillRect/>
                </a:stretch>
              </p:blipFill>
              <p:spPr>
                <a:xfrm>
                  <a:off x="0" y="-1"/>
                  <a:ext cx="2743200" cy="2751669"/>
                </a:xfrm>
                <a:prstGeom prst="rect">
                  <a:avLst/>
                </a:prstGeom>
                <a:ln w="12700" cap="flat">
                  <a:noFill/>
                  <a:miter lim="400000"/>
                </a:ln>
                <a:effectLst/>
              </p:spPr>
            </p:pic>
            <p:sp>
              <p:nvSpPr>
                <p:cNvPr id="503" name="Straight Arrow Connector 9"/>
                <p:cNvSpPr/>
                <p:nvPr/>
              </p:nvSpPr>
              <p:spPr>
                <a:xfrm>
                  <a:off x="956732" y="821009"/>
                  <a:ext cx="736602" cy="1134792"/>
                </a:xfrm>
                <a:prstGeom prst="line">
                  <a:avLst/>
                </a:prstGeom>
                <a:noFill/>
                <a:ln w="57150" cap="flat">
                  <a:solidFill>
                    <a:srgbClr val="1F4E79"/>
                  </a:solidFill>
                  <a:prstDash val="solid"/>
                  <a:miter lim="800000"/>
                  <a:tailEnd type="triangle" w="med" len="med"/>
                </a:ln>
                <a:effectLst/>
              </p:spPr>
              <p:txBody>
                <a:bodyPr wrap="square" lIns="45719" tIns="45719" rIns="45719" bIns="45719" numCol="1" anchor="t">
                  <a:noAutofit/>
                </a:bodyPr>
                <a:lstStyle/>
                <a:p>
                  <a:pPr/>
                </a:p>
              </p:txBody>
            </p:sp>
            <p:sp>
              <p:nvSpPr>
                <p:cNvPr id="504" name="Straight Arrow Connector 12"/>
                <p:cNvSpPr/>
                <p:nvPr/>
              </p:nvSpPr>
              <p:spPr>
                <a:xfrm flipV="1">
                  <a:off x="793749" y="1095329"/>
                  <a:ext cx="1009652" cy="691139"/>
                </a:xfrm>
                <a:prstGeom prst="line">
                  <a:avLst/>
                </a:prstGeom>
                <a:noFill/>
                <a:ln w="57150" cap="flat">
                  <a:solidFill>
                    <a:srgbClr val="1F4E79"/>
                  </a:solidFill>
                  <a:prstDash val="solid"/>
                  <a:miter lim="800000"/>
                  <a:tailEnd type="triangle" w="med" len="med"/>
                </a:ln>
                <a:effectLst/>
              </p:spPr>
              <p:txBody>
                <a:bodyPr wrap="square" lIns="45719" tIns="45719" rIns="45719" bIns="45719" numCol="1" anchor="t">
                  <a:noAutofit/>
                </a:bodyPr>
                <a:lstStyle/>
                <a:p>
                  <a:pPr/>
                </a:p>
              </p:txBody>
            </p:sp>
            <p:grpSp>
              <p:nvGrpSpPr>
                <p:cNvPr id="508" name="Group 36"/>
                <p:cNvGrpSpPr/>
                <p:nvPr/>
              </p:nvGrpSpPr>
              <p:grpSpPr>
                <a:xfrm>
                  <a:off x="1373605" y="991844"/>
                  <a:ext cx="476083" cy="397657"/>
                  <a:chOff x="0" y="0"/>
                  <a:chExt cx="476081" cy="397655"/>
                </a:xfrm>
              </p:grpSpPr>
              <p:sp>
                <p:nvSpPr>
                  <p:cNvPr id="505" name="Straight Connector 37"/>
                  <p:cNvSpPr/>
                  <p:nvPr/>
                </p:nvSpPr>
                <p:spPr>
                  <a:xfrm flipV="1">
                    <a:off x="-1" y="14686"/>
                    <a:ext cx="333557" cy="382970"/>
                  </a:xfrm>
                  <a:prstGeom prst="line">
                    <a:avLst/>
                  </a:prstGeom>
                  <a:noFill/>
                  <a:ln w="25400" cap="flat">
                    <a:solidFill>
                      <a:srgbClr val="C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506" name="Straight Connector 38"/>
                  <p:cNvSpPr/>
                  <p:nvPr/>
                </p:nvSpPr>
                <p:spPr>
                  <a:xfrm flipV="1">
                    <a:off x="9281" y="182087"/>
                    <a:ext cx="455248" cy="210858"/>
                  </a:xfrm>
                  <a:prstGeom prst="line">
                    <a:avLst/>
                  </a:prstGeom>
                  <a:noFill/>
                  <a:ln w="25400" cap="flat">
                    <a:solidFill>
                      <a:srgbClr val="C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507" name="Oval 39"/>
                  <p:cNvSpPr/>
                  <p:nvPr/>
                </p:nvSpPr>
                <p:spPr>
                  <a:xfrm rot="19511254">
                    <a:off x="368531" y="-4344"/>
                    <a:ext cx="51453" cy="212659"/>
                  </a:xfrm>
                  <a:prstGeom prst="ellipse">
                    <a:avLst/>
                  </a:prstGeom>
                  <a:solidFill>
                    <a:srgbClr val="C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0000"/>
                        </a:solidFill>
                        <a:latin typeface="Arial"/>
                        <a:ea typeface="Arial"/>
                        <a:cs typeface="Arial"/>
                        <a:sym typeface="Arial"/>
                      </a:defRPr>
                    </a:pPr>
                  </a:p>
                </p:txBody>
              </p:sp>
            </p:grpSp>
            <p:grpSp>
              <p:nvGrpSpPr>
                <p:cNvPr id="512" name="Group 42"/>
                <p:cNvGrpSpPr/>
                <p:nvPr/>
              </p:nvGrpSpPr>
              <p:grpSpPr>
                <a:xfrm>
                  <a:off x="847280" y="1423477"/>
                  <a:ext cx="471973" cy="404004"/>
                  <a:chOff x="0" y="0"/>
                  <a:chExt cx="471971" cy="404002"/>
                </a:xfrm>
              </p:grpSpPr>
              <p:sp>
                <p:nvSpPr>
                  <p:cNvPr id="509" name="Straight Connector 43"/>
                  <p:cNvSpPr/>
                  <p:nvPr/>
                </p:nvSpPr>
                <p:spPr>
                  <a:xfrm flipH="1">
                    <a:off x="145393" y="0"/>
                    <a:ext cx="326579" cy="388937"/>
                  </a:xfrm>
                  <a:prstGeom prst="line">
                    <a:avLst/>
                  </a:prstGeom>
                  <a:noFill/>
                  <a:ln w="25400" cap="flat">
                    <a:solidFill>
                      <a:srgbClr val="C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510" name="Straight Connector 44"/>
                  <p:cNvSpPr/>
                  <p:nvPr/>
                </p:nvSpPr>
                <p:spPr>
                  <a:xfrm flipH="1">
                    <a:off x="11416" y="4877"/>
                    <a:ext cx="451361" cy="219054"/>
                  </a:xfrm>
                  <a:prstGeom prst="line">
                    <a:avLst/>
                  </a:prstGeom>
                  <a:noFill/>
                  <a:ln w="25400" cap="flat">
                    <a:solidFill>
                      <a:srgbClr val="C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511" name="Oval 45"/>
                  <p:cNvSpPr/>
                  <p:nvPr/>
                </p:nvSpPr>
                <p:spPr>
                  <a:xfrm rot="8649103">
                    <a:off x="57397" y="196420"/>
                    <a:ext cx="51453" cy="212659"/>
                  </a:xfrm>
                  <a:prstGeom prst="ellipse">
                    <a:avLst/>
                  </a:prstGeom>
                  <a:solidFill>
                    <a:srgbClr val="C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0000"/>
                        </a:solidFill>
                        <a:latin typeface="Arial"/>
                        <a:ea typeface="Arial"/>
                        <a:cs typeface="Arial"/>
                        <a:sym typeface="Arial"/>
                      </a:defRPr>
                    </a:pPr>
                  </a:p>
                </p:txBody>
              </p:sp>
            </p:grpSp>
            <p:grpSp>
              <p:nvGrpSpPr>
                <p:cNvPr id="516" name="Group 46"/>
                <p:cNvGrpSpPr/>
                <p:nvPr/>
              </p:nvGrpSpPr>
              <p:grpSpPr>
                <a:xfrm>
                  <a:off x="1416990" y="571832"/>
                  <a:ext cx="395057" cy="477698"/>
                  <a:chOff x="0" y="0"/>
                  <a:chExt cx="395055" cy="477697"/>
                </a:xfrm>
              </p:grpSpPr>
              <p:sp>
                <p:nvSpPr>
                  <p:cNvPr id="513" name="Straight Connector 47"/>
                  <p:cNvSpPr/>
                  <p:nvPr/>
                </p:nvSpPr>
                <p:spPr>
                  <a:xfrm flipH="1" flipV="1">
                    <a:off x="14532" y="141354"/>
                    <a:ext cx="380524" cy="336344"/>
                  </a:xfrm>
                  <a:prstGeom prst="line">
                    <a:avLst/>
                  </a:prstGeom>
                  <a:noFill/>
                  <a:ln w="25400" cap="flat">
                    <a:solidFill>
                      <a:srgbClr val="C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514" name="Straight Connector 48"/>
                  <p:cNvSpPr/>
                  <p:nvPr/>
                </p:nvSpPr>
                <p:spPr>
                  <a:xfrm flipH="1" flipV="1">
                    <a:off x="182885" y="11607"/>
                    <a:ext cx="207528" cy="456776"/>
                  </a:xfrm>
                  <a:prstGeom prst="line">
                    <a:avLst/>
                  </a:prstGeom>
                  <a:noFill/>
                  <a:ln w="25400" cap="flat">
                    <a:solidFill>
                      <a:srgbClr val="C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515" name="Oval 49"/>
                  <p:cNvSpPr/>
                  <p:nvPr/>
                </p:nvSpPr>
                <p:spPr>
                  <a:xfrm rot="14136355">
                    <a:off x="76545" y="-25038"/>
                    <a:ext cx="51453" cy="212659"/>
                  </a:xfrm>
                  <a:prstGeom prst="ellipse">
                    <a:avLst/>
                  </a:prstGeom>
                  <a:solidFill>
                    <a:srgbClr val="C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0000"/>
                        </a:solidFill>
                        <a:latin typeface="Arial"/>
                        <a:ea typeface="Arial"/>
                        <a:cs typeface="Arial"/>
                        <a:sym typeface="Arial"/>
                      </a:defRPr>
                    </a:pPr>
                  </a:p>
                </p:txBody>
              </p:sp>
            </p:grpSp>
            <p:grpSp>
              <p:nvGrpSpPr>
                <p:cNvPr id="520" name="Group 50"/>
                <p:cNvGrpSpPr/>
                <p:nvPr/>
              </p:nvGrpSpPr>
              <p:grpSpPr>
                <a:xfrm>
                  <a:off x="1836509" y="1082397"/>
                  <a:ext cx="399916" cy="474647"/>
                  <a:chOff x="0" y="0"/>
                  <a:chExt cx="399914" cy="474646"/>
                </a:xfrm>
              </p:grpSpPr>
              <p:sp>
                <p:nvSpPr>
                  <p:cNvPr id="517" name="Straight Connector 51"/>
                  <p:cNvSpPr/>
                  <p:nvPr/>
                </p:nvSpPr>
                <p:spPr>
                  <a:xfrm>
                    <a:off x="0" y="0"/>
                    <a:ext cx="385093" cy="331102"/>
                  </a:xfrm>
                  <a:prstGeom prst="line">
                    <a:avLst/>
                  </a:prstGeom>
                  <a:noFill/>
                  <a:ln w="25400" cap="flat">
                    <a:solidFill>
                      <a:srgbClr val="C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518" name="Straight Connector 52"/>
                  <p:cNvSpPr/>
                  <p:nvPr/>
                </p:nvSpPr>
                <p:spPr>
                  <a:xfrm>
                    <a:off x="4770" y="9251"/>
                    <a:ext cx="213763" cy="453891"/>
                  </a:xfrm>
                  <a:prstGeom prst="line">
                    <a:avLst/>
                  </a:prstGeom>
                  <a:noFill/>
                  <a:ln w="25400" cap="flat">
                    <a:solidFill>
                      <a:srgbClr val="C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519" name="Oval 53"/>
                  <p:cNvSpPr/>
                  <p:nvPr/>
                </p:nvSpPr>
                <p:spPr>
                  <a:xfrm rot="3289283">
                    <a:off x="272457" y="286030"/>
                    <a:ext cx="51453" cy="212659"/>
                  </a:xfrm>
                  <a:prstGeom prst="ellipse">
                    <a:avLst/>
                  </a:prstGeom>
                  <a:solidFill>
                    <a:srgbClr val="C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0000"/>
                        </a:solidFill>
                        <a:latin typeface="Arial"/>
                        <a:ea typeface="Arial"/>
                        <a:cs typeface="Arial"/>
                        <a:sym typeface="Arial"/>
                      </a:defRPr>
                    </a:pPr>
                  </a:p>
                </p:txBody>
              </p:sp>
            </p:grpSp>
          </p:grpSp>
          <p:sp>
            <p:nvSpPr>
              <p:cNvPr id="522" name="Straight Arrow Connector 56"/>
              <p:cNvSpPr/>
              <p:nvPr/>
            </p:nvSpPr>
            <p:spPr>
              <a:xfrm flipV="1">
                <a:off x="1805977" y="282904"/>
                <a:ext cx="8468" cy="1097281"/>
              </a:xfrm>
              <a:prstGeom prst="line">
                <a:avLst/>
              </a:prstGeom>
              <a:noFill/>
              <a:ln w="6350" cap="flat">
                <a:solidFill>
                  <a:srgbClr val="000000"/>
                </a:solidFill>
                <a:prstDash val="solid"/>
                <a:miter lim="800000"/>
                <a:headEnd type="triangle" w="med" len="med"/>
                <a:tailEnd type="triangle" w="med" len="med"/>
              </a:ln>
              <a:effectLst/>
            </p:spPr>
            <p:txBody>
              <a:bodyPr wrap="square" lIns="45719" tIns="45719" rIns="45719" bIns="45719" numCol="1" anchor="t">
                <a:noAutofit/>
              </a:bodyPr>
              <a:lstStyle/>
              <a:p>
                <a:pPr/>
              </a:p>
            </p:txBody>
          </p:sp>
          <p:sp>
            <p:nvSpPr>
              <p:cNvPr id="523" name="Straight Arrow Connector 58"/>
              <p:cNvSpPr/>
              <p:nvPr/>
            </p:nvSpPr>
            <p:spPr>
              <a:xfrm flipV="1">
                <a:off x="4806552" y="847653"/>
                <a:ext cx="8468" cy="548641"/>
              </a:xfrm>
              <a:prstGeom prst="line">
                <a:avLst/>
              </a:prstGeom>
              <a:noFill/>
              <a:ln w="6350" cap="flat">
                <a:solidFill>
                  <a:srgbClr val="000000"/>
                </a:solidFill>
                <a:prstDash val="solid"/>
                <a:miter lim="800000"/>
                <a:headEnd type="triangle" w="med" len="med"/>
                <a:tailEnd type="triangle" w="med" len="med"/>
              </a:ln>
              <a:effectLst/>
            </p:spPr>
            <p:txBody>
              <a:bodyPr wrap="square" lIns="45719" tIns="45719" rIns="45719" bIns="45719" numCol="1" anchor="t">
                <a:noAutofit/>
              </a:bodyPr>
              <a:lstStyle/>
              <a:p>
                <a:pPr/>
              </a:p>
            </p:txBody>
          </p:sp>
          <p:sp>
            <p:nvSpPr>
              <p:cNvPr id="524" name="TextBox 59"/>
              <p:cNvSpPr txBox="1"/>
              <p:nvPr/>
            </p:nvSpPr>
            <p:spPr>
              <a:xfrm>
                <a:off x="4850728" y="799261"/>
                <a:ext cx="1382746" cy="5545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sz="1600"/>
                </a:pPr>
                <a:r>
                  <a:t>Optimal </a:t>
                </a:r>
              </a:p>
              <a:p>
                <a:pPr algn="ctr">
                  <a:defRPr sz="1600"/>
                </a:pPr>
                <a:r>
                  <a:t>RMW ~ 15 nmi</a:t>
                </a:r>
              </a:p>
            </p:txBody>
          </p:sp>
          <p:sp>
            <p:nvSpPr>
              <p:cNvPr id="525" name="TextBox 60"/>
              <p:cNvSpPr txBox="1"/>
              <p:nvPr/>
            </p:nvSpPr>
            <p:spPr>
              <a:xfrm>
                <a:off x="0" y="583439"/>
                <a:ext cx="1774503" cy="5545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600"/>
                </a:lvl1pPr>
              </a:lstStyle>
              <a:p>
                <a:pPr/>
                <a:r>
                  <a:t>Necessary radial leg length ~ 25-30 nmi</a:t>
                </a:r>
              </a:p>
            </p:txBody>
          </p:sp>
        </p:grpSp>
        <p:sp>
          <p:nvSpPr>
            <p:cNvPr id="527" name="Curved Connector 64"/>
            <p:cNvSpPr/>
            <p:nvPr/>
          </p:nvSpPr>
          <p:spPr>
            <a:xfrm flipH="1">
              <a:off x="3882216" y="282903"/>
              <a:ext cx="931347" cy="825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400" y="0"/>
                    <a:pt x="10800" y="5400"/>
                    <a:pt x="10800" y="10800"/>
                  </a:cubicBezTo>
                  <a:cubicBezTo>
                    <a:pt x="10800" y="16200"/>
                    <a:pt x="16200" y="21600"/>
                    <a:pt x="21600" y="21600"/>
                  </a:cubicBez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pPr/>
            </a:p>
          </p:txBody>
        </p:sp>
        <p:sp>
          <p:nvSpPr>
            <p:cNvPr id="528" name="TextBox 66"/>
            <p:cNvSpPr txBox="1"/>
            <p:nvPr/>
          </p:nvSpPr>
          <p:spPr>
            <a:xfrm>
              <a:off x="4725658" y="485"/>
              <a:ext cx="1382746" cy="5545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600"/>
              </a:lvl1pPr>
            </a:lstStyle>
            <a:p>
              <a:pPr/>
              <a:r>
                <a:t>Sample max wind near TDR</a:t>
              </a:r>
            </a:p>
          </p:txBody>
        </p:sp>
        <p:sp>
          <p:nvSpPr>
            <p:cNvPr id="529" name="Curved Connector 67"/>
            <p:cNvSpPr/>
            <p:nvPr/>
          </p:nvSpPr>
          <p:spPr>
            <a:xfrm rot="10800000">
              <a:off x="3657460" y="1300203"/>
              <a:ext cx="1189741" cy="8717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345" y="0"/>
                    <a:pt x="18690" y="5400"/>
                    <a:pt x="18690" y="10800"/>
                  </a:cubicBezTo>
                  <a:cubicBezTo>
                    <a:pt x="18690" y="16200"/>
                    <a:pt x="20145" y="21600"/>
                    <a:pt x="21600" y="21600"/>
                  </a:cubicBez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pPr/>
            </a:p>
          </p:txBody>
        </p:sp>
        <p:sp>
          <p:nvSpPr>
            <p:cNvPr id="530" name="TextBox 76"/>
            <p:cNvSpPr txBox="1"/>
            <p:nvPr/>
          </p:nvSpPr>
          <p:spPr>
            <a:xfrm>
              <a:off x="4678956" y="1841922"/>
              <a:ext cx="1480427" cy="8085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600"/>
              </a:lvl1pPr>
            </a:lstStyle>
            <a:p>
              <a:pPr/>
              <a:r>
                <a:t>Sample max wind at long range</a:t>
              </a:r>
            </a:p>
          </p:txBody>
        </p:sp>
      </p:grpSp>
      <p:sp>
        <p:nvSpPr>
          <p:cNvPr id="532" name="Rectangle 77"/>
          <p:cNvSpPr txBox="1"/>
          <p:nvPr/>
        </p:nvSpPr>
        <p:spPr>
          <a:xfrm>
            <a:off x="342053" y="3537232"/>
            <a:ext cx="4680179" cy="3254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a:buSzPct val="100000"/>
              <a:buFont typeface="Arial"/>
              <a:buChar char="•"/>
            </a:pPr>
            <a:r>
              <a:t>Collect </a:t>
            </a:r>
            <a:r>
              <a:rPr b="1"/>
              <a:t>simultaneous</a:t>
            </a:r>
            <a:r>
              <a:t> measurements of </a:t>
            </a:r>
            <a:r>
              <a:rPr b="1"/>
              <a:t>peak eyewall wind speed</a:t>
            </a:r>
            <a:r>
              <a:t> from </a:t>
            </a:r>
            <a:r>
              <a:rPr b="1"/>
              <a:t>two TDRs</a:t>
            </a:r>
            <a:r>
              <a:t> at different (order 15-nmi) radar range</a:t>
            </a:r>
          </a:p>
          <a:p>
            <a:pPr marL="171450" indent="-171450">
              <a:buSzPct val="100000"/>
              <a:buFont typeface="Arial"/>
              <a:buChar char="•"/>
            </a:pPr>
            <a:r>
              <a:t>Collect independent, </a:t>
            </a:r>
            <a:r>
              <a:rPr b="1"/>
              <a:t>near-simultaneous</a:t>
            </a:r>
            <a:r>
              <a:t> (center crossings within 5 min) TDR </a:t>
            </a:r>
            <a:r>
              <a:rPr b="1"/>
              <a:t>velocity</a:t>
            </a:r>
            <a:r>
              <a:t> measurements along </a:t>
            </a:r>
            <a:r>
              <a:rPr b="1"/>
              <a:t>orthogonal flight tracks</a:t>
            </a:r>
            <a:r>
              <a:t> within the eyewall region</a:t>
            </a:r>
          </a:p>
          <a:p>
            <a:pPr marL="171450" indent="-171450">
              <a:buSzPct val="100000"/>
              <a:buFont typeface="Arial"/>
              <a:buChar char="•"/>
            </a:pPr>
            <a:r>
              <a:t>Collect independent, </a:t>
            </a:r>
            <a:r>
              <a:rPr b="1"/>
              <a:t>near-simultaneous</a:t>
            </a:r>
            <a:r>
              <a:t> (center crossings within 5 min) TDR </a:t>
            </a:r>
            <a:r>
              <a:rPr b="1"/>
              <a:t>reflectivity</a:t>
            </a:r>
            <a:r>
              <a:t> measurements along </a:t>
            </a:r>
            <a:r>
              <a:rPr b="1"/>
              <a:t>orthogonal flight tracks</a:t>
            </a:r>
            <a:r>
              <a:t> within the eyewall region</a:t>
            </a:r>
          </a:p>
        </p:txBody>
      </p:sp>
      <p:sp>
        <p:nvSpPr>
          <p:cNvPr id="533" name="Rectangle 79"/>
          <p:cNvSpPr txBox="1"/>
          <p:nvPr/>
        </p:nvSpPr>
        <p:spPr>
          <a:xfrm>
            <a:off x="342053" y="1069333"/>
            <a:ext cx="1583140"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lvl1pPr>
          </a:lstStyle>
          <a:p>
            <a:pPr/>
            <a:r>
              <a:t>Module Goals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Down Arrow 33"/>
          <p:cNvSpPr/>
          <p:nvPr/>
        </p:nvSpPr>
        <p:spPr>
          <a:xfrm>
            <a:off x="4950580" y="5087194"/>
            <a:ext cx="555147" cy="945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61"/>
                </a:moveTo>
                <a:lnTo>
                  <a:pt x="5400" y="15261"/>
                </a:lnTo>
                <a:lnTo>
                  <a:pt x="5400" y="0"/>
                </a:lnTo>
                <a:lnTo>
                  <a:pt x="16200" y="0"/>
                </a:lnTo>
                <a:lnTo>
                  <a:pt x="16200" y="15261"/>
                </a:lnTo>
                <a:lnTo>
                  <a:pt x="21600" y="15261"/>
                </a:lnTo>
                <a:lnTo>
                  <a:pt x="10800" y="21600"/>
                </a:lnTo>
                <a:close/>
              </a:path>
            </a:pathLst>
          </a:custGeom>
          <a:solidFill>
            <a:srgbClr val="000000">
              <a:alpha val="20000"/>
            </a:srgbClr>
          </a:solidFill>
          <a:ln w="12700">
            <a:miter lim="400000"/>
          </a:ln>
        </p:spPr>
        <p:txBody>
          <a:bodyPr lIns="45719" rIns="45719" anchor="ctr"/>
          <a:lstStyle/>
          <a:p>
            <a:pPr algn="ctr">
              <a:defRPr>
                <a:solidFill>
                  <a:srgbClr val="FFFFFF"/>
                </a:solidFill>
              </a:defRPr>
            </a:pPr>
          </a:p>
        </p:txBody>
      </p:sp>
      <p:sp>
        <p:nvSpPr>
          <p:cNvPr id="536" name="Down Arrow 34"/>
          <p:cNvSpPr/>
          <p:nvPr/>
        </p:nvSpPr>
        <p:spPr>
          <a:xfrm>
            <a:off x="4260195" y="5091617"/>
            <a:ext cx="555147" cy="945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61"/>
                </a:moveTo>
                <a:lnTo>
                  <a:pt x="5400" y="15261"/>
                </a:lnTo>
                <a:lnTo>
                  <a:pt x="5400" y="0"/>
                </a:lnTo>
                <a:lnTo>
                  <a:pt x="16200" y="0"/>
                </a:lnTo>
                <a:lnTo>
                  <a:pt x="16200" y="15261"/>
                </a:lnTo>
                <a:lnTo>
                  <a:pt x="21600" y="15261"/>
                </a:lnTo>
                <a:lnTo>
                  <a:pt x="10800" y="21600"/>
                </a:lnTo>
                <a:close/>
              </a:path>
            </a:pathLst>
          </a:custGeom>
          <a:solidFill>
            <a:srgbClr val="000000">
              <a:alpha val="20000"/>
            </a:srgbClr>
          </a:solidFill>
          <a:ln w="12700">
            <a:miter lim="400000"/>
          </a:ln>
        </p:spPr>
        <p:txBody>
          <a:bodyPr lIns="45719" rIns="45719" anchor="ctr"/>
          <a:lstStyle/>
          <a:p>
            <a:pPr algn="ctr">
              <a:defRPr>
                <a:solidFill>
                  <a:srgbClr val="FFFFFF"/>
                </a:solidFill>
              </a:defRPr>
            </a:pPr>
          </a:p>
        </p:txBody>
      </p:sp>
      <p:sp>
        <p:nvSpPr>
          <p:cNvPr id="537" name="Down Arrow 35"/>
          <p:cNvSpPr/>
          <p:nvPr/>
        </p:nvSpPr>
        <p:spPr>
          <a:xfrm>
            <a:off x="5640964" y="5087192"/>
            <a:ext cx="555148" cy="945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61"/>
                </a:moveTo>
                <a:lnTo>
                  <a:pt x="5400" y="15261"/>
                </a:lnTo>
                <a:lnTo>
                  <a:pt x="5400" y="0"/>
                </a:lnTo>
                <a:lnTo>
                  <a:pt x="16200" y="0"/>
                </a:lnTo>
                <a:lnTo>
                  <a:pt x="16200" y="15261"/>
                </a:lnTo>
                <a:lnTo>
                  <a:pt x="21600" y="15261"/>
                </a:lnTo>
                <a:lnTo>
                  <a:pt x="10800" y="21600"/>
                </a:lnTo>
                <a:close/>
              </a:path>
            </a:pathLst>
          </a:custGeom>
          <a:solidFill>
            <a:srgbClr val="000000">
              <a:alpha val="20000"/>
            </a:srgbClr>
          </a:solidFill>
          <a:ln w="12700">
            <a:miter lim="400000"/>
          </a:ln>
        </p:spPr>
        <p:txBody>
          <a:bodyPr lIns="45719" rIns="45719" anchor="ctr"/>
          <a:lstStyle/>
          <a:p>
            <a:pPr algn="ctr">
              <a:defRPr>
                <a:solidFill>
                  <a:srgbClr val="FFFFFF"/>
                </a:solidFill>
              </a:defRPr>
            </a:pPr>
          </a:p>
        </p:txBody>
      </p:sp>
      <p:sp>
        <p:nvSpPr>
          <p:cNvPr id="538" name="Down Arrow 6"/>
          <p:cNvSpPr/>
          <p:nvPr/>
        </p:nvSpPr>
        <p:spPr>
          <a:xfrm>
            <a:off x="2342426" y="5088783"/>
            <a:ext cx="555148" cy="945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61"/>
                </a:moveTo>
                <a:lnTo>
                  <a:pt x="5400" y="15261"/>
                </a:lnTo>
                <a:lnTo>
                  <a:pt x="5400" y="0"/>
                </a:lnTo>
                <a:lnTo>
                  <a:pt x="16200" y="0"/>
                </a:lnTo>
                <a:lnTo>
                  <a:pt x="16200" y="15261"/>
                </a:lnTo>
                <a:lnTo>
                  <a:pt x="21600" y="15261"/>
                </a:lnTo>
                <a:lnTo>
                  <a:pt x="10800" y="21600"/>
                </a:lnTo>
                <a:close/>
              </a:path>
            </a:pathLst>
          </a:custGeom>
          <a:solidFill>
            <a:srgbClr val="000000">
              <a:alpha val="20000"/>
            </a:srgbClr>
          </a:solidFill>
          <a:ln w="12700">
            <a:miter lim="400000"/>
          </a:ln>
        </p:spPr>
        <p:txBody>
          <a:bodyPr lIns="45719" rIns="45719" anchor="ctr"/>
          <a:lstStyle/>
          <a:p>
            <a:pPr algn="ctr">
              <a:defRPr>
                <a:solidFill>
                  <a:srgbClr val="FFFFFF"/>
                </a:solidFill>
              </a:defRPr>
            </a:pPr>
          </a:p>
        </p:txBody>
      </p:sp>
      <p:sp>
        <p:nvSpPr>
          <p:cNvPr id="539"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0" name="TextBox 2"/>
          <p:cNvSpPr txBox="1"/>
          <p:nvPr/>
        </p:nvSpPr>
        <p:spPr>
          <a:xfrm>
            <a:off x="45720" y="-1"/>
            <a:ext cx="12100562" cy="13546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Mature Stage</a:t>
            </a:r>
          </a:p>
          <a:p>
            <a:pPr algn="ctr">
              <a:defRPr b="1" sz="2000">
                <a:solidFill>
                  <a:srgbClr val="2E75B6"/>
                </a:solidFill>
              </a:defRPr>
            </a:pPr>
            <a:r>
              <a:t>Tropical Cyclone Diurnal Cycle Module</a:t>
            </a:r>
          </a:p>
          <a:p>
            <a:pPr algn="ctr">
              <a:defRPr sz="1600">
                <a:solidFill>
                  <a:srgbClr val="2E75B6"/>
                </a:solidFill>
              </a:defRPr>
            </a:pPr>
            <a:r>
              <a:t>Science Team: Jason Dunion (PI), Jun Zhang (Co-PI), Morgan O’Neill (Stanford Univ.), Daniel Chavas (Purdue Univ.), and Allison Wing (Florida State University), Dave Raymond (New Mexico Tech), Zeljka Fuchs-Stone (New Mexico Tech)</a:t>
            </a:r>
          </a:p>
        </p:txBody>
      </p:sp>
      <p:sp>
        <p:nvSpPr>
          <p:cNvPr id="541" name="TextBox 3"/>
          <p:cNvSpPr txBox="1"/>
          <p:nvPr/>
        </p:nvSpPr>
        <p:spPr>
          <a:xfrm>
            <a:off x="240453" y="1540664"/>
            <a:ext cx="11905827" cy="6449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vl1pPr>
          </a:lstStyle>
          <a:p>
            <a:pPr/>
            <a:r>
              <a:t>Goal: Improve our understanding of how day-night fluctuations in radiation affect the intensity and structure of hurricanes, particularly the flow of air into the storm at the lowest levels above the ocean.</a:t>
            </a:r>
          </a:p>
        </p:txBody>
      </p:sp>
      <p:pic>
        <p:nvPicPr>
          <p:cNvPr id="542" name="Picture 7" descr="Picture 7"/>
          <p:cNvPicPr>
            <a:picLocks noChangeAspect="1"/>
          </p:cNvPicPr>
          <p:nvPr/>
        </p:nvPicPr>
        <p:blipFill>
          <a:blip r:embed="rId2">
            <a:extLst/>
          </a:blip>
          <a:srcRect l="0" t="3714" r="0" b="8756"/>
          <a:stretch>
            <a:fillRect/>
          </a:stretch>
        </p:blipFill>
        <p:spPr>
          <a:xfrm>
            <a:off x="7397970" y="3939883"/>
            <a:ext cx="2011681" cy="1760833"/>
          </a:xfrm>
          <a:prstGeom prst="rect">
            <a:avLst/>
          </a:prstGeom>
          <a:ln w="12700">
            <a:miter lim="400000"/>
          </a:ln>
        </p:spPr>
      </p:pic>
      <p:pic>
        <p:nvPicPr>
          <p:cNvPr id="543" name="Picture 8" descr="Picture 8"/>
          <p:cNvPicPr>
            <a:picLocks noChangeAspect="1"/>
          </p:cNvPicPr>
          <p:nvPr/>
        </p:nvPicPr>
        <p:blipFill>
          <a:blip r:embed="rId3">
            <a:extLst/>
          </a:blip>
          <a:srcRect l="0" t="3750" r="0" b="8750"/>
          <a:stretch>
            <a:fillRect/>
          </a:stretch>
        </p:blipFill>
        <p:spPr>
          <a:xfrm>
            <a:off x="9547014" y="3945904"/>
            <a:ext cx="2011681" cy="1760221"/>
          </a:xfrm>
          <a:prstGeom prst="rect">
            <a:avLst/>
          </a:prstGeom>
          <a:ln w="12700">
            <a:miter lim="400000"/>
          </a:ln>
        </p:spPr>
      </p:pic>
      <p:pic>
        <p:nvPicPr>
          <p:cNvPr id="544" name="image3.jpg" descr="image3.jpg"/>
          <p:cNvPicPr>
            <a:picLocks noChangeAspect="1"/>
          </p:cNvPicPr>
          <p:nvPr/>
        </p:nvPicPr>
        <p:blipFill>
          <a:blip r:embed="rId4">
            <a:extLst/>
          </a:blip>
          <a:stretch>
            <a:fillRect/>
          </a:stretch>
        </p:blipFill>
        <p:spPr>
          <a:xfrm>
            <a:off x="7633227" y="2404221"/>
            <a:ext cx="1188721" cy="1188721"/>
          </a:xfrm>
          <a:prstGeom prst="rect">
            <a:avLst/>
          </a:prstGeom>
          <a:ln w="12700">
            <a:miter lim="400000"/>
          </a:ln>
        </p:spPr>
      </p:pic>
      <p:sp>
        <p:nvSpPr>
          <p:cNvPr id="545" name="TextBox 10"/>
          <p:cNvSpPr txBox="1"/>
          <p:nvPr/>
        </p:nvSpPr>
        <p:spPr>
          <a:xfrm>
            <a:off x="8878356" y="2459971"/>
            <a:ext cx="2575350" cy="10625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vl1pPr>
          </a:lstStyle>
          <a:p>
            <a:pPr/>
            <a:r>
              <a:t>TCDC clock that estimates the radial location of TC diurnal pulses/waves propagating away from the storm.</a:t>
            </a:r>
          </a:p>
        </p:txBody>
      </p:sp>
      <p:sp>
        <p:nvSpPr>
          <p:cNvPr id="546" name="TextBox 11"/>
          <p:cNvSpPr txBox="1"/>
          <p:nvPr/>
        </p:nvSpPr>
        <p:spPr>
          <a:xfrm>
            <a:off x="7443689" y="5684561"/>
            <a:ext cx="4069286" cy="10625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vl1pPr>
          </a:lstStyle>
          <a:p>
            <a:pPr/>
            <a:r>
              <a:t>Dropsondes launched either (left) inbound (R=160-80 n mi) or (right) outbound (R=80-160-80 n mi) to (from) the storm. Dropsonde spacing is ~20 n mi.</a:t>
            </a:r>
          </a:p>
        </p:txBody>
      </p:sp>
      <p:pic>
        <p:nvPicPr>
          <p:cNvPr id="547" name="Picture 12" descr="Picture 12"/>
          <p:cNvPicPr>
            <a:picLocks noChangeAspect="1"/>
          </p:cNvPicPr>
          <p:nvPr/>
        </p:nvPicPr>
        <p:blipFill>
          <a:blip r:embed="rId5">
            <a:extLst/>
          </a:blip>
          <a:srcRect l="3133" t="47713" r="7504" b="2796"/>
          <a:stretch>
            <a:fillRect/>
          </a:stretch>
        </p:blipFill>
        <p:spPr>
          <a:xfrm>
            <a:off x="1227665" y="3204015"/>
            <a:ext cx="5276263" cy="1884769"/>
          </a:xfrm>
          <a:prstGeom prst="rect">
            <a:avLst/>
          </a:prstGeom>
          <a:ln w="12700">
            <a:miter lim="400000"/>
          </a:ln>
        </p:spPr>
      </p:pic>
      <p:sp>
        <p:nvSpPr>
          <p:cNvPr id="548" name="TextBox 13"/>
          <p:cNvSpPr txBox="1"/>
          <p:nvPr/>
        </p:nvSpPr>
        <p:spPr>
          <a:xfrm>
            <a:off x="1273384" y="2829810"/>
            <a:ext cx="2583726"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Night (0-6 LT)</a:t>
            </a:r>
          </a:p>
        </p:txBody>
      </p:sp>
      <p:sp>
        <p:nvSpPr>
          <p:cNvPr id="549" name="TextBox 14"/>
          <p:cNvSpPr txBox="1"/>
          <p:nvPr/>
        </p:nvSpPr>
        <p:spPr>
          <a:xfrm>
            <a:off x="3948548" y="2829810"/>
            <a:ext cx="2509661"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Day (12-18 LT)</a:t>
            </a:r>
          </a:p>
        </p:txBody>
      </p:sp>
      <p:sp>
        <p:nvSpPr>
          <p:cNvPr id="550" name="TextBox 15"/>
          <p:cNvSpPr txBox="1"/>
          <p:nvPr/>
        </p:nvSpPr>
        <p:spPr>
          <a:xfrm>
            <a:off x="147008" y="5203445"/>
            <a:ext cx="6311202"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t>Inner Core:           </a:t>
            </a:r>
            <a:r>
              <a:rPr>
                <a:solidFill>
                  <a:srgbClr val="FF0000"/>
                </a:solidFill>
              </a:rPr>
              <a:t>Stronger inflow</a:t>
            </a:r>
            <a:r>
              <a:t>	              </a:t>
            </a:r>
            <a:r>
              <a:rPr>
                <a:solidFill>
                  <a:srgbClr val="0432FF"/>
                </a:solidFill>
              </a:rPr>
              <a:t>Weaker inflow</a:t>
            </a:r>
          </a:p>
        </p:txBody>
      </p:sp>
      <p:sp>
        <p:nvSpPr>
          <p:cNvPr id="551" name="Straight Connector 24"/>
          <p:cNvSpPr/>
          <p:nvPr/>
        </p:nvSpPr>
        <p:spPr>
          <a:xfrm flipH="1">
            <a:off x="2281440" y="3478005"/>
            <a:ext cx="1" cy="1298449"/>
          </a:xfrm>
          <a:prstGeom prst="line">
            <a:avLst/>
          </a:prstGeom>
          <a:ln w="12700">
            <a:solidFill>
              <a:srgbClr val="000000"/>
            </a:solidFill>
            <a:prstDash val="sysDot"/>
            <a:miter/>
          </a:ln>
        </p:spPr>
        <p:txBody>
          <a:bodyPr lIns="45719" rIns="45719"/>
          <a:lstStyle/>
          <a:p>
            <a:pPr/>
          </a:p>
        </p:txBody>
      </p:sp>
      <p:sp>
        <p:nvSpPr>
          <p:cNvPr id="552" name="Straight Connector 26"/>
          <p:cNvSpPr/>
          <p:nvPr/>
        </p:nvSpPr>
        <p:spPr>
          <a:xfrm>
            <a:off x="4880057" y="3478005"/>
            <a:ext cx="1" cy="1298449"/>
          </a:xfrm>
          <a:prstGeom prst="line">
            <a:avLst/>
          </a:prstGeom>
          <a:ln w="12700">
            <a:solidFill>
              <a:srgbClr val="000000"/>
            </a:solidFill>
            <a:prstDash val="sysDot"/>
            <a:miter/>
          </a:ln>
        </p:spPr>
        <p:txBody>
          <a:bodyPr lIns="45719" rIns="45719"/>
          <a:lstStyle/>
          <a:p>
            <a:pPr/>
          </a:p>
        </p:txBody>
      </p:sp>
      <p:sp>
        <p:nvSpPr>
          <p:cNvPr id="553" name="TextBox 27"/>
          <p:cNvSpPr txBox="1"/>
          <p:nvPr/>
        </p:nvSpPr>
        <p:spPr>
          <a:xfrm>
            <a:off x="1861574" y="3514373"/>
            <a:ext cx="463708" cy="4388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vl1pPr>
          </a:lstStyle>
          <a:p>
            <a:pPr/>
            <a:r>
              <a:t>Inner Core</a:t>
            </a:r>
          </a:p>
        </p:txBody>
      </p:sp>
      <p:sp>
        <p:nvSpPr>
          <p:cNvPr id="554" name="TextBox 28"/>
          <p:cNvSpPr txBox="1"/>
          <p:nvPr/>
        </p:nvSpPr>
        <p:spPr>
          <a:xfrm>
            <a:off x="2274509" y="3514373"/>
            <a:ext cx="984936" cy="4388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200"/>
            </a:lvl1pPr>
          </a:lstStyle>
          <a:p>
            <a:pPr/>
            <a:r>
              <a:t>Near- Environment</a:t>
            </a:r>
          </a:p>
        </p:txBody>
      </p:sp>
      <p:sp>
        <p:nvSpPr>
          <p:cNvPr id="555" name="TextBox 29"/>
          <p:cNvSpPr txBox="1"/>
          <p:nvPr/>
        </p:nvSpPr>
        <p:spPr>
          <a:xfrm>
            <a:off x="4468231" y="3514373"/>
            <a:ext cx="463708" cy="4388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vl1pPr>
          </a:lstStyle>
          <a:p>
            <a:pPr/>
            <a:r>
              <a:t>Inner Core</a:t>
            </a:r>
          </a:p>
        </p:txBody>
      </p:sp>
      <p:sp>
        <p:nvSpPr>
          <p:cNvPr id="556" name="TextBox 30"/>
          <p:cNvSpPr txBox="1"/>
          <p:nvPr/>
        </p:nvSpPr>
        <p:spPr>
          <a:xfrm>
            <a:off x="4881165" y="3514373"/>
            <a:ext cx="984937" cy="4388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200"/>
            </a:lvl1pPr>
          </a:lstStyle>
          <a:p>
            <a:pPr/>
            <a:r>
              <a:t>Near- Environment</a:t>
            </a:r>
          </a:p>
        </p:txBody>
      </p:sp>
      <p:sp>
        <p:nvSpPr>
          <p:cNvPr id="557" name="TextBox 31"/>
          <p:cNvSpPr txBox="1"/>
          <p:nvPr/>
        </p:nvSpPr>
        <p:spPr>
          <a:xfrm>
            <a:off x="147008" y="5665304"/>
            <a:ext cx="6650833"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t>Near Envir:   </a:t>
            </a:r>
            <a:r>
              <a:rPr>
                <a:solidFill>
                  <a:srgbClr val="FF0000"/>
                </a:solidFill>
              </a:rPr>
              <a:t>Stronger, deeper inflow</a:t>
            </a:r>
            <a:r>
              <a:t>	    </a:t>
            </a:r>
            <a:r>
              <a:rPr>
                <a:solidFill>
                  <a:srgbClr val="0432FF"/>
                </a:solidFill>
              </a:rPr>
              <a:t>Weaker, shallower inflow</a:t>
            </a:r>
          </a:p>
        </p:txBody>
      </p:sp>
      <p:sp>
        <p:nvSpPr>
          <p:cNvPr id="558" name="TextBox 4"/>
          <p:cNvSpPr txBox="1"/>
          <p:nvPr/>
        </p:nvSpPr>
        <p:spPr>
          <a:xfrm>
            <a:off x="5513195" y="4886819"/>
            <a:ext cx="997420" cy="22851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sz="1000"/>
            </a:lvl1pPr>
          </a:lstStyle>
          <a:p>
            <a:pPr/>
            <a:r>
              <a:t>Zhang et al. 2019</a:t>
            </a:r>
          </a:p>
        </p:txBody>
      </p:sp>
      <p:sp>
        <p:nvSpPr>
          <p:cNvPr id="559" name="Rectangle 5"/>
          <p:cNvSpPr/>
          <p:nvPr/>
        </p:nvSpPr>
        <p:spPr>
          <a:xfrm>
            <a:off x="90599" y="2829810"/>
            <a:ext cx="6545044" cy="3316990"/>
          </a:xfrm>
          <a:prstGeom prst="rect">
            <a:avLst/>
          </a:prstGeom>
          <a:ln w="12700">
            <a:solidFill>
              <a:srgbClr val="000000"/>
            </a:solidFill>
            <a:miter/>
          </a:ln>
        </p:spPr>
        <p:txBody>
          <a:bodyPr lIns="45719" rIns="45719" anchor="ctr"/>
          <a:lstStyle/>
          <a:p>
            <a:pPr algn="ctr">
              <a:defRPr>
                <a:solidFill>
                  <a:srgbClr val="FFFFFF"/>
                </a:solidFill>
              </a:defRPr>
            </a:pPr>
          </a:p>
        </p:txBody>
      </p:sp>
      <p:sp>
        <p:nvSpPr>
          <p:cNvPr id="560" name="Down Arrow 25"/>
          <p:cNvSpPr/>
          <p:nvPr/>
        </p:nvSpPr>
        <p:spPr>
          <a:xfrm>
            <a:off x="1652042" y="5093208"/>
            <a:ext cx="555147" cy="945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61"/>
                </a:moveTo>
                <a:lnTo>
                  <a:pt x="5400" y="15261"/>
                </a:lnTo>
                <a:lnTo>
                  <a:pt x="5400" y="0"/>
                </a:lnTo>
                <a:lnTo>
                  <a:pt x="16200" y="0"/>
                </a:lnTo>
                <a:lnTo>
                  <a:pt x="16200" y="15261"/>
                </a:lnTo>
                <a:lnTo>
                  <a:pt x="21600" y="15261"/>
                </a:lnTo>
                <a:lnTo>
                  <a:pt x="10800" y="21600"/>
                </a:lnTo>
                <a:close/>
              </a:path>
            </a:pathLst>
          </a:custGeom>
          <a:solidFill>
            <a:srgbClr val="000000">
              <a:alpha val="20000"/>
            </a:srgbClr>
          </a:solidFill>
          <a:ln w="12700">
            <a:miter lim="400000"/>
          </a:ln>
        </p:spPr>
        <p:txBody>
          <a:bodyPr lIns="45719" rIns="45719" anchor="ctr"/>
          <a:lstStyle/>
          <a:p>
            <a:pPr algn="ctr">
              <a:defRPr>
                <a:solidFill>
                  <a:srgbClr val="FFFFFF"/>
                </a:solidFill>
              </a:defRPr>
            </a:pPr>
          </a:p>
        </p:txBody>
      </p:sp>
      <p:sp>
        <p:nvSpPr>
          <p:cNvPr id="561" name="Down Arrow 32"/>
          <p:cNvSpPr/>
          <p:nvPr/>
        </p:nvSpPr>
        <p:spPr>
          <a:xfrm>
            <a:off x="3032811" y="5088783"/>
            <a:ext cx="555148" cy="945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61"/>
                </a:moveTo>
                <a:lnTo>
                  <a:pt x="5400" y="15261"/>
                </a:lnTo>
                <a:lnTo>
                  <a:pt x="5400" y="0"/>
                </a:lnTo>
                <a:lnTo>
                  <a:pt x="16200" y="0"/>
                </a:lnTo>
                <a:lnTo>
                  <a:pt x="16200" y="15261"/>
                </a:lnTo>
                <a:lnTo>
                  <a:pt x="21600" y="15261"/>
                </a:lnTo>
                <a:lnTo>
                  <a:pt x="10800" y="21600"/>
                </a:lnTo>
                <a:close/>
              </a:path>
            </a:pathLst>
          </a:custGeom>
          <a:solidFill>
            <a:srgbClr val="000000">
              <a:alpha val="20000"/>
            </a:srgbClr>
          </a:solidFill>
          <a:ln w="12700">
            <a:miter lim="400000"/>
          </a:ln>
        </p:spPr>
        <p:txBody>
          <a:bodyPr lIns="45719" rIns="45719" anchor="ctr"/>
          <a:lstStyle/>
          <a:p>
            <a:pPr algn="ctr">
              <a:defRPr>
                <a:solidFill>
                  <a:srgbClr val="FFFFFF"/>
                </a:solidFill>
              </a:defRPr>
            </a:pPr>
          </a:p>
        </p:txBody>
      </p:sp>
      <p:sp>
        <p:nvSpPr>
          <p:cNvPr id="562" name="Rectangle 36"/>
          <p:cNvSpPr/>
          <p:nvPr/>
        </p:nvSpPr>
        <p:spPr>
          <a:xfrm>
            <a:off x="7520492" y="2315056"/>
            <a:ext cx="3884106" cy="1398840"/>
          </a:xfrm>
          <a:prstGeom prst="rect">
            <a:avLst/>
          </a:prstGeom>
          <a:ln w="12700">
            <a:solidFill>
              <a:srgbClr val="000000"/>
            </a:solidFill>
            <a:miter/>
          </a:ln>
        </p:spPr>
        <p:txBody>
          <a:bodyPr lIns="45719" rIns="45719" anchor="ctr"/>
          <a:lstStyle/>
          <a:p>
            <a:pPr algn="ctr">
              <a:defRPr>
                <a:solidFill>
                  <a:srgbClr val="FFFFFF"/>
                </a:solidFill>
              </a:defRPr>
            </a:pPr>
          </a:p>
        </p:txBody>
      </p:sp>
      <p:sp>
        <p:nvSpPr>
          <p:cNvPr id="563" name="Rectangle 37"/>
          <p:cNvSpPr/>
          <p:nvPr/>
        </p:nvSpPr>
        <p:spPr>
          <a:xfrm>
            <a:off x="7324397" y="3858290"/>
            <a:ext cx="4300336" cy="2863185"/>
          </a:xfrm>
          <a:prstGeom prst="rect">
            <a:avLst/>
          </a:prstGeom>
          <a:ln w="12700">
            <a:solidFill>
              <a:srgbClr val="000000"/>
            </a:solidFill>
            <a:miter/>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6" name="TextBox 2"/>
          <p:cNvSpPr txBox="1"/>
          <p:nvPr/>
        </p:nvSpPr>
        <p:spPr>
          <a:xfrm>
            <a:off x="45720" y="0"/>
            <a:ext cx="12100562" cy="11641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Mature Stage</a:t>
            </a:r>
          </a:p>
          <a:p>
            <a:pPr algn="ctr">
              <a:defRPr b="1" sz="2400">
                <a:solidFill>
                  <a:srgbClr val="2E75B6"/>
                </a:solidFill>
              </a:defRPr>
            </a:pPr>
            <a:r>
              <a:t>Ventilation Module</a:t>
            </a:r>
          </a:p>
          <a:p>
            <a:pPr algn="ctr">
              <a:defRPr sz="1600">
                <a:solidFill>
                  <a:srgbClr val="2E75B6"/>
                </a:solidFill>
              </a:defRPr>
            </a:pPr>
            <a:r>
              <a:t>Science Team: Brian Tang (Albany), Rosimar Rios-Berrios (NCAR), Jun Zhang, George Bryan (NCAR), Falko Judt (NCAR), Robert Fovell (Albany) </a:t>
            </a:r>
          </a:p>
        </p:txBody>
      </p:sp>
      <p:sp>
        <p:nvSpPr>
          <p:cNvPr id="567" name="TextBox 3"/>
          <p:cNvSpPr txBox="1"/>
          <p:nvPr/>
        </p:nvSpPr>
        <p:spPr>
          <a:xfrm>
            <a:off x="297510" y="1204600"/>
            <a:ext cx="11596980" cy="7607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400"/>
            </a:pPr>
            <a:r>
              <a:t>Ventilation </a:t>
            </a:r>
            <a:r>
              <a:rPr b="0"/>
              <a:t>occurs when drier, cooler environmental air intrudes into a sheared tropical cyclone, weakening it. Ventilation can occur through </a:t>
            </a:r>
            <a:r>
              <a:t>radial </a:t>
            </a:r>
            <a:r>
              <a:rPr b="0"/>
              <a:t>and </a:t>
            </a:r>
            <a:r>
              <a:t>downdraft pathways</a:t>
            </a:r>
            <a:r>
              <a:rPr b="0"/>
              <a:t>.</a:t>
            </a:r>
          </a:p>
        </p:txBody>
      </p:sp>
      <p:sp>
        <p:nvSpPr>
          <p:cNvPr id="568" name="TextBox 4"/>
          <p:cNvSpPr txBox="1"/>
          <p:nvPr/>
        </p:nvSpPr>
        <p:spPr>
          <a:xfrm>
            <a:off x="633333" y="2059221"/>
            <a:ext cx="962108" cy="3924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sz="2400"/>
            </a:lvl1pPr>
          </a:lstStyle>
          <a:p>
            <a:pPr/>
            <a:r>
              <a:t>Goals:</a:t>
            </a:r>
          </a:p>
        </p:txBody>
      </p:sp>
      <p:sp>
        <p:nvSpPr>
          <p:cNvPr id="569" name="TextBox 5"/>
          <p:cNvSpPr txBox="1"/>
          <p:nvPr/>
        </p:nvSpPr>
        <p:spPr>
          <a:xfrm>
            <a:off x="1899819" y="2059222"/>
            <a:ext cx="9658848" cy="11290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arenR" startAt="1"/>
              <a:defRPr sz="2400"/>
            </a:pPr>
            <a:r>
              <a:t>Collect observational data to study ventilation pathways</a:t>
            </a:r>
          </a:p>
          <a:p>
            <a:pPr marL="457200" indent="-457200">
              <a:buSzPct val="100000"/>
              <a:buAutoNum type="arabicParenR" startAt="1"/>
              <a:defRPr sz="2400"/>
            </a:pPr>
            <a:r>
              <a:t>Validate model simulations of ventilation in sheared tropical cyclones</a:t>
            </a:r>
          </a:p>
          <a:p>
            <a:pPr marL="457200" indent="-457200">
              <a:buSzPct val="100000"/>
              <a:buAutoNum type="arabicParenR" startAt="1"/>
              <a:defRPr sz="2400"/>
            </a:pPr>
            <a:r>
              <a:t>Assess the link between ventilation and intensity changes </a:t>
            </a:r>
          </a:p>
        </p:txBody>
      </p:sp>
      <p:grpSp>
        <p:nvGrpSpPr>
          <p:cNvPr id="572" name="Picture 7"/>
          <p:cNvGrpSpPr/>
          <p:nvPr/>
        </p:nvGrpSpPr>
        <p:grpSpPr>
          <a:xfrm>
            <a:off x="740362" y="3349002"/>
            <a:ext cx="3854591" cy="3200401"/>
            <a:chOff x="0" y="0"/>
            <a:chExt cx="3854589" cy="3200400"/>
          </a:xfrm>
        </p:grpSpPr>
        <p:sp>
          <p:nvSpPr>
            <p:cNvPr id="570" name="Rectangle"/>
            <p:cNvSpPr/>
            <p:nvPr/>
          </p:nvSpPr>
          <p:spPr>
            <a:xfrm>
              <a:off x="0" y="0"/>
              <a:ext cx="3854590" cy="3200400"/>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571" name="image75.png" descr="image75.png"/>
            <p:cNvPicPr>
              <a:picLocks noChangeAspect="1"/>
            </p:cNvPicPr>
            <p:nvPr/>
          </p:nvPicPr>
          <p:blipFill>
            <a:blip r:embed="rId2">
              <a:extLst/>
            </a:blip>
            <a:stretch>
              <a:fillRect/>
            </a:stretch>
          </p:blipFill>
          <p:spPr>
            <a:xfrm>
              <a:off x="0" y="0"/>
              <a:ext cx="3854590" cy="3200400"/>
            </a:xfrm>
            <a:prstGeom prst="rect">
              <a:avLst/>
            </a:prstGeom>
            <a:ln w="12700" cap="flat">
              <a:noFill/>
              <a:miter lim="400000"/>
            </a:ln>
            <a:effectLst/>
          </p:spPr>
        </p:pic>
      </p:grpSp>
      <p:grpSp>
        <p:nvGrpSpPr>
          <p:cNvPr id="575" name="Picture 9"/>
          <p:cNvGrpSpPr/>
          <p:nvPr/>
        </p:nvGrpSpPr>
        <p:grpSpPr>
          <a:xfrm>
            <a:off x="4847887" y="3349002"/>
            <a:ext cx="3762713" cy="3200401"/>
            <a:chOff x="0" y="0"/>
            <a:chExt cx="3762712" cy="3200400"/>
          </a:xfrm>
        </p:grpSpPr>
        <p:sp>
          <p:nvSpPr>
            <p:cNvPr id="573" name="Rectangle"/>
            <p:cNvSpPr/>
            <p:nvPr/>
          </p:nvSpPr>
          <p:spPr>
            <a:xfrm>
              <a:off x="0" y="0"/>
              <a:ext cx="3762713" cy="3200400"/>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574" name="image76.png" descr="image76.png"/>
            <p:cNvPicPr>
              <a:picLocks noChangeAspect="1"/>
            </p:cNvPicPr>
            <p:nvPr/>
          </p:nvPicPr>
          <p:blipFill>
            <a:blip r:embed="rId3">
              <a:extLst/>
            </a:blip>
            <a:stretch>
              <a:fillRect/>
            </a:stretch>
          </p:blipFill>
          <p:spPr>
            <a:xfrm>
              <a:off x="0" y="0"/>
              <a:ext cx="3762713" cy="3200400"/>
            </a:xfrm>
            <a:prstGeom prst="rect">
              <a:avLst/>
            </a:prstGeom>
            <a:ln w="12700" cap="flat">
              <a:noFill/>
              <a:miter lim="400000"/>
            </a:ln>
            <a:effectLst/>
          </p:spPr>
        </p:pic>
      </p:grpSp>
      <p:sp>
        <p:nvSpPr>
          <p:cNvPr id="576" name="TextBox 10"/>
          <p:cNvSpPr txBox="1"/>
          <p:nvPr/>
        </p:nvSpPr>
        <p:spPr>
          <a:xfrm>
            <a:off x="8772277" y="3388759"/>
            <a:ext cx="3108962" cy="29619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a:lvl1pPr>
          </a:lstStyle>
          <a:p>
            <a:pPr/>
            <a:r>
              <a:t>Proposed P-3 rotated figure-4 pattern (left) and G-IV double circumnavigation pattern (right) for the ventilation module. Gray shading illustrates precipitation of a tropical cyclone in westerly shear (Hence and Houze 2012), and brown and blue areas indicate possible ventilation pathways.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9"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HFP Experiments and Modules</a:t>
            </a:r>
          </a:p>
        </p:txBody>
      </p:sp>
      <p:pic>
        <p:nvPicPr>
          <p:cNvPr id="580"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581"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graphicFrame>
        <p:nvGraphicFramePr>
          <p:cNvPr id="582" name="Google Shape;466;p9"/>
          <p:cNvGraphicFramePr/>
          <p:nvPr/>
        </p:nvGraphicFramePr>
        <p:xfrm>
          <a:off x="394853" y="1514243"/>
          <a:ext cx="5307675" cy="7264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GENESIS STAGE (2)</a:t>
                      </a:r>
                    </a:p>
                  </a:txBody>
                  <a:tcPr marL="45725" marR="45725" marT="45725" marB="45725" anchor="t" anchorCtr="0" horzOverflow="overflow"/>
                </a:tc>
              </a:tr>
              <a:tr h="177800">
                <a:tc>
                  <a:txBody>
                    <a:bodyPr/>
                    <a:lstStyle/>
                    <a:p>
                      <a:pPr algn="ctr">
                        <a:defRPr sz="1800"/>
                      </a:pPr>
                      <a:r>
                        <a:rPr sz="1400"/>
                        <a:t>Favorable Air Mass (FAM) Experiment</a:t>
                      </a:r>
                    </a:p>
                  </a:txBody>
                  <a:tcPr marL="45725" marR="45725" marT="45725" marB="45725" anchor="t" anchorCtr="0" horzOverflow="overflow"/>
                </a:tc>
              </a:tr>
              <a:tr h="177800">
                <a:tc>
                  <a:txBody>
                    <a:bodyPr/>
                    <a:lstStyle/>
                    <a:p>
                      <a:pPr algn="ctr">
                        <a:defRPr sz="1800"/>
                      </a:pPr>
                      <a:r>
                        <a:rPr sz="1400"/>
                        <a:t>Precipitation during Formation and Observing its Response across Multiple Scales (PREFORM)</a:t>
                      </a:r>
                    </a:p>
                  </a:txBody>
                  <a:tcPr marL="45725" marR="45725" marT="45725" marB="45725" anchor="t" anchorCtr="0" horzOverflow="overflow"/>
                </a:tc>
              </a:tr>
            </a:tbl>
          </a:graphicData>
        </a:graphic>
      </p:graphicFrame>
      <p:graphicFrame>
        <p:nvGraphicFramePr>
          <p:cNvPr id="583" name="Google Shape;467;p9"/>
          <p:cNvGraphicFramePr/>
          <p:nvPr/>
        </p:nvGraphicFramePr>
        <p:xfrm>
          <a:off x="6489469" y="1319110"/>
          <a:ext cx="5307675" cy="15778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EARLY STAGE (4) </a:t>
                      </a:r>
                    </a:p>
                  </a:txBody>
                  <a:tcPr marL="45725" marR="45725" marT="45725" marB="45725" anchor="t" anchorCtr="0" horzOverflow="overflow"/>
                </a:tc>
              </a:tr>
              <a:tr h="301750">
                <a:tc>
                  <a:txBody>
                    <a:bodyPr/>
                    <a:lstStyle/>
                    <a:p>
                      <a:pPr algn="ctr">
                        <a:defRPr sz="1800"/>
                      </a:pPr>
                      <a:r>
                        <a:rPr sz="1400"/>
                        <a:t>Analysis of Intensification Processes Experiment (AIPEX)</a:t>
                      </a:r>
                    </a:p>
                  </a:txBody>
                  <a:tcPr marL="45725" marR="45725" marT="45725" marB="45725" anchor="t" anchorCtr="0" horzOverflow="overflow"/>
                </a:tc>
              </a:tr>
              <a:tr h="301750">
                <a:tc>
                  <a:txBody>
                    <a:bodyPr/>
                    <a:lstStyle/>
                    <a:p>
                      <a:pPr algn="ctr">
                        <a:defRPr sz="1800"/>
                      </a:pPr>
                      <a:r>
                        <a:rPr sz="1400"/>
                        <a:t>Convective Burst Structure and Evolution Module (CBM)</a:t>
                      </a:r>
                    </a:p>
                  </a:txBody>
                  <a:tcPr marL="45725" marR="45725" marT="45725" marB="45725" anchor="t" anchorCtr="0" horzOverflow="overflow"/>
                </a:tc>
              </a:tr>
              <a:tr h="301750">
                <a:tc>
                  <a:txBody>
                    <a:bodyPr/>
                    <a:lstStyle/>
                    <a:p>
                      <a:pPr algn="ctr">
                        <a:defRPr sz="1800"/>
                      </a:pPr>
                      <a:r>
                        <a:rPr sz="1400"/>
                        <a:t>Impact of Targeted Observations on Forecasts (ITOFS)</a:t>
                      </a:r>
                    </a:p>
                  </a:txBody>
                  <a:tcPr marL="45725" marR="45725" marT="45725" marB="45725" anchor="t" anchorCtr="0" horzOverflow="overflow"/>
                </a:tc>
              </a:tr>
              <a:tr h="301750">
                <a:tc>
                  <a:txBody>
                    <a:bodyPr/>
                    <a:lstStyle/>
                    <a:p>
                      <a:pPr algn="ctr">
                        <a:defRPr sz="1800"/>
                      </a:pPr>
                      <a:r>
                        <a:rPr sz="1400"/>
                        <a:t>Stratiform Spiral Module (SSM)</a:t>
                      </a:r>
                    </a:p>
                  </a:txBody>
                  <a:tcPr marL="45725" marR="45725" marT="45725" marB="45725" anchor="t" anchorCtr="0" horzOverflow="overflow"/>
                </a:tc>
              </a:tr>
            </a:tbl>
          </a:graphicData>
        </a:graphic>
      </p:graphicFrame>
      <p:graphicFrame>
        <p:nvGraphicFramePr>
          <p:cNvPr id="584" name="Google Shape;468;p9"/>
          <p:cNvGraphicFramePr/>
          <p:nvPr/>
        </p:nvGraphicFramePr>
        <p:xfrm>
          <a:off x="394853" y="3133508"/>
          <a:ext cx="5307675" cy="20066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228600">
                <a:tc>
                  <a:txBody>
                    <a:bodyPr/>
                    <a:lstStyle/>
                    <a:p>
                      <a:pPr algn="ctr">
                        <a:defRPr b="0" sz="1800">
                          <a:solidFill>
                            <a:srgbClr val="000000"/>
                          </a:solidFill>
                        </a:defRPr>
                      </a:pPr>
                      <a:r>
                        <a:rPr b="1">
                          <a:solidFill>
                            <a:srgbClr val="FFFFFF"/>
                          </a:solidFill>
                        </a:rPr>
                        <a:t>MATURE STAGE (10)</a:t>
                      </a:r>
                    </a:p>
                  </a:txBody>
                  <a:tcPr marL="45725" marR="45725" marT="45725" marB="45725" anchor="t" anchorCtr="0" horzOverflow="overflow"/>
                </a:tc>
              </a:tr>
              <a:tr h="177800">
                <a:tc>
                  <a:txBody>
                    <a:bodyPr/>
                    <a:lstStyle/>
                    <a:p>
                      <a:pPr algn="ctr">
                        <a:defRPr sz="1800"/>
                      </a:pPr>
                      <a:r>
                        <a:rPr sz="1400"/>
                        <a:t>Eye-Eyewall Mixing Module</a:t>
                      </a:r>
                    </a:p>
                  </a:txBody>
                  <a:tcPr marL="45725" marR="45725" marT="45725" marB="45725" anchor="t" anchorCtr="0" horzOverflow="overflow"/>
                </a:tc>
              </a:tr>
              <a:tr h="177800">
                <a:tc>
                  <a:txBody>
                    <a:bodyPr/>
                    <a:lstStyle/>
                    <a:p>
                      <a:pPr algn="ctr">
                        <a:defRPr sz="1800"/>
                      </a:pPr>
                      <a:r>
                        <a:rPr sz="1400"/>
                        <a:t>Gravity Wave Module</a:t>
                      </a:r>
                    </a:p>
                  </a:txBody>
                  <a:tcPr marL="45725" marR="45725" marT="45725" marB="45725" anchor="t" anchorCtr="0" horzOverflow="overflow"/>
                </a:tc>
              </a:tr>
              <a:tr h="177800">
                <a:tc>
                  <a:txBody>
                    <a:bodyPr/>
                    <a:lstStyle/>
                    <a:p>
                      <a:pPr algn="ctr">
                        <a:defRPr sz="1800"/>
                      </a:pPr>
                      <a:r>
                        <a:rPr sz="1400"/>
                        <a:t>Hurricane Boundary Layer Module</a:t>
                      </a:r>
                    </a:p>
                  </a:txBody>
                  <a:tcPr marL="45725" marR="45725" marT="45725" marB="45725" anchor="t" anchorCtr="0" horzOverflow="overflow"/>
                </a:tc>
              </a:tr>
              <a:tr h="177800">
                <a:tc>
                  <a:txBody>
                    <a:bodyPr/>
                    <a:lstStyle/>
                    <a:p>
                      <a:pPr algn="ctr">
                        <a:defRPr sz="1800"/>
                      </a:pPr>
                      <a:r>
                        <a:rPr sz="1400"/>
                        <a:t>NESDIS Ocean Winds</a:t>
                      </a:r>
                    </a:p>
                  </a:txBody>
                  <a:tcPr marL="45725" marR="45725" marT="45725" marB="45725" anchor="t" anchorCtr="0" horzOverflow="overflow"/>
                </a:tc>
              </a:tr>
              <a:tr h="177800">
                <a:tc>
                  <a:txBody>
                    <a:bodyPr/>
                    <a:lstStyle/>
                    <a:p>
                      <a:pPr algn="ctr">
                        <a:defRPr sz="1800"/>
                      </a:pPr>
                      <a:r>
                        <a:rPr sz="1400"/>
                        <a:t>Rainband Complex Module (RCM)</a:t>
                      </a:r>
                    </a:p>
                  </a:txBody>
                  <a:tcPr marL="45725" marR="45725" marT="45725" marB="45725" anchor="t" anchorCtr="0" horzOverflow="overflow"/>
                </a:tc>
              </a:tr>
              <a:tr h="177800">
                <a:tc>
                  <a:txBody>
                    <a:bodyPr/>
                    <a:lstStyle/>
                    <a:p>
                      <a:pPr algn="ctr">
                        <a:defRPr sz="1800"/>
                      </a:pPr>
                      <a:r>
                        <a:rPr sz="1400"/>
                        <a:t>RICO SUAVE</a:t>
                      </a:r>
                    </a:p>
                  </a:txBody>
                  <a:tcPr marL="45725" marR="45725" marT="45725" marB="45725" anchor="t" anchorCtr="0" horzOverflow="overflow"/>
                </a:tc>
              </a:tr>
              <a:tr h="177800">
                <a:tc>
                  <a:txBody>
                    <a:bodyPr/>
                    <a:lstStyle/>
                    <a:p>
                      <a:pPr algn="ctr">
                        <a:defRPr sz="1800"/>
                      </a:pPr>
                      <a:r>
                        <a:rPr sz="1400"/>
                        <a:t>Surface Wind and Wave Validation Module</a:t>
                      </a:r>
                    </a:p>
                  </a:txBody>
                  <a:tcPr marL="45725" marR="45725" marT="45725" marB="45725" anchor="t" anchorCtr="0" horzOverflow="overflow"/>
                </a:tc>
              </a:tr>
              <a:tr h="177800">
                <a:tc>
                  <a:txBody>
                    <a:bodyPr/>
                    <a:lstStyle/>
                    <a:p>
                      <a:pPr algn="ctr">
                        <a:defRPr sz="1800"/>
                      </a:pPr>
                      <a:r>
                        <a:rPr sz="1400"/>
                        <a:t>Tail Doppler Radar Analysis Evaluation Module</a:t>
                      </a:r>
                    </a:p>
                  </a:txBody>
                  <a:tcPr marL="45725" marR="45725" marT="45725" marB="45725" anchor="t" anchorCtr="0" horzOverflow="overflow"/>
                </a:tc>
              </a:tr>
              <a:tr h="177800">
                <a:tc>
                  <a:txBody>
                    <a:bodyPr/>
                    <a:lstStyle/>
                    <a:p>
                      <a:pPr algn="ctr">
                        <a:defRPr sz="1800"/>
                      </a:pPr>
                      <a:r>
                        <a:rPr sz="1400"/>
                        <a:t>Tropical Cyclone Diurnal Cycle Experiment</a:t>
                      </a:r>
                    </a:p>
                  </a:txBody>
                  <a:tcPr marL="45725" marR="45725" marT="45725" marB="45725" anchor="t" anchorCtr="0" horzOverflow="overflow"/>
                </a:tc>
              </a:tr>
              <a:tr h="177800">
                <a:tc>
                  <a:txBody>
                    <a:bodyPr/>
                    <a:lstStyle/>
                    <a:p>
                      <a:pPr algn="ctr">
                        <a:defRPr sz="1800"/>
                      </a:pPr>
                      <a:r>
                        <a:rPr sz="1400"/>
                        <a:t>Ventilation Module</a:t>
                      </a:r>
                    </a:p>
                  </a:txBody>
                  <a:tcPr marL="45725" marR="45725" marT="45725" marB="45725" anchor="t" anchorCtr="0" horzOverflow="overflow"/>
                </a:tc>
              </a:tr>
            </a:tbl>
          </a:graphicData>
        </a:graphic>
      </p:graphicFrame>
      <p:graphicFrame>
        <p:nvGraphicFramePr>
          <p:cNvPr id="585" name="Google Shape;469;p9"/>
          <p:cNvGraphicFramePr/>
          <p:nvPr/>
        </p:nvGraphicFramePr>
        <p:xfrm>
          <a:off x="6489467" y="3141180"/>
          <a:ext cx="5307676" cy="9743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END STAGE (2)</a:t>
                      </a:r>
                    </a:p>
                  </a:txBody>
                  <a:tcPr marL="45725" marR="45725" marT="45725" marB="45725" anchor="t" anchorCtr="0" horzOverflow="overflow">
                    <a:solidFill>
                      <a:schemeClr val="accent5"/>
                    </a:solidFill>
                  </a:tcPr>
                </a:tc>
              </a:tr>
              <a:tr h="301750">
                <a:tc>
                  <a:txBody>
                    <a:bodyPr/>
                    <a:lstStyle/>
                    <a:p>
                      <a:pPr algn="ctr">
                        <a:defRPr sz="1800"/>
                      </a:pPr>
                      <a:r>
                        <a:rPr sz="1400"/>
                        <a:t>Extratropical Transition Experiment </a:t>
                      </a:r>
                    </a:p>
                  </a:txBody>
                  <a:tcPr marL="45725" marR="45725" marT="45725" marB="45725" anchor="t" anchorCtr="0" horzOverflow="overflow">
                    <a:solidFill>
                      <a:srgbClr val="CDD4EA"/>
                    </a:solidFill>
                  </a:tcPr>
                </a:tc>
              </a:tr>
              <a:tr h="301750">
                <a:tc>
                  <a:txBody>
                    <a:bodyPr/>
                    <a:lstStyle/>
                    <a:p>
                      <a:pPr algn="ctr">
                        <a:defRPr sz="1800"/>
                      </a:pPr>
                      <a:r>
                        <a:rPr sz="1400"/>
                        <a:t>Tropical Cyclones at Landfall Experiment</a:t>
                      </a:r>
                    </a:p>
                  </a:txBody>
                  <a:tcPr marL="45725" marR="45725" marT="45725" marB="45725" anchor="t" anchorCtr="0" horzOverflow="overflow">
                    <a:solidFill>
                      <a:srgbClr val="E8EBF5"/>
                    </a:solidFill>
                  </a:tcPr>
                </a:tc>
              </a:tr>
            </a:tbl>
          </a:graphicData>
        </a:graphic>
      </p:graphicFrame>
      <p:graphicFrame>
        <p:nvGraphicFramePr>
          <p:cNvPr id="586" name="Google Shape;470;p9"/>
          <p:cNvGraphicFramePr/>
          <p:nvPr/>
        </p:nvGraphicFramePr>
        <p:xfrm>
          <a:off x="6489465" y="5538889"/>
          <a:ext cx="5307676" cy="5842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228600">
                <a:tc>
                  <a:txBody>
                    <a:bodyPr/>
                    <a:lstStyle/>
                    <a:p>
                      <a:pPr algn="ctr">
                        <a:defRPr b="0" sz="1800">
                          <a:solidFill>
                            <a:srgbClr val="000000"/>
                          </a:solidFill>
                        </a:defRPr>
                      </a:pPr>
                      <a:r>
                        <a:rPr b="1">
                          <a:solidFill>
                            <a:srgbClr val="FFFFFF"/>
                          </a:solidFill>
                        </a:rPr>
                        <a:t>SATELLITE VALIDATION (2)</a:t>
                      </a:r>
                    </a:p>
                  </a:txBody>
                  <a:tcPr marL="45725" marR="45725" marT="45725" marB="45725" anchor="t" anchorCtr="0" horzOverflow="overflow"/>
                </a:tc>
              </a:tr>
              <a:tr h="177800">
                <a:tc>
                  <a:txBody>
                    <a:bodyPr/>
                    <a:lstStyle/>
                    <a:p>
                      <a:pPr algn="ctr">
                        <a:defRPr sz="1800"/>
                      </a:pPr>
                      <a:r>
                        <a:rPr sz="1400"/>
                        <a:t>Eval of the Tropical Transition Environment using Satellite Soundings</a:t>
                      </a:r>
                    </a:p>
                  </a:txBody>
                  <a:tcPr marL="45725" marR="45725" marT="45725" marB="45725" anchor="t" anchorCtr="0" horzOverflow="overflow"/>
                </a:tc>
              </a:tr>
              <a:tr h="177800">
                <a:tc>
                  <a:txBody>
                    <a:bodyPr/>
                    <a:lstStyle/>
                    <a:p>
                      <a:pPr algn="ctr">
                        <a:defRPr sz="1800"/>
                      </a:pPr>
                      <a:r>
                        <a:rPr sz="1400"/>
                        <a:t>NASA TROPICS Satellite Validation Module </a:t>
                      </a:r>
                    </a:p>
                  </a:txBody>
                  <a:tcPr marL="45725" marR="45725" marT="45725" marB="45725" anchor="t" anchorCtr="0" horzOverflow="overflow"/>
                </a:tc>
              </a:tr>
            </a:tbl>
          </a:graphicData>
        </a:graphic>
      </p:graphicFrame>
      <p:graphicFrame>
        <p:nvGraphicFramePr>
          <p:cNvPr id="587" name="Google Shape;471;p9"/>
          <p:cNvGraphicFramePr/>
          <p:nvPr/>
        </p:nvGraphicFramePr>
        <p:xfrm>
          <a:off x="6489467" y="4353631"/>
          <a:ext cx="5307675" cy="9743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OCEAN OBSERVING (2)</a:t>
                      </a:r>
                    </a:p>
                  </a:txBody>
                  <a:tcPr marL="45725" marR="45725" marT="45725" marB="45725" anchor="t" anchorCtr="0" horzOverflow="overflow"/>
                </a:tc>
              </a:tr>
              <a:tr h="301750">
                <a:tc>
                  <a:txBody>
                    <a:bodyPr/>
                    <a:lstStyle/>
                    <a:p>
                      <a:pPr algn="ctr">
                        <a:defRPr sz="1800"/>
                      </a:pPr>
                      <a:r>
                        <a:rPr sz="1400"/>
                        <a:t>Ocean Survey Experiment</a:t>
                      </a:r>
                    </a:p>
                  </a:txBody>
                  <a:tcPr marL="45725" marR="45725" marT="45725" marB="45725" anchor="t" anchorCtr="0" horzOverflow="overflow"/>
                </a:tc>
              </a:tr>
              <a:tr h="301750">
                <a:tc>
                  <a:txBody>
                    <a:bodyPr/>
                    <a:lstStyle/>
                    <a:p>
                      <a:pPr algn="ctr">
                        <a:defRPr sz="1800"/>
                      </a:pPr>
                      <a:r>
                        <a:rPr sz="1400"/>
                        <a:t>Sustained and Targeted Ocean Observations</a:t>
                      </a:r>
                    </a:p>
                  </a:txBody>
                  <a:tcPr marL="45725" marR="45725" marT="45725" marB="45725" anchor="t" anchorCtr="0" horzOverflow="overflow"/>
                </a:tc>
              </a:tr>
            </a:tbl>
          </a:graphicData>
        </a:graphic>
      </p:graphicFrame>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lide Number Placeholder 1"/>
          <p:cNvSpPr txBox="1"/>
          <p:nvPr>
            <p:ph type="sldNum" sz="quarter" idx="2"/>
          </p:nvPr>
        </p:nvSpPr>
        <p:spPr>
          <a:xfrm>
            <a:off x="11095176" y="6414760"/>
            <a:ext cx="258622" cy="248303"/>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sp>
        <p:nvSpPr>
          <p:cNvPr id="590" name="TextBox 2"/>
          <p:cNvSpPr txBox="1"/>
          <p:nvPr/>
        </p:nvSpPr>
        <p:spPr>
          <a:xfrm>
            <a:off x="45719" y="-25749"/>
            <a:ext cx="12100563" cy="34657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3200"/>
            </a:pPr>
            <a:r>
              <a:t>2022 HFP-APHEX: End Stage</a:t>
            </a:r>
          </a:p>
          <a:p>
            <a:pPr algn="ctr">
              <a:defRPr b="1" sz="2000">
                <a:solidFill>
                  <a:srgbClr val="2E75B6"/>
                </a:solidFill>
              </a:defRPr>
            </a:pPr>
            <a:r>
              <a:t>Extratropical Transition</a:t>
            </a:r>
          </a:p>
          <a:p>
            <a:pPr algn="ctr">
              <a:defRPr sz="1600">
                <a:solidFill>
                  <a:srgbClr val="2E75B6"/>
                </a:solidFill>
              </a:defRPr>
            </a:pPr>
            <a:r>
              <a:t>Science Team:  Aberson</a:t>
            </a:r>
          </a:p>
          <a:p>
            <a:pPr>
              <a:defRPr sz="500" u="sng"/>
            </a:pPr>
          </a:p>
          <a:p>
            <a:pPr indent="228600" algn="just" defTabSz="720090">
              <a:defRPr>
                <a:latin typeface="Times New Roman"/>
                <a:ea typeface="Times New Roman"/>
                <a:cs typeface="Times New Roman"/>
                <a:sym typeface="Times New Roman"/>
              </a:defRPr>
            </a:pPr>
            <a:r>
              <a:t>Target:  mature hurricane entering the midlatitudes that has not recently encountered land.</a:t>
            </a:r>
          </a:p>
          <a:p>
            <a:pPr indent="228600" algn="just" defTabSz="720090">
              <a:defRPr>
                <a:latin typeface="Times New Roman"/>
                <a:ea typeface="Times New Roman"/>
                <a:cs typeface="Times New Roman"/>
                <a:sym typeface="Times New Roman"/>
              </a:defRPr>
            </a:pPr>
          </a:p>
          <a:p>
            <a:pPr indent="228600" algn="just" defTabSz="720090">
              <a:defRPr>
                <a:latin typeface="Times New Roman"/>
                <a:ea typeface="Times New Roman"/>
                <a:cs typeface="Times New Roman"/>
                <a:sym typeface="Times New Roman"/>
              </a:defRPr>
            </a:pPr>
            <a:r>
              <a:t>P-3:  Sample the system with at least a figure-4 pattern.</a:t>
            </a:r>
          </a:p>
          <a:p>
            <a:pPr indent="228600" algn="just" defTabSz="720090">
              <a:defRPr>
                <a:latin typeface="Times New Roman"/>
                <a:ea typeface="Times New Roman"/>
                <a:cs typeface="Times New Roman"/>
                <a:sym typeface="Times New Roman"/>
              </a:defRPr>
            </a:pPr>
            <a:r>
              <a:t>G-IV:  Sample the system with a figure-4 pattern (not necessarily all together), plus the interface between the system and the environmental flow.</a:t>
            </a:r>
          </a:p>
          <a:p>
            <a:pPr indent="228600" algn="just" defTabSz="720090">
              <a:defRPr>
                <a:latin typeface="Times New Roman"/>
                <a:ea typeface="Times New Roman"/>
                <a:cs typeface="Times New Roman"/>
                <a:sym typeface="Times New Roman"/>
              </a:defRPr>
            </a:pPr>
          </a:p>
          <a:p>
            <a:pPr indent="228600" algn="just" defTabSz="720090">
              <a:lnSpc>
                <a:spcPts val="2600"/>
              </a:lnSpc>
              <a:tabLst>
                <a:tab pos="685800" algn="l"/>
              </a:tabLst>
              <a:defRPr>
                <a:solidFill>
                  <a:srgbClr val="00000A"/>
                </a:solidFill>
                <a:latin typeface="Times New Roman"/>
                <a:ea typeface="Times New Roman"/>
                <a:cs typeface="Times New Roman"/>
                <a:sym typeface="Times New Roman"/>
              </a:defRPr>
            </a:pPr>
            <a:r>
              <a:t>Sample every 12 h from the time it begins the transition to an extratropical cyclone to the time it is out of range of the aircraft, or the system dissipates or makes landfall. </a:t>
            </a:r>
          </a:p>
        </p:txBody>
      </p:sp>
      <p:grpSp>
        <p:nvGrpSpPr>
          <p:cNvPr id="593" name="Group"/>
          <p:cNvGrpSpPr/>
          <p:nvPr/>
        </p:nvGrpSpPr>
        <p:grpSpPr>
          <a:xfrm>
            <a:off x="3711149" y="3538744"/>
            <a:ext cx="4769702" cy="3278731"/>
            <a:chOff x="0" y="0"/>
            <a:chExt cx="4769700" cy="3278730"/>
          </a:xfrm>
        </p:grpSpPr>
        <p:pic>
          <p:nvPicPr>
            <p:cNvPr id="591" name="Screen Shot 2017-05-09 at 12.34.37 PM.png" descr="Screen Shot 2017-05-09 at 12.34.37 PM.png"/>
            <p:cNvPicPr>
              <a:picLocks noChangeAspect="1"/>
            </p:cNvPicPr>
            <p:nvPr/>
          </p:nvPicPr>
          <p:blipFill>
            <a:blip r:embed="rId2">
              <a:extLst/>
            </a:blip>
            <a:stretch>
              <a:fillRect/>
            </a:stretch>
          </p:blipFill>
          <p:spPr>
            <a:xfrm>
              <a:off x="2973733" y="-1"/>
              <a:ext cx="1795968" cy="3278731"/>
            </a:xfrm>
            <a:prstGeom prst="rect">
              <a:avLst/>
            </a:prstGeom>
            <a:ln w="12700" cap="flat">
              <a:noFill/>
              <a:miter lim="400000"/>
            </a:ln>
            <a:effectLst/>
          </p:spPr>
        </p:pic>
        <p:pic>
          <p:nvPicPr>
            <p:cNvPr id="592" name="Screen Shot 2017-05-09 at 12.34.26 PM.png" descr="Screen Shot 2017-05-09 at 12.34.26 PM.png"/>
            <p:cNvPicPr>
              <a:picLocks noChangeAspect="1"/>
            </p:cNvPicPr>
            <p:nvPr/>
          </p:nvPicPr>
          <p:blipFill>
            <a:blip r:embed="rId3">
              <a:extLst/>
            </a:blip>
            <a:stretch>
              <a:fillRect/>
            </a:stretch>
          </p:blipFill>
          <p:spPr>
            <a:xfrm>
              <a:off x="0" y="-1"/>
              <a:ext cx="2901877" cy="3278731"/>
            </a:xfrm>
            <a:prstGeom prst="rect">
              <a:avLst/>
            </a:prstGeom>
            <a:ln w="12700" cap="flat">
              <a:noFill/>
              <a:miter lim="400000"/>
            </a:ln>
            <a:effectLst/>
          </p:spPr>
        </p:pic>
      </p:grpSp>
      <p:sp>
        <p:nvSpPr>
          <p:cNvPr id="594" name="G-IV"/>
          <p:cNvSpPr txBox="1"/>
          <p:nvPr/>
        </p:nvSpPr>
        <p:spPr>
          <a:xfrm>
            <a:off x="4941044" y="3205658"/>
            <a:ext cx="505640"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G-IV</a:t>
            </a:r>
          </a:p>
        </p:txBody>
      </p:sp>
      <p:sp>
        <p:nvSpPr>
          <p:cNvPr id="595" name="P-3"/>
          <p:cNvSpPr txBox="1"/>
          <p:nvPr/>
        </p:nvSpPr>
        <p:spPr>
          <a:xfrm>
            <a:off x="7227044" y="3205658"/>
            <a:ext cx="401274"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P-3</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Google Shape;88;p1"/>
          <p:cNvSpPr txBox="1"/>
          <p:nvPr>
            <p:ph type="sldNum" sz="quarter" idx="2"/>
          </p:nvPr>
        </p:nvSpPr>
        <p:spPr>
          <a:xfrm>
            <a:off x="11095216" y="6414780"/>
            <a:ext cx="258584" cy="248265"/>
          </a:xfrm>
          <a:prstGeom prst="rect">
            <a:avLst/>
          </a:prstGeom>
          <a:extLst>
            <a:ext uri="{C572A759-6A51-4108-AA02-DFA0A04FC94B}">
              <ma14:wrappingTextBoxFlag xmlns:ma14="http://schemas.microsoft.com/office/mac/drawingml/2011/main" val="1"/>
            </a:ext>
          </a:extLst>
        </p:spPr>
        <p:txBody>
          <a:bodyPr lIns="45699" tIns="45699" rIns="45699" bIns="45699"/>
          <a:lstStyle/>
          <a:p>
            <a:pPr/>
            <a:fld id="{86CB4B4D-7CA3-9044-876B-883B54F8677D}" type="slidenum"/>
          </a:p>
        </p:txBody>
      </p:sp>
      <p:sp>
        <p:nvSpPr>
          <p:cNvPr id="598" name="Google Shape;89;p1"/>
          <p:cNvSpPr txBox="1"/>
          <p:nvPr/>
        </p:nvSpPr>
        <p:spPr>
          <a:xfrm>
            <a:off x="232024" y="0"/>
            <a:ext cx="11727952" cy="599881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sz="3200"/>
            </a:pPr>
            <a:r>
              <a:t>2022 HFP-APHEX: End Stage</a:t>
            </a:r>
          </a:p>
          <a:p>
            <a:pPr algn="ctr">
              <a:defRPr b="1" sz="2400">
                <a:solidFill>
                  <a:schemeClr val="accent1"/>
                </a:solidFill>
              </a:defRPr>
            </a:pPr>
            <a:r>
              <a:t>Tropical Cyclones at Landfall</a:t>
            </a:r>
            <a:r>
              <a:rPr b="0"/>
              <a:t> </a:t>
            </a:r>
            <a:endParaRPr b="0"/>
          </a:p>
          <a:p>
            <a:pPr algn="ctr"/>
            <a:r>
              <a:t> </a:t>
            </a:r>
          </a:p>
          <a:p>
            <a:pPr>
              <a:defRPr b="1">
                <a:solidFill>
                  <a:srgbClr val="0070C0"/>
                </a:solidFill>
              </a:defRPr>
            </a:pPr>
            <a:r>
              <a:t>Science Team:</a:t>
            </a:r>
            <a:r>
              <a:rPr b="0"/>
              <a:t> Heather Holbach, Jun Zhang, John Kaplan, Peter Dodge, Ghassan Alaka, Frank Marks, Lew Gramer, Trey Alvey, Xiaomin Chen, Forrest Masters (University of Florida), Michael Biggerstaff (University of Oklahoma), David Nolan (University of Miami), Johna Rudzin (Mississippi State University), and John Schroeder (Texas Tech University)</a:t>
            </a:r>
            <a:r>
              <a:t> </a:t>
            </a:r>
          </a:p>
          <a:p>
            <a:pPr algn="ctr">
              <a:defRPr b="1">
                <a:solidFill>
                  <a:srgbClr val="0070C0"/>
                </a:solidFill>
              </a:defRPr>
            </a:pPr>
          </a:p>
          <a:p>
            <a:pPr>
              <a:defRPr b="1"/>
            </a:pPr>
            <a:r>
              <a:t>Motivation: </a:t>
            </a:r>
            <a:r>
              <a:rPr b="0"/>
              <a:t>Landfalling TCs produce a variety of damaging weather due to both the sustained and gust winds as well as tornadoes for which there exists limited model guidance.</a:t>
            </a:r>
            <a:endParaRPr b="0"/>
          </a:p>
          <a:p>
            <a:pPr algn="ctr">
              <a:defRPr b="1"/>
            </a:pPr>
          </a:p>
          <a:p>
            <a:pPr>
              <a:defRPr b="1"/>
            </a:pPr>
          </a:p>
          <a:p>
            <a:pPr>
              <a:defRPr b="1">
                <a:latin typeface="Times New Roman"/>
                <a:ea typeface="Times New Roman"/>
                <a:cs typeface="Times New Roman"/>
                <a:sym typeface="Times New Roman"/>
              </a:defRPr>
            </a:pPr>
            <a:r>
              <a:t>Goal(s): </a:t>
            </a:r>
            <a:r>
              <a:rPr b="0"/>
              <a:t>Employ P-3 aircraft and land-based mobile research teams to collect thermodynamic and kinematic observations in 	landfalling tropical cyclones (TCs) to:</a:t>
            </a:r>
            <a:endParaRPr b="0"/>
          </a:p>
          <a:p>
            <a:pPr>
              <a:defRPr>
                <a:latin typeface="Times New Roman"/>
                <a:ea typeface="Times New Roman"/>
                <a:cs typeface="Times New Roman"/>
                <a:sym typeface="Times New Roman"/>
              </a:defRPr>
            </a:pPr>
          </a:p>
          <a:p>
            <a:pPr lvl="1">
              <a:defRPr>
                <a:latin typeface="Times New Roman"/>
                <a:ea typeface="Times New Roman"/>
                <a:cs typeface="Times New Roman"/>
                <a:sym typeface="Times New Roman"/>
              </a:defRPr>
            </a:pPr>
            <a:r>
              <a:t>1) Reduce the uncertainty in SFMR wind speed estimates in coastal regions</a:t>
            </a:r>
          </a:p>
          <a:p>
            <a:pPr lvl="1">
              <a:defRPr>
                <a:latin typeface="Times New Roman"/>
                <a:ea typeface="Times New Roman"/>
                <a:cs typeface="Times New Roman"/>
                <a:sym typeface="Times New Roman"/>
              </a:defRPr>
            </a:pPr>
            <a:r>
              <a:t>2)</a:t>
            </a:r>
            <a:r>
              <a:rPr i="1"/>
              <a:t> </a:t>
            </a:r>
            <a:r>
              <a:t>Investigate factors that influence gust and sustained wind magnitude and wind field extent</a:t>
            </a:r>
          </a:p>
          <a:p>
            <a:pPr indent="457200">
              <a:defRPr>
                <a:latin typeface="Times New Roman"/>
                <a:ea typeface="Times New Roman"/>
                <a:cs typeface="Times New Roman"/>
                <a:sym typeface="Times New Roman"/>
              </a:defRPr>
            </a:pPr>
            <a:r>
              <a:t>3) Improve our understanding of the mechanisms that modulate TC generated tornadoes </a:t>
            </a:r>
          </a:p>
          <a:p>
            <a:pPr indent="457200">
              <a:defRPr>
                <a:latin typeface="Times New Roman"/>
                <a:ea typeface="Times New Roman"/>
                <a:cs typeface="Times New Roman"/>
                <a:sym typeface="Times New Roman"/>
              </a:defRPr>
            </a:pPr>
            <a:r>
              <a:t>4) Evaluate the impact of coastal oceanic conditions on landfalling TC intensity and structure</a:t>
            </a:r>
          </a:p>
          <a:p>
            <a:pPr lvl="1">
              <a:defRPr b="1" i="1">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Google Shape;94;p2"/>
          <p:cNvSpPr txBox="1"/>
          <p:nvPr>
            <p:ph type="sldNum" sz="quarter" idx="2"/>
          </p:nvPr>
        </p:nvSpPr>
        <p:spPr>
          <a:xfrm>
            <a:off x="11095216" y="6414780"/>
            <a:ext cx="258584" cy="248265"/>
          </a:xfrm>
          <a:prstGeom prst="rect">
            <a:avLst/>
          </a:prstGeom>
          <a:extLst>
            <a:ext uri="{C572A759-6A51-4108-AA02-DFA0A04FC94B}">
              <ma14:wrappingTextBoxFlag xmlns:ma14="http://schemas.microsoft.com/office/mac/drawingml/2011/main" val="1"/>
            </a:ext>
          </a:extLst>
        </p:spPr>
        <p:txBody>
          <a:bodyPr lIns="45699" tIns="45699" rIns="45699" bIns="45699"/>
          <a:lstStyle/>
          <a:p>
            <a:pPr/>
            <a:fld id="{86CB4B4D-7CA3-9044-876B-883B54F8677D}" type="slidenum"/>
          </a:p>
        </p:txBody>
      </p:sp>
      <p:sp>
        <p:nvSpPr>
          <p:cNvPr id="601" name="Google Shape;95;p2"/>
          <p:cNvSpPr txBox="1"/>
          <p:nvPr/>
        </p:nvSpPr>
        <p:spPr>
          <a:xfrm>
            <a:off x="122610" y="-4584"/>
            <a:ext cx="11998852" cy="647984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sz="3200"/>
            </a:pPr>
            <a:r>
              <a:t>2022 HFP-APHEX: End Stage</a:t>
            </a:r>
          </a:p>
          <a:p>
            <a:pPr algn="ctr">
              <a:defRPr b="1" sz="2400">
                <a:solidFill>
                  <a:schemeClr val="accent1"/>
                </a:solidFill>
              </a:defRPr>
            </a:pPr>
            <a:r>
              <a:t>Tropical Cyclones at Landfall</a:t>
            </a:r>
            <a:r>
              <a:rPr b="0"/>
              <a:t>  </a:t>
            </a:r>
            <a:endParaRPr b="0"/>
          </a:p>
          <a:p>
            <a:pPr algn="ctr">
              <a:defRPr sz="1000">
                <a:solidFill>
                  <a:schemeClr val="accent1"/>
                </a:solidFill>
              </a:defRPr>
            </a:pPr>
          </a:p>
          <a:p>
            <a:pPr algn="ctr">
              <a:defRPr b="1" i="1" sz="2400"/>
            </a:pPr>
            <a:r>
              <a:t>P-3 Flight Patterns</a:t>
            </a:r>
          </a:p>
          <a:p>
            <a:pPr algn="ctr">
              <a:defRPr b="1" i="1" sz="2400">
                <a:solidFill>
                  <a:schemeClr val="accent1"/>
                </a:solidFill>
              </a:defRPr>
            </a:pPr>
            <a:r>
              <a:t>                                                                     </a:t>
            </a:r>
          </a:p>
          <a:p>
            <a:pPr algn="ctr"/>
            <a:r>
              <a:t>                </a:t>
            </a:r>
          </a:p>
          <a:p>
            <a:pPr>
              <a:defRPr b="1" i="1">
                <a:solidFill>
                  <a:schemeClr val="accent1"/>
                </a:solidFill>
              </a:defRPr>
            </a:pPr>
            <a:r>
              <a:t>          SFMR Coastal</a:t>
            </a:r>
            <a:r>
              <a:rPr cap="small">
                <a:solidFill>
                  <a:srgbClr val="000000"/>
                </a:solidFill>
              </a:rPr>
              <a:t>		</a:t>
            </a:r>
            <a:r>
              <a:rPr>
                <a:solidFill>
                  <a:srgbClr val="000000"/>
                </a:solidFill>
              </a:rPr>
              <a:t>			        	</a:t>
            </a:r>
            <a:r>
              <a:t>Coastal Survey        </a:t>
            </a:r>
          </a:p>
          <a:p>
            <a:pPr>
              <a:defRPr b="1" i="1">
                <a:solidFill>
                  <a:schemeClr val="accent1"/>
                </a:solidFill>
              </a:defRPr>
            </a:pPr>
            <a:r>
              <a:t>   </a:t>
            </a:r>
            <a:r>
              <a:rPr b="0" i="0">
                <a:solidFill>
                  <a:srgbClr val="000000"/>
                </a:solidFill>
              </a:rPr>
              <a:t>Flight level: </a:t>
            </a:r>
            <a:r>
              <a:rPr b="0" i="0" u="sng">
                <a:solidFill>
                  <a:srgbClr val="000000"/>
                </a:solidFill>
              </a:rPr>
              <a:t>&gt;</a:t>
            </a:r>
            <a:r>
              <a:rPr b="0" i="0">
                <a:solidFill>
                  <a:srgbClr val="000000"/>
                </a:solidFill>
              </a:rPr>
              <a:t> 5-12 kft 				         	Flight level: ~10 kft  </a:t>
            </a:r>
            <a:endParaRPr b="0" i="0">
              <a:solidFill>
                <a:srgbClr val="000000"/>
              </a:solidFill>
            </a:endParaRPr>
          </a:p>
          <a:p>
            <a:pPr/>
            <a:r>
              <a:t>   Timing:  Winds are &gt; 30 kt			         		Timing:  &lt;6 h from landfall</a:t>
            </a:r>
          </a:p>
          <a:p>
            <a:pPr/>
            <a:r>
              <a:t>   Length: ~30-45 min 				         	Length: ~2-3 h </a:t>
            </a:r>
          </a:p>
          <a:p>
            <a:pPr lvl="1"/>
          </a:p>
          <a:p>
            <a:pPr lvl="1"/>
          </a:p>
          <a:p>
            <a:pPr>
              <a:defRPr b="1" i="1">
                <a:solidFill>
                  <a:schemeClr val="accent1"/>
                </a:solidFill>
              </a:defRPr>
            </a:pPr>
          </a:p>
          <a:p>
            <a:pPr>
              <a:defRPr b="1" i="1">
                <a:solidFill>
                  <a:schemeClr val="accent1"/>
                </a:solidFill>
              </a:defRPr>
            </a:pPr>
          </a:p>
          <a:p>
            <a:pPr>
              <a:defRPr b="1" i="1">
                <a:solidFill>
                  <a:schemeClr val="accent1"/>
                </a:solidFill>
              </a:defRPr>
            </a:pPr>
          </a:p>
          <a:p>
            <a:pPr>
              <a:defRPr b="1" i="1">
                <a:solidFill>
                  <a:schemeClr val="accent1"/>
                </a:solidFill>
              </a:defRPr>
            </a:pPr>
            <a:r>
              <a:t>Offshore Intense Convection</a:t>
            </a:r>
            <a:r>
              <a:rPr>
                <a:solidFill>
                  <a:srgbClr val="000000"/>
                </a:solidFill>
              </a:rPr>
              <a:t>			    		</a:t>
            </a:r>
            <a:r>
              <a:t>Coastal Air-Sea Interaction</a:t>
            </a:r>
          </a:p>
          <a:p>
            <a:pPr/>
            <a:r>
              <a:t>Flight level: </a:t>
            </a:r>
            <a:r>
              <a:rPr u="sng"/>
              <a:t>&gt;</a:t>
            </a:r>
            <a:r>
              <a:t> 10kft 					       	Flight level: 8-10 kft  </a:t>
            </a:r>
          </a:p>
          <a:p>
            <a:pPr/>
            <a:r>
              <a:t>Timing: 12-24 h from landfall                                                         	Timing: &lt; 200 km of land </a:t>
            </a:r>
          </a:p>
          <a:p>
            <a:pPr/>
            <a:r>
              <a:t>Length: ~1-2 h					       	Length: ~5 h</a:t>
            </a:r>
          </a:p>
          <a:p>
            <a:pPr/>
          </a:p>
        </p:txBody>
      </p:sp>
      <p:pic>
        <p:nvPicPr>
          <p:cNvPr id="602" name="Google Shape;96;p2" descr="Google Shape;96;p2"/>
          <p:cNvPicPr>
            <a:picLocks noChangeAspect="1"/>
          </p:cNvPicPr>
          <p:nvPr/>
        </p:nvPicPr>
        <p:blipFill>
          <a:blip r:embed="rId2">
            <a:extLst/>
          </a:blip>
          <a:stretch>
            <a:fillRect/>
          </a:stretch>
        </p:blipFill>
        <p:spPr>
          <a:xfrm>
            <a:off x="2926294" y="4496542"/>
            <a:ext cx="2743201" cy="1776048"/>
          </a:xfrm>
          <a:prstGeom prst="rect">
            <a:avLst/>
          </a:prstGeom>
          <a:ln w="12700">
            <a:miter lim="400000"/>
          </a:ln>
        </p:spPr>
      </p:pic>
      <p:pic>
        <p:nvPicPr>
          <p:cNvPr id="603" name="Google Shape;97;p2" descr="Google Shape;97;p2"/>
          <p:cNvPicPr>
            <a:picLocks noChangeAspect="1"/>
          </p:cNvPicPr>
          <p:nvPr/>
        </p:nvPicPr>
        <p:blipFill>
          <a:blip r:embed="rId3">
            <a:extLst/>
          </a:blip>
          <a:stretch>
            <a:fillRect/>
          </a:stretch>
        </p:blipFill>
        <p:spPr>
          <a:xfrm>
            <a:off x="9114445" y="1222715"/>
            <a:ext cx="2356357" cy="2423162"/>
          </a:xfrm>
          <a:prstGeom prst="rect">
            <a:avLst/>
          </a:prstGeom>
          <a:ln w="12700">
            <a:miter lim="400000"/>
          </a:ln>
        </p:spPr>
      </p:pic>
      <p:pic>
        <p:nvPicPr>
          <p:cNvPr id="604" name="Google Shape;98;p2" descr="Google Shape;98;p2"/>
          <p:cNvPicPr>
            <a:picLocks noChangeAspect="1"/>
          </p:cNvPicPr>
          <p:nvPr/>
        </p:nvPicPr>
        <p:blipFill>
          <a:blip r:embed="rId4">
            <a:extLst/>
          </a:blip>
          <a:stretch>
            <a:fillRect/>
          </a:stretch>
        </p:blipFill>
        <p:spPr>
          <a:xfrm>
            <a:off x="2850094" y="1587368"/>
            <a:ext cx="2514601" cy="2514601"/>
          </a:xfrm>
          <a:prstGeom prst="rect">
            <a:avLst/>
          </a:prstGeom>
          <a:ln w="12700">
            <a:miter lim="400000"/>
          </a:ln>
        </p:spPr>
      </p:pic>
      <p:grpSp>
        <p:nvGrpSpPr>
          <p:cNvPr id="607" name="Google Shape;99;p2"/>
          <p:cNvGrpSpPr/>
          <p:nvPr/>
        </p:nvGrpSpPr>
        <p:grpSpPr>
          <a:xfrm>
            <a:off x="9114445" y="4873175"/>
            <a:ext cx="2762208" cy="1776047"/>
            <a:chOff x="0" y="0"/>
            <a:chExt cx="2762206" cy="1776046"/>
          </a:xfrm>
        </p:grpSpPr>
        <p:sp>
          <p:nvSpPr>
            <p:cNvPr id="605" name="Rectangle"/>
            <p:cNvSpPr/>
            <p:nvPr/>
          </p:nvSpPr>
          <p:spPr>
            <a:xfrm>
              <a:off x="0" y="0"/>
              <a:ext cx="2762207" cy="1776047"/>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606" name="image82.png" descr="image82.png"/>
            <p:cNvPicPr>
              <a:picLocks noChangeAspect="1"/>
            </p:cNvPicPr>
            <p:nvPr/>
          </p:nvPicPr>
          <p:blipFill>
            <a:blip r:embed="rId5">
              <a:extLst/>
            </a:blip>
            <a:stretch>
              <a:fillRect/>
            </a:stretch>
          </p:blipFill>
          <p:spPr>
            <a:xfrm>
              <a:off x="0" y="0"/>
              <a:ext cx="2762207" cy="177604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Slide Number Placeholder 3"/>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7" name="Rectangle 4"/>
          <p:cNvSpPr txBox="1"/>
          <p:nvPr/>
        </p:nvSpPr>
        <p:spPr>
          <a:xfrm>
            <a:off x="45720" y="2875002"/>
            <a:ext cx="12100561" cy="9478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6600"/>
            </a:lvl1pPr>
          </a:lstStyle>
          <a:p>
            <a:pPr/>
            <a:r>
              <a:t>Operations &amp; Logistics</a:t>
            </a:r>
          </a:p>
        </p:txBody>
      </p:sp>
      <p:sp>
        <p:nvSpPr>
          <p:cNvPr id="138" name="TextBox 6"/>
          <p:cNvSpPr txBox="1"/>
          <p:nvPr/>
        </p:nvSpPr>
        <p:spPr>
          <a:xfrm>
            <a:off x="45720" y="0"/>
            <a:ext cx="12100561" cy="5493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a:r>
              <a:t>2022 Hurricane Field Program-APHEX</a:t>
            </a:r>
          </a:p>
        </p:txBody>
      </p:sp>
      <p:pic>
        <p:nvPicPr>
          <p:cNvPr id="139"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140"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0"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HFP Experiments and Modules</a:t>
            </a:r>
          </a:p>
        </p:txBody>
      </p:sp>
      <p:pic>
        <p:nvPicPr>
          <p:cNvPr id="611"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612"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graphicFrame>
        <p:nvGraphicFramePr>
          <p:cNvPr id="613" name="Google Shape;466;p9"/>
          <p:cNvGraphicFramePr/>
          <p:nvPr/>
        </p:nvGraphicFramePr>
        <p:xfrm>
          <a:off x="394853" y="1514243"/>
          <a:ext cx="5307675" cy="7264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GENESIS STAGE (2)</a:t>
                      </a:r>
                    </a:p>
                  </a:txBody>
                  <a:tcPr marL="45725" marR="45725" marT="45725" marB="45725" anchor="t" anchorCtr="0" horzOverflow="overflow"/>
                </a:tc>
              </a:tr>
              <a:tr h="177800">
                <a:tc>
                  <a:txBody>
                    <a:bodyPr/>
                    <a:lstStyle/>
                    <a:p>
                      <a:pPr algn="ctr">
                        <a:defRPr sz="1800"/>
                      </a:pPr>
                      <a:r>
                        <a:rPr sz="1400"/>
                        <a:t>Favorable Air Mass (FAM) Experiment</a:t>
                      </a:r>
                    </a:p>
                  </a:txBody>
                  <a:tcPr marL="45725" marR="45725" marT="45725" marB="45725" anchor="t" anchorCtr="0" horzOverflow="overflow"/>
                </a:tc>
              </a:tr>
              <a:tr h="177800">
                <a:tc>
                  <a:txBody>
                    <a:bodyPr/>
                    <a:lstStyle/>
                    <a:p>
                      <a:pPr algn="ctr">
                        <a:defRPr sz="1800"/>
                      </a:pPr>
                      <a:r>
                        <a:rPr sz="1400"/>
                        <a:t>Precipitation during Formation and Observing its Response across Multiple Scales (PREFORM)</a:t>
                      </a:r>
                    </a:p>
                  </a:txBody>
                  <a:tcPr marL="45725" marR="45725" marT="45725" marB="45725" anchor="t" anchorCtr="0" horzOverflow="overflow"/>
                </a:tc>
              </a:tr>
            </a:tbl>
          </a:graphicData>
        </a:graphic>
      </p:graphicFrame>
      <p:graphicFrame>
        <p:nvGraphicFramePr>
          <p:cNvPr id="614" name="Google Shape;467;p9"/>
          <p:cNvGraphicFramePr/>
          <p:nvPr/>
        </p:nvGraphicFramePr>
        <p:xfrm>
          <a:off x="6489469" y="1319110"/>
          <a:ext cx="5307675" cy="15778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EARLY STAGE (4) </a:t>
                      </a:r>
                    </a:p>
                  </a:txBody>
                  <a:tcPr marL="45725" marR="45725" marT="45725" marB="45725" anchor="t" anchorCtr="0" horzOverflow="overflow"/>
                </a:tc>
              </a:tr>
              <a:tr h="301750">
                <a:tc>
                  <a:txBody>
                    <a:bodyPr/>
                    <a:lstStyle/>
                    <a:p>
                      <a:pPr algn="ctr">
                        <a:defRPr sz="1800"/>
                      </a:pPr>
                      <a:r>
                        <a:rPr sz="1400"/>
                        <a:t>Analysis of Intensification Processes Experiment (AIPEX)</a:t>
                      </a:r>
                    </a:p>
                  </a:txBody>
                  <a:tcPr marL="45725" marR="45725" marT="45725" marB="45725" anchor="t" anchorCtr="0" horzOverflow="overflow"/>
                </a:tc>
              </a:tr>
              <a:tr h="301750">
                <a:tc>
                  <a:txBody>
                    <a:bodyPr/>
                    <a:lstStyle/>
                    <a:p>
                      <a:pPr algn="ctr">
                        <a:defRPr sz="1800"/>
                      </a:pPr>
                      <a:r>
                        <a:rPr sz="1400"/>
                        <a:t>Convective Burst Structure and Evolution Module (CBM)</a:t>
                      </a:r>
                    </a:p>
                  </a:txBody>
                  <a:tcPr marL="45725" marR="45725" marT="45725" marB="45725" anchor="t" anchorCtr="0" horzOverflow="overflow"/>
                </a:tc>
              </a:tr>
              <a:tr h="301750">
                <a:tc>
                  <a:txBody>
                    <a:bodyPr/>
                    <a:lstStyle/>
                    <a:p>
                      <a:pPr algn="ctr">
                        <a:defRPr sz="1800"/>
                      </a:pPr>
                      <a:r>
                        <a:rPr sz="1400"/>
                        <a:t>Impact of Targeted Observations on Forecasts (ITOFS)</a:t>
                      </a:r>
                    </a:p>
                  </a:txBody>
                  <a:tcPr marL="45725" marR="45725" marT="45725" marB="45725" anchor="t" anchorCtr="0" horzOverflow="overflow"/>
                </a:tc>
              </a:tr>
              <a:tr h="301750">
                <a:tc>
                  <a:txBody>
                    <a:bodyPr/>
                    <a:lstStyle/>
                    <a:p>
                      <a:pPr algn="ctr">
                        <a:defRPr sz="1800"/>
                      </a:pPr>
                      <a:r>
                        <a:rPr sz="1400"/>
                        <a:t>Stratiform Spiral Module (SSM)</a:t>
                      </a:r>
                    </a:p>
                  </a:txBody>
                  <a:tcPr marL="45725" marR="45725" marT="45725" marB="45725" anchor="t" anchorCtr="0" horzOverflow="overflow"/>
                </a:tc>
              </a:tr>
            </a:tbl>
          </a:graphicData>
        </a:graphic>
      </p:graphicFrame>
      <p:graphicFrame>
        <p:nvGraphicFramePr>
          <p:cNvPr id="615" name="Google Shape;468;p9"/>
          <p:cNvGraphicFramePr/>
          <p:nvPr/>
        </p:nvGraphicFramePr>
        <p:xfrm>
          <a:off x="394853" y="3133508"/>
          <a:ext cx="5307675" cy="20066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228600">
                <a:tc>
                  <a:txBody>
                    <a:bodyPr/>
                    <a:lstStyle/>
                    <a:p>
                      <a:pPr algn="ctr">
                        <a:defRPr b="0" sz="1800">
                          <a:solidFill>
                            <a:srgbClr val="000000"/>
                          </a:solidFill>
                        </a:defRPr>
                      </a:pPr>
                      <a:r>
                        <a:rPr b="1">
                          <a:solidFill>
                            <a:srgbClr val="FFFFFF"/>
                          </a:solidFill>
                        </a:rPr>
                        <a:t>MATURE STAGE (10)</a:t>
                      </a:r>
                    </a:p>
                  </a:txBody>
                  <a:tcPr marL="45725" marR="45725" marT="45725" marB="45725" anchor="t" anchorCtr="0" horzOverflow="overflow"/>
                </a:tc>
              </a:tr>
              <a:tr h="177800">
                <a:tc>
                  <a:txBody>
                    <a:bodyPr/>
                    <a:lstStyle/>
                    <a:p>
                      <a:pPr algn="ctr">
                        <a:defRPr sz="1800"/>
                      </a:pPr>
                      <a:r>
                        <a:rPr sz="1400"/>
                        <a:t>Eye-Eyewall Mixing Module</a:t>
                      </a:r>
                    </a:p>
                  </a:txBody>
                  <a:tcPr marL="45725" marR="45725" marT="45725" marB="45725" anchor="t" anchorCtr="0" horzOverflow="overflow"/>
                </a:tc>
              </a:tr>
              <a:tr h="177800">
                <a:tc>
                  <a:txBody>
                    <a:bodyPr/>
                    <a:lstStyle/>
                    <a:p>
                      <a:pPr algn="ctr">
                        <a:defRPr sz="1800"/>
                      </a:pPr>
                      <a:r>
                        <a:rPr sz="1400"/>
                        <a:t>Gravity Wave Module</a:t>
                      </a:r>
                    </a:p>
                  </a:txBody>
                  <a:tcPr marL="45725" marR="45725" marT="45725" marB="45725" anchor="t" anchorCtr="0" horzOverflow="overflow"/>
                </a:tc>
              </a:tr>
              <a:tr h="177800">
                <a:tc>
                  <a:txBody>
                    <a:bodyPr/>
                    <a:lstStyle/>
                    <a:p>
                      <a:pPr algn="ctr">
                        <a:defRPr sz="1800"/>
                      </a:pPr>
                      <a:r>
                        <a:rPr sz="1400"/>
                        <a:t>Hurricane Boundary Layer Module</a:t>
                      </a:r>
                    </a:p>
                  </a:txBody>
                  <a:tcPr marL="45725" marR="45725" marT="45725" marB="45725" anchor="t" anchorCtr="0" horzOverflow="overflow"/>
                </a:tc>
              </a:tr>
              <a:tr h="177800">
                <a:tc>
                  <a:txBody>
                    <a:bodyPr/>
                    <a:lstStyle/>
                    <a:p>
                      <a:pPr algn="ctr">
                        <a:defRPr sz="1800"/>
                      </a:pPr>
                      <a:r>
                        <a:rPr sz="1400"/>
                        <a:t>NESDIS Ocean Winds</a:t>
                      </a:r>
                    </a:p>
                  </a:txBody>
                  <a:tcPr marL="45725" marR="45725" marT="45725" marB="45725" anchor="t" anchorCtr="0" horzOverflow="overflow"/>
                </a:tc>
              </a:tr>
              <a:tr h="177800">
                <a:tc>
                  <a:txBody>
                    <a:bodyPr/>
                    <a:lstStyle/>
                    <a:p>
                      <a:pPr algn="ctr">
                        <a:defRPr sz="1800"/>
                      </a:pPr>
                      <a:r>
                        <a:rPr sz="1400"/>
                        <a:t>Rainband Complex Module (RCM)</a:t>
                      </a:r>
                    </a:p>
                  </a:txBody>
                  <a:tcPr marL="45725" marR="45725" marT="45725" marB="45725" anchor="t" anchorCtr="0" horzOverflow="overflow"/>
                </a:tc>
              </a:tr>
              <a:tr h="177800">
                <a:tc>
                  <a:txBody>
                    <a:bodyPr/>
                    <a:lstStyle/>
                    <a:p>
                      <a:pPr algn="ctr">
                        <a:defRPr sz="1800"/>
                      </a:pPr>
                      <a:r>
                        <a:rPr sz="1400"/>
                        <a:t>RICO SUAVE</a:t>
                      </a:r>
                    </a:p>
                  </a:txBody>
                  <a:tcPr marL="45725" marR="45725" marT="45725" marB="45725" anchor="t" anchorCtr="0" horzOverflow="overflow"/>
                </a:tc>
              </a:tr>
              <a:tr h="177800">
                <a:tc>
                  <a:txBody>
                    <a:bodyPr/>
                    <a:lstStyle/>
                    <a:p>
                      <a:pPr algn="ctr">
                        <a:defRPr sz="1800"/>
                      </a:pPr>
                      <a:r>
                        <a:rPr sz="1400"/>
                        <a:t>Surface Wind and Wave Validation Module</a:t>
                      </a:r>
                    </a:p>
                  </a:txBody>
                  <a:tcPr marL="45725" marR="45725" marT="45725" marB="45725" anchor="t" anchorCtr="0" horzOverflow="overflow"/>
                </a:tc>
              </a:tr>
              <a:tr h="177800">
                <a:tc>
                  <a:txBody>
                    <a:bodyPr/>
                    <a:lstStyle/>
                    <a:p>
                      <a:pPr algn="ctr">
                        <a:defRPr sz="1800"/>
                      </a:pPr>
                      <a:r>
                        <a:rPr sz="1400"/>
                        <a:t>Tail Doppler Radar Analysis Evaluation Module</a:t>
                      </a:r>
                    </a:p>
                  </a:txBody>
                  <a:tcPr marL="45725" marR="45725" marT="45725" marB="45725" anchor="t" anchorCtr="0" horzOverflow="overflow"/>
                </a:tc>
              </a:tr>
              <a:tr h="177800">
                <a:tc>
                  <a:txBody>
                    <a:bodyPr/>
                    <a:lstStyle/>
                    <a:p>
                      <a:pPr algn="ctr">
                        <a:defRPr sz="1800"/>
                      </a:pPr>
                      <a:r>
                        <a:rPr sz="1400"/>
                        <a:t>Tropical Cyclone Diurnal Cycle Experiment</a:t>
                      </a:r>
                    </a:p>
                  </a:txBody>
                  <a:tcPr marL="45725" marR="45725" marT="45725" marB="45725" anchor="t" anchorCtr="0" horzOverflow="overflow"/>
                </a:tc>
              </a:tr>
              <a:tr h="177800">
                <a:tc>
                  <a:txBody>
                    <a:bodyPr/>
                    <a:lstStyle/>
                    <a:p>
                      <a:pPr algn="ctr">
                        <a:defRPr sz="1800"/>
                      </a:pPr>
                      <a:r>
                        <a:rPr sz="1400"/>
                        <a:t>Ventilation Module</a:t>
                      </a:r>
                    </a:p>
                  </a:txBody>
                  <a:tcPr marL="45725" marR="45725" marT="45725" marB="45725" anchor="t" anchorCtr="0" horzOverflow="overflow"/>
                </a:tc>
              </a:tr>
            </a:tbl>
          </a:graphicData>
        </a:graphic>
      </p:graphicFrame>
      <p:graphicFrame>
        <p:nvGraphicFramePr>
          <p:cNvPr id="616" name="Google Shape;469;p9"/>
          <p:cNvGraphicFramePr/>
          <p:nvPr/>
        </p:nvGraphicFramePr>
        <p:xfrm>
          <a:off x="6489467" y="3141180"/>
          <a:ext cx="5307676" cy="9743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END STAGE (2)</a:t>
                      </a:r>
                    </a:p>
                  </a:txBody>
                  <a:tcPr marL="45725" marR="45725" marT="45725" marB="45725" anchor="t" anchorCtr="0" horzOverflow="overflow"/>
                </a:tc>
              </a:tr>
              <a:tr h="301750">
                <a:tc>
                  <a:txBody>
                    <a:bodyPr/>
                    <a:lstStyle/>
                    <a:p>
                      <a:pPr algn="ctr">
                        <a:defRPr sz="1800"/>
                      </a:pPr>
                      <a:r>
                        <a:rPr sz="1400"/>
                        <a:t>Extratropical Transition Experiment </a:t>
                      </a:r>
                    </a:p>
                  </a:txBody>
                  <a:tcPr marL="45725" marR="45725" marT="45725" marB="45725" anchor="t" anchorCtr="0" horzOverflow="overflow"/>
                </a:tc>
              </a:tr>
              <a:tr h="301750">
                <a:tc>
                  <a:txBody>
                    <a:bodyPr/>
                    <a:lstStyle/>
                    <a:p>
                      <a:pPr algn="ctr">
                        <a:defRPr sz="1800"/>
                      </a:pPr>
                      <a:r>
                        <a:rPr sz="1400"/>
                        <a:t>Tropical Cyclones at Landfall Experiment</a:t>
                      </a:r>
                    </a:p>
                  </a:txBody>
                  <a:tcPr marL="45725" marR="45725" marT="45725" marB="45725" anchor="t" anchorCtr="0" horzOverflow="overflow"/>
                </a:tc>
              </a:tr>
            </a:tbl>
          </a:graphicData>
        </a:graphic>
      </p:graphicFrame>
      <p:graphicFrame>
        <p:nvGraphicFramePr>
          <p:cNvPr id="617" name="Google Shape;470;p9"/>
          <p:cNvGraphicFramePr/>
          <p:nvPr/>
        </p:nvGraphicFramePr>
        <p:xfrm>
          <a:off x="6489465" y="5538889"/>
          <a:ext cx="5307676" cy="5842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228600">
                <a:tc>
                  <a:txBody>
                    <a:bodyPr/>
                    <a:lstStyle/>
                    <a:p>
                      <a:pPr algn="ctr">
                        <a:defRPr b="0" sz="1800">
                          <a:solidFill>
                            <a:srgbClr val="000000"/>
                          </a:solidFill>
                        </a:defRPr>
                      </a:pPr>
                      <a:r>
                        <a:rPr b="1">
                          <a:solidFill>
                            <a:srgbClr val="FFFFFF"/>
                          </a:solidFill>
                        </a:rPr>
                        <a:t>SATELLITE VALIDATION (2)</a:t>
                      </a:r>
                    </a:p>
                  </a:txBody>
                  <a:tcPr marL="45725" marR="45725" marT="45725" marB="45725" anchor="t" anchorCtr="0" horzOverflow="overflow"/>
                </a:tc>
              </a:tr>
              <a:tr h="177800">
                <a:tc>
                  <a:txBody>
                    <a:bodyPr/>
                    <a:lstStyle/>
                    <a:p>
                      <a:pPr algn="ctr">
                        <a:defRPr sz="1800"/>
                      </a:pPr>
                      <a:r>
                        <a:rPr sz="1400"/>
                        <a:t>Eval of the Tropical Transition Environment using Satellite Soundings</a:t>
                      </a:r>
                    </a:p>
                  </a:txBody>
                  <a:tcPr marL="45725" marR="45725" marT="45725" marB="45725" anchor="t" anchorCtr="0" horzOverflow="overflow"/>
                </a:tc>
              </a:tr>
              <a:tr h="177800">
                <a:tc>
                  <a:txBody>
                    <a:bodyPr/>
                    <a:lstStyle/>
                    <a:p>
                      <a:pPr algn="ctr">
                        <a:defRPr sz="1800"/>
                      </a:pPr>
                      <a:r>
                        <a:rPr sz="1400"/>
                        <a:t>NASA TROPICS Satellite Validation Module </a:t>
                      </a:r>
                    </a:p>
                  </a:txBody>
                  <a:tcPr marL="45725" marR="45725" marT="45725" marB="45725" anchor="t" anchorCtr="0" horzOverflow="overflow"/>
                </a:tc>
              </a:tr>
            </a:tbl>
          </a:graphicData>
        </a:graphic>
      </p:graphicFrame>
      <p:graphicFrame>
        <p:nvGraphicFramePr>
          <p:cNvPr id="618" name="Google Shape;471;p9"/>
          <p:cNvGraphicFramePr/>
          <p:nvPr/>
        </p:nvGraphicFramePr>
        <p:xfrm>
          <a:off x="6489467" y="4353631"/>
          <a:ext cx="5307675" cy="9743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OCEAN OBSERVING (2)</a:t>
                      </a:r>
                    </a:p>
                  </a:txBody>
                  <a:tcPr marL="45725" marR="45725" marT="45725" marB="45725" anchor="t" anchorCtr="0" horzOverflow="overflow">
                    <a:solidFill>
                      <a:schemeClr val="accent5"/>
                    </a:solidFill>
                  </a:tcPr>
                </a:tc>
              </a:tr>
              <a:tr h="301750">
                <a:tc>
                  <a:txBody>
                    <a:bodyPr/>
                    <a:lstStyle/>
                    <a:p>
                      <a:pPr algn="ctr">
                        <a:defRPr sz="1800"/>
                      </a:pPr>
                      <a:r>
                        <a:rPr sz="1400"/>
                        <a:t>Ocean Survey Experiment</a:t>
                      </a:r>
                    </a:p>
                  </a:txBody>
                  <a:tcPr marL="45725" marR="45725" marT="45725" marB="45725" anchor="t" anchorCtr="0" horzOverflow="overflow">
                    <a:solidFill>
                      <a:srgbClr val="CDD4EA"/>
                    </a:solidFill>
                  </a:tcPr>
                </a:tc>
              </a:tr>
              <a:tr h="301750">
                <a:tc>
                  <a:txBody>
                    <a:bodyPr/>
                    <a:lstStyle/>
                    <a:p>
                      <a:pPr algn="ctr">
                        <a:defRPr sz="1800"/>
                      </a:pPr>
                      <a:r>
                        <a:rPr sz="1400"/>
                        <a:t>Sustained and Targeted Ocean Observations</a:t>
                      </a:r>
                    </a:p>
                  </a:txBody>
                  <a:tcPr marL="45725" marR="45725" marT="45725" marB="45725" anchor="t" anchorCtr="0" horzOverflow="overflow">
                    <a:solidFill>
                      <a:srgbClr val="E8EBF5"/>
                    </a:solidFill>
                  </a:tcPr>
                </a:tc>
              </a:tr>
            </a:tbl>
          </a:graphicData>
        </a:graphic>
      </p:graphicFrame>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1" name="TextBox 2"/>
          <p:cNvSpPr txBox="1"/>
          <p:nvPr/>
        </p:nvSpPr>
        <p:spPr>
          <a:xfrm>
            <a:off x="743551" y="0"/>
            <a:ext cx="10564530" cy="19056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Ocean Observing</a:t>
            </a:r>
          </a:p>
          <a:p>
            <a:pPr algn="ctr">
              <a:defRPr b="1" sz="2000">
                <a:solidFill>
                  <a:srgbClr val="2E75B6"/>
                </a:solidFill>
              </a:defRPr>
            </a:pPr>
            <a:r>
              <a:t>Ocean Survey Experiment</a:t>
            </a:r>
          </a:p>
          <a:p>
            <a:pPr algn="ctr">
              <a:defRPr sz="1600">
                <a:solidFill>
                  <a:srgbClr val="0070C0"/>
                </a:solidFill>
              </a:defRPr>
            </a:pPr>
            <a:r>
              <a:t>Science Team: </a:t>
            </a:r>
            <a:r>
              <a:rPr>
                <a:latin typeface="Calibri (Body)"/>
                <a:ea typeface="Calibri (Body)"/>
                <a:cs typeface="Calibri (Body)"/>
                <a:sym typeface="Calibri (Body)"/>
              </a:rPr>
              <a:t>J. Zhang, Shay (RSMAS), Cione, S. Chen (NRL), Jaimes (RSMAS), Wadler, Sanabia (USNA), Rudzin (MSU), Gramer, Holbach, Marks, Lumpkin (PHOD), Foltz (PHOD), Goni (PHOD), Doyle (NRL), Cummings (NRL), Centurioni (SIO), Paluszkiewicz (OOC), Jayne (WHOI), C. Zhang (PMEL), D. Zhang (PMEL), Meinig (PMEL), Stienbarger (GOMO), and Smith (GOMO)</a:t>
            </a:r>
          </a:p>
        </p:txBody>
      </p:sp>
      <p:sp>
        <p:nvSpPr>
          <p:cNvPr id="622" name="TextBox 3"/>
          <p:cNvSpPr txBox="1"/>
          <p:nvPr/>
        </p:nvSpPr>
        <p:spPr>
          <a:xfrm>
            <a:off x="442232" y="1668080"/>
            <a:ext cx="11351124" cy="14689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spcBef>
                <a:spcPts val="600"/>
              </a:spcBef>
              <a:buSzPct val="100000"/>
              <a:buFont typeface="Arial"/>
              <a:buChar char="•"/>
              <a:defRPr sz="1600"/>
            </a:pPr>
            <a:r>
              <a:t>Collect observations targeted at better understanding the response of hurricanes to changes in underlying ocean conditions; </a:t>
            </a:r>
          </a:p>
          <a:p>
            <a:pPr marL="285750" indent="-285750">
              <a:spcBef>
                <a:spcPts val="600"/>
              </a:spcBef>
              <a:buSzPct val="100000"/>
              <a:buFont typeface="Arial"/>
              <a:buChar char="•"/>
              <a:defRPr sz="1600"/>
            </a:pPr>
            <a:r>
              <a:t>Collect temporal and spatially coincident ocean, wave, and atmosphere observations during the pre-, during, and post-storm phases in order to better address hypotheses related to the ocean and wave boundary layer’s role in energy exchange and intensification;  </a:t>
            </a:r>
          </a:p>
          <a:p>
            <a:pPr marL="285750" indent="-285750">
              <a:spcBef>
                <a:spcPts val="600"/>
              </a:spcBef>
              <a:buSzPct val="100000"/>
              <a:buFont typeface="Arial"/>
              <a:buChar char="•"/>
              <a:defRPr sz="1600"/>
            </a:pPr>
            <a:r>
              <a:t>Use observational data collected in this experiment to evaluate and improve hurricane model physics related to air-sea interaction and support data assimilation.</a:t>
            </a:r>
          </a:p>
        </p:txBody>
      </p:sp>
      <p:sp>
        <p:nvSpPr>
          <p:cNvPr id="623" name="TextBox 18"/>
          <p:cNvSpPr txBox="1"/>
          <p:nvPr/>
        </p:nvSpPr>
        <p:spPr>
          <a:xfrm>
            <a:off x="45719" y="3271965"/>
            <a:ext cx="3590288"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00B050"/>
                </a:solidFill>
              </a:defRPr>
            </a:lvl1pPr>
          </a:lstStyle>
          <a:p>
            <a:pPr/>
            <a:r>
              <a:t>Pre- and post- storm P3 pattern</a:t>
            </a:r>
          </a:p>
        </p:txBody>
      </p:sp>
      <p:pic>
        <p:nvPicPr>
          <p:cNvPr id="624" name="Picture 5" descr="Picture 5"/>
          <p:cNvPicPr>
            <a:picLocks noChangeAspect="1"/>
          </p:cNvPicPr>
          <p:nvPr/>
        </p:nvPicPr>
        <p:blipFill>
          <a:blip r:embed="rId2">
            <a:extLst/>
          </a:blip>
          <a:stretch>
            <a:fillRect/>
          </a:stretch>
        </p:blipFill>
        <p:spPr>
          <a:xfrm>
            <a:off x="3712704" y="3671284"/>
            <a:ext cx="3845439" cy="3186716"/>
          </a:xfrm>
          <a:prstGeom prst="rect">
            <a:avLst/>
          </a:prstGeom>
          <a:ln w="12700">
            <a:miter lim="400000"/>
          </a:ln>
        </p:spPr>
      </p:pic>
      <p:sp>
        <p:nvSpPr>
          <p:cNvPr id="625" name="TextBox 20"/>
          <p:cNvSpPr txBox="1"/>
          <p:nvPr/>
        </p:nvSpPr>
        <p:spPr>
          <a:xfrm>
            <a:off x="3229186" y="3254954"/>
            <a:ext cx="4566646"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a:solidFill>
                  <a:srgbClr val="FF0000"/>
                </a:solidFill>
              </a:defRPr>
            </a:pPr>
            <a:r>
              <a:t>      </a:t>
            </a:r>
            <a:r>
              <a:rPr>
                <a:solidFill>
                  <a:srgbClr val="00B050"/>
                </a:solidFill>
              </a:rPr>
              <a:t>In-storm P3 pattern over drifters and floats </a:t>
            </a:r>
          </a:p>
        </p:txBody>
      </p:sp>
      <p:pic>
        <p:nvPicPr>
          <p:cNvPr id="626" name="Picture 7" descr="Picture 7"/>
          <p:cNvPicPr>
            <a:picLocks noChangeAspect="1"/>
          </p:cNvPicPr>
          <p:nvPr/>
        </p:nvPicPr>
        <p:blipFill>
          <a:blip r:embed="rId3">
            <a:extLst/>
          </a:blip>
          <a:stretch>
            <a:fillRect/>
          </a:stretch>
        </p:blipFill>
        <p:spPr>
          <a:xfrm>
            <a:off x="0" y="3679883"/>
            <a:ext cx="3681727" cy="3178227"/>
          </a:xfrm>
          <a:prstGeom prst="rect">
            <a:avLst/>
          </a:prstGeom>
          <a:ln w="12700">
            <a:miter lim="400000"/>
          </a:ln>
        </p:spPr>
      </p:pic>
      <p:grpSp>
        <p:nvGrpSpPr>
          <p:cNvPr id="635" name="Group 9"/>
          <p:cNvGrpSpPr/>
          <p:nvPr/>
        </p:nvGrpSpPr>
        <p:grpSpPr>
          <a:xfrm>
            <a:off x="7631083" y="3537958"/>
            <a:ext cx="4560917" cy="3341023"/>
            <a:chOff x="0" y="0"/>
            <a:chExt cx="4560916" cy="3341021"/>
          </a:xfrm>
        </p:grpSpPr>
        <p:pic>
          <p:nvPicPr>
            <p:cNvPr id="627" name="Google Shape;111;g12e09634fc0_0_20" descr="Google Shape;111;g12e09634fc0_0_20"/>
            <p:cNvPicPr>
              <a:picLocks noChangeAspect="1"/>
            </p:cNvPicPr>
            <p:nvPr/>
          </p:nvPicPr>
          <p:blipFill>
            <a:blip r:embed="rId4">
              <a:extLst/>
            </a:blip>
            <a:stretch>
              <a:fillRect/>
            </a:stretch>
          </p:blipFill>
          <p:spPr>
            <a:xfrm>
              <a:off x="0" y="141593"/>
              <a:ext cx="4560917" cy="3186716"/>
            </a:xfrm>
            <a:prstGeom prst="rect">
              <a:avLst/>
            </a:prstGeom>
            <a:ln w="12700" cap="flat">
              <a:noFill/>
              <a:miter lim="400000"/>
            </a:ln>
            <a:effectLst/>
          </p:spPr>
        </p:pic>
        <p:pic>
          <p:nvPicPr>
            <p:cNvPr id="628" name="Google Shape;112;g12e09634fc0_0_20" descr="Google Shape;112;g12e09634fc0_0_20"/>
            <p:cNvPicPr>
              <a:picLocks noChangeAspect="1"/>
            </p:cNvPicPr>
            <p:nvPr/>
          </p:nvPicPr>
          <p:blipFill>
            <a:blip r:embed="rId5">
              <a:extLst/>
            </a:blip>
            <a:srcRect l="20999" t="16034" r="15346" b="28303"/>
            <a:stretch>
              <a:fillRect/>
            </a:stretch>
          </p:blipFill>
          <p:spPr>
            <a:xfrm>
              <a:off x="854573" y="274340"/>
              <a:ext cx="637052" cy="414224"/>
            </a:xfrm>
            <a:prstGeom prst="rect">
              <a:avLst/>
            </a:prstGeom>
            <a:ln w="12700" cap="flat">
              <a:noFill/>
              <a:miter lim="400000"/>
            </a:ln>
            <a:effectLst/>
          </p:spPr>
        </p:pic>
        <p:sp>
          <p:nvSpPr>
            <p:cNvPr id="629" name="Google Shape;113;g12e09634fc0_0_20"/>
            <p:cNvSpPr txBox="1"/>
            <p:nvPr/>
          </p:nvSpPr>
          <p:spPr>
            <a:xfrm>
              <a:off x="2579019" y="1040632"/>
              <a:ext cx="1297184" cy="668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1700">
                  <a:solidFill>
                    <a:srgbClr val="FFFFFF"/>
                  </a:solidFill>
                </a:defRPr>
              </a:lvl1pPr>
            </a:lstStyle>
            <a:p>
              <a:pPr/>
              <a:r>
                <a:t>GPS Dropsonde</a:t>
              </a:r>
            </a:p>
          </p:txBody>
        </p:sp>
        <p:sp>
          <p:nvSpPr>
            <p:cNvPr id="630" name="Google Shape;114;g12e09634fc0_0_20"/>
            <p:cNvSpPr txBox="1"/>
            <p:nvPr/>
          </p:nvSpPr>
          <p:spPr>
            <a:xfrm>
              <a:off x="2662485" y="2572080"/>
              <a:ext cx="1447833" cy="716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a:solidFill>
                    <a:srgbClr val="FFFFFF"/>
                  </a:solidFill>
                </a:defRPr>
              </a:lvl1pPr>
            </a:lstStyle>
            <a:p>
              <a:pPr/>
              <a:r>
                <a:t>AXBT, Floats, Drifters, etc.</a:t>
              </a:r>
            </a:p>
          </p:txBody>
        </p:sp>
        <p:sp>
          <p:nvSpPr>
            <p:cNvPr id="631" name="Google Shape;115;g12e09634fc0_0_20"/>
            <p:cNvSpPr txBox="1"/>
            <p:nvPr/>
          </p:nvSpPr>
          <p:spPr>
            <a:xfrm>
              <a:off x="456508" y="2939120"/>
              <a:ext cx="1053513" cy="4019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1700">
                  <a:solidFill>
                    <a:srgbClr val="FFFFFF"/>
                  </a:solidFill>
                </a:defRPr>
              </a:lvl1pPr>
            </a:lstStyle>
            <a:p>
              <a:pPr/>
              <a:r>
                <a:t>Glider</a:t>
              </a:r>
            </a:p>
          </p:txBody>
        </p:sp>
        <p:sp>
          <p:nvSpPr>
            <p:cNvPr id="632" name="Google Shape;116;g12e09634fc0_0_20"/>
            <p:cNvSpPr txBox="1"/>
            <p:nvPr/>
          </p:nvSpPr>
          <p:spPr>
            <a:xfrm>
              <a:off x="1447912" y="1411693"/>
              <a:ext cx="1131107" cy="424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a:solidFill>
                    <a:srgbClr val="FFFFFF"/>
                  </a:solidFill>
                </a:defRPr>
              </a:lvl1pPr>
            </a:lstStyle>
            <a:p>
              <a:pPr/>
              <a:r>
                <a:t>Saildrone</a:t>
              </a:r>
            </a:p>
          </p:txBody>
        </p:sp>
        <p:sp>
          <p:nvSpPr>
            <p:cNvPr id="633" name="Google Shape;117;g12e09634fc0_0_20"/>
            <p:cNvSpPr txBox="1"/>
            <p:nvPr/>
          </p:nvSpPr>
          <p:spPr>
            <a:xfrm>
              <a:off x="277729" y="246013"/>
              <a:ext cx="1053513" cy="424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a:solidFill>
                    <a:srgbClr val="FFFFFF"/>
                  </a:solidFill>
                </a:defRPr>
              </a:lvl1pPr>
            </a:lstStyle>
            <a:p>
              <a:pPr/>
              <a:r>
                <a:t>sUAS</a:t>
              </a:r>
            </a:p>
          </p:txBody>
        </p:sp>
        <p:sp>
          <p:nvSpPr>
            <p:cNvPr id="634" name="Google Shape;120;g12e09634fc0_0_20"/>
            <p:cNvSpPr txBox="1"/>
            <p:nvPr/>
          </p:nvSpPr>
          <p:spPr>
            <a:xfrm>
              <a:off x="2135728" y="0"/>
              <a:ext cx="1053513" cy="40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1700">
                  <a:solidFill>
                    <a:srgbClr val="FFFFFF"/>
                  </a:solidFill>
                </a:defRPr>
              </a:lvl1pPr>
            </a:lstStyle>
            <a:p>
              <a:pPr/>
              <a:r>
                <a:t>WP-3D</a:t>
              </a:r>
            </a:p>
          </p:txBody>
        </p:sp>
      </p:grpSp>
      <p:sp>
        <p:nvSpPr>
          <p:cNvPr id="636" name="TextBox 20"/>
          <p:cNvSpPr txBox="1"/>
          <p:nvPr/>
        </p:nvSpPr>
        <p:spPr>
          <a:xfrm>
            <a:off x="7676803" y="3252158"/>
            <a:ext cx="4469477"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a:solidFill>
                  <a:srgbClr val="FF0000"/>
                </a:solidFill>
              </a:defRPr>
            </a:pPr>
            <a:r>
              <a:t>      </a:t>
            </a:r>
            <a:r>
              <a:rPr>
                <a:solidFill>
                  <a:srgbClr val="00B050"/>
                </a:solidFill>
              </a:rPr>
              <a:t>                          Collocated observations </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8" name="Google Shape;88;p5" descr="Google Shape;88;p5"/>
          <p:cNvPicPr>
            <a:picLocks noChangeAspect="1"/>
          </p:cNvPicPr>
          <p:nvPr/>
        </p:nvPicPr>
        <p:blipFill>
          <a:blip r:embed="rId2">
            <a:extLst/>
          </a:blip>
          <a:srcRect l="0" t="0" r="0" b="15519"/>
          <a:stretch>
            <a:fillRect/>
          </a:stretch>
        </p:blipFill>
        <p:spPr>
          <a:xfrm>
            <a:off x="6329950" y="4019050"/>
            <a:ext cx="3772950" cy="2658075"/>
          </a:xfrm>
          <a:prstGeom prst="rect">
            <a:avLst/>
          </a:prstGeom>
          <a:ln w="12700">
            <a:miter lim="400000"/>
          </a:ln>
        </p:spPr>
      </p:pic>
      <p:sp>
        <p:nvSpPr>
          <p:cNvPr id="639" name="Google Shape;89;p5"/>
          <p:cNvSpPr/>
          <p:nvPr/>
        </p:nvSpPr>
        <p:spPr>
          <a:xfrm>
            <a:off x="76200" y="1854000"/>
            <a:ext cx="3366000" cy="4927801"/>
          </a:xfrm>
          <a:prstGeom prst="rect">
            <a:avLst/>
          </a:prstGeom>
          <a:solidFill>
            <a:srgbClr val="E7E6E6">
              <a:alpha val="68630"/>
            </a:srgbClr>
          </a:solidFill>
          <a:ln>
            <a:solidFill>
              <a:srgbClr val="44546A"/>
            </a:solidFill>
          </a:ln>
        </p:spPr>
        <p:txBody>
          <a:bodyPr lIns="45719" rIns="45719" anchor="ctr"/>
          <a:lstStyle/>
          <a:p>
            <a:pPr/>
          </a:p>
        </p:txBody>
      </p:sp>
      <p:sp>
        <p:nvSpPr>
          <p:cNvPr id="640" name="Google Shape;90;p5"/>
          <p:cNvSpPr txBox="1"/>
          <p:nvPr/>
        </p:nvSpPr>
        <p:spPr>
          <a:xfrm>
            <a:off x="45725" y="0"/>
            <a:ext cx="12100552" cy="88773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sz="3200"/>
            </a:pPr>
            <a:r>
              <a:t>2022 HFP-APHEX: Ocean Observing</a:t>
            </a:r>
            <a:endParaRPr sz="1400">
              <a:latin typeface="Arial"/>
              <a:ea typeface="Arial"/>
              <a:cs typeface="Arial"/>
              <a:sym typeface="Arial"/>
            </a:endParaRPr>
          </a:p>
          <a:p>
            <a:pPr algn="ctr">
              <a:defRPr b="1" sz="2400">
                <a:solidFill>
                  <a:srgbClr val="2E75B5"/>
                </a:solidFill>
              </a:defRPr>
            </a:pPr>
            <a:r>
              <a:t>Sustained and Targeted Ocean Observations</a:t>
            </a:r>
          </a:p>
        </p:txBody>
      </p:sp>
      <p:sp>
        <p:nvSpPr>
          <p:cNvPr id="641" name="Google Shape;93;p5"/>
          <p:cNvSpPr txBox="1"/>
          <p:nvPr/>
        </p:nvSpPr>
        <p:spPr>
          <a:xfrm>
            <a:off x="0" y="1777800"/>
            <a:ext cx="3366000" cy="470571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ctr">
              <a:defRPr b="1" sz="1900"/>
            </a:pPr>
            <a:r>
              <a:t>GOALS:</a:t>
            </a:r>
          </a:p>
          <a:p>
            <a:pPr marL="457200" indent="-311150">
              <a:buClr>
                <a:srgbClr val="000000"/>
              </a:buClr>
              <a:buSzPts val="1300"/>
              <a:buChar char="●"/>
              <a:defRPr sz="1300"/>
            </a:pPr>
            <a:r>
              <a:t>Deploy and operate a suite of </a:t>
            </a:r>
            <a:r>
              <a:rPr b="1"/>
              <a:t>ocean-atmosphere observing instruments</a:t>
            </a:r>
            <a:r>
              <a:t> and platforms to collect observations of </a:t>
            </a:r>
            <a:r>
              <a:rPr b="1"/>
              <a:t>Essential Ocean Features (EOFs)</a:t>
            </a:r>
            <a:r>
              <a:t> and the</a:t>
            </a:r>
            <a:r>
              <a:rPr b="1"/>
              <a:t> air-sea transition zone</a:t>
            </a:r>
            <a:r>
              <a:t> to be assimilated into operational and experimental forecast models, to </a:t>
            </a:r>
            <a:r>
              <a:rPr b="1"/>
              <a:t>validate models</a:t>
            </a:r>
            <a:r>
              <a:t>,  and to use to </a:t>
            </a:r>
            <a:r>
              <a:rPr b="1"/>
              <a:t>advance scientific research</a:t>
            </a:r>
            <a:r>
              <a:t> to improve </a:t>
            </a:r>
            <a:r>
              <a:rPr b="1"/>
              <a:t>TC intensity </a:t>
            </a:r>
            <a:r>
              <a:t>forecasts.</a:t>
            </a:r>
            <a:br/>
            <a:r>
              <a:t>  </a:t>
            </a:r>
            <a:endParaRPr sz="1000"/>
          </a:p>
          <a:p>
            <a:pPr marL="457200" indent="-311150">
              <a:buClr>
                <a:srgbClr val="000000"/>
              </a:buClr>
              <a:buSzPts val="1300"/>
              <a:buChar char="●"/>
              <a:defRPr sz="1300"/>
            </a:pPr>
            <a:r>
              <a:t>Provide tools for </a:t>
            </a:r>
            <a:r>
              <a:rPr b="1"/>
              <a:t>monitoring in real and near-real time</a:t>
            </a:r>
            <a:r>
              <a:t> the </a:t>
            </a:r>
            <a:r>
              <a:rPr b="1"/>
              <a:t>location of ocean observational assets</a:t>
            </a:r>
            <a:r>
              <a:t>, ocean </a:t>
            </a:r>
            <a:r>
              <a:rPr b="1"/>
              <a:t>conditions </a:t>
            </a:r>
            <a:r>
              <a:t>and </a:t>
            </a:r>
            <a:r>
              <a:rPr b="1"/>
              <a:t>products</a:t>
            </a:r>
            <a:r>
              <a:t>, and the air-sea transition zone from in situ and satellite observations.</a:t>
            </a:r>
            <a:br/>
          </a:p>
          <a:p>
            <a:pPr marL="457200" indent="-311150">
              <a:buClr>
                <a:srgbClr val="000000"/>
              </a:buClr>
              <a:buSzPts val="1300"/>
              <a:buChar char="●"/>
              <a:defRPr b="1" sz="1300"/>
            </a:pPr>
            <a:r>
              <a:t>Compare, verify and validate</a:t>
            </a:r>
            <a:r>
              <a:rPr b="0"/>
              <a:t> measurements from </a:t>
            </a:r>
            <a:r>
              <a:t>in-situ sensors </a:t>
            </a:r>
            <a:r>
              <a:rPr b="0"/>
              <a:t>and airborne </a:t>
            </a:r>
            <a:r>
              <a:t>remote sensing</a:t>
            </a:r>
            <a:r>
              <a:rPr b="0"/>
              <a:t> </a:t>
            </a:r>
            <a:r>
              <a:t>instruments</a:t>
            </a:r>
            <a:r>
              <a:rPr b="0"/>
              <a:t>.</a:t>
            </a:r>
          </a:p>
        </p:txBody>
      </p:sp>
      <p:sp>
        <p:nvSpPr>
          <p:cNvPr id="642" name="Google Shape;94;p5"/>
          <p:cNvSpPr txBox="1"/>
          <p:nvPr/>
        </p:nvSpPr>
        <p:spPr>
          <a:xfrm>
            <a:off x="-90000" y="914399"/>
            <a:ext cx="12282000" cy="8266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indent="914400" algn="ctr">
              <a:defRPr b="1" sz="1500">
                <a:solidFill>
                  <a:srgbClr val="2E75B5"/>
                </a:solidFill>
              </a:defRPr>
            </a:pPr>
            <a:r>
              <a:t>Science Team</a:t>
            </a:r>
            <a:r>
              <a:rPr b="0"/>
              <a:t>: C. Stienbarger, G. Goni , T. Miles, E. Smith, J. Cione, P. Chang, J. Wadler, J. Zhang, C. Zhang, D. Zhang, G. Foltz, J. Rudzin, S. Jayne, L. Centurioni, M. Schönau, K. Bailey, H-S Kim, C. Fairall, R. Lumpkin, J. Morell, P. Chardon-Maldonado, D. Wilson, S. Glenn, C. Edwards, K. Martin, F. Bringas, J. Trinanes, M. Finlayson, N. Higgs, J. Garcia Savinon, L. Werner </a:t>
            </a:r>
          </a:p>
        </p:txBody>
      </p:sp>
      <p:grpSp>
        <p:nvGrpSpPr>
          <p:cNvPr id="645" name="Google Shape;95;p5"/>
          <p:cNvGrpSpPr/>
          <p:nvPr/>
        </p:nvGrpSpPr>
        <p:grpSpPr>
          <a:xfrm>
            <a:off x="6270295" y="1995030"/>
            <a:ext cx="3664672" cy="1820587"/>
            <a:chOff x="0" y="0"/>
            <a:chExt cx="3664670" cy="1820585"/>
          </a:xfrm>
        </p:grpSpPr>
        <p:pic>
          <p:nvPicPr>
            <p:cNvPr id="643" name="Google Shape;96;p5" descr="Google Shape;96;p5"/>
            <p:cNvPicPr>
              <a:picLocks noChangeAspect="1"/>
            </p:cNvPicPr>
            <p:nvPr/>
          </p:nvPicPr>
          <p:blipFill>
            <a:blip r:embed="rId3">
              <a:extLst/>
            </a:blip>
            <a:stretch>
              <a:fillRect/>
            </a:stretch>
          </p:blipFill>
          <p:spPr>
            <a:xfrm>
              <a:off x="26517" y="29244"/>
              <a:ext cx="3638154" cy="1791342"/>
            </a:xfrm>
            <a:prstGeom prst="rect">
              <a:avLst/>
            </a:prstGeom>
            <a:ln w="28575" cap="flat">
              <a:solidFill>
                <a:srgbClr val="333333"/>
              </a:solidFill>
              <a:prstDash val="solid"/>
              <a:round/>
            </a:ln>
            <a:effectLst/>
          </p:spPr>
        </p:pic>
        <p:sp>
          <p:nvSpPr>
            <p:cNvPr id="644" name="Google Shape;97;p5"/>
            <p:cNvSpPr txBox="1"/>
            <p:nvPr/>
          </p:nvSpPr>
          <p:spPr>
            <a:xfrm>
              <a:off x="0" y="0"/>
              <a:ext cx="1840267" cy="360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b="1" sz="1200">
                  <a:latin typeface="Roboto"/>
                  <a:ea typeface="Roboto"/>
                  <a:cs typeface="Roboto"/>
                  <a:sym typeface="Roboto"/>
                </a:defRPr>
              </a:lvl1pPr>
            </a:lstStyle>
            <a:p>
              <a:pPr/>
              <a:r>
                <a:t>GeoCollaborate®</a:t>
              </a:r>
            </a:p>
          </p:txBody>
        </p:sp>
      </p:grpSp>
      <p:pic>
        <p:nvPicPr>
          <p:cNvPr id="646" name="Google Shape;98;p5" descr="Google Shape;98;p5"/>
          <p:cNvPicPr>
            <a:picLocks noChangeAspect="1"/>
          </p:cNvPicPr>
          <p:nvPr/>
        </p:nvPicPr>
        <p:blipFill>
          <a:blip r:embed="rId4">
            <a:extLst/>
          </a:blip>
          <a:srcRect l="8453" t="5634" r="3950" b="2138"/>
          <a:stretch>
            <a:fillRect/>
          </a:stretch>
        </p:blipFill>
        <p:spPr>
          <a:xfrm>
            <a:off x="3593524" y="1930196"/>
            <a:ext cx="2525401" cy="2658077"/>
          </a:xfrm>
          <a:prstGeom prst="rect">
            <a:avLst/>
          </a:prstGeom>
          <a:ln w="12700">
            <a:miter lim="400000"/>
          </a:ln>
        </p:spPr>
      </p:pic>
      <p:pic>
        <p:nvPicPr>
          <p:cNvPr id="647" name="Google Shape;99;p5" descr="Google Shape;99;p5"/>
          <p:cNvPicPr>
            <a:picLocks noChangeAspect="1"/>
          </p:cNvPicPr>
          <p:nvPr/>
        </p:nvPicPr>
        <p:blipFill>
          <a:blip r:embed="rId5">
            <a:extLst/>
          </a:blip>
          <a:srcRect l="0" t="7749" r="0" b="5564"/>
          <a:stretch>
            <a:fillRect/>
          </a:stretch>
        </p:blipFill>
        <p:spPr>
          <a:xfrm>
            <a:off x="3517324" y="4675449"/>
            <a:ext cx="2752976" cy="2051651"/>
          </a:xfrm>
          <a:prstGeom prst="rect">
            <a:avLst/>
          </a:prstGeom>
          <a:ln w="12700">
            <a:miter lim="400000"/>
          </a:ln>
        </p:spPr>
      </p:pic>
      <p:grpSp>
        <p:nvGrpSpPr>
          <p:cNvPr id="650" name="Google Shape;100;p5"/>
          <p:cNvGrpSpPr/>
          <p:nvPr/>
        </p:nvGrpSpPr>
        <p:grpSpPr>
          <a:xfrm>
            <a:off x="10162429" y="2710077"/>
            <a:ext cx="1953197" cy="1265126"/>
            <a:chOff x="0" y="0"/>
            <a:chExt cx="1953196" cy="1265125"/>
          </a:xfrm>
        </p:grpSpPr>
        <p:pic>
          <p:nvPicPr>
            <p:cNvPr id="648" name="Google Shape;101;p5" descr="Google Shape;101;p5"/>
            <p:cNvPicPr>
              <a:picLocks noChangeAspect="1"/>
            </p:cNvPicPr>
            <p:nvPr/>
          </p:nvPicPr>
          <p:blipFill>
            <a:blip r:embed="rId6">
              <a:extLst/>
            </a:blip>
            <a:stretch>
              <a:fillRect/>
            </a:stretch>
          </p:blipFill>
          <p:spPr>
            <a:xfrm>
              <a:off x="4" y="0"/>
              <a:ext cx="1953193" cy="1265126"/>
            </a:xfrm>
            <a:prstGeom prst="rect">
              <a:avLst/>
            </a:prstGeom>
            <a:ln w="12700" cap="flat">
              <a:noFill/>
              <a:miter lim="400000"/>
            </a:ln>
            <a:effectLst/>
          </p:spPr>
        </p:pic>
        <p:sp>
          <p:nvSpPr>
            <p:cNvPr id="649" name="Google Shape;102;p5"/>
            <p:cNvSpPr txBox="1"/>
            <p:nvPr/>
          </p:nvSpPr>
          <p:spPr>
            <a:xfrm>
              <a:off x="-1" y="839001"/>
              <a:ext cx="1342289" cy="360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b="1" sz="1200">
                  <a:latin typeface="Roboto"/>
                  <a:ea typeface="Roboto"/>
                  <a:cs typeface="Roboto"/>
                  <a:sym typeface="Roboto"/>
                </a:defRPr>
              </a:lvl1pPr>
            </a:lstStyle>
            <a:p>
              <a:pPr/>
              <a:r>
                <a:t>Argo floats</a:t>
              </a:r>
            </a:p>
          </p:txBody>
        </p:sp>
      </p:grpSp>
      <p:grpSp>
        <p:nvGrpSpPr>
          <p:cNvPr id="653" name="Google Shape;103;p5"/>
          <p:cNvGrpSpPr/>
          <p:nvPr/>
        </p:nvGrpSpPr>
        <p:grpSpPr>
          <a:xfrm>
            <a:off x="10162543" y="1712883"/>
            <a:ext cx="1953257" cy="1105118"/>
            <a:chOff x="0" y="0"/>
            <a:chExt cx="1953256" cy="1105116"/>
          </a:xfrm>
        </p:grpSpPr>
        <p:pic>
          <p:nvPicPr>
            <p:cNvPr id="651" name="Google Shape;104;p5" descr="Google Shape;104;p5"/>
            <p:cNvPicPr>
              <a:picLocks noChangeAspect="1"/>
            </p:cNvPicPr>
            <p:nvPr/>
          </p:nvPicPr>
          <p:blipFill>
            <a:blip r:embed="rId7">
              <a:extLst/>
            </a:blip>
            <a:srcRect l="1322" t="37149" r="68412" b="23163"/>
            <a:stretch>
              <a:fillRect/>
            </a:stretch>
          </p:blipFill>
          <p:spPr>
            <a:xfrm>
              <a:off x="6" y="22017"/>
              <a:ext cx="1953251" cy="1083101"/>
            </a:xfrm>
            <a:prstGeom prst="rect">
              <a:avLst/>
            </a:prstGeom>
            <a:ln w="12700" cap="flat">
              <a:noFill/>
              <a:miter lim="400000"/>
            </a:ln>
            <a:effectLst/>
          </p:spPr>
        </p:pic>
        <p:sp>
          <p:nvSpPr>
            <p:cNvPr id="652" name="Google Shape;105;p5"/>
            <p:cNvSpPr txBox="1"/>
            <p:nvPr/>
          </p:nvSpPr>
          <p:spPr>
            <a:xfrm>
              <a:off x="-1" y="0"/>
              <a:ext cx="1183501" cy="3606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b="1" sz="1200">
                  <a:latin typeface="Roboto"/>
                  <a:ea typeface="Roboto"/>
                  <a:cs typeface="Roboto"/>
                  <a:sym typeface="Roboto"/>
                </a:defRPr>
              </a:lvl1pPr>
            </a:lstStyle>
            <a:p>
              <a:pPr/>
              <a:r>
                <a:t>Drifters</a:t>
              </a:r>
            </a:p>
          </p:txBody>
        </p:sp>
      </p:grpSp>
      <p:pic>
        <p:nvPicPr>
          <p:cNvPr id="654" name="Google Shape;106;p5" descr="Google Shape;106;p5"/>
          <p:cNvPicPr>
            <a:picLocks noChangeAspect="1"/>
          </p:cNvPicPr>
          <p:nvPr/>
        </p:nvPicPr>
        <p:blipFill>
          <a:blip r:embed="rId8">
            <a:extLst/>
          </a:blip>
          <a:srcRect l="0" t="13547" r="27557" b="0"/>
          <a:stretch>
            <a:fillRect/>
          </a:stretch>
        </p:blipFill>
        <p:spPr>
          <a:xfrm>
            <a:off x="10162550" y="3915826"/>
            <a:ext cx="1953251" cy="1554801"/>
          </a:xfrm>
          <a:prstGeom prst="rect">
            <a:avLst/>
          </a:prstGeom>
          <a:ln w="12700">
            <a:miter lim="400000"/>
          </a:ln>
        </p:spPr>
      </p:pic>
      <p:sp>
        <p:nvSpPr>
          <p:cNvPr id="655" name="Google Shape;107;p5"/>
          <p:cNvSpPr txBox="1"/>
          <p:nvPr/>
        </p:nvSpPr>
        <p:spPr>
          <a:xfrm>
            <a:off x="11353675" y="3915824"/>
            <a:ext cx="914401" cy="360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200">
                <a:latin typeface="Roboto"/>
                <a:ea typeface="Roboto"/>
                <a:cs typeface="Roboto"/>
                <a:sym typeface="Roboto"/>
              </a:defRPr>
            </a:lvl1pPr>
          </a:lstStyle>
          <a:p>
            <a:pPr/>
            <a:r>
              <a:t>Saildrone</a:t>
            </a:r>
          </a:p>
        </p:txBody>
      </p:sp>
      <p:pic>
        <p:nvPicPr>
          <p:cNvPr id="656" name="Google Shape;108;p5" descr="Google Shape;108;p5"/>
          <p:cNvPicPr>
            <a:picLocks noChangeAspect="1"/>
          </p:cNvPicPr>
          <p:nvPr/>
        </p:nvPicPr>
        <p:blipFill>
          <a:blip r:embed="rId9">
            <a:extLst/>
          </a:blip>
          <a:srcRect l="12757" t="43506" r="5669" b="24570"/>
          <a:stretch>
            <a:fillRect/>
          </a:stretch>
        </p:blipFill>
        <p:spPr>
          <a:xfrm>
            <a:off x="10162424" y="5470624"/>
            <a:ext cx="1971802" cy="1358849"/>
          </a:xfrm>
          <a:prstGeom prst="rect">
            <a:avLst/>
          </a:prstGeom>
          <a:ln>
            <a:solidFill>
              <a:srgbClr val="FFFFFF"/>
            </a:solidFill>
          </a:ln>
        </p:spPr>
      </p:pic>
      <p:sp>
        <p:nvSpPr>
          <p:cNvPr id="657" name="Google Shape;109;p5"/>
          <p:cNvSpPr txBox="1"/>
          <p:nvPr/>
        </p:nvSpPr>
        <p:spPr>
          <a:xfrm>
            <a:off x="10974924" y="5459150"/>
            <a:ext cx="1235401"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b="1" sz="1200">
                <a:latin typeface="Roboto"/>
                <a:ea typeface="Roboto"/>
                <a:cs typeface="Roboto"/>
                <a:sym typeface="Roboto"/>
              </a:defRPr>
            </a:lvl1pPr>
          </a:lstStyle>
          <a:p>
            <a:pPr/>
            <a:r>
              <a:t>Underwater gliders</a:t>
            </a:r>
          </a:p>
        </p:txBody>
      </p:sp>
      <p:sp>
        <p:nvSpPr>
          <p:cNvPr id="658" name="Google Shape;110;p5"/>
          <p:cNvSpPr txBox="1"/>
          <p:nvPr/>
        </p:nvSpPr>
        <p:spPr>
          <a:xfrm>
            <a:off x="8128000" y="4095250"/>
            <a:ext cx="1806900"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b="1" sz="1200">
                <a:latin typeface="Roboto"/>
                <a:ea typeface="Roboto"/>
                <a:cs typeface="Roboto"/>
                <a:sym typeface="Roboto"/>
              </a:defRPr>
            </a:lvl1pPr>
          </a:lstStyle>
          <a:p>
            <a:pPr/>
            <a:r>
              <a:t>Saildrone deployments</a:t>
            </a:r>
          </a:p>
        </p:txBody>
      </p:sp>
      <p:sp>
        <p:nvSpPr>
          <p:cNvPr id="659" name="Google Shape;111;p5"/>
          <p:cNvSpPr txBox="1"/>
          <p:nvPr/>
        </p:nvSpPr>
        <p:spPr>
          <a:xfrm>
            <a:off x="3671749" y="4650675"/>
            <a:ext cx="1547701" cy="360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200">
                <a:latin typeface="Roboto"/>
                <a:ea typeface="Roboto"/>
                <a:cs typeface="Roboto"/>
                <a:sym typeface="Roboto"/>
              </a:defRPr>
            </a:lvl1pPr>
          </a:lstStyle>
          <a:p>
            <a:pPr/>
            <a:r>
              <a:t>Glider lines</a:t>
            </a:r>
          </a:p>
        </p:txBody>
      </p:sp>
      <p:sp>
        <p:nvSpPr>
          <p:cNvPr id="660" name="Google Shape;112;p5"/>
          <p:cNvSpPr txBox="1"/>
          <p:nvPr/>
        </p:nvSpPr>
        <p:spPr>
          <a:xfrm>
            <a:off x="3593524" y="1930200"/>
            <a:ext cx="1547701" cy="360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200">
                <a:latin typeface="Roboto"/>
                <a:ea typeface="Roboto"/>
                <a:cs typeface="Roboto"/>
                <a:sym typeface="Roboto"/>
              </a:defRPr>
            </a:lvl1pPr>
          </a:lstStyle>
          <a:p>
            <a:pPr/>
            <a:r>
              <a:t>EOFs</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3"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HFP Experiments and Modules</a:t>
            </a:r>
          </a:p>
        </p:txBody>
      </p:sp>
      <p:pic>
        <p:nvPicPr>
          <p:cNvPr id="664"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665"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graphicFrame>
        <p:nvGraphicFramePr>
          <p:cNvPr id="666" name="Google Shape;466;p9"/>
          <p:cNvGraphicFramePr/>
          <p:nvPr/>
        </p:nvGraphicFramePr>
        <p:xfrm>
          <a:off x="394853" y="1514243"/>
          <a:ext cx="5307675" cy="7264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GENESIS STAGE (2)</a:t>
                      </a:r>
                    </a:p>
                  </a:txBody>
                  <a:tcPr marL="45725" marR="45725" marT="45725" marB="45725" anchor="t" anchorCtr="0" horzOverflow="overflow"/>
                </a:tc>
              </a:tr>
              <a:tr h="177800">
                <a:tc>
                  <a:txBody>
                    <a:bodyPr/>
                    <a:lstStyle/>
                    <a:p>
                      <a:pPr algn="ctr">
                        <a:defRPr sz="1800"/>
                      </a:pPr>
                      <a:r>
                        <a:rPr sz="1400"/>
                        <a:t>Favorable Air Mass (FAM) Experiment</a:t>
                      </a:r>
                    </a:p>
                  </a:txBody>
                  <a:tcPr marL="45725" marR="45725" marT="45725" marB="45725" anchor="t" anchorCtr="0" horzOverflow="overflow"/>
                </a:tc>
              </a:tr>
              <a:tr h="177800">
                <a:tc>
                  <a:txBody>
                    <a:bodyPr/>
                    <a:lstStyle/>
                    <a:p>
                      <a:pPr algn="ctr">
                        <a:defRPr sz="1800"/>
                      </a:pPr>
                      <a:r>
                        <a:rPr sz="1400"/>
                        <a:t>Precipitation during Formation and Observing its Response across Multiple Scales (PREFORM)</a:t>
                      </a:r>
                    </a:p>
                  </a:txBody>
                  <a:tcPr marL="45725" marR="45725" marT="45725" marB="45725" anchor="t" anchorCtr="0" horzOverflow="overflow"/>
                </a:tc>
              </a:tr>
            </a:tbl>
          </a:graphicData>
        </a:graphic>
      </p:graphicFrame>
      <p:graphicFrame>
        <p:nvGraphicFramePr>
          <p:cNvPr id="667" name="Google Shape;467;p9"/>
          <p:cNvGraphicFramePr/>
          <p:nvPr/>
        </p:nvGraphicFramePr>
        <p:xfrm>
          <a:off x="6489469" y="1319110"/>
          <a:ext cx="5307675" cy="15778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EARLY STAGE (4) </a:t>
                      </a:r>
                    </a:p>
                  </a:txBody>
                  <a:tcPr marL="45725" marR="45725" marT="45725" marB="45725" anchor="t" anchorCtr="0" horzOverflow="overflow"/>
                </a:tc>
              </a:tr>
              <a:tr h="301750">
                <a:tc>
                  <a:txBody>
                    <a:bodyPr/>
                    <a:lstStyle/>
                    <a:p>
                      <a:pPr algn="ctr">
                        <a:defRPr sz="1800"/>
                      </a:pPr>
                      <a:r>
                        <a:rPr sz="1400"/>
                        <a:t>Analysis of Intensification Processes Experiment (AIPEX)</a:t>
                      </a:r>
                    </a:p>
                  </a:txBody>
                  <a:tcPr marL="45725" marR="45725" marT="45725" marB="45725" anchor="t" anchorCtr="0" horzOverflow="overflow"/>
                </a:tc>
              </a:tr>
              <a:tr h="301750">
                <a:tc>
                  <a:txBody>
                    <a:bodyPr/>
                    <a:lstStyle/>
                    <a:p>
                      <a:pPr algn="ctr">
                        <a:defRPr sz="1800"/>
                      </a:pPr>
                      <a:r>
                        <a:rPr sz="1400"/>
                        <a:t>Convective Burst Structure and Evolution Module (CBM)</a:t>
                      </a:r>
                    </a:p>
                  </a:txBody>
                  <a:tcPr marL="45725" marR="45725" marT="45725" marB="45725" anchor="t" anchorCtr="0" horzOverflow="overflow"/>
                </a:tc>
              </a:tr>
              <a:tr h="301750">
                <a:tc>
                  <a:txBody>
                    <a:bodyPr/>
                    <a:lstStyle/>
                    <a:p>
                      <a:pPr algn="ctr">
                        <a:defRPr sz="1800"/>
                      </a:pPr>
                      <a:r>
                        <a:rPr sz="1400"/>
                        <a:t>Impact of Targeted Observations on Forecasts (ITOFS)</a:t>
                      </a:r>
                    </a:p>
                  </a:txBody>
                  <a:tcPr marL="45725" marR="45725" marT="45725" marB="45725" anchor="t" anchorCtr="0" horzOverflow="overflow"/>
                </a:tc>
              </a:tr>
              <a:tr h="301750">
                <a:tc>
                  <a:txBody>
                    <a:bodyPr/>
                    <a:lstStyle/>
                    <a:p>
                      <a:pPr algn="ctr">
                        <a:defRPr sz="1800"/>
                      </a:pPr>
                      <a:r>
                        <a:rPr sz="1400"/>
                        <a:t>Stratiform Spiral Module (SSM)</a:t>
                      </a:r>
                    </a:p>
                  </a:txBody>
                  <a:tcPr marL="45725" marR="45725" marT="45725" marB="45725" anchor="t" anchorCtr="0" horzOverflow="overflow"/>
                </a:tc>
              </a:tr>
            </a:tbl>
          </a:graphicData>
        </a:graphic>
      </p:graphicFrame>
      <p:graphicFrame>
        <p:nvGraphicFramePr>
          <p:cNvPr id="668" name="Google Shape;468;p9"/>
          <p:cNvGraphicFramePr/>
          <p:nvPr/>
        </p:nvGraphicFramePr>
        <p:xfrm>
          <a:off x="394853" y="3133508"/>
          <a:ext cx="5307675" cy="20066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228600">
                <a:tc>
                  <a:txBody>
                    <a:bodyPr/>
                    <a:lstStyle/>
                    <a:p>
                      <a:pPr algn="ctr">
                        <a:defRPr b="0" sz="1800">
                          <a:solidFill>
                            <a:srgbClr val="000000"/>
                          </a:solidFill>
                        </a:defRPr>
                      </a:pPr>
                      <a:r>
                        <a:rPr b="1">
                          <a:solidFill>
                            <a:srgbClr val="FFFFFF"/>
                          </a:solidFill>
                        </a:rPr>
                        <a:t>MATURE STAGE (10)</a:t>
                      </a:r>
                    </a:p>
                  </a:txBody>
                  <a:tcPr marL="45725" marR="45725" marT="45725" marB="45725" anchor="t" anchorCtr="0" horzOverflow="overflow"/>
                </a:tc>
              </a:tr>
              <a:tr h="177800">
                <a:tc>
                  <a:txBody>
                    <a:bodyPr/>
                    <a:lstStyle/>
                    <a:p>
                      <a:pPr algn="ctr">
                        <a:defRPr sz="1800"/>
                      </a:pPr>
                      <a:r>
                        <a:rPr sz="1400"/>
                        <a:t>Eye-Eyewall Mixing Module</a:t>
                      </a:r>
                    </a:p>
                  </a:txBody>
                  <a:tcPr marL="45725" marR="45725" marT="45725" marB="45725" anchor="t" anchorCtr="0" horzOverflow="overflow"/>
                </a:tc>
              </a:tr>
              <a:tr h="177800">
                <a:tc>
                  <a:txBody>
                    <a:bodyPr/>
                    <a:lstStyle/>
                    <a:p>
                      <a:pPr algn="ctr">
                        <a:defRPr sz="1800"/>
                      </a:pPr>
                      <a:r>
                        <a:rPr sz="1400"/>
                        <a:t>Gravity Wave Module</a:t>
                      </a:r>
                    </a:p>
                  </a:txBody>
                  <a:tcPr marL="45725" marR="45725" marT="45725" marB="45725" anchor="t" anchorCtr="0" horzOverflow="overflow"/>
                </a:tc>
              </a:tr>
              <a:tr h="177800">
                <a:tc>
                  <a:txBody>
                    <a:bodyPr/>
                    <a:lstStyle/>
                    <a:p>
                      <a:pPr algn="ctr">
                        <a:defRPr sz="1800"/>
                      </a:pPr>
                      <a:r>
                        <a:rPr sz="1400"/>
                        <a:t>Hurricane Boundary Layer Module</a:t>
                      </a:r>
                    </a:p>
                  </a:txBody>
                  <a:tcPr marL="45725" marR="45725" marT="45725" marB="45725" anchor="t" anchorCtr="0" horzOverflow="overflow"/>
                </a:tc>
              </a:tr>
              <a:tr h="177800">
                <a:tc>
                  <a:txBody>
                    <a:bodyPr/>
                    <a:lstStyle/>
                    <a:p>
                      <a:pPr algn="ctr">
                        <a:defRPr sz="1800"/>
                      </a:pPr>
                      <a:r>
                        <a:rPr sz="1400"/>
                        <a:t>NESDIS Ocean Winds</a:t>
                      </a:r>
                    </a:p>
                  </a:txBody>
                  <a:tcPr marL="45725" marR="45725" marT="45725" marB="45725" anchor="t" anchorCtr="0" horzOverflow="overflow"/>
                </a:tc>
              </a:tr>
              <a:tr h="177800">
                <a:tc>
                  <a:txBody>
                    <a:bodyPr/>
                    <a:lstStyle/>
                    <a:p>
                      <a:pPr algn="ctr">
                        <a:defRPr sz="1800"/>
                      </a:pPr>
                      <a:r>
                        <a:rPr sz="1400"/>
                        <a:t>Rainband Complex Module (RCM)</a:t>
                      </a:r>
                    </a:p>
                  </a:txBody>
                  <a:tcPr marL="45725" marR="45725" marT="45725" marB="45725" anchor="t" anchorCtr="0" horzOverflow="overflow"/>
                </a:tc>
              </a:tr>
              <a:tr h="177800">
                <a:tc>
                  <a:txBody>
                    <a:bodyPr/>
                    <a:lstStyle/>
                    <a:p>
                      <a:pPr algn="ctr">
                        <a:defRPr sz="1800"/>
                      </a:pPr>
                      <a:r>
                        <a:rPr sz="1400"/>
                        <a:t>RICO SUAVE</a:t>
                      </a:r>
                    </a:p>
                  </a:txBody>
                  <a:tcPr marL="45725" marR="45725" marT="45725" marB="45725" anchor="t" anchorCtr="0" horzOverflow="overflow"/>
                </a:tc>
              </a:tr>
              <a:tr h="177800">
                <a:tc>
                  <a:txBody>
                    <a:bodyPr/>
                    <a:lstStyle/>
                    <a:p>
                      <a:pPr algn="ctr">
                        <a:defRPr sz="1800"/>
                      </a:pPr>
                      <a:r>
                        <a:rPr sz="1400"/>
                        <a:t>Surface Wind and Wave Validation Module</a:t>
                      </a:r>
                    </a:p>
                  </a:txBody>
                  <a:tcPr marL="45725" marR="45725" marT="45725" marB="45725" anchor="t" anchorCtr="0" horzOverflow="overflow"/>
                </a:tc>
              </a:tr>
              <a:tr h="177800">
                <a:tc>
                  <a:txBody>
                    <a:bodyPr/>
                    <a:lstStyle/>
                    <a:p>
                      <a:pPr algn="ctr">
                        <a:defRPr sz="1800"/>
                      </a:pPr>
                      <a:r>
                        <a:rPr sz="1400"/>
                        <a:t>Tail Doppler Radar Analysis Evaluation Module</a:t>
                      </a:r>
                    </a:p>
                  </a:txBody>
                  <a:tcPr marL="45725" marR="45725" marT="45725" marB="45725" anchor="t" anchorCtr="0" horzOverflow="overflow"/>
                </a:tc>
              </a:tr>
              <a:tr h="177800">
                <a:tc>
                  <a:txBody>
                    <a:bodyPr/>
                    <a:lstStyle/>
                    <a:p>
                      <a:pPr algn="ctr">
                        <a:defRPr sz="1800"/>
                      </a:pPr>
                      <a:r>
                        <a:rPr sz="1400"/>
                        <a:t>Tropical Cyclone Diurnal Cycle Experiment</a:t>
                      </a:r>
                    </a:p>
                  </a:txBody>
                  <a:tcPr marL="45725" marR="45725" marT="45725" marB="45725" anchor="t" anchorCtr="0" horzOverflow="overflow"/>
                </a:tc>
              </a:tr>
              <a:tr h="177800">
                <a:tc>
                  <a:txBody>
                    <a:bodyPr/>
                    <a:lstStyle/>
                    <a:p>
                      <a:pPr algn="ctr">
                        <a:defRPr sz="1800"/>
                      </a:pPr>
                      <a:r>
                        <a:rPr sz="1400"/>
                        <a:t>Ventilation Module</a:t>
                      </a:r>
                    </a:p>
                  </a:txBody>
                  <a:tcPr marL="45725" marR="45725" marT="45725" marB="45725" anchor="t" anchorCtr="0" horzOverflow="overflow"/>
                </a:tc>
              </a:tr>
            </a:tbl>
          </a:graphicData>
        </a:graphic>
      </p:graphicFrame>
      <p:graphicFrame>
        <p:nvGraphicFramePr>
          <p:cNvPr id="669" name="Google Shape;469;p9"/>
          <p:cNvGraphicFramePr/>
          <p:nvPr/>
        </p:nvGraphicFramePr>
        <p:xfrm>
          <a:off x="6489467" y="3141180"/>
          <a:ext cx="5307676" cy="9743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END STAGE (2)</a:t>
                      </a:r>
                    </a:p>
                  </a:txBody>
                  <a:tcPr marL="45725" marR="45725" marT="45725" marB="45725" anchor="t" anchorCtr="0" horzOverflow="overflow"/>
                </a:tc>
              </a:tr>
              <a:tr h="301750">
                <a:tc>
                  <a:txBody>
                    <a:bodyPr/>
                    <a:lstStyle/>
                    <a:p>
                      <a:pPr algn="ctr">
                        <a:defRPr sz="1800"/>
                      </a:pPr>
                      <a:r>
                        <a:rPr sz="1400"/>
                        <a:t>Extratropical Transition Experiment </a:t>
                      </a:r>
                    </a:p>
                  </a:txBody>
                  <a:tcPr marL="45725" marR="45725" marT="45725" marB="45725" anchor="t" anchorCtr="0" horzOverflow="overflow"/>
                </a:tc>
              </a:tr>
              <a:tr h="301750">
                <a:tc>
                  <a:txBody>
                    <a:bodyPr/>
                    <a:lstStyle/>
                    <a:p>
                      <a:pPr algn="ctr">
                        <a:defRPr sz="1800"/>
                      </a:pPr>
                      <a:r>
                        <a:rPr sz="1400"/>
                        <a:t>Tropical Cyclones at Landfall Experiment</a:t>
                      </a:r>
                    </a:p>
                  </a:txBody>
                  <a:tcPr marL="45725" marR="45725" marT="45725" marB="45725" anchor="t" anchorCtr="0" horzOverflow="overflow"/>
                </a:tc>
              </a:tr>
            </a:tbl>
          </a:graphicData>
        </a:graphic>
      </p:graphicFrame>
      <p:graphicFrame>
        <p:nvGraphicFramePr>
          <p:cNvPr id="670" name="Google Shape;470;p9"/>
          <p:cNvGraphicFramePr/>
          <p:nvPr/>
        </p:nvGraphicFramePr>
        <p:xfrm>
          <a:off x="6489465" y="5538889"/>
          <a:ext cx="5307676" cy="5842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228600">
                <a:tc>
                  <a:txBody>
                    <a:bodyPr/>
                    <a:lstStyle/>
                    <a:p>
                      <a:pPr algn="ctr">
                        <a:defRPr b="0" sz="1800">
                          <a:solidFill>
                            <a:srgbClr val="000000"/>
                          </a:solidFill>
                        </a:defRPr>
                      </a:pPr>
                      <a:r>
                        <a:rPr b="1">
                          <a:solidFill>
                            <a:srgbClr val="FFFFFF"/>
                          </a:solidFill>
                        </a:rPr>
                        <a:t>SATELLITE VALIDATION (2)</a:t>
                      </a:r>
                    </a:p>
                  </a:txBody>
                  <a:tcPr marL="45725" marR="45725" marT="45725" marB="45725" anchor="t" anchorCtr="0" horzOverflow="overflow">
                    <a:solidFill>
                      <a:schemeClr val="accent5"/>
                    </a:solidFill>
                  </a:tcPr>
                </a:tc>
              </a:tr>
              <a:tr h="177800">
                <a:tc>
                  <a:txBody>
                    <a:bodyPr/>
                    <a:lstStyle/>
                    <a:p>
                      <a:pPr algn="ctr">
                        <a:defRPr sz="1800"/>
                      </a:pPr>
                      <a:r>
                        <a:rPr sz="1400"/>
                        <a:t>Eval of the Tropical Transition Environment using Satellite Soundings</a:t>
                      </a:r>
                    </a:p>
                  </a:txBody>
                  <a:tcPr marL="45725" marR="45725" marT="45725" marB="45725" anchor="t" anchorCtr="0" horzOverflow="overflow">
                    <a:solidFill>
                      <a:srgbClr val="CDD4EA"/>
                    </a:solidFill>
                  </a:tcPr>
                </a:tc>
              </a:tr>
              <a:tr h="177800">
                <a:tc>
                  <a:txBody>
                    <a:bodyPr/>
                    <a:lstStyle/>
                    <a:p>
                      <a:pPr algn="ctr">
                        <a:defRPr sz="1800"/>
                      </a:pPr>
                      <a:r>
                        <a:rPr sz="1400"/>
                        <a:t>NASA TROPICS Satellite Validation Module </a:t>
                      </a:r>
                    </a:p>
                  </a:txBody>
                  <a:tcPr marL="45725" marR="45725" marT="45725" marB="45725" anchor="t" anchorCtr="0" horzOverflow="overflow">
                    <a:solidFill>
                      <a:srgbClr val="E8EBF5"/>
                    </a:solidFill>
                  </a:tcPr>
                </a:tc>
              </a:tr>
            </a:tbl>
          </a:graphicData>
        </a:graphic>
      </p:graphicFrame>
      <p:graphicFrame>
        <p:nvGraphicFramePr>
          <p:cNvPr id="671" name="Google Shape;471;p9"/>
          <p:cNvGraphicFramePr/>
          <p:nvPr/>
        </p:nvGraphicFramePr>
        <p:xfrm>
          <a:off x="6489467" y="4353631"/>
          <a:ext cx="5307675" cy="97435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307675"/>
              </a:tblGrid>
              <a:tr h="370850">
                <a:tc>
                  <a:txBody>
                    <a:bodyPr/>
                    <a:lstStyle/>
                    <a:p>
                      <a:pPr algn="ctr">
                        <a:defRPr b="0" sz="1800">
                          <a:solidFill>
                            <a:srgbClr val="000000"/>
                          </a:solidFill>
                        </a:defRPr>
                      </a:pPr>
                      <a:r>
                        <a:rPr b="1">
                          <a:solidFill>
                            <a:srgbClr val="FFFFFF"/>
                          </a:solidFill>
                        </a:rPr>
                        <a:t>OCEAN OBSERVING (2)</a:t>
                      </a:r>
                    </a:p>
                  </a:txBody>
                  <a:tcPr marL="45725" marR="45725" marT="45725" marB="45725" anchor="t" anchorCtr="0" horzOverflow="overflow"/>
                </a:tc>
              </a:tr>
              <a:tr h="301750">
                <a:tc>
                  <a:txBody>
                    <a:bodyPr/>
                    <a:lstStyle/>
                    <a:p>
                      <a:pPr algn="ctr">
                        <a:defRPr sz="1800"/>
                      </a:pPr>
                      <a:r>
                        <a:rPr sz="1400"/>
                        <a:t>Ocean Survey Experiment</a:t>
                      </a:r>
                    </a:p>
                  </a:txBody>
                  <a:tcPr marL="45725" marR="45725" marT="45725" marB="45725" anchor="t" anchorCtr="0" horzOverflow="overflow"/>
                </a:tc>
              </a:tr>
              <a:tr h="301750">
                <a:tc>
                  <a:txBody>
                    <a:bodyPr/>
                    <a:lstStyle/>
                    <a:p>
                      <a:pPr algn="ctr">
                        <a:defRPr sz="1800"/>
                      </a:pPr>
                      <a:r>
                        <a:rPr sz="1400"/>
                        <a:t>Sustained and Targeted Ocean Observations</a:t>
                      </a:r>
                    </a:p>
                  </a:txBody>
                  <a:tcPr marL="45725" marR="45725" marT="45725" marB="45725" anchor="t" anchorCtr="0" horzOverflow="overflow"/>
                </a:tc>
              </a:tr>
            </a:tbl>
          </a:graphicData>
        </a:graphic>
      </p:graphicFrame>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4" name="TextBox 2"/>
          <p:cNvSpPr txBox="1"/>
          <p:nvPr/>
        </p:nvSpPr>
        <p:spPr>
          <a:xfrm>
            <a:off x="45720" y="0"/>
            <a:ext cx="12100562" cy="11006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Satellite Validation</a:t>
            </a:r>
          </a:p>
          <a:p>
            <a:pPr algn="ctr">
              <a:defRPr sz="2000">
                <a:solidFill>
                  <a:srgbClr val="002060"/>
                </a:solidFill>
                <a:latin typeface="Calibri Light"/>
                <a:ea typeface="Calibri Light"/>
                <a:cs typeface="Calibri Light"/>
                <a:sym typeface="Calibri Light"/>
              </a:defRPr>
            </a:pPr>
            <a:r>
              <a:t>Evaluation of the tropical transition environment using satellite soundings</a:t>
            </a:r>
          </a:p>
          <a:p>
            <a:pPr algn="ctr">
              <a:defRPr sz="1600">
                <a:solidFill>
                  <a:schemeClr val="accent1"/>
                </a:solidFill>
              </a:defRPr>
            </a:pPr>
            <a:r>
              <a:t>Science Team: </a:t>
            </a:r>
            <a:r>
              <a:rPr>
                <a:latin typeface="Calibri Light"/>
                <a:ea typeface="Calibri Light"/>
                <a:cs typeface="Calibri Light"/>
                <a:sym typeface="Calibri Light"/>
              </a:rPr>
              <a:t>Rebekah Esmaili (STC/JPSS), Jason Dunion (HRD), Michael Folmer (NWS/OPC), Jon Zawislak (HRD)</a:t>
            </a:r>
          </a:p>
        </p:txBody>
      </p:sp>
      <p:grpSp>
        <p:nvGrpSpPr>
          <p:cNvPr id="691" name="Diagram 3"/>
          <p:cNvGrpSpPr/>
          <p:nvPr/>
        </p:nvGrpSpPr>
        <p:grpSpPr>
          <a:xfrm>
            <a:off x="490717" y="1269691"/>
            <a:ext cx="11151766" cy="5168730"/>
            <a:chOff x="0" y="0"/>
            <a:chExt cx="11151764" cy="5168729"/>
          </a:xfrm>
        </p:grpSpPr>
        <p:grpSp>
          <p:nvGrpSpPr>
            <p:cNvPr id="677" name="Group"/>
            <p:cNvGrpSpPr/>
            <p:nvPr/>
          </p:nvGrpSpPr>
          <p:grpSpPr>
            <a:xfrm>
              <a:off x="0" y="0"/>
              <a:ext cx="2725417" cy="5168730"/>
              <a:chOff x="0" y="0"/>
              <a:chExt cx="2725416" cy="5168729"/>
            </a:xfrm>
          </p:grpSpPr>
          <p:sp>
            <p:nvSpPr>
              <p:cNvPr id="675" name="Rounded Rectangle"/>
              <p:cNvSpPr/>
              <p:nvPr/>
            </p:nvSpPr>
            <p:spPr>
              <a:xfrm>
                <a:off x="0" y="0"/>
                <a:ext cx="2725417" cy="5168730"/>
              </a:xfrm>
              <a:prstGeom prst="roundRect">
                <a:avLst>
                  <a:gd name="adj" fmla="val 10000"/>
                </a:avLst>
              </a:prstGeom>
              <a:solidFill>
                <a:schemeClr val="accent5"/>
              </a:solidFill>
              <a:ln w="12700" cap="flat">
                <a:solidFill>
                  <a:srgbClr val="FFFFFF"/>
                </a:solidFill>
                <a:prstDash val="solid"/>
                <a:miter lim="800000"/>
              </a:ln>
              <a:effectLst/>
            </p:spPr>
            <p:txBody>
              <a:bodyPr wrap="square" lIns="45719" tIns="45719" rIns="45719" bIns="45719" numCol="1" anchor="t">
                <a:noAutofit/>
              </a:bodyPr>
              <a:lstStyle/>
              <a:p>
                <a:pPr algn="ctr">
                  <a:defRPr spc="10" sz="1600">
                    <a:solidFill>
                      <a:srgbClr val="FFFFFF"/>
                    </a:solidFill>
                  </a:defRPr>
                </a:pPr>
              </a:p>
            </p:txBody>
          </p:sp>
          <p:sp>
            <p:nvSpPr>
              <p:cNvPr id="676" name="Motivation…"/>
              <p:cNvSpPr txBox="1"/>
              <p:nvPr/>
            </p:nvSpPr>
            <p:spPr>
              <a:xfrm>
                <a:off x="0" y="2067492"/>
                <a:ext cx="2725417" cy="2214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3792" tIns="113792" rIns="113792" bIns="113792" numCol="1" anchor="t">
                <a:spAutoFit/>
              </a:bodyPr>
              <a:lstStyle/>
              <a:p>
                <a:pPr algn="ctr">
                  <a:defRPr b="1" sz="1600">
                    <a:solidFill>
                      <a:srgbClr val="FFFFFF"/>
                    </a:solidFill>
                  </a:defRPr>
                </a:pPr>
                <a:r>
                  <a:t>Motivation</a:t>
                </a:r>
              </a:p>
              <a:p>
                <a:pPr algn="ctr">
                  <a:defRPr sz="1600">
                    <a:solidFill>
                      <a:srgbClr val="FFFFFF"/>
                    </a:solidFill>
                  </a:defRPr>
                </a:pPr>
                <a:r>
                  <a:t>NUCAPS</a:t>
                </a:r>
                <a:r>
                  <a:rPr baseline="30000"/>
                  <a:t>1</a:t>
                </a:r>
                <a:r>
                  <a:t> is a satellite sounding retrieval that provides timely, global observations in clear to partly cloudy scenes which can help forecasters monitor tropical cyclones in remote regions.</a:t>
                </a:r>
              </a:p>
            </p:txBody>
          </p:sp>
        </p:grpSp>
        <p:sp>
          <p:nvSpPr>
            <p:cNvPr id="678" name="Rounded Rectangle"/>
            <p:cNvSpPr/>
            <p:nvPr/>
          </p:nvSpPr>
          <p:spPr>
            <a:xfrm>
              <a:off x="418263" y="224063"/>
              <a:ext cx="1893306" cy="1893306"/>
            </a:xfrm>
            <a:prstGeom prst="roundRect">
              <a:avLst>
                <a:gd name="adj" fmla="val 16667"/>
              </a:avLst>
            </a:prstGeom>
            <a:blipFill rotWithShape="1">
              <a:blip r:embed="rId2"/>
              <a:srcRect l="0" t="0" r="0" b="0"/>
              <a:stretch>
                <a:fillRect/>
              </a:stretch>
            </a:blipFill>
            <a:ln w="12700" cap="flat">
              <a:solidFill>
                <a:srgbClr val="FFFFFF"/>
              </a:solidFill>
              <a:prstDash val="solid"/>
              <a:miter lim="800000"/>
            </a:ln>
            <a:effectLst/>
          </p:spPr>
          <p:txBody>
            <a:bodyPr wrap="square" lIns="45719" tIns="45719" rIns="45719" bIns="45719" numCol="1" anchor="t">
              <a:noAutofit/>
            </a:bodyPr>
            <a:lstStyle/>
            <a:p>
              <a:pPr/>
            </a:p>
          </p:txBody>
        </p:sp>
        <p:grpSp>
          <p:nvGrpSpPr>
            <p:cNvPr id="681" name="Group"/>
            <p:cNvGrpSpPr/>
            <p:nvPr/>
          </p:nvGrpSpPr>
          <p:grpSpPr>
            <a:xfrm>
              <a:off x="2820671" y="0"/>
              <a:ext cx="2725418" cy="5168730"/>
              <a:chOff x="0" y="0"/>
              <a:chExt cx="2725416" cy="5168729"/>
            </a:xfrm>
          </p:grpSpPr>
          <p:sp>
            <p:nvSpPr>
              <p:cNvPr id="679" name="Rounded Rectangle"/>
              <p:cNvSpPr/>
              <p:nvPr/>
            </p:nvSpPr>
            <p:spPr>
              <a:xfrm>
                <a:off x="0" y="0"/>
                <a:ext cx="2725417" cy="5168730"/>
              </a:xfrm>
              <a:prstGeom prst="roundRect">
                <a:avLst>
                  <a:gd name="adj" fmla="val 10000"/>
                </a:avLst>
              </a:prstGeom>
              <a:solidFill>
                <a:srgbClr val="43BEB9"/>
              </a:solidFill>
              <a:ln w="12700" cap="flat">
                <a:solidFill>
                  <a:srgbClr val="FFFFFF"/>
                </a:solidFill>
                <a:prstDash val="solid"/>
                <a:miter lim="800000"/>
              </a:ln>
              <a:effectLst/>
            </p:spPr>
            <p:txBody>
              <a:bodyPr wrap="square" lIns="45719" tIns="45719" rIns="45719" bIns="45719" numCol="1" anchor="t">
                <a:noAutofit/>
              </a:bodyPr>
              <a:lstStyle/>
              <a:p>
                <a:pPr algn="ctr" defTabSz="711200">
                  <a:lnSpc>
                    <a:spcPct val="90000"/>
                  </a:lnSpc>
                  <a:spcBef>
                    <a:spcPts val="700"/>
                  </a:spcBef>
                  <a:defRPr>
                    <a:solidFill>
                      <a:srgbClr val="FFFFFF"/>
                    </a:solidFill>
                  </a:defRPr>
                </a:pPr>
              </a:p>
            </p:txBody>
          </p:sp>
          <p:sp>
            <p:nvSpPr>
              <p:cNvPr id="680" name="Background…"/>
              <p:cNvSpPr txBox="1"/>
              <p:nvPr/>
            </p:nvSpPr>
            <p:spPr>
              <a:xfrm>
                <a:off x="0" y="2067492"/>
                <a:ext cx="2725417" cy="270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3792" tIns="113792" rIns="113792" bIns="113792" numCol="1" anchor="t">
                <a:spAutoFit/>
              </a:bodyPr>
              <a:lstStyle/>
              <a:p>
                <a:pPr algn="ctr" defTabSz="711200">
                  <a:lnSpc>
                    <a:spcPct val="90000"/>
                  </a:lnSpc>
                  <a:spcBef>
                    <a:spcPts val="600"/>
                  </a:spcBef>
                  <a:defRPr b="1" sz="1600">
                    <a:solidFill>
                      <a:srgbClr val="FFFFFF"/>
                    </a:solidFill>
                  </a:defRPr>
                </a:pPr>
                <a:r>
                  <a:t>Background</a:t>
                </a:r>
                <a:endParaRPr spc="10"/>
              </a:p>
              <a:p>
                <a:pPr algn="ctr" defTabSz="711200">
                  <a:lnSpc>
                    <a:spcPct val="90000"/>
                  </a:lnSpc>
                  <a:spcBef>
                    <a:spcPts val="600"/>
                  </a:spcBef>
                  <a:defRPr spc="10" sz="1600">
                    <a:solidFill>
                      <a:srgbClr val="FFFFFF"/>
                    </a:solidFill>
                  </a:defRPr>
                </a:pPr>
                <a:r>
                  <a:t>We previously found good statistical agreement with dropsondes.</a:t>
                </a:r>
              </a:p>
              <a:p>
                <a:pPr algn="ctr" defTabSz="711200">
                  <a:lnSpc>
                    <a:spcPct val="90000"/>
                  </a:lnSpc>
                  <a:spcBef>
                    <a:spcPts val="600"/>
                  </a:spcBef>
                  <a:defRPr spc="10" sz="1600">
                    <a:solidFill>
                      <a:srgbClr val="FFFFFF"/>
                    </a:solidFill>
                  </a:defRPr>
                </a:pPr>
                <a:r>
                  <a:t> NUCAPS infrared and microwave (IR+MW) temperature profiles had a 1 K RMSE</a:t>
                </a:r>
                <a:r>
                  <a:rPr baseline="30000"/>
                  <a:t>2</a:t>
                </a:r>
                <a:r>
                  <a:t> and a 1.7 km vertical resolution from 600-1000 mb.</a:t>
                </a:r>
                <a:r>
                  <a:rPr baseline="30000"/>
                  <a:t>3</a:t>
                </a:r>
              </a:p>
            </p:txBody>
          </p:sp>
        </p:grpSp>
        <p:sp>
          <p:nvSpPr>
            <p:cNvPr id="682" name="Rounded Rectangle"/>
            <p:cNvSpPr/>
            <p:nvPr/>
          </p:nvSpPr>
          <p:spPr>
            <a:xfrm>
              <a:off x="3225444" y="227230"/>
              <a:ext cx="1893306" cy="1893306"/>
            </a:xfrm>
            <a:prstGeom prst="roundRect">
              <a:avLst>
                <a:gd name="adj" fmla="val 16667"/>
              </a:avLst>
            </a:prstGeom>
            <a:blipFill rotWithShape="1">
              <a:blip r:embed="rId3"/>
              <a:srcRect l="0" t="0" r="0" b="0"/>
              <a:stretch>
                <a:fillRect/>
              </a:stretch>
            </a:blipFill>
            <a:ln w="12700" cap="flat">
              <a:solidFill>
                <a:srgbClr val="FFFFFF"/>
              </a:solidFill>
              <a:prstDash val="solid"/>
              <a:miter lim="800000"/>
            </a:ln>
            <a:effectLst/>
          </p:spPr>
          <p:txBody>
            <a:bodyPr wrap="square" lIns="45719" tIns="45719" rIns="45719" bIns="45719" numCol="1" anchor="t">
              <a:noAutofit/>
            </a:bodyPr>
            <a:lstStyle/>
            <a:p>
              <a:pPr/>
            </a:p>
          </p:txBody>
        </p:sp>
        <p:grpSp>
          <p:nvGrpSpPr>
            <p:cNvPr id="685" name="Group"/>
            <p:cNvGrpSpPr/>
            <p:nvPr/>
          </p:nvGrpSpPr>
          <p:grpSpPr>
            <a:xfrm>
              <a:off x="5616567" y="0"/>
              <a:ext cx="2725418" cy="5168730"/>
              <a:chOff x="0" y="0"/>
              <a:chExt cx="2725416" cy="5168729"/>
            </a:xfrm>
          </p:grpSpPr>
          <p:sp>
            <p:nvSpPr>
              <p:cNvPr id="683" name="Rounded Rectangle"/>
              <p:cNvSpPr/>
              <p:nvPr/>
            </p:nvSpPr>
            <p:spPr>
              <a:xfrm>
                <a:off x="0" y="0"/>
                <a:ext cx="2725417" cy="5168730"/>
              </a:xfrm>
              <a:prstGeom prst="roundRect">
                <a:avLst>
                  <a:gd name="adj" fmla="val 10000"/>
                </a:avLst>
              </a:prstGeom>
              <a:solidFill>
                <a:srgbClr val="45B664"/>
              </a:solidFill>
              <a:ln w="12700" cap="flat">
                <a:solidFill>
                  <a:srgbClr val="FFFFFF"/>
                </a:solidFill>
                <a:prstDash val="solid"/>
                <a:miter lim="800000"/>
              </a:ln>
              <a:effectLst/>
            </p:spPr>
            <p:txBody>
              <a:bodyPr wrap="square" lIns="45719" tIns="45719" rIns="45719" bIns="45719" numCol="1" anchor="t">
                <a:noAutofit/>
              </a:bodyPr>
              <a:lstStyle/>
              <a:p>
                <a:pPr algn="ctr" defTabSz="711200">
                  <a:lnSpc>
                    <a:spcPct val="90000"/>
                  </a:lnSpc>
                  <a:spcBef>
                    <a:spcPts val="700"/>
                  </a:spcBef>
                  <a:defRPr>
                    <a:solidFill>
                      <a:srgbClr val="FFFFFF"/>
                    </a:solidFill>
                  </a:defRPr>
                </a:pPr>
              </a:p>
            </p:txBody>
          </p:sp>
          <p:sp>
            <p:nvSpPr>
              <p:cNvPr id="684" name="2022 Science Objectives…"/>
              <p:cNvSpPr txBox="1"/>
              <p:nvPr/>
            </p:nvSpPr>
            <p:spPr>
              <a:xfrm>
                <a:off x="0" y="2067492"/>
                <a:ext cx="2725417" cy="29382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3792" tIns="113792" rIns="113792" bIns="113792" numCol="1" anchor="t">
                <a:spAutoFit/>
              </a:bodyPr>
              <a:lstStyle/>
              <a:p>
                <a:pPr algn="ctr" defTabSz="711200">
                  <a:lnSpc>
                    <a:spcPct val="90000"/>
                  </a:lnSpc>
                  <a:spcBef>
                    <a:spcPts val="600"/>
                  </a:spcBef>
                  <a:defRPr b="1" sz="1600">
                    <a:solidFill>
                      <a:srgbClr val="FFFFFF"/>
                    </a:solidFill>
                  </a:defRPr>
                </a:pPr>
                <a:r>
                  <a:t>2022 Science Objectives</a:t>
                </a:r>
              </a:p>
              <a:p>
                <a:pPr algn="ctr" defTabSz="711200">
                  <a:lnSpc>
                    <a:spcPct val="90000"/>
                  </a:lnSpc>
                  <a:spcBef>
                    <a:spcPts val="600"/>
                  </a:spcBef>
                  <a:defRPr sz="1600">
                    <a:solidFill>
                      <a:srgbClr val="FFFFFF"/>
                    </a:solidFill>
                  </a:defRPr>
                </a:pPr>
                <a:r>
                  <a:t>Investigate if NUCAPS can anticipate extratropical/tropical transition by examining the atmospheric column composition and thermodynamics.</a:t>
                </a:r>
              </a:p>
              <a:p>
                <a:pPr algn="ctr" defTabSz="711200">
                  <a:lnSpc>
                    <a:spcPct val="90000"/>
                  </a:lnSpc>
                  <a:spcBef>
                    <a:spcPts val="600"/>
                  </a:spcBef>
                  <a:defRPr sz="1600">
                    <a:solidFill>
                      <a:srgbClr val="FFFFFF"/>
                    </a:solidFill>
                  </a:defRPr>
                </a:pPr>
                <a:r>
                  <a:t>Validate NUCAPS thermodynamic structure with coincident (&lt; 1hr, &lt; 5km) dropsondes.</a:t>
                </a:r>
              </a:p>
            </p:txBody>
          </p:sp>
        </p:grpSp>
        <p:sp>
          <p:nvSpPr>
            <p:cNvPr id="686" name="Rounded Rectangle"/>
            <p:cNvSpPr/>
            <p:nvPr/>
          </p:nvSpPr>
          <p:spPr>
            <a:xfrm>
              <a:off x="6032623" y="224063"/>
              <a:ext cx="1893306" cy="1893306"/>
            </a:xfrm>
            <a:prstGeom prst="roundRect">
              <a:avLst>
                <a:gd name="adj" fmla="val 16667"/>
              </a:avLst>
            </a:prstGeom>
            <a:blipFill rotWithShape="1">
              <a:blip r:embed="rId4"/>
              <a:srcRect l="0" t="0" r="0" b="0"/>
              <a:stretch>
                <a:fillRect/>
              </a:stretch>
            </a:blipFill>
            <a:ln w="12700" cap="flat">
              <a:solidFill>
                <a:srgbClr val="FFFFFF"/>
              </a:solidFill>
              <a:prstDash val="solid"/>
              <a:miter lim="800000"/>
            </a:ln>
            <a:effectLst/>
          </p:spPr>
          <p:txBody>
            <a:bodyPr wrap="square" lIns="45719" tIns="45719" rIns="45719" bIns="45719" numCol="1" anchor="t">
              <a:noAutofit/>
            </a:bodyPr>
            <a:lstStyle/>
            <a:p>
              <a:pPr/>
            </a:p>
          </p:txBody>
        </p:sp>
        <p:grpSp>
          <p:nvGrpSpPr>
            <p:cNvPr id="689" name="Group"/>
            <p:cNvGrpSpPr/>
            <p:nvPr/>
          </p:nvGrpSpPr>
          <p:grpSpPr>
            <a:xfrm>
              <a:off x="8426347" y="0"/>
              <a:ext cx="2725418" cy="5168730"/>
              <a:chOff x="0" y="0"/>
              <a:chExt cx="2725416" cy="5168729"/>
            </a:xfrm>
          </p:grpSpPr>
          <p:sp>
            <p:nvSpPr>
              <p:cNvPr id="687" name="Rounded Rectangle"/>
              <p:cNvSpPr/>
              <p:nvPr/>
            </p:nvSpPr>
            <p:spPr>
              <a:xfrm>
                <a:off x="0" y="0"/>
                <a:ext cx="2725417" cy="5168730"/>
              </a:xfrm>
              <a:prstGeom prst="roundRect">
                <a:avLst>
                  <a:gd name="adj" fmla="val 10000"/>
                </a:avLst>
              </a:prstGeom>
              <a:solidFill>
                <a:schemeClr val="accent6"/>
              </a:solidFill>
              <a:ln w="12700" cap="flat">
                <a:solidFill>
                  <a:srgbClr val="FFFFFF"/>
                </a:solidFill>
                <a:prstDash val="solid"/>
                <a:miter lim="800000"/>
              </a:ln>
              <a:effectLst/>
            </p:spPr>
            <p:txBody>
              <a:bodyPr wrap="square" lIns="45719" tIns="45719" rIns="45719" bIns="45719" numCol="1" anchor="t">
                <a:noAutofit/>
              </a:bodyPr>
              <a:lstStyle/>
              <a:p>
                <a:pPr algn="ctr" defTabSz="711200">
                  <a:lnSpc>
                    <a:spcPct val="90000"/>
                  </a:lnSpc>
                  <a:spcBef>
                    <a:spcPts val="700"/>
                  </a:spcBef>
                  <a:defRPr>
                    <a:solidFill>
                      <a:srgbClr val="FFFFFF"/>
                    </a:solidFill>
                  </a:defRPr>
                </a:pPr>
              </a:p>
            </p:txBody>
          </p:sp>
          <p:sp>
            <p:nvSpPr>
              <p:cNvPr id="688" name="2022 Operational Objectives…"/>
              <p:cNvSpPr txBox="1"/>
              <p:nvPr/>
            </p:nvSpPr>
            <p:spPr>
              <a:xfrm>
                <a:off x="0" y="2067492"/>
                <a:ext cx="2725417" cy="2153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3792" tIns="113792" rIns="113792" bIns="113792" numCol="1" anchor="t">
                <a:spAutoFit/>
              </a:bodyPr>
              <a:lstStyle/>
              <a:p>
                <a:pPr algn="ctr" defTabSz="711200">
                  <a:lnSpc>
                    <a:spcPct val="90000"/>
                  </a:lnSpc>
                  <a:spcBef>
                    <a:spcPts val="600"/>
                  </a:spcBef>
                  <a:defRPr b="1" spc="10" sz="1600">
                    <a:solidFill>
                      <a:srgbClr val="FFFFFF"/>
                    </a:solidFill>
                  </a:defRPr>
                </a:pPr>
                <a:r>
                  <a:t>2022 Operational Objectives</a:t>
                </a:r>
              </a:p>
              <a:p>
                <a:pPr algn="ctr" defTabSz="711200">
                  <a:lnSpc>
                    <a:spcPct val="90000"/>
                  </a:lnSpc>
                  <a:spcBef>
                    <a:spcPts val="600"/>
                  </a:spcBef>
                  <a:defRPr spc="10" sz="1600">
                    <a:solidFill>
                      <a:srgbClr val="FFFFFF"/>
                    </a:solidFill>
                  </a:defRPr>
                </a:pPr>
                <a:r>
                  <a:t>Provide NUCAPS using timely data delivery in forecaster-friendly software tools (e.g., plan view maps, Skew-T profiles, web tools, SHARPpy, AWIPS-II) to campaign organizers, collaborators.</a:t>
                </a:r>
              </a:p>
            </p:txBody>
          </p:sp>
        </p:grpSp>
        <p:sp>
          <p:nvSpPr>
            <p:cNvPr id="690" name="Rounded Rectangle"/>
            <p:cNvSpPr/>
            <p:nvPr/>
          </p:nvSpPr>
          <p:spPr>
            <a:xfrm>
              <a:off x="8839804" y="224063"/>
              <a:ext cx="1893306" cy="1893306"/>
            </a:xfrm>
            <a:prstGeom prst="roundRect">
              <a:avLst>
                <a:gd name="adj" fmla="val 16667"/>
              </a:avLst>
            </a:prstGeom>
            <a:blipFill rotWithShape="1">
              <a:blip r:embed="rId5"/>
              <a:srcRect l="0" t="0" r="0" b="0"/>
              <a:stretch>
                <a:fillRect/>
              </a:stretch>
            </a:blipFill>
            <a:ln w="12700" cap="flat">
              <a:solidFill>
                <a:srgbClr val="FFFFFF"/>
              </a:solidFill>
              <a:prstDash val="solid"/>
              <a:miter lim="800000"/>
            </a:ln>
            <a:effectLst/>
          </p:spPr>
          <p:txBody>
            <a:bodyPr wrap="square" lIns="45719" tIns="45719" rIns="45719" bIns="45719" numCol="1" anchor="t">
              <a:noAutofit/>
            </a:bodyPr>
            <a:lstStyle/>
            <a:p>
              <a:pPr/>
            </a:p>
          </p:txBody>
        </p:sp>
      </p:grpSp>
      <p:sp>
        <p:nvSpPr>
          <p:cNvPr id="692" name="TextBox 4"/>
          <p:cNvSpPr txBox="1"/>
          <p:nvPr/>
        </p:nvSpPr>
        <p:spPr>
          <a:xfrm>
            <a:off x="-28011" y="6438420"/>
            <a:ext cx="12104442" cy="2808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aseline="30000" sz="1400">
                <a:solidFill>
                  <a:srgbClr val="FFFFFF"/>
                </a:solidFill>
                <a:latin typeface="Calibri Light"/>
                <a:ea typeface="Calibri Light"/>
                <a:cs typeface="Calibri Light"/>
                <a:sym typeface="Calibri Light"/>
              </a:defRPr>
            </a:pPr>
            <a:r>
              <a:t>1</a:t>
            </a:r>
            <a:r>
              <a:rPr baseline="0"/>
              <a:t>NOAA-Unique Combined Atmospheric Processing System</a:t>
            </a:r>
            <a:r>
              <a:t> 2</a:t>
            </a:r>
            <a:r>
              <a:rPr baseline="0"/>
              <a:t>Root mean square error </a:t>
            </a:r>
            <a:r>
              <a:rPr spc="10"/>
              <a:t>3</a:t>
            </a:r>
            <a:r>
              <a:rPr baseline="0" spc="10"/>
              <a:t>Esmaili et al., 2022 (in review)</a:t>
            </a:r>
          </a:p>
        </p:txBody>
      </p:sp>
      <p:grpSp>
        <p:nvGrpSpPr>
          <p:cNvPr id="705" name="Group 5"/>
          <p:cNvGrpSpPr/>
          <p:nvPr/>
        </p:nvGrpSpPr>
        <p:grpSpPr>
          <a:xfrm>
            <a:off x="427887" y="1091358"/>
            <a:ext cx="8900667" cy="508001"/>
            <a:chOff x="0" y="0"/>
            <a:chExt cx="8900666" cy="508000"/>
          </a:xfrm>
        </p:grpSpPr>
        <p:grpSp>
          <p:nvGrpSpPr>
            <p:cNvPr id="695" name="Oval 6"/>
            <p:cNvGrpSpPr/>
            <p:nvPr/>
          </p:nvGrpSpPr>
          <p:grpSpPr>
            <a:xfrm>
              <a:off x="-1" y="0"/>
              <a:ext cx="508001" cy="508000"/>
              <a:chOff x="0" y="0"/>
              <a:chExt cx="508000" cy="508000"/>
            </a:xfrm>
          </p:grpSpPr>
          <p:sp>
            <p:nvSpPr>
              <p:cNvPr id="693" name="Circle"/>
              <p:cNvSpPr/>
              <p:nvPr/>
            </p:nvSpPr>
            <p:spPr>
              <a:xfrm>
                <a:off x="0" y="0"/>
                <a:ext cx="508000" cy="508000"/>
              </a:xfrm>
              <a:prstGeom prst="ellipse">
                <a:avLst/>
              </a:prstGeom>
              <a:solidFill>
                <a:srgbClr val="44546A"/>
              </a:solidFill>
              <a:ln w="1905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694" name="1"/>
              <p:cNvSpPr txBox="1"/>
              <p:nvPr/>
            </p:nvSpPr>
            <p:spPr>
              <a:xfrm>
                <a:off x="129639" y="31621"/>
                <a:ext cx="248722" cy="44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a:solidFill>
                      <a:srgbClr val="FFFFFF"/>
                    </a:solidFill>
                  </a:defRPr>
                </a:lvl1pPr>
              </a:lstStyle>
              <a:p>
                <a:pPr/>
                <a:r>
                  <a:t>1</a:t>
                </a:r>
              </a:p>
            </p:txBody>
          </p:sp>
        </p:grpSp>
        <p:grpSp>
          <p:nvGrpSpPr>
            <p:cNvPr id="698" name="Oval 7"/>
            <p:cNvGrpSpPr/>
            <p:nvPr/>
          </p:nvGrpSpPr>
          <p:grpSpPr>
            <a:xfrm>
              <a:off x="2786991" y="0"/>
              <a:ext cx="508001" cy="508000"/>
              <a:chOff x="0" y="0"/>
              <a:chExt cx="508000" cy="508000"/>
            </a:xfrm>
          </p:grpSpPr>
          <p:sp>
            <p:nvSpPr>
              <p:cNvPr id="696" name="Circle"/>
              <p:cNvSpPr/>
              <p:nvPr/>
            </p:nvSpPr>
            <p:spPr>
              <a:xfrm>
                <a:off x="0" y="0"/>
                <a:ext cx="508000" cy="508000"/>
              </a:xfrm>
              <a:prstGeom prst="ellipse">
                <a:avLst/>
              </a:prstGeom>
              <a:solidFill>
                <a:srgbClr val="44546A"/>
              </a:solidFill>
              <a:ln w="1905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697" name="2"/>
              <p:cNvSpPr txBox="1"/>
              <p:nvPr/>
            </p:nvSpPr>
            <p:spPr>
              <a:xfrm>
                <a:off x="129639" y="31621"/>
                <a:ext cx="248722" cy="44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a:solidFill>
                      <a:srgbClr val="FFFFFF"/>
                    </a:solidFill>
                  </a:defRPr>
                </a:lvl1pPr>
              </a:lstStyle>
              <a:p>
                <a:pPr/>
                <a:r>
                  <a:t>2</a:t>
                </a:r>
              </a:p>
            </p:txBody>
          </p:sp>
        </p:grpSp>
        <p:grpSp>
          <p:nvGrpSpPr>
            <p:cNvPr id="701" name="Oval 8"/>
            <p:cNvGrpSpPr/>
            <p:nvPr/>
          </p:nvGrpSpPr>
          <p:grpSpPr>
            <a:xfrm>
              <a:off x="5638518" y="0"/>
              <a:ext cx="508001" cy="508000"/>
              <a:chOff x="0" y="0"/>
              <a:chExt cx="508000" cy="508000"/>
            </a:xfrm>
          </p:grpSpPr>
          <p:sp>
            <p:nvSpPr>
              <p:cNvPr id="699" name="Circle"/>
              <p:cNvSpPr/>
              <p:nvPr/>
            </p:nvSpPr>
            <p:spPr>
              <a:xfrm>
                <a:off x="0" y="0"/>
                <a:ext cx="508000" cy="508000"/>
              </a:xfrm>
              <a:prstGeom prst="ellipse">
                <a:avLst/>
              </a:prstGeom>
              <a:solidFill>
                <a:srgbClr val="44546A"/>
              </a:solidFill>
              <a:ln w="1905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700" name="3"/>
              <p:cNvSpPr txBox="1"/>
              <p:nvPr/>
            </p:nvSpPr>
            <p:spPr>
              <a:xfrm>
                <a:off x="129639" y="31621"/>
                <a:ext cx="248722" cy="44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a:solidFill>
                      <a:srgbClr val="FFFFFF"/>
                    </a:solidFill>
                  </a:defRPr>
                </a:lvl1pPr>
              </a:lstStyle>
              <a:p>
                <a:pPr/>
                <a:r>
                  <a:t>3</a:t>
                </a:r>
              </a:p>
            </p:txBody>
          </p:sp>
        </p:grpSp>
        <p:grpSp>
          <p:nvGrpSpPr>
            <p:cNvPr id="704" name="Oval 9"/>
            <p:cNvGrpSpPr/>
            <p:nvPr/>
          </p:nvGrpSpPr>
          <p:grpSpPr>
            <a:xfrm>
              <a:off x="8392666" y="0"/>
              <a:ext cx="508001" cy="508000"/>
              <a:chOff x="0" y="0"/>
              <a:chExt cx="508000" cy="508000"/>
            </a:xfrm>
          </p:grpSpPr>
          <p:sp>
            <p:nvSpPr>
              <p:cNvPr id="702" name="Circle"/>
              <p:cNvSpPr/>
              <p:nvPr/>
            </p:nvSpPr>
            <p:spPr>
              <a:xfrm>
                <a:off x="0" y="0"/>
                <a:ext cx="508000" cy="508000"/>
              </a:xfrm>
              <a:prstGeom prst="ellipse">
                <a:avLst/>
              </a:prstGeom>
              <a:solidFill>
                <a:srgbClr val="44546A"/>
              </a:solidFill>
              <a:ln w="1905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703" name="4"/>
              <p:cNvSpPr txBox="1"/>
              <p:nvPr/>
            </p:nvSpPr>
            <p:spPr>
              <a:xfrm>
                <a:off x="129639" y="31621"/>
                <a:ext cx="248722" cy="44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a:solidFill>
                      <a:srgbClr val="FFFFFF"/>
                    </a:solidFill>
                  </a:defRPr>
                </a:lvl1pPr>
              </a:lstStyle>
              <a:p>
                <a:pPr/>
                <a:r>
                  <a:t>4</a:t>
                </a:r>
              </a:p>
            </p:txBody>
          </p:sp>
        </p:grpSp>
      </p:gr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Slide Number Placeholder 1"/>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8" name="TextBox 2"/>
          <p:cNvSpPr txBox="1"/>
          <p:nvPr/>
        </p:nvSpPr>
        <p:spPr>
          <a:xfrm>
            <a:off x="45720" y="0"/>
            <a:ext cx="12100562" cy="11006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2022 HFP-APHEX: Satellite Validation</a:t>
            </a:r>
          </a:p>
          <a:p>
            <a:pPr algn="ctr">
              <a:defRPr b="1" sz="2000">
                <a:solidFill>
                  <a:srgbClr val="2E75B6"/>
                </a:solidFill>
              </a:defRPr>
            </a:pPr>
            <a:r>
              <a:t>TROPICS Satellite Validation</a:t>
            </a:r>
          </a:p>
          <a:p>
            <a:pPr algn="ctr">
              <a:defRPr sz="1600">
                <a:solidFill>
                  <a:srgbClr val="2E75B6"/>
                </a:solidFill>
              </a:defRPr>
            </a:pPr>
            <a:r>
              <a:t>Science Team: Brittany Dahl, Jason Dunion, Rob Rogers, Jon Zawislak, Trey Alvey, Bill Blackwell (MIT/LL)</a:t>
            </a:r>
          </a:p>
        </p:txBody>
      </p:sp>
      <p:sp>
        <p:nvSpPr>
          <p:cNvPr id="709" name="TextBox 3"/>
          <p:cNvSpPr txBox="1"/>
          <p:nvPr/>
        </p:nvSpPr>
        <p:spPr>
          <a:xfrm>
            <a:off x="216549" y="1266100"/>
            <a:ext cx="7576858" cy="2238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t>Background:</a:t>
            </a:r>
          </a:p>
          <a:p>
            <a:pPr lvl="1" marL="742950" indent="-285750">
              <a:spcBef>
                <a:spcPts val="1200"/>
              </a:spcBef>
              <a:buSzPct val="100000"/>
              <a:buFont typeface="Arial"/>
              <a:buChar char="•"/>
            </a:pPr>
            <a:r>
              <a:t>TROPICS satellite constellation is designed to deliver microwave observations at high temporal and spatial resolution that will be valuable for studying the evolution of the mesoscale precipitation structure and thermodynamic environment of TCs</a:t>
            </a:r>
          </a:p>
          <a:p>
            <a:pPr lvl="1" marL="742950" indent="-285750">
              <a:buSzPct val="100000"/>
              <a:buFont typeface="Arial"/>
              <a:buChar char="•"/>
            </a:pPr>
            <a:r>
              <a:t>Due to recent launch setbacks with the constellation satellites, only data from TROPICS Pathfinder will be available for the 2022 season</a:t>
            </a:r>
          </a:p>
        </p:txBody>
      </p:sp>
      <p:sp>
        <p:nvSpPr>
          <p:cNvPr id="710" name="TextBox 4"/>
          <p:cNvSpPr txBox="1"/>
          <p:nvPr/>
        </p:nvSpPr>
        <p:spPr>
          <a:xfrm>
            <a:off x="216547" y="3667390"/>
            <a:ext cx="7576859" cy="26825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t>Objectives: </a:t>
            </a:r>
          </a:p>
          <a:p>
            <a:pPr lvl="1" marL="742950" indent="-285750">
              <a:spcBef>
                <a:spcPts val="1200"/>
              </a:spcBef>
              <a:buSzPct val="100000"/>
              <a:buFont typeface="Arial"/>
              <a:buChar char="•"/>
            </a:pPr>
            <a:r>
              <a:t>Collect dropsonde and TDR data to validate TROPICS satellite-derived temperature, moisture, and precipitation profiles in a variety of tropical environments</a:t>
            </a:r>
          </a:p>
          <a:p>
            <a:pPr lvl="1" marL="742950" indent="-285750">
              <a:spcBef>
                <a:spcPts val="1200"/>
              </a:spcBef>
              <a:buSzPct val="100000"/>
              <a:buFont typeface="Arial"/>
              <a:buChar char="•"/>
            </a:pPr>
            <a:r>
              <a:t>Coordinate P-3 and G-IV GPS dropsonde releases with TROPICS satellite overpasses</a:t>
            </a:r>
          </a:p>
          <a:p>
            <a:pPr lvl="1" marL="742950" indent="-285750">
              <a:spcBef>
                <a:spcPts val="1200"/>
              </a:spcBef>
              <a:buSzPct val="100000"/>
              <a:buFont typeface="Arial"/>
              <a:buChar char="•"/>
            </a:pPr>
            <a:r>
              <a:t>Evaluate the impact of TROPICS data on regional numerical prediction of tropical cyclones, including a comparison to the impact of aircraft data</a:t>
            </a:r>
          </a:p>
        </p:txBody>
      </p:sp>
      <p:pic>
        <p:nvPicPr>
          <p:cNvPr id="711" name="Picture 5" descr="Picture 5"/>
          <p:cNvPicPr>
            <a:picLocks noChangeAspect="1"/>
          </p:cNvPicPr>
          <p:nvPr/>
        </p:nvPicPr>
        <p:blipFill>
          <a:blip r:embed="rId2">
            <a:extLst/>
          </a:blip>
          <a:stretch>
            <a:fillRect/>
          </a:stretch>
        </p:blipFill>
        <p:spPr>
          <a:xfrm>
            <a:off x="9982199" y="4370489"/>
            <a:ext cx="1955595" cy="1486898"/>
          </a:xfrm>
          <a:prstGeom prst="rect">
            <a:avLst/>
          </a:prstGeom>
          <a:ln>
            <a:solidFill>
              <a:srgbClr val="000000"/>
            </a:solidFill>
          </a:ln>
        </p:spPr>
      </p:pic>
      <p:pic>
        <p:nvPicPr>
          <p:cNvPr id="712" name="Picture 8" descr="Picture 8"/>
          <p:cNvPicPr>
            <a:picLocks noChangeAspect="1"/>
          </p:cNvPicPr>
          <p:nvPr/>
        </p:nvPicPr>
        <p:blipFill>
          <a:blip r:embed="rId3">
            <a:extLst/>
          </a:blip>
          <a:srcRect l="11639" t="13181" r="2319" b="22525"/>
          <a:stretch>
            <a:fillRect/>
          </a:stretch>
        </p:blipFill>
        <p:spPr>
          <a:xfrm>
            <a:off x="8072469" y="1656840"/>
            <a:ext cx="3589620" cy="2010550"/>
          </a:xfrm>
          <a:prstGeom prst="rect">
            <a:avLst/>
          </a:prstGeom>
          <a:ln>
            <a:solidFill>
              <a:srgbClr val="000000"/>
            </a:solidFill>
          </a:ln>
        </p:spPr>
      </p:pic>
      <p:pic>
        <p:nvPicPr>
          <p:cNvPr id="713" name="Picture 10" descr="Picture 10"/>
          <p:cNvPicPr>
            <a:picLocks noChangeAspect="1"/>
          </p:cNvPicPr>
          <p:nvPr/>
        </p:nvPicPr>
        <p:blipFill>
          <a:blip r:embed="rId4">
            <a:extLst/>
          </a:blip>
          <a:srcRect l="5006" t="10577" r="7649" b="7921"/>
          <a:stretch>
            <a:fillRect/>
          </a:stretch>
        </p:blipFill>
        <p:spPr>
          <a:xfrm>
            <a:off x="7837716" y="4190863"/>
            <a:ext cx="2061504" cy="1923580"/>
          </a:xfrm>
          <a:prstGeom prst="rect">
            <a:avLst/>
          </a:prstGeom>
          <a:ln>
            <a:solidFill>
              <a:srgbClr val="000000"/>
            </a:solidFill>
          </a:ln>
        </p:spPr>
      </p:pic>
      <p:sp>
        <p:nvSpPr>
          <p:cNvPr id="714" name="Rectangle 15"/>
          <p:cNvSpPr/>
          <p:nvPr/>
        </p:nvSpPr>
        <p:spPr>
          <a:xfrm>
            <a:off x="8769550" y="2421652"/>
            <a:ext cx="197181" cy="197181"/>
          </a:xfrm>
          <a:prstGeom prst="rect">
            <a:avLst/>
          </a:prstGeom>
          <a:ln w="38100">
            <a:solidFill>
              <a:srgbClr val="000000"/>
            </a:solidFill>
            <a:miter/>
          </a:ln>
        </p:spPr>
        <p:txBody>
          <a:bodyPr lIns="45719" rIns="45719" anchor="ctr"/>
          <a:lstStyle/>
          <a:p>
            <a:pPr algn="ctr">
              <a:defRPr>
                <a:solidFill>
                  <a:srgbClr val="FFFFFF"/>
                </a:solidFill>
              </a:defRPr>
            </a:pPr>
          </a:p>
        </p:txBody>
      </p:sp>
      <p:sp>
        <p:nvSpPr>
          <p:cNvPr id="715" name="TextBox 22"/>
          <p:cNvSpPr txBox="1"/>
          <p:nvPr/>
        </p:nvSpPr>
        <p:spPr>
          <a:xfrm>
            <a:off x="7882450" y="3923407"/>
            <a:ext cx="1960623" cy="2808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pPr/>
            <a:r>
              <a:t>Ida overpass 08/28 2007Z</a:t>
            </a:r>
          </a:p>
        </p:txBody>
      </p:sp>
      <p:sp>
        <p:nvSpPr>
          <p:cNvPr id="716" name="TextBox 23"/>
          <p:cNvSpPr txBox="1"/>
          <p:nvPr/>
        </p:nvSpPr>
        <p:spPr>
          <a:xfrm>
            <a:off x="8580454" y="1371861"/>
            <a:ext cx="2554186" cy="2808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pPr/>
            <a:r>
              <a:t>Pathfinder orbit with Ida overpass</a:t>
            </a:r>
          </a:p>
        </p:txBody>
      </p:sp>
      <p:sp>
        <p:nvSpPr>
          <p:cNvPr id="717" name="TextBox 24"/>
          <p:cNvSpPr txBox="1"/>
          <p:nvPr/>
        </p:nvSpPr>
        <p:spPr>
          <a:xfrm>
            <a:off x="10200976" y="4103034"/>
            <a:ext cx="1512476" cy="2808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pPr/>
            <a:r>
              <a:t>TROPICS Pathfinder</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9" name="Picture 6" descr="Picture 6"/>
          <p:cNvPicPr>
            <a:picLocks noChangeAspect="1"/>
          </p:cNvPicPr>
          <p:nvPr/>
        </p:nvPicPr>
        <p:blipFill>
          <a:blip r:embed="rId2">
            <a:extLst/>
          </a:blip>
          <a:stretch>
            <a:fillRect/>
          </a:stretch>
        </p:blipFill>
        <p:spPr>
          <a:xfrm>
            <a:off x="7602001" y="4415992"/>
            <a:ext cx="3154681" cy="1949713"/>
          </a:xfrm>
          <a:prstGeom prst="rect">
            <a:avLst/>
          </a:prstGeom>
          <a:ln w="12700">
            <a:miter lim="400000"/>
          </a:ln>
        </p:spPr>
      </p:pic>
      <p:pic>
        <p:nvPicPr>
          <p:cNvPr id="720" name="Picture 18" descr="Picture 18"/>
          <p:cNvPicPr>
            <a:picLocks noChangeAspect="1"/>
          </p:cNvPicPr>
          <p:nvPr/>
        </p:nvPicPr>
        <p:blipFill>
          <a:blip r:embed="rId3">
            <a:extLst/>
          </a:blip>
          <a:stretch>
            <a:fillRect/>
          </a:stretch>
        </p:blipFill>
        <p:spPr>
          <a:xfrm>
            <a:off x="2074331" y="4406639"/>
            <a:ext cx="3148793" cy="1949713"/>
          </a:xfrm>
          <a:prstGeom prst="rect">
            <a:avLst/>
          </a:prstGeom>
          <a:ln w="12700">
            <a:miter lim="400000"/>
          </a:ln>
        </p:spPr>
      </p:pic>
      <p:pic>
        <p:nvPicPr>
          <p:cNvPr id="721" name="Picture 12" descr="Picture 12"/>
          <p:cNvPicPr>
            <a:picLocks noChangeAspect="1"/>
          </p:cNvPicPr>
          <p:nvPr/>
        </p:nvPicPr>
        <p:blipFill>
          <a:blip r:embed="rId4">
            <a:extLst/>
          </a:blip>
          <a:stretch>
            <a:fillRect/>
          </a:stretch>
        </p:blipFill>
        <p:spPr>
          <a:xfrm>
            <a:off x="4225712" y="3922004"/>
            <a:ext cx="3898641" cy="2444534"/>
          </a:xfrm>
          <a:prstGeom prst="rect">
            <a:avLst/>
          </a:prstGeom>
          <a:ln w="12700">
            <a:miter lim="400000"/>
          </a:ln>
        </p:spPr>
      </p:pic>
      <p:sp>
        <p:nvSpPr>
          <p:cNvPr id="722" name="Slide Number Placeholder 3"/>
          <p:cNvSpPr txBox="1"/>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3" name="Picture 5" descr="Picture 5"/>
          <p:cNvPicPr>
            <a:picLocks noChangeAspect="1"/>
          </p:cNvPicPr>
          <p:nvPr/>
        </p:nvPicPr>
        <p:blipFill>
          <a:blip r:embed="rId5">
            <a:extLst/>
          </a:blip>
          <a:stretch>
            <a:fillRect/>
          </a:stretch>
        </p:blipFill>
        <p:spPr>
          <a:xfrm>
            <a:off x="-2" y="3797060"/>
            <a:ext cx="2074335" cy="2559291"/>
          </a:xfrm>
          <a:prstGeom prst="rect">
            <a:avLst/>
          </a:prstGeom>
          <a:ln w="12700">
            <a:miter lim="400000"/>
          </a:ln>
        </p:spPr>
      </p:pic>
      <p:pic>
        <p:nvPicPr>
          <p:cNvPr id="724" name="Picture 9" descr="Picture 9"/>
          <p:cNvPicPr>
            <a:picLocks noChangeAspect="1"/>
          </p:cNvPicPr>
          <p:nvPr/>
        </p:nvPicPr>
        <p:blipFill>
          <a:blip r:embed="rId6">
            <a:extLst/>
          </a:blip>
          <a:stretch>
            <a:fillRect/>
          </a:stretch>
        </p:blipFill>
        <p:spPr>
          <a:xfrm>
            <a:off x="2457239" y="1706632"/>
            <a:ext cx="2547950" cy="1207290"/>
          </a:xfrm>
          <a:prstGeom prst="rect">
            <a:avLst/>
          </a:prstGeom>
          <a:ln w="12700">
            <a:miter lim="400000"/>
          </a:ln>
        </p:spPr>
      </p:pic>
      <p:pic>
        <p:nvPicPr>
          <p:cNvPr id="725" name="Picture 10" descr="Picture 10"/>
          <p:cNvPicPr>
            <a:picLocks noChangeAspect="1"/>
          </p:cNvPicPr>
          <p:nvPr/>
        </p:nvPicPr>
        <p:blipFill>
          <a:blip r:embed="rId7">
            <a:extLst/>
          </a:blip>
          <a:stretch>
            <a:fillRect/>
          </a:stretch>
        </p:blipFill>
        <p:spPr>
          <a:xfrm>
            <a:off x="9819385" y="1902111"/>
            <a:ext cx="2372614" cy="2810030"/>
          </a:xfrm>
          <a:prstGeom prst="rect">
            <a:avLst/>
          </a:prstGeom>
          <a:ln w="12700">
            <a:miter lim="400000"/>
          </a:ln>
        </p:spPr>
      </p:pic>
      <p:pic>
        <p:nvPicPr>
          <p:cNvPr id="726" name="Picture 13" descr="Picture 13"/>
          <p:cNvPicPr>
            <a:picLocks noChangeAspect="1"/>
          </p:cNvPicPr>
          <p:nvPr/>
        </p:nvPicPr>
        <p:blipFill>
          <a:blip r:embed="rId8">
            <a:extLst/>
          </a:blip>
          <a:stretch>
            <a:fillRect/>
          </a:stretch>
        </p:blipFill>
        <p:spPr>
          <a:xfrm>
            <a:off x="-4009" y="0"/>
            <a:ext cx="2454084" cy="1946444"/>
          </a:xfrm>
          <a:prstGeom prst="rect">
            <a:avLst/>
          </a:prstGeom>
          <a:ln w="12700">
            <a:miter lim="400000"/>
          </a:ln>
        </p:spPr>
      </p:pic>
      <p:pic>
        <p:nvPicPr>
          <p:cNvPr id="727" name="Picture 16" descr="Picture 16"/>
          <p:cNvPicPr>
            <a:picLocks noChangeAspect="1"/>
          </p:cNvPicPr>
          <p:nvPr/>
        </p:nvPicPr>
        <p:blipFill>
          <a:blip r:embed="rId9">
            <a:extLst/>
          </a:blip>
          <a:stretch>
            <a:fillRect/>
          </a:stretch>
        </p:blipFill>
        <p:spPr>
          <a:xfrm>
            <a:off x="9651741" y="0"/>
            <a:ext cx="2538203" cy="1903653"/>
          </a:xfrm>
          <a:prstGeom prst="rect">
            <a:avLst/>
          </a:prstGeom>
          <a:ln w="12700">
            <a:miter lim="400000"/>
          </a:ln>
        </p:spPr>
      </p:pic>
      <p:pic>
        <p:nvPicPr>
          <p:cNvPr id="728" name="Picture 17" descr="Picture 17"/>
          <p:cNvPicPr>
            <a:picLocks noChangeAspect="1"/>
          </p:cNvPicPr>
          <p:nvPr/>
        </p:nvPicPr>
        <p:blipFill>
          <a:blip r:embed="rId10">
            <a:extLst/>
          </a:blip>
          <a:stretch>
            <a:fillRect/>
          </a:stretch>
        </p:blipFill>
        <p:spPr>
          <a:xfrm>
            <a:off x="2450075" y="-9356"/>
            <a:ext cx="2607734" cy="1715989"/>
          </a:xfrm>
          <a:prstGeom prst="rect">
            <a:avLst/>
          </a:prstGeom>
          <a:ln w="12700">
            <a:miter lim="400000"/>
          </a:ln>
        </p:spPr>
      </p:pic>
      <p:pic>
        <p:nvPicPr>
          <p:cNvPr id="729" name="Picture 19" descr="Picture 19"/>
          <p:cNvPicPr>
            <a:picLocks noChangeAspect="1"/>
          </p:cNvPicPr>
          <p:nvPr/>
        </p:nvPicPr>
        <p:blipFill>
          <a:blip r:embed="rId11">
            <a:extLst/>
          </a:blip>
          <a:stretch>
            <a:fillRect/>
          </a:stretch>
        </p:blipFill>
        <p:spPr>
          <a:xfrm>
            <a:off x="1480522" y="2868147"/>
            <a:ext cx="2745191" cy="1538492"/>
          </a:xfrm>
          <a:prstGeom prst="rect">
            <a:avLst/>
          </a:prstGeom>
          <a:ln w="12700">
            <a:miter lim="400000"/>
          </a:ln>
        </p:spPr>
      </p:pic>
      <p:pic>
        <p:nvPicPr>
          <p:cNvPr id="730" name="Picture 20" descr="Picture 20"/>
          <p:cNvPicPr>
            <a:picLocks noChangeAspect="1"/>
          </p:cNvPicPr>
          <p:nvPr/>
        </p:nvPicPr>
        <p:blipFill>
          <a:blip r:embed="rId12">
            <a:extLst/>
          </a:blip>
          <a:stretch>
            <a:fillRect/>
          </a:stretch>
        </p:blipFill>
        <p:spPr>
          <a:xfrm>
            <a:off x="7925334" y="2735490"/>
            <a:ext cx="2673532" cy="2005149"/>
          </a:xfrm>
          <a:prstGeom prst="rect">
            <a:avLst/>
          </a:prstGeom>
          <a:ln w="12700">
            <a:miter lim="400000"/>
          </a:ln>
        </p:spPr>
      </p:pic>
      <p:sp>
        <p:nvSpPr>
          <p:cNvPr id="731" name="Google Shape;295;g6f46e3a3ab_1_0"/>
          <p:cNvSpPr txBox="1"/>
          <p:nvPr/>
        </p:nvSpPr>
        <p:spPr>
          <a:xfrm>
            <a:off x="0" y="2825355"/>
            <a:ext cx="12192000" cy="94177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6000"/>
            </a:lvl1pPr>
          </a:lstStyle>
          <a:p>
            <a:pPr/>
            <a:r>
              <a:t>Questions?</a:t>
            </a:r>
          </a:p>
        </p:txBody>
      </p:sp>
      <p:pic>
        <p:nvPicPr>
          <p:cNvPr id="732" name="Picture 8" descr="Picture 8"/>
          <p:cNvPicPr>
            <a:picLocks noChangeAspect="1"/>
          </p:cNvPicPr>
          <p:nvPr/>
        </p:nvPicPr>
        <p:blipFill>
          <a:blip r:embed="rId13">
            <a:extLst/>
          </a:blip>
          <a:stretch>
            <a:fillRect/>
          </a:stretch>
        </p:blipFill>
        <p:spPr>
          <a:xfrm>
            <a:off x="-7165" y="1946443"/>
            <a:ext cx="2630210" cy="1850617"/>
          </a:xfrm>
          <a:prstGeom prst="rect">
            <a:avLst/>
          </a:prstGeom>
          <a:ln w="12700">
            <a:miter lim="400000"/>
          </a:ln>
        </p:spPr>
      </p:pic>
      <p:pic>
        <p:nvPicPr>
          <p:cNvPr id="733" name="Picture 14" descr="Picture 14"/>
          <p:cNvPicPr>
            <a:picLocks noChangeAspect="1"/>
          </p:cNvPicPr>
          <p:nvPr/>
        </p:nvPicPr>
        <p:blipFill>
          <a:blip r:embed="rId14">
            <a:extLst/>
          </a:blip>
          <a:stretch>
            <a:fillRect/>
          </a:stretch>
        </p:blipFill>
        <p:spPr>
          <a:xfrm>
            <a:off x="5005191" y="-9356"/>
            <a:ext cx="2432051" cy="2923277"/>
          </a:xfrm>
          <a:prstGeom prst="rect">
            <a:avLst/>
          </a:prstGeom>
          <a:ln w="12700">
            <a:miter lim="400000"/>
          </a:ln>
        </p:spPr>
      </p:pic>
      <p:pic>
        <p:nvPicPr>
          <p:cNvPr id="734" name="Picture 15" descr="Picture 15"/>
          <p:cNvPicPr>
            <a:picLocks noChangeAspect="1"/>
          </p:cNvPicPr>
          <p:nvPr/>
        </p:nvPicPr>
        <p:blipFill>
          <a:blip r:embed="rId15">
            <a:extLst/>
          </a:blip>
          <a:stretch>
            <a:fillRect/>
          </a:stretch>
        </p:blipFill>
        <p:spPr>
          <a:xfrm>
            <a:off x="7387336" y="-31431"/>
            <a:ext cx="2432051" cy="2945353"/>
          </a:xfrm>
          <a:prstGeom prst="rect">
            <a:avLst/>
          </a:prstGeom>
          <a:ln w="12700">
            <a:miter lim="400000"/>
          </a:ln>
        </p:spPr>
      </p:pic>
      <p:pic>
        <p:nvPicPr>
          <p:cNvPr id="735" name="Picture 7" descr="Picture 7"/>
          <p:cNvPicPr>
            <a:picLocks noChangeAspect="1"/>
          </p:cNvPicPr>
          <p:nvPr/>
        </p:nvPicPr>
        <p:blipFill>
          <a:blip r:embed="rId16">
            <a:extLst/>
          </a:blip>
          <a:stretch>
            <a:fillRect/>
          </a:stretch>
        </p:blipFill>
        <p:spPr>
          <a:xfrm>
            <a:off x="9819386" y="4670573"/>
            <a:ext cx="2370558" cy="1685777"/>
          </a:xfrm>
          <a:prstGeom prst="rect">
            <a:avLst/>
          </a:prstGeom>
          <a:ln w="12700">
            <a:miter lim="400000"/>
          </a:ln>
        </p:spPr>
      </p:pic>
      <p:sp>
        <p:nvSpPr>
          <p:cNvPr id="736" name="TextBox 21"/>
          <p:cNvSpPr txBox="1"/>
          <p:nvPr/>
        </p:nvSpPr>
        <p:spPr>
          <a:xfrm>
            <a:off x="38554" y="6338039"/>
            <a:ext cx="12100562" cy="5094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400"/>
            </a:pPr>
            <a:r>
              <a:t>Copies of the 2022 HFP Kickoff and today’s chat log can be found on the HRD Google Drive folder</a:t>
            </a:r>
          </a:p>
          <a:p>
            <a:pPr algn="ctr">
              <a:defRPr i="1" sz="1400"/>
            </a:pPr>
            <a:r>
              <a:t>HRD &gt;&gt; Hurricane Field Program &gt;&gt; 2022 &gt;&gt; Presentations &gt;&gt; HFP Kickoff</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lide Number Placeholder 3"/>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3"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Operations &amp; Logistics</a:t>
            </a:r>
          </a:p>
        </p:txBody>
      </p:sp>
      <p:pic>
        <p:nvPicPr>
          <p:cNvPr id="144"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145"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146" name="TextBox 7"/>
          <p:cNvSpPr txBox="1"/>
          <p:nvPr/>
        </p:nvSpPr>
        <p:spPr>
          <a:xfrm>
            <a:off x="409786" y="1237308"/>
            <a:ext cx="11736495" cy="32484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pPr>
            <a:r>
              <a:t>Aircraft</a:t>
            </a:r>
          </a:p>
          <a:p>
            <a:pPr>
              <a:defRPr b="1" sz="500"/>
            </a:pPr>
          </a:p>
          <a:p>
            <a:pPr marL="457200" indent="-220663">
              <a:buSzPct val="100000"/>
              <a:buFont typeface="Arial"/>
              <a:buChar char="•"/>
              <a:defRPr sz="2000"/>
            </a:pPr>
            <a:r>
              <a:t>N42, N43, and N49 all available this season</a:t>
            </a:r>
          </a:p>
          <a:p>
            <a:pPr marL="457200" indent="-220663">
              <a:buSzPct val="100000"/>
              <a:buFont typeface="Arial"/>
              <a:buChar char="•"/>
              <a:defRPr sz="800"/>
            </a:pPr>
          </a:p>
          <a:p>
            <a:pPr marL="457200" indent="-220663">
              <a:buSzPct val="100000"/>
              <a:buFont typeface="Arial"/>
              <a:buChar char="•"/>
              <a:defRPr sz="2000"/>
            </a:pPr>
            <a:r>
              <a:t>Potential Deployment Sites: Aruba, Bermuda, Barbados, Cabo Verde (G-IV), Puerto Rico (TBD), St. Croix</a:t>
            </a:r>
          </a:p>
          <a:p>
            <a:pPr marL="457200" indent="-220663">
              <a:buSzPct val="100000"/>
              <a:buFont typeface="Arial"/>
              <a:buChar char="•"/>
              <a:defRPr sz="800"/>
            </a:pPr>
          </a:p>
          <a:p>
            <a:pPr marL="457200" indent="-220663">
              <a:buSzPct val="100000"/>
              <a:buFont typeface="Arial"/>
              <a:buChar char="•"/>
              <a:defRPr sz="2000"/>
            </a:pPr>
            <a:r>
              <a:t>Twice daily P-3 and G-IV missions possible</a:t>
            </a:r>
          </a:p>
          <a:p>
            <a:pPr indent="236536">
              <a:defRPr sz="800"/>
            </a:pPr>
          </a:p>
          <a:p>
            <a:pPr marL="457200" indent="-220663">
              <a:buSzPct val="100000"/>
              <a:buFont typeface="Arial"/>
              <a:buChar char="•"/>
              <a:defRPr sz="2000"/>
            </a:pPr>
            <a:r>
              <a:t>HRD will continue to take advantage of “flights of opportunity” during operationally tasked missions</a:t>
            </a:r>
          </a:p>
          <a:p>
            <a:pPr marL="457200" indent="-220663">
              <a:buSzPct val="100000"/>
              <a:buFont typeface="Arial"/>
              <a:buChar char="•"/>
              <a:defRPr sz="800"/>
            </a:pPr>
          </a:p>
          <a:p>
            <a:pPr marL="457200" indent="-220663">
              <a:buSzPct val="100000"/>
              <a:buFont typeface="Arial"/>
              <a:buChar char="•"/>
              <a:defRPr sz="2000"/>
            </a:pPr>
            <a:r>
              <a:t>G-IV takeoff times for NHC Synoptic Surveillance: 1730/0530 UTC (adjustable for research)</a:t>
            </a:r>
          </a:p>
          <a:p>
            <a:pPr marL="457200" indent="-220663">
              <a:buSzPct val="100000"/>
              <a:buFont typeface="Arial"/>
              <a:buChar char="•"/>
              <a:defRPr sz="800"/>
            </a:pPr>
          </a:p>
          <a:p>
            <a:pPr marL="457200" indent="-220663">
              <a:buSzPct val="100000"/>
              <a:buFont typeface="Arial"/>
              <a:buChar char="•"/>
              <a:defRPr sz="2000"/>
            </a:pPr>
            <a:r>
              <a:t>P-3 take-off times for EMC: timed for roughly symmetric patterns (timewise) around the synoptic time (00 and 12 UTC) </a:t>
            </a:r>
          </a:p>
        </p:txBody>
      </p:sp>
      <p:sp>
        <p:nvSpPr>
          <p:cNvPr id="147" name="TextBox 8"/>
          <p:cNvSpPr txBox="1"/>
          <p:nvPr/>
        </p:nvSpPr>
        <p:spPr>
          <a:xfrm>
            <a:off x="409786" y="4875374"/>
            <a:ext cx="11736495" cy="16482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pPr>
            <a:r>
              <a:t>HRD Crewing</a:t>
            </a:r>
          </a:p>
          <a:p>
            <a:pPr>
              <a:defRPr b="1" sz="500"/>
            </a:pPr>
          </a:p>
          <a:p>
            <a:pPr marL="457200" indent="-220663">
              <a:buSzPct val="100000"/>
              <a:buFont typeface="Arial"/>
              <a:buChar char="•"/>
              <a:defRPr sz="2000"/>
            </a:pPr>
            <a:r>
              <a:t>1-2 onboard scientists to support P-3 missions (up to 1 for G-IV research)</a:t>
            </a:r>
          </a:p>
          <a:p>
            <a:pPr marL="457200" indent="-220663">
              <a:buSzPct val="100000"/>
              <a:buFont typeface="Arial"/>
              <a:buChar char="•"/>
              <a:defRPr sz="800"/>
            </a:pPr>
          </a:p>
          <a:p>
            <a:pPr marL="457200" indent="-220663">
              <a:buSzPct val="100000"/>
              <a:buFont typeface="Arial"/>
              <a:buChar char="•"/>
              <a:defRPr sz="2000"/>
            </a:pPr>
            <a:r>
              <a:t>HRD crewing will be a combination of onboard and ground-based (LPS, radar, Aspen-TAG)</a:t>
            </a:r>
          </a:p>
          <a:p>
            <a:pPr marL="457200" indent="-220663">
              <a:buSzPct val="100000"/>
              <a:buFont typeface="Arial"/>
              <a:buChar char="•"/>
              <a:defRPr sz="800"/>
            </a:pPr>
          </a:p>
          <a:p>
            <a:pPr marL="457200" indent="-220663">
              <a:buSzPct val="100000"/>
              <a:buFont typeface="Arial"/>
              <a:buChar char="•"/>
              <a:defRPr sz="2000"/>
            </a:pPr>
            <a:r>
              <a:t>HRD aircraft crews will consist of HRD scientists and visiting scientists &amp; observers (when seats are available)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lide Number Placeholder 3"/>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0"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Operations &amp; Logistics</a:t>
            </a:r>
          </a:p>
        </p:txBody>
      </p:sp>
      <p:pic>
        <p:nvPicPr>
          <p:cNvPr id="151"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152"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graphicFrame>
        <p:nvGraphicFramePr>
          <p:cNvPr id="153" name="Table 2"/>
          <p:cNvGraphicFramePr/>
          <p:nvPr/>
        </p:nvGraphicFramePr>
        <p:xfrm>
          <a:off x="1022774" y="1595166"/>
          <a:ext cx="10141373" cy="74168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2535343"/>
                <a:gridCol w="2535343"/>
                <a:gridCol w="2535343"/>
                <a:gridCol w="2535343"/>
              </a:tblGrid>
              <a:tr h="370840">
                <a:tc>
                  <a:txBody>
                    <a:bodyPr/>
                    <a:lstStyle/>
                    <a:p>
                      <a:pPr algn="ctr">
                        <a:defRPr b="0" sz="1800">
                          <a:solidFill>
                            <a:srgbClr val="000000"/>
                          </a:solidFill>
                        </a:defRPr>
                      </a:pPr>
                      <a:r>
                        <a:rPr b="1">
                          <a:solidFill>
                            <a:srgbClr val="FFFFFF"/>
                          </a:solidFill>
                        </a:rPr>
                        <a:t>Aircraft</a:t>
                      </a:r>
                    </a:p>
                  </a:txBody>
                  <a:tcPr marL="45720" marR="45720" marT="45720" marB="45720" anchor="t" anchorCtr="0" horzOverflow="overflow">
                    <a:solidFill>
                      <a:schemeClr val="accent1"/>
                    </a:solidFill>
                  </a:tcPr>
                </a:tc>
                <a:tc>
                  <a:txBody>
                    <a:bodyPr/>
                    <a:lstStyle/>
                    <a:p>
                      <a:pPr algn="ctr">
                        <a:defRPr b="0" sz="1800">
                          <a:solidFill>
                            <a:srgbClr val="000000"/>
                          </a:solidFill>
                        </a:defRPr>
                      </a:pPr>
                      <a:r>
                        <a:rPr b="1">
                          <a:solidFill>
                            <a:srgbClr val="FFFFFF"/>
                          </a:solidFill>
                        </a:rPr>
                        <a:t>Research (OAR)</a:t>
                      </a:r>
                    </a:p>
                  </a:txBody>
                  <a:tcPr marL="45720" marR="45720" marT="45720" marB="45720" anchor="t" anchorCtr="0" horzOverflow="overflow">
                    <a:solidFill>
                      <a:schemeClr val="accent1"/>
                    </a:solidFill>
                  </a:tcPr>
                </a:tc>
                <a:tc>
                  <a:txBody>
                    <a:bodyPr/>
                    <a:lstStyle/>
                    <a:p>
                      <a:pPr algn="ctr">
                        <a:defRPr b="0" sz="1800">
                          <a:solidFill>
                            <a:srgbClr val="000000"/>
                          </a:solidFill>
                        </a:defRPr>
                      </a:pPr>
                      <a:r>
                        <a:rPr b="1">
                          <a:solidFill>
                            <a:srgbClr val="FFFFFF"/>
                          </a:solidFill>
                        </a:rPr>
                        <a:t>Research (NESDIS)</a:t>
                      </a:r>
                    </a:p>
                  </a:txBody>
                  <a:tcPr marL="45720" marR="45720" marT="45720" marB="45720" anchor="t" anchorCtr="0" horzOverflow="overflow">
                    <a:solidFill>
                      <a:schemeClr val="accent1"/>
                    </a:solidFill>
                  </a:tcPr>
                </a:tc>
                <a:tc>
                  <a:txBody>
                    <a:bodyPr/>
                    <a:lstStyle/>
                    <a:p>
                      <a:pPr algn="ctr">
                        <a:defRPr b="0" sz="1800">
                          <a:solidFill>
                            <a:srgbClr val="000000"/>
                          </a:solidFill>
                        </a:defRPr>
                      </a:pPr>
                      <a:r>
                        <a:rPr b="1">
                          <a:solidFill>
                            <a:srgbClr val="FFFFFF"/>
                          </a:solidFill>
                        </a:rPr>
                        <a:t>NWS</a:t>
                      </a:r>
                    </a:p>
                  </a:txBody>
                  <a:tcPr marL="45720" marR="45720" marT="45720" marB="45720" anchor="t" anchorCtr="0" horzOverflow="overflow">
                    <a:solidFill>
                      <a:schemeClr val="accent1"/>
                    </a:solidFill>
                  </a:tcPr>
                </a:tc>
              </a:tr>
              <a:tr h="370840">
                <a:tc>
                  <a:txBody>
                    <a:bodyPr/>
                    <a:lstStyle/>
                    <a:p>
                      <a:pPr algn="ctr">
                        <a:defRPr sz="1800"/>
                      </a:pPr>
                      <a:r>
                        <a:t>P-3s</a:t>
                      </a:r>
                    </a:p>
                  </a:txBody>
                  <a:tcPr marL="45720" marR="45720" marT="45720" marB="45720" anchor="t" anchorCtr="0" horzOverflow="overflow">
                    <a:solidFill>
                      <a:srgbClr val="D0DEEF"/>
                    </a:solidFill>
                  </a:tcPr>
                </a:tc>
                <a:tc>
                  <a:txBody>
                    <a:bodyPr/>
                    <a:lstStyle/>
                    <a:p>
                      <a:pPr algn="ctr">
                        <a:defRPr sz="1800"/>
                      </a:pPr>
                      <a:r>
                        <a:t>113 (TBD)</a:t>
                      </a:r>
                    </a:p>
                  </a:txBody>
                  <a:tcPr marL="45720" marR="45720" marT="45720" marB="45720" anchor="t" anchorCtr="0" horzOverflow="overflow">
                    <a:solidFill>
                      <a:srgbClr val="D0DEEF"/>
                    </a:solidFill>
                  </a:tcPr>
                </a:tc>
                <a:tc>
                  <a:txBody>
                    <a:bodyPr/>
                    <a:lstStyle/>
                    <a:p>
                      <a:pPr algn="ctr">
                        <a:defRPr sz="1800"/>
                      </a:pPr>
                      <a:r>
                        <a:t>50</a:t>
                      </a:r>
                    </a:p>
                  </a:txBody>
                  <a:tcPr marL="45720" marR="45720" marT="45720" marB="45720" anchor="t" anchorCtr="0" horzOverflow="overflow">
                    <a:solidFill>
                      <a:srgbClr val="D0DEEF"/>
                    </a:solidFill>
                  </a:tcPr>
                </a:tc>
                <a:tc>
                  <a:txBody>
                    <a:bodyPr/>
                    <a:lstStyle/>
                    <a:p>
                      <a:pPr algn="ctr">
                        <a:defRPr sz="1800"/>
                      </a:pPr>
                      <a:r>
                        <a:t>357.8</a:t>
                      </a:r>
                    </a:p>
                  </a:txBody>
                  <a:tcPr marL="45720" marR="45720" marT="45720" marB="45720" anchor="t" anchorCtr="0" horzOverflow="overflow">
                    <a:solidFill>
                      <a:srgbClr val="D0DEEF"/>
                    </a:solidFill>
                  </a:tcPr>
                </a:tc>
              </a:tr>
              <a:tr h="50800">
                <a:tc>
                  <a:txBody>
                    <a:bodyPr/>
                    <a:lstStyle/>
                    <a:p>
                      <a:pPr algn="ctr">
                        <a:defRPr sz="1800"/>
                      </a:pPr>
                      <a:r>
                        <a:t>G-IV</a:t>
                      </a:r>
                    </a:p>
                  </a:txBody>
                  <a:tcPr marL="45720" marR="45720" marT="45720" marB="45720" anchor="t" anchorCtr="0" horzOverflow="overflow">
                    <a:solidFill>
                      <a:srgbClr val="E9EFF7"/>
                    </a:solidFill>
                  </a:tcPr>
                </a:tc>
                <a:tc>
                  <a:txBody>
                    <a:bodyPr/>
                    <a:lstStyle/>
                    <a:p>
                      <a:pPr algn="ctr">
                        <a:defRPr sz="1800"/>
                      </a:pPr>
                      <a:r>
                        <a:t>72+26+15 &gt;&gt; 113 (TBD)</a:t>
                      </a:r>
                    </a:p>
                  </a:txBody>
                  <a:tcPr marL="45720" marR="45720" marT="45720" marB="45720" anchor="t" anchorCtr="0" horzOverflow="overflow">
                    <a:solidFill>
                      <a:srgbClr val="E9EFF7"/>
                    </a:solidFill>
                  </a:tcPr>
                </a:tc>
                <a:tc>
                  <a:txBody>
                    <a:bodyPr/>
                    <a:lstStyle/>
                    <a:p>
                      <a:pPr algn="ctr">
                        <a:defRPr sz="1800"/>
                      </a:pPr>
                      <a:r>
                        <a:t>-</a:t>
                      </a:r>
                    </a:p>
                  </a:txBody>
                  <a:tcPr marL="45720" marR="45720" marT="45720" marB="45720" anchor="t" anchorCtr="0" horzOverflow="overflow">
                    <a:solidFill>
                      <a:srgbClr val="E9EFF7"/>
                    </a:solidFill>
                  </a:tcPr>
                </a:tc>
                <a:tc>
                  <a:txBody>
                    <a:bodyPr/>
                    <a:lstStyle/>
                    <a:p>
                      <a:pPr algn="ctr">
                        <a:defRPr sz="1800"/>
                      </a:pPr>
                      <a:r>
                        <a:t>105</a:t>
                      </a:r>
                    </a:p>
                  </a:txBody>
                  <a:tcPr marL="45720" marR="45720" marT="45720" marB="45720" anchor="t" anchorCtr="0" horzOverflow="overflow">
                    <a:solidFill>
                      <a:srgbClr val="E9EFF7"/>
                    </a:solidFill>
                  </a:tcPr>
                </a:tc>
              </a:tr>
            </a:tbl>
          </a:graphicData>
        </a:graphic>
      </p:graphicFrame>
      <p:sp>
        <p:nvSpPr>
          <p:cNvPr id="154" name="TextBox 11"/>
          <p:cNvSpPr txBox="1"/>
          <p:nvPr/>
        </p:nvSpPr>
        <p:spPr>
          <a:xfrm>
            <a:off x="45719" y="1245857"/>
            <a:ext cx="12100562"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FY22 P-3 OAR/NESDIS/NWS Flight Hours</a:t>
            </a:r>
          </a:p>
        </p:txBody>
      </p:sp>
      <p:grpSp>
        <p:nvGrpSpPr>
          <p:cNvPr id="160" name="Group 7"/>
          <p:cNvGrpSpPr/>
          <p:nvPr/>
        </p:nvGrpSpPr>
        <p:grpSpPr>
          <a:xfrm>
            <a:off x="-5080" y="2722234"/>
            <a:ext cx="12197082" cy="3433392"/>
            <a:chOff x="0" y="0"/>
            <a:chExt cx="12197080" cy="3433391"/>
          </a:xfrm>
        </p:grpSpPr>
        <p:sp>
          <p:nvSpPr>
            <p:cNvPr id="155" name="Google Shape;107;p12"/>
            <p:cNvSpPr txBox="1"/>
            <p:nvPr/>
          </p:nvSpPr>
          <p:spPr>
            <a:xfrm>
              <a:off x="5080" y="0"/>
              <a:ext cx="12192001" cy="5884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lgn="ctr">
                <a:defRPr b="1" sz="3200" u="sng"/>
              </a:lvl1pPr>
            </a:lstStyle>
            <a:p>
              <a:pPr/>
              <a:r>
                <a:t>Aircraft Status</a:t>
              </a:r>
            </a:p>
          </p:txBody>
        </p:sp>
        <p:grpSp>
          <p:nvGrpSpPr>
            <p:cNvPr id="159" name="Group 2"/>
            <p:cNvGrpSpPr/>
            <p:nvPr/>
          </p:nvGrpSpPr>
          <p:grpSpPr>
            <a:xfrm>
              <a:off x="0" y="666836"/>
              <a:ext cx="12191997" cy="2766556"/>
              <a:chOff x="0" y="0"/>
              <a:chExt cx="12191996" cy="2766554"/>
            </a:xfrm>
          </p:grpSpPr>
          <p:sp>
            <p:nvSpPr>
              <p:cNvPr id="156" name="Google Shape;107;p12"/>
              <p:cNvSpPr txBox="1"/>
              <p:nvPr/>
            </p:nvSpPr>
            <p:spPr>
              <a:xfrm>
                <a:off x="6095998" y="772302"/>
                <a:ext cx="6095999" cy="11046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marL="458787" indent="-230188">
                  <a:buSzPct val="100000"/>
                  <a:buFont typeface="Arial"/>
                  <a:buChar char="•"/>
                  <a:defRPr sz="2400" u="sng"/>
                </a:pPr>
                <a:r>
                  <a:t>N49 (G-IV)</a:t>
                </a:r>
              </a:p>
              <a:p>
                <a:pPr lvl="1" marL="803275" indent="-228600">
                  <a:buSzPct val="100000"/>
                  <a:buFont typeface="Courier New"/>
                  <a:buChar char="o"/>
                  <a:defRPr i="1" sz="2000"/>
                </a:pPr>
                <a:r>
                  <a:t>THOR instrument install soon</a:t>
                </a:r>
              </a:p>
              <a:p>
                <a:pPr lvl="1" marL="803275" indent="-228600">
                  <a:buSzPct val="100000"/>
                  <a:buFont typeface="Courier New"/>
                  <a:buChar char="o"/>
                  <a:defRPr i="1" sz="2000"/>
                </a:pPr>
                <a:r>
                  <a:t>Hurricane Ready: 1 June</a:t>
                </a:r>
              </a:p>
            </p:txBody>
          </p:sp>
          <p:sp>
            <p:nvSpPr>
              <p:cNvPr id="157" name="Google Shape;107;p12"/>
              <p:cNvSpPr txBox="1"/>
              <p:nvPr/>
            </p:nvSpPr>
            <p:spPr>
              <a:xfrm>
                <a:off x="0" y="0"/>
                <a:ext cx="6321213" cy="11046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marL="458787" indent="-230188">
                  <a:buSzPct val="100000"/>
                  <a:buFont typeface="Arial"/>
                  <a:buChar char="•"/>
                  <a:defRPr sz="2400" u="sng"/>
                </a:pPr>
                <a:r>
                  <a:t>N42 (P-3)</a:t>
                </a:r>
              </a:p>
              <a:p>
                <a:pPr lvl="1" marL="803275" indent="-228600">
                  <a:buSzPct val="100000"/>
                  <a:buFont typeface="Courier New"/>
                  <a:buChar char="o"/>
                  <a:defRPr i="1" sz="2000"/>
                </a:pPr>
                <a:r>
                  <a:t>Hurricane Ready: 1 June</a:t>
                </a:r>
              </a:p>
              <a:p>
                <a:pPr lvl="1" marL="803275" indent="-228600">
                  <a:buSzPct val="100000"/>
                  <a:buFont typeface="Courier New"/>
                  <a:buChar char="o"/>
                  <a:defRPr i="1" sz="2000"/>
                </a:pPr>
                <a:r>
                  <a:t>WSRA not yet operational (software upgrade)</a:t>
                </a:r>
              </a:p>
            </p:txBody>
          </p:sp>
          <p:sp>
            <p:nvSpPr>
              <p:cNvPr id="158" name="Google Shape;107;p12"/>
              <p:cNvSpPr txBox="1"/>
              <p:nvPr/>
            </p:nvSpPr>
            <p:spPr>
              <a:xfrm>
                <a:off x="0" y="1357063"/>
                <a:ext cx="6095999" cy="1409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marL="458787" indent="-230188">
                  <a:buSzPct val="100000"/>
                  <a:buFont typeface="Arial"/>
                  <a:buChar char="•"/>
                  <a:defRPr sz="2400" u="sng"/>
                </a:pPr>
                <a:r>
                  <a:t>N43 (P-3)</a:t>
                </a:r>
              </a:p>
              <a:p>
                <a:pPr lvl="1" marL="803275" indent="-228600">
                  <a:buSzPct val="100000"/>
                  <a:buFont typeface="Courier New"/>
                  <a:buChar char="o"/>
                  <a:defRPr i="1" sz="2000"/>
                </a:pPr>
                <a:r>
                  <a:t>No working MMR (July install planned)</a:t>
                </a:r>
              </a:p>
              <a:p>
                <a:pPr lvl="1" marL="803275" indent="-228600">
                  <a:buSzPct val="100000"/>
                  <a:buFont typeface="Courier New"/>
                  <a:buChar char="o"/>
                  <a:defRPr i="1" sz="2000"/>
                </a:pPr>
                <a:r>
                  <a:t>Some TDR shakedown still required</a:t>
                </a:r>
              </a:p>
              <a:p>
                <a:pPr lvl="1" marL="803275" indent="-228600">
                  <a:buSzPct val="100000"/>
                  <a:buFont typeface="Courier New"/>
                  <a:buChar char="o"/>
                  <a:defRPr i="1" sz="2000"/>
                </a:pPr>
                <a:r>
                  <a:t>Hurricane Ready: 1 Aug</a:t>
                </a: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0"/>
                                        </p:tgtEl>
                                        <p:attrNameLst>
                                          <p:attrName>style.visibility</p:attrName>
                                        </p:attrNameLst>
                                      </p:cBhvr>
                                      <p:to>
                                        <p:strVal val="visible"/>
                                      </p:to>
                                    </p:set>
                                    <p:animEffect filter="fade" transition="in">
                                      <p:cBhvr>
                                        <p:cTn id="7"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lide Number Placeholder 3"/>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3"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Operations &amp; Logistics</a:t>
            </a:r>
          </a:p>
        </p:txBody>
      </p:sp>
      <p:pic>
        <p:nvPicPr>
          <p:cNvPr id="164"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165"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pic>
        <p:nvPicPr>
          <p:cNvPr id="166" name="Picture 2" descr="Picture 2"/>
          <p:cNvPicPr>
            <a:picLocks noChangeAspect="1"/>
          </p:cNvPicPr>
          <p:nvPr/>
        </p:nvPicPr>
        <p:blipFill>
          <a:blip r:embed="rId4">
            <a:extLst/>
          </a:blip>
          <a:stretch>
            <a:fillRect/>
          </a:stretch>
        </p:blipFill>
        <p:spPr>
          <a:xfrm>
            <a:off x="94825" y="2313379"/>
            <a:ext cx="5943601" cy="3020766"/>
          </a:xfrm>
          <a:prstGeom prst="rect">
            <a:avLst/>
          </a:prstGeom>
          <a:ln w="12700">
            <a:miter lim="400000"/>
          </a:ln>
        </p:spPr>
      </p:pic>
      <p:pic>
        <p:nvPicPr>
          <p:cNvPr id="167" name="Picture 9" descr="Picture 9"/>
          <p:cNvPicPr>
            <a:picLocks noChangeAspect="1"/>
          </p:cNvPicPr>
          <p:nvPr/>
        </p:nvPicPr>
        <p:blipFill>
          <a:blip r:embed="rId5">
            <a:extLst/>
          </a:blip>
          <a:stretch>
            <a:fillRect/>
          </a:stretch>
        </p:blipFill>
        <p:spPr>
          <a:xfrm>
            <a:off x="6119709" y="2313366"/>
            <a:ext cx="5943601" cy="3020779"/>
          </a:xfrm>
          <a:prstGeom prst="rect">
            <a:avLst/>
          </a:prstGeom>
          <a:ln w="12700">
            <a:miter lim="400000"/>
          </a:ln>
        </p:spPr>
      </p:pic>
      <p:pic>
        <p:nvPicPr>
          <p:cNvPr id="168" name="Picture 10" descr="Picture 10"/>
          <p:cNvPicPr>
            <a:picLocks noChangeAspect="1"/>
          </p:cNvPicPr>
          <p:nvPr/>
        </p:nvPicPr>
        <p:blipFill>
          <a:blip r:embed="rId6">
            <a:extLst/>
          </a:blip>
          <a:stretch>
            <a:fillRect/>
          </a:stretch>
        </p:blipFill>
        <p:spPr>
          <a:xfrm>
            <a:off x="6356512" y="4406219"/>
            <a:ext cx="1230597" cy="822961"/>
          </a:xfrm>
          <a:prstGeom prst="rect">
            <a:avLst/>
          </a:prstGeom>
          <a:ln w="12700">
            <a:miter lim="400000"/>
          </a:ln>
        </p:spPr>
      </p:pic>
      <p:pic>
        <p:nvPicPr>
          <p:cNvPr id="169" name="Picture 11" descr="Picture 11"/>
          <p:cNvPicPr>
            <a:picLocks noChangeAspect="1"/>
          </p:cNvPicPr>
          <p:nvPr/>
        </p:nvPicPr>
        <p:blipFill>
          <a:blip r:embed="rId7">
            <a:extLst/>
          </a:blip>
          <a:stretch>
            <a:fillRect/>
          </a:stretch>
        </p:blipFill>
        <p:spPr>
          <a:xfrm>
            <a:off x="330457" y="4406219"/>
            <a:ext cx="1097281" cy="822961"/>
          </a:xfrm>
          <a:prstGeom prst="rect">
            <a:avLst/>
          </a:prstGeom>
          <a:ln w="12700">
            <a:miter lim="400000"/>
          </a:ln>
        </p:spPr>
      </p:pic>
      <p:sp>
        <p:nvSpPr>
          <p:cNvPr id="170" name="TextBox 12"/>
          <p:cNvSpPr txBox="1"/>
          <p:nvPr/>
        </p:nvSpPr>
        <p:spPr>
          <a:xfrm>
            <a:off x="54186" y="1862665"/>
            <a:ext cx="12100562" cy="3924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lvl1pPr>
          </a:lstStyle>
          <a:p>
            <a:pPr/>
            <a:r>
              <a:t>Primary Atlantic Operating Bases and Ranges (2-h on-station time)</a:t>
            </a:r>
          </a:p>
        </p:txBody>
      </p:sp>
      <p:sp>
        <p:nvSpPr>
          <p:cNvPr id="171" name="TextBox 13"/>
          <p:cNvSpPr txBox="1"/>
          <p:nvPr/>
        </p:nvSpPr>
        <p:spPr>
          <a:xfrm>
            <a:off x="9841580" y="5056811"/>
            <a:ext cx="2258354" cy="24830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a:r>
              <a:t>*Cabo Verde Ops planned for 2022</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lide Number Placeholder 3"/>
          <p:cNvSpPr txBox="1"/>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4" name="TextBox 4"/>
          <p:cNvSpPr txBox="1"/>
          <p:nvPr/>
        </p:nvSpPr>
        <p:spPr>
          <a:xfrm>
            <a:off x="45719" y="-1"/>
            <a:ext cx="12100562" cy="1055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pPr>
            <a:r>
              <a:t>2022 Hurricane Field Program-APHEX</a:t>
            </a:r>
          </a:p>
          <a:p>
            <a:pPr algn="ctr">
              <a:defRPr i="1" sz="3200">
                <a:solidFill>
                  <a:srgbClr val="2E75B6"/>
                </a:solidFill>
              </a:defRPr>
            </a:pPr>
            <a:r>
              <a:t>Operations &amp; Logistics</a:t>
            </a:r>
          </a:p>
        </p:txBody>
      </p:sp>
      <p:pic>
        <p:nvPicPr>
          <p:cNvPr id="175" name="Google Shape;228;g88653923ee_0_70" descr="Google Shape;228;g88653923ee_0_70"/>
          <p:cNvPicPr>
            <a:picLocks noChangeAspect="1"/>
          </p:cNvPicPr>
          <p:nvPr/>
        </p:nvPicPr>
        <p:blipFill>
          <a:blip r:embed="rId2">
            <a:extLst/>
          </a:blip>
          <a:stretch>
            <a:fillRect/>
          </a:stretch>
        </p:blipFill>
        <p:spPr>
          <a:xfrm>
            <a:off x="137160" y="137160"/>
            <a:ext cx="914401" cy="914401"/>
          </a:xfrm>
          <a:prstGeom prst="rect">
            <a:avLst/>
          </a:prstGeom>
          <a:ln w="12700">
            <a:miter lim="400000"/>
          </a:ln>
        </p:spPr>
      </p:pic>
      <p:pic>
        <p:nvPicPr>
          <p:cNvPr id="176" name="Google Shape;229;g88653923ee_0_70" descr="Google Shape;229;g88653923ee_0_70"/>
          <p:cNvPicPr>
            <a:picLocks noChangeAspect="1"/>
          </p:cNvPicPr>
          <p:nvPr/>
        </p:nvPicPr>
        <p:blipFill>
          <a:blip r:embed="rId3">
            <a:extLst/>
          </a:blip>
          <a:stretch>
            <a:fillRect/>
          </a:stretch>
        </p:blipFill>
        <p:spPr>
          <a:xfrm>
            <a:off x="11140440" y="137160"/>
            <a:ext cx="914401" cy="914401"/>
          </a:xfrm>
          <a:prstGeom prst="rect">
            <a:avLst/>
          </a:prstGeom>
          <a:ln w="12700">
            <a:miter lim="400000"/>
          </a:ln>
        </p:spPr>
      </p:pic>
      <p:sp>
        <p:nvSpPr>
          <p:cNvPr id="177" name="TextBox 7"/>
          <p:cNvSpPr txBox="1"/>
          <p:nvPr/>
        </p:nvSpPr>
        <p:spPr>
          <a:xfrm>
            <a:off x="409786" y="1451445"/>
            <a:ext cx="11736495" cy="20800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pPr>
            <a:r>
              <a:t>Daily Schedule</a:t>
            </a:r>
          </a:p>
          <a:p>
            <a:pPr>
              <a:defRPr b="1" sz="500"/>
            </a:pPr>
          </a:p>
          <a:p>
            <a:pPr marL="457200" indent="-220663">
              <a:buSzPct val="100000"/>
              <a:buFont typeface="Arial"/>
              <a:buChar char="•"/>
              <a:defRPr sz="2000"/>
            </a:pPr>
            <a:r>
              <a:t>0900 EDT (1300 UTC): Conference call with APHEX participants &amp; collaborators (if needed)</a:t>
            </a:r>
          </a:p>
          <a:p>
            <a:pPr marL="457200" indent="-220663">
              <a:buSzPct val="100000"/>
              <a:buFont typeface="Arial"/>
              <a:buChar char="•"/>
              <a:defRPr sz="800"/>
            </a:pPr>
          </a:p>
          <a:p>
            <a:pPr marL="457200" indent="-220663">
              <a:buSzPct val="100000"/>
              <a:buFont typeface="Arial"/>
              <a:buChar char="•"/>
              <a:defRPr sz="2000"/>
            </a:pPr>
            <a:r>
              <a:t>0920 EDT (1320 UTC): NHC-EMC-HRD coordination call for operations &amp; logistics (if needed)</a:t>
            </a:r>
          </a:p>
          <a:p>
            <a:pPr marL="457200" indent="-220663">
              <a:buSzPct val="100000"/>
              <a:buFont typeface="Arial"/>
              <a:buChar char="•"/>
              <a:defRPr sz="800"/>
            </a:pPr>
          </a:p>
          <a:p>
            <a:pPr marL="457200" indent="-220663">
              <a:buSzPct val="100000"/>
              <a:buFont typeface="Arial"/>
              <a:buChar char="•"/>
              <a:defRPr sz="2000"/>
            </a:pPr>
            <a:r>
              <a:t>1230-1300 EDT (1630-1700 UTC): HRD Map Discussion</a:t>
            </a:r>
          </a:p>
          <a:p>
            <a:pPr marL="457200" indent="-220663">
              <a:buSzPct val="100000"/>
              <a:buFont typeface="Arial"/>
              <a:buChar char="•"/>
              <a:defRPr sz="800"/>
            </a:pPr>
          </a:p>
          <a:p>
            <a:pPr marL="457200" indent="-220663">
              <a:buSzPct val="100000"/>
              <a:buFont typeface="Arial"/>
              <a:buChar char="•"/>
              <a:defRPr sz="2000"/>
            </a:pPr>
            <a:r>
              <a:t>1300 EDT (1700 UTC): Go/No-go coordination with NOAA AOC</a:t>
            </a:r>
          </a:p>
        </p:txBody>
      </p:sp>
      <p:sp>
        <p:nvSpPr>
          <p:cNvPr id="178" name="TextBox 8"/>
          <p:cNvSpPr txBox="1"/>
          <p:nvPr/>
        </p:nvSpPr>
        <p:spPr>
          <a:xfrm>
            <a:off x="409785" y="3903164"/>
            <a:ext cx="11736495" cy="27333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pPr>
            <a:r>
              <a:t>HRD Map Discussion</a:t>
            </a:r>
          </a:p>
          <a:p>
            <a:pPr>
              <a:defRPr b="1" sz="500"/>
            </a:pPr>
          </a:p>
          <a:p>
            <a:pPr marL="457200" indent="-220663">
              <a:buSzPct val="100000"/>
              <a:buFont typeface="Arial"/>
              <a:buChar char="•"/>
              <a:defRPr sz="2000"/>
            </a:pPr>
            <a:r>
              <a:t>Weekdays, 1230-1300 EDT (1630-1700 UTC), 25 July – 14 October</a:t>
            </a:r>
          </a:p>
          <a:p>
            <a:pPr marL="457200" indent="-220663">
              <a:buSzPct val="100000"/>
              <a:buFont typeface="Arial"/>
              <a:buChar char="•"/>
              <a:defRPr sz="800"/>
            </a:pPr>
          </a:p>
          <a:p>
            <a:pPr marL="457200" indent="-220663">
              <a:buSzPct val="100000"/>
              <a:buFont typeface="Arial"/>
              <a:buChar char="•"/>
              <a:defRPr sz="2000"/>
            </a:pPr>
            <a:r>
              <a:t>Anticipating a hybrid format (in-person &amp; GotoMeeting remote participation)</a:t>
            </a:r>
          </a:p>
          <a:p>
            <a:pPr marL="457200" indent="-220663">
              <a:buSzPct val="100000"/>
              <a:buFont typeface="Arial"/>
              <a:buChar char="•"/>
              <a:defRPr sz="1200"/>
            </a:pPr>
          </a:p>
          <a:p>
            <a:pPr marL="457200" indent="-220663">
              <a:buSzPct val="100000"/>
              <a:buFont typeface="Arial"/>
              <a:buChar char="•"/>
              <a:defRPr sz="2000"/>
            </a:pPr>
            <a:r>
              <a:t>Contact Jason D. if you’d like to lead or co-lead a week of map discussions</a:t>
            </a:r>
          </a:p>
          <a:p>
            <a:pPr marL="457200" indent="-220663">
              <a:buSzPct val="100000"/>
              <a:buFont typeface="Arial"/>
              <a:buChar char="•"/>
              <a:defRPr sz="800"/>
            </a:pPr>
          </a:p>
          <a:p>
            <a:pPr marL="457200" indent="-220663">
              <a:buSzPct val="100000"/>
              <a:buFont typeface="Arial"/>
              <a:buChar char="•"/>
              <a:defRPr sz="2000"/>
            </a:pPr>
            <a:r>
              <a:t>HRD Map Discussion Links (HRD Google Drive Folder):</a:t>
            </a:r>
          </a:p>
          <a:p>
            <a:pPr lvl="1" marL="922337" indent="-230187">
              <a:buSzPct val="100000"/>
              <a:buChar char="▪"/>
            </a:pPr>
            <a:r>
              <a:t>Hurricane Field Program &gt;&gt; 2022 &gt;&gt; Map Discussion Links</a:t>
            </a:r>
          </a:p>
          <a:p>
            <a:pPr lvl="1" marL="922337" indent="-230187">
              <a:buSzPct val="100000"/>
              <a:buChar char="▪"/>
            </a:pPr>
            <a:r>
              <a:t>Contact Sim A. if you have a link that you’d like added to the links document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