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83" r:id="rId6"/>
    <p:sldId id="260" r:id="rId7"/>
    <p:sldId id="285" r:id="rId8"/>
    <p:sldId id="261" r:id="rId9"/>
    <p:sldId id="265" r:id="rId10"/>
    <p:sldId id="266" r:id="rId11"/>
    <p:sldId id="268" r:id="rId12"/>
    <p:sldId id="264" r:id="rId13"/>
    <p:sldId id="263" r:id="rId14"/>
    <p:sldId id="267" r:id="rId15"/>
    <p:sldId id="262" r:id="rId16"/>
    <p:sldId id="269" r:id="rId17"/>
    <p:sldId id="272" r:id="rId18"/>
    <p:sldId id="273" r:id="rId19"/>
    <p:sldId id="278" r:id="rId20"/>
    <p:sldId id="270" r:id="rId21"/>
    <p:sldId id="275" r:id="rId22"/>
    <p:sldId id="276" r:id="rId23"/>
    <p:sldId id="277" r:id="rId24"/>
    <p:sldId id="279" r:id="rId25"/>
    <p:sldId id="271" r:id="rId26"/>
    <p:sldId id="281" r:id="rId27"/>
    <p:sldId id="282" r:id="rId28"/>
    <p:sldId id="280" r:id="rId29"/>
    <p:sldId id="274" r:id="rId30"/>
    <p:sldId id="292" r:id="rId31"/>
    <p:sldId id="293" r:id="rId32"/>
    <p:sldId id="294" r:id="rId33"/>
    <p:sldId id="295" r:id="rId34"/>
    <p:sldId id="286" r:id="rId35"/>
    <p:sldId id="287" r:id="rId36"/>
    <p:sldId id="288" r:id="rId37"/>
    <p:sldId id="289" r:id="rId38"/>
    <p:sldId id="290" r:id="rId39"/>
    <p:sldId id="291" r:id="rId40"/>
    <p:sldId id="284" r:id="rId4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3D7"/>
    <a:srgbClr val="7A00D7"/>
    <a:srgbClr val="AB00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02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560238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44f1f7943a_4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g44f1f7943a_4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44f1f7943a_4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g44f1f7943a_4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44f1f7943a_4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g44f1f7943a_4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44fbb1fadb_2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g44fbb1fadb_2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663107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174173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028275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4fbb1fadb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44fbb1fadb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26658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64455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44ef175a6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g44ef175a6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44ef175a6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g44ef175a6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3.png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2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/>
          <p:nvPr/>
        </p:nvSpPr>
        <p:spPr>
          <a:xfrm>
            <a:off x="1524000" y="221737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26356" y="3079597"/>
            <a:ext cx="2939283" cy="293928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7" name="Google Shape;167;p25"/>
          <p:cNvCxnSpPr/>
          <p:nvPr/>
        </p:nvCxnSpPr>
        <p:spPr>
          <a:xfrm rot="10800000" flipH="1">
            <a:off x="1523998" y="1253204"/>
            <a:ext cx="9144000" cy="7536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8" name="Google Shape;168;p25"/>
          <p:cNvSpPr txBox="1"/>
          <p:nvPr/>
        </p:nvSpPr>
        <p:spPr>
          <a:xfrm>
            <a:off x="1523999" y="1350583"/>
            <a:ext cx="914399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3200" b="1" dirty="0" smtClean="0">
                <a:solidFill>
                  <a:schemeClr val="tx1"/>
                </a:solidFill>
              </a:rPr>
              <a:t>6</a:t>
            </a:r>
            <a:r>
              <a:rPr lang="en-US" sz="3200" b="1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3200" b="1" dirty="0" smtClean="0">
                <a:solidFill>
                  <a:schemeClr val="tx1"/>
                </a:solidFill>
              </a:rPr>
              <a:t>Florence</a:t>
            </a:r>
            <a:r>
              <a:rPr lang="en-US" sz="3200" b="1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32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3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2" name="Google Shape;282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33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5" name="Google Shape;285;p33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90042"/>
            <a:ext cx="6108700" cy="46154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0396" y="1892300"/>
            <a:ext cx="6101603" cy="4610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84900" y="59436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1800 UTC	UW/CIMSS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" name="Google Shape;241;p30"/>
          <p:cNvSpPr txBox="1"/>
          <p:nvPr/>
        </p:nvSpPr>
        <p:spPr>
          <a:xfrm>
            <a:off x="1524000" y="1342325"/>
            <a:ext cx="9144000" cy="4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/>
              <a:t>Friday, </a:t>
            </a:r>
            <a:r>
              <a:rPr lang="en-US" sz="1800" b="1" dirty="0"/>
              <a:t>September </a:t>
            </a:r>
            <a:r>
              <a:rPr lang="en-US" sz="1800" b="1" dirty="0" smtClean="0"/>
              <a:t>7</a:t>
            </a:r>
            <a:endParaRPr sz="1800" b="1" dirty="0"/>
          </a:p>
        </p:txBody>
      </p:sp>
    </p:spTree>
    <p:extLst>
      <p:ext uri="{BB962C8B-B14F-4D97-AF65-F5344CB8AC3E}">
        <p14:creationId xmlns:p14="http://schemas.microsoft.com/office/powerpoint/2010/main" val="240090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3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2" name="Google Shape;282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33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5" name="Google Shape;285;p33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" name="Google Shape;241;p30"/>
          <p:cNvSpPr txBox="1"/>
          <p:nvPr/>
        </p:nvSpPr>
        <p:spPr>
          <a:xfrm>
            <a:off x="1066800" y="1672525"/>
            <a:ext cx="3352800" cy="4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/>
              <a:t>1200 UTC 7 September</a:t>
            </a:r>
            <a:endParaRPr sz="1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27424" t="12963" r="17729" b="15000"/>
          <a:stretch/>
        </p:blipFill>
        <p:spPr>
          <a:xfrm>
            <a:off x="4446600" y="2095499"/>
            <a:ext cx="3389299" cy="33633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25605" t="14074" r="19128" b="13518"/>
          <a:stretch/>
        </p:blipFill>
        <p:spPr>
          <a:xfrm>
            <a:off x="1054101" y="2095499"/>
            <a:ext cx="3390900" cy="335656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92200" y="5194300"/>
            <a:ext cx="330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FF00"/>
                </a:solidFill>
              </a:rPr>
              <a:t>UW/CIMSS</a:t>
            </a:r>
            <a:endParaRPr lang="en-US" sz="12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83100" y="5156200"/>
            <a:ext cx="330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FF00"/>
                </a:solidFill>
              </a:rPr>
              <a:t>UW/CIMSS</a:t>
            </a:r>
            <a:endParaRPr lang="en-US" sz="1200" b="1" dirty="0">
              <a:solidFill>
                <a:srgbClr val="FFFF00"/>
              </a:solidFill>
            </a:endParaRPr>
          </a:p>
        </p:txBody>
      </p:sp>
      <p:sp>
        <p:nvSpPr>
          <p:cNvPr id="17" name="Google Shape;241;p30"/>
          <p:cNvSpPr txBox="1"/>
          <p:nvPr/>
        </p:nvSpPr>
        <p:spPr>
          <a:xfrm>
            <a:off x="4470400" y="1672525"/>
            <a:ext cx="3352800" cy="4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/>
              <a:t>1200 UTC 8 September</a:t>
            </a:r>
            <a:endParaRPr sz="18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26025" t="11852" r="19267" b="15926"/>
          <a:stretch/>
        </p:blipFill>
        <p:spPr>
          <a:xfrm>
            <a:off x="7848600" y="2095499"/>
            <a:ext cx="3365499" cy="3356891"/>
          </a:xfrm>
          <a:prstGeom prst="rect">
            <a:avLst/>
          </a:prstGeom>
        </p:spPr>
      </p:pic>
      <p:sp>
        <p:nvSpPr>
          <p:cNvPr id="19" name="Google Shape;241;p30"/>
          <p:cNvSpPr txBox="1"/>
          <p:nvPr/>
        </p:nvSpPr>
        <p:spPr>
          <a:xfrm>
            <a:off x="7861300" y="1659825"/>
            <a:ext cx="3352800" cy="4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/>
              <a:t>1200 UTC 9 September</a:t>
            </a:r>
            <a:endParaRPr sz="1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104900" y="5651500"/>
            <a:ext cx="10096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Reduction in vertical wind shear over a deep layer was critical in setting Florence up for </a:t>
            </a:r>
            <a:r>
              <a:rPr lang="en-US" sz="1600" dirty="0" err="1" smtClean="0"/>
              <a:t>reintensification</a:t>
            </a:r>
            <a:endParaRPr 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7899400" y="5156200"/>
            <a:ext cx="330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FF00"/>
                </a:solidFill>
              </a:rPr>
              <a:t>UW/CIMSS</a:t>
            </a:r>
            <a:endParaRPr lang="en-US" sz="1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80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3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2" name="Google Shape;282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33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5" name="Google Shape;285;p33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Picture 1" descr="Florence_shear_timelin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87" y="1530766"/>
            <a:ext cx="8098253" cy="4981575"/>
          </a:xfrm>
          <a:prstGeom prst="rect">
            <a:avLst/>
          </a:prstGeom>
        </p:spPr>
      </p:pic>
      <p:sp>
        <p:nvSpPr>
          <p:cNvPr id="17" name="Google Shape;290;p33"/>
          <p:cNvSpPr txBox="1"/>
          <p:nvPr/>
        </p:nvSpPr>
        <p:spPr>
          <a:xfrm>
            <a:off x="6516089" y="2040230"/>
            <a:ext cx="1332900" cy="77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3F3F3"/>
                </a:solidFill>
              </a:rPr>
              <a:t>53rd </a:t>
            </a:r>
            <a:r>
              <a:rPr lang="en-US" b="1" dirty="0" smtClean="0">
                <a:solidFill>
                  <a:srgbClr val="F3F3F3"/>
                </a:solidFill>
              </a:rPr>
              <a:t>WRS</a:t>
            </a:r>
          </a:p>
          <a:p>
            <a:r>
              <a:rPr lang="mr-IN" b="1" dirty="0">
                <a:solidFill>
                  <a:schemeClr val="accent2"/>
                </a:solidFill>
              </a:rPr>
              <a:t>P-</a:t>
            </a:r>
            <a:r>
              <a:rPr lang="mr-IN" b="1" dirty="0" smtClean="0">
                <a:solidFill>
                  <a:schemeClr val="accent2"/>
                </a:solidFill>
              </a:rPr>
              <a:t>3</a:t>
            </a:r>
            <a:endParaRPr lang="en-US" b="1" dirty="0" smtClean="0">
              <a:solidFill>
                <a:schemeClr val="accent2"/>
              </a:solidFill>
            </a:endParaRPr>
          </a:p>
          <a:p>
            <a:pPr lvl="0"/>
            <a:r>
              <a:rPr lang="en-US" b="1" dirty="0">
                <a:solidFill>
                  <a:schemeClr val="accent6"/>
                </a:solidFill>
              </a:rPr>
              <a:t>G-IV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F3F3F3"/>
              </a:solidFill>
            </a:endParaRPr>
          </a:p>
        </p:txBody>
      </p:sp>
      <p:sp>
        <p:nvSpPr>
          <p:cNvPr id="18" name="Google Shape;291;p33"/>
          <p:cNvSpPr txBox="1"/>
          <p:nvPr/>
        </p:nvSpPr>
        <p:spPr>
          <a:xfrm>
            <a:off x="941464" y="2248742"/>
            <a:ext cx="13329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EA9999"/>
                </a:solidFill>
              </a:rPr>
              <a:t>“High” Shear</a:t>
            </a:r>
            <a:endParaRPr dirty="0">
              <a:solidFill>
                <a:srgbClr val="EA9999"/>
              </a:solidFill>
            </a:endParaRPr>
          </a:p>
        </p:txBody>
      </p:sp>
      <p:sp>
        <p:nvSpPr>
          <p:cNvPr id="19" name="Google Shape;292;p33"/>
          <p:cNvSpPr txBox="1"/>
          <p:nvPr/>
        </p:nvSpPr>
        <p:spPr>
          <a:xfrm>
            <a:off x="927064" y="3907142"/>
            <a:ext cx="16218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CFE2F3"/>
                </a:solidFill>
              </a:rPr>
              <a:t>“Moderate” Shear</a:t>
            </a:r>
            <a:endParaRPr dirty="0">
              <a:solidFill>
                <a:srgbClr val="CFE2F3"/>
              </a:solidFill>
            </a:endParaRPr>
          </a:p>
        </p:txBody>
      </p:sp>
      <p:sp>
        <p:nvSpPr>
          <p:cNvPr id="20" name="Google Shape;293;p33"/>
          <p:cNvSpPr txBox="1"/>
          <p:nvPr/>
        </p:nvSpPr>
        <p:spPr>
          <a:xfrm>
            <a:off x="939764" y="5057217"/>
            <a:ext cx="16218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D9EAD3"/>
                </a:solidFill>
              </a:rPr>
              <a:t>“Low” Shear</a:t>
            </a:r>
            <a:endParaRPr>
              <a:solidFill>
                <a:srgbClr val="D9EAD3"/>
              </a:solidFill>
            </a:endParaRPr>
          </a:p>
        </p:txBody>
      </p:sp>
      <p:pic>
        <p:nvPicPr>
          <p:cNvPr id="4" name="Picture 3" descr="sst_aQG3_2018_252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880" y="1337356"/>
            <a:ext cx="4066120" cy="3044655"/>
          </a:xfrm>
          <a:prstGeom prst="rect">
            <a:avLst/>
          </a:prstGeom>
        </p:spPr>
      </p:pic>
      <p:pic>
        <p:nvPicPr>
          <p:cNvPr id="5" name="Picture 4" descr="ohc_aQG3_2018_252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340" y="3807699"/>
            <a:ext cx="4073660" cy="3050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2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8" name="Google Shape;268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1" name="Google Shape;271;p32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3" name="Google Shape;273;p32"/>
          <p:cNvSpPr txBox="1"/>
          <p:nvPr/>
        </p:nvSpPr>
        <p:spPr>
          <a:xfrm>
            <a:off x="2879000" y="1923788"/>
            <a:ext cx="1332900" cy="2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3F3F3"/>
                </a:solidFill>
              </a:rPr>
              <a:t>53rd WRS</a:t>
            </a:r>
            <a:endParaRPr sz="1800" b="1">
              <a:solidFill>
                <a:srgbClr val="F3F3F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9059" y="1310160"/>
            <a:ext cx="8281620" cy="5473071"/>
          </a:xfrm>
          <a:prstGeom prst="rect">
            <a:avLst/>
          </a:prstGeom>
        </p:spPr>
      </p:pic>
      <p:sp>
        <p:nvSpPr>
          <p:cNvPr id="13" name="Google Shape;275;p32"/>
          <p:cNvSpPr txBox="1"/>
          <p:nvPr/>
        </p:nvSpPr>
        <p:spPr>
          <a:xfrm>
            <a:off x="2574203" y="4197093"/>
            <a:ext cx="16218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D9EAD3"/>
                </a:solidFill>
              </a:rPr>
              <a:t>Tropical Storm</a:t>
            </a:r>
            <a:endParaRPr dirty="0">
              <a:solidFill>
                <a:srgbClr val="D9EAD3"/>
              </a:solidFill>
            </a:endParaRPr>
          </a:p>
        </p:txBody>
      </p:sp>
      <p:sp>
        <p:nvSpPr>
          <p:cNvPr id="14" name="Google Shape;276;p32"/>
          <p:cNvSpPr txBox="1"/>
          <p:nvPr/>
        </p:nvSpPr>
        <p:spPr>
          <a:xfrm>
            <a:off x="2574203" y="3429570"/>
            <a:ext cx="21399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rgbClr val="EA9999"/>
                </a:solidFill>
              </a:rPr>
              <a:t>Category 1 </a:t>
            </a:r>
            <a:endParaRPr dirty="0">
              <a:solidFill>
                <a:srgbClr val="EA9999"/>
              </a:solidFill>
            </a:endParaRPr>
          </a:p>
        </p:txBody>
      </p:sp>
      <p:sp>
        <p:nvSpPr>
          <p:cNvPr id="15" name="Google Shape;276;p32"/>
          <p:cNvSpPr txBox="1"/>
          <p:nvPr/>
        </p:nvSpPr>
        <p:spPr>
          <a:xfrm>
            <a:off x="2574203" y="2917170"/>
            <a:ext cx="21399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accent4">
                    <a:lumMod val="20000"/>
                    <a:lumOff val="80000"/>
                    <a:alpha val="68000"/>
                  </a:schemeClr>
                </a:solidFill>
              </a:rPr>
              <a:t>Category 2 </a:t>
            </a:r>
            <a:endParaRPr dirty="0">
              <a:solidFill>
                <a:schemeClr val="accent4">
                  <a:lumMod val="20000"/>
                  <a:lumOff val="80000"/>
                  <a:alpha val="68000"/>
                </a:schemeClr>
              </a:solidFill>
            </a:endParaRPr>
          </a:p>
        </p:txBody>
      </p:sp>
      <p:sp>
        <p:nvSpPr>
          <p:cNvPr id="16" name="Google Shape;276;p32"/>
          <p:cNvSpPr txBox="1"/>
          <p:nvPr/>
        </p:nvSpPr>
        <p:spPr>
          <a:xfrm>
            <a:off x="2574203" y="2411367"/>
            <a:ext cx="21399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rgbClr val="FFC000">
                    <a:alpha val="68000"/>
                  </a:srgbClr>
                </a:solidFill>
              </a:rPr>
              <a:t>Category 3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  <a:alpha val="68000"/>
                  </a:schemeClr>
                </a:solidFill>
              </a:rPr>
              <a:t> </a:t>
            </a:r>
            <a:endParaRPr dirty="0">
              <a:solidFill>
                <a:schemeClr val="accent4">
                  <a:lumMod val="20000"/>
                  <a:lumOff val="80000"/>
                  <a:alpha val="68000"/>
                </a:schemeClr>
              </a:solidFill>
            </a:endParaRPr>
          </a:p>
        </p:txBody>
      </p:sp>
      <p:sp>
        <p:nvSpPr>
          <p:cNvPr id="17" name="Google Shape;276;p32"/>
          <p:cNvSpPr txBox="1"/>
          <p:nvPr/>
        </p:nvSpPr>
        <p:spPr>
          <a:xfrm>
            <a:off x="2574203" y="1805610"/>
            <a:ext cx="2139900" cy="3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  <a:alpha val="68000"/>
                  </a:schemeClr>
                </a:solidFill>
              </a:rPr>
              <a:t>Category 4 </a:t>
            </a:r>
            <a:endParaRPr dirty="0">
              <a:solidFill>
                <a:schemeClr val="accent5">
                  <a:lumMod val="60000"/>
                  <a:lumOff val="40000"/>
                  <a:alpha val="68000"/>
                </a:schemeClr>
              </a:solidFill>
            </a:endParaRPr>
          </a:p>
        </p:txBody>
      </p:sp>
      <p:sp>
        <p:nvSpPr>
          <p:cNvPr id="18" name="Google Shape;274;p32"/>
          <p:cNvSpPr txBox="1"/>
          <p:nvPr/>
        </p:nvSpPr>
        <p:spPr>
          <a:xfrm>
            <a:off x="8893123" y="1670183"/>
            <a:ext cx="1196100" cy="1115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800" b="1" dirty="0">
                <a:solidFill>
                  <a:schemeClr val="bg1">
                    <a:lumMod val="95000"/>
                  </a:schemeClr>
                </a:solidFill>
              </a:rPr>
              <a:t>53</a:t>
            </a:r>
            <a:r>
              <a:rPr lang="en-US" sz="1800" b="1" baseline="30000" dirty="0">
                <a:solidFill>
                  <a:schemeClr val="bg1">
                    <a:lumMod val="95000"/>
                  </a:schemeClr>
                </a:solidFill>
              </a:rPr>
              <a:t>rd</a:t>
            </a:r>
            <a:r>
              <a:rPr lang="en-US" sz="18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bg1">
                    <a:lumMod val="95000"/>
                  </a:schemeClr>
                </a:solidFill>
              </a:rPr>
              <a:t>WRS</a:t>
            </a:r>
            <a:endParaRPr lang="en-US" sz="1800" b="1" dirty="0" smtClean="0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>
                <a:solidFill>
                  <a:schemeClr val="accent2"/>
                </a:solidFill>
              </a:rPr>
              <a:t>P-3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>
                <a:solidFill>
                  <a:schemeClr val="accent6"/>
                </a:solidFill>
              </a:rPr>
              <a:t>G-IV</a:t>
            </a:r>
            <a:endParaRPr sz="18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5100" y="1364273"/>
            <a:ext cx="6801757" cy="549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5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9" name="Google Shape;259;p31"/>
          <p:cNvSpPr txBox="1"/>
          <p:nvPr/>
        </p:nvSpPr>
        <p:spPr>
          <a:xfrm>
            <a:off x="602400" y="5484350"/>
            <a:ext cx="1235700" cy="3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CIMSS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2" name="Picture 1" descr="Florence_giv_flight_track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1352250"/>
            <a:ext cx="7231063" cy="54168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55267" y="4114800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A00D7"/>
                </a:solidFill>
              </a:rPr>
              <a:t>180908N1</a:t>
            </a:r>
            <a:endParaRPr lang="en-US" dirty="0">
              <a:solidFill>
                <a:srgbClr val="7A00D7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75867" y="3793066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180909N1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3810" y="4106333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180910N1</a:t>
            </a:r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63538" y="3869263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180910N2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4734" y="3716864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180911N1</a:t>
            </a:r>
            <a:endParaRPr lang="en-US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57605" y="3505197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180911N2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07265" y="3174993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EB3D7"/>
                </a:solidFill>
              </a:rPr>
              <a:t>180912N1</a:t>
            </a:r>
            <a:endParaRPr lang="en-US" dirty="0">
              <a:solidFill>
                <a:srgbClr val="FEB3D7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46398" y="2912526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180912N2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66531" y="2345260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180913N1</a:t>
            </a:r>
            <a:endParaRPr lang="en-US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Picture 3" descr="Screen Shot 2018-10-18 at 11.07.41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300" y="1360554"/>
            <a:ext cx="2494142" cy="2563746"/>
          </a:xfrm>
          <a:prstGeom prst="rect">
            <a:avLst/>
          </a:prstGeom>
        </p:spPr>
      </p:pic>
      <p:pic>
        <p:nvPicPr>
          <p:cNvPr id="5" name="Picture 4" descr="Screen Shot 2018-10-18 at 11.08.39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647" y="2628900"/>
            <a:ext cx="2603353" cy="2527300"/>
          </a:xfrm>
          <a:prstGeom prst="rect">
            <a:avLst/>
          </a:prstGeom>
        </p:spPr>
      </p:pic>
      <p:pic>
        <p:nvPicPr>
          <p:cNvPr id="6" name="Picture 5" descr="Screen Shot 2018-10-18 at 11.09.22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491" y="4457700"/>
            <a:ext cx="2511199" cy="23114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414657" y="1367360"/>
            <a:ext cx="1300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180908H1/H2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116734" y="2624660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180909H1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91034" y="4453460"/>
            <a:ext cx="1075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180910H1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0" y="1612900"/>
            <a:ext cx="193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P-3 Flight Tracks</a:t>
            </a:r>
            <a:endParaRPr lang="en-US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876800" y="14986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FF"/>
                </a:solidFill>
              </a:rPr>
              <a:t>G-IV Flight Tracks</a:t>
            </a:r>
            <a:endParaRPr lang="en-US" sz="2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" name="Picture 8" descr="ftk_180908H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3" t="7408" r="18458" b="5556"/>
          <a:stretch/>
        </p:blipFill>
        <p:spPr>
          <a:xfrm>
            <a:off x="6731000" y="1290386"/>
            <a:ext cx="5461000" cy="556761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26300" y="1460500"/>
            <a:ext cx="4838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Dropsondes</a:t>
            </a:r>
            <a:r>
              <a:rPr lang="en-US" dirty="0" smtClean="0"/>
              <a:t>: circumnavigation (5), endpoints (6), midpoints (6), center (3), Ocean Winds (RMWs)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AXBTs</a:t>
            </a:r>
            <a:r>
              <a:rPr lang="en-US" dirty="0" smtClean="0"/>
              <a:t>: endpoints (6), some endpoints (2)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27000" y="1384300"/>
            <a:ext cx="6489700" cy="53848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152400" y="1397000"/>
            <a:ext cx="645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/>
              <a:t>20180908H1/H2</a:t>
            </a:r>
            <a:endParaRPr lang="en-US" sz="2000" b="1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" y="1930400"/>
            <a:ext cx="5461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Cambria"/>
                <a:cs typeface="Cambria"/>
              </a:rPr>
              <a:t>T/O:</a:t>
            </a:r>
            <a:r>
              <a:rPr lang="en-US" sz="1600" dirty="0" smtClean="0">
                <a:latin typeface="Cambria"/>
                <a:cs typeface="Cambria"/>
              </a:rPr>
              <a:t> 1200 UTC (0900 L), Bermuda to Bermuda</a:t>
            </a:r>
          </a:p>
          <a:p>
            <a:r>
              <a:rPr lang="en-US" sz="1600" b="1" u="sng" dirty="0" smtClean="0">
                <a:latin typeface="Cambria"/>
                <a:cs typeface="Cambria"/>
              </a:rPr>
              <a:t>Planned Flight Time:</a:t>
            </a:r>
            <a:r>
              <a:rPr lang="en-US" sz="1600" dirty="0">
                <a:latin typeface="Cambria"/>
                <a:cs typeface="Cambria"/>
              </a:rPr>
              <a:t> </a:t>
            </a:r>
            <a:r>
              <a:rPr lang="en-US" sz="1600" dirty="0" smtClean="0">
                <a:latin typeface="Cambria"/>
                <a:cs typeface="Cambria"/>
              </a:rPr>
              <a:t> 8 hr</a:t>
            </a:r>
          </a:p>
          <a:p>
            <a:endParaRPr lang="en-US" sz="1600" dirty="0">
              <a:latin typeface="Cambria"/>
              <a:cs typeface="Cambria"/>
            </a:endParaRPr>
          </a:p>
          <a:p>
            <a:r>
              <a:rPr lang="en-US" sz="1600" b="1" u="sng" dirty="0" smtClean="0">
                <a:latin typeface="Cambria"/>
                <a:cs typeface="Cambria"/>
              </a:rPr>
              <a:t>HRD Crew:</a:t>
            </a:r>
          </a:p>
          <a:p>
            <a:r>
              <a:rPr lang="en-US" sz="1600" i="1" dirty="0" smtClean="0">
                <a:latin typeface="Cambria"/>
                <a:cs typeface="Cambria"/>
              </a:rPr>
              <a:t>LPS:	</a:t>
            </a:r>
            <a:r>
              <a:rPr lang="en-US" sz="1600" dirty="0" smtClean="0">
                <a:latin typeface="Cambria"/>
                <a:cs typeface="Cambria"/>
              </a:rPr>
              <a:t>Zawislak</a:t>
            </a:r>
          </a:p>
          <a:p>
            <a:r>
              <a:rPr lang="en-US" sz="1600" i="1" dirty="0" smtClean="0">
                <a:latin typeface="Cambria"/>
                <a:cs typeface="Cambria"/>
              </a:rPr>
              <a:t>Radar:</a:t>
            </a:r>
            <a:r>
              <a:rPr lang="en-US" sz="1600" dirty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Reasor</a:t>
            </a:r>
          </a:p>
          <a:p>
            <a:r>
              <a:rPr lang="en-US" sz="1600" i="1" dirty="0" smtClean="0">
                <a:latin typeface="Cambria"/>
                <a:cs typeface="Cambria"/>
              </a:rPr>
              <a:t>Drops:</a:t>
            </a:r>
            <a:r>
              <a:rPr lang="en-US" sz="1600" dirty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Holbach</a:t>
            </a:r>
          </a:p>
          <a:p>
            <a:r>
              <a:rPr lang="en-US" sz="1600" i="1" dirty="0" err="1" smtClean="0">
                <a:latin typeface="Cambria"/>
                <a:cs typeface="Cambria"/>
              </a:rPr>
              <a:t>Gnd</a:t>
            </a:r>
            <a:r>
              <a:rPr lang="en-US" sz="1600" i="1" dirty="0" smtClean="0">
                <a:latin typeface="Cambria"/>
                <a:cs typeface="Cambria"/>
              </a:rPr>
              <a:t> </a:t>
            </a:r>
            <a:r>
              <a:rPr lang="en-US" sz="1600" i="1" dirty="0" err="1" smtClean="0">
                <a:latin typeface="Cambria"/>
                <a:cs typeface="Cambria"/>
              </a:rPr>
              <a:t>Rdr</a:t>
            </a:r>
            <a:r>
              <a:rPr lang="en-US" sz="1600" i="1" dirty="0" smtClean="0">
                <a:latin typeface="Cambria"/>
                <a:cs typeface="Cambria"/>
              </a:rPr>
              <a:t>:</a:t>
            </a:r>
            <a:r>
              <a:rPr lang="en-US" sz="1600" dirty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N. Griffin / J. Gamache</a:t>
            </a:r>
          </a:p>
          <a:p>
            <a:r>
              <a:rPr lang="en-US" sz="1600" b="1" u="sng" dirty="0" smtClean="0">
                <a:latin typeface="Cambria"/>
                <a:cs typeface="Cambria"/>
              </a:rPr>
              <a:t>NESDIS:</a:t>
            </a:r>
            <a:r>
              <a:rPr lang="en-US" sz="1600" b="1" dirty="0" smtClean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Chang, Sapp, </a:t>
            </a:r>
            <a:r>
              <a:rPr lang="en-US" sz="1600" dirty="0" err="1" smtClean="0">
                <a:latin typeface="Cambria"/>
                <a:cs typeface="Cambria"/>
              </a:rPr>
              <a:t>Jelenak</a:t>
            </a:r>
            <a:endParaRPr lang="en-US" sz="1600" dirty="0" smtClean="0">
              <a:latin typeface="Cambria"/>
              <a:cs typeface="Cambria"/>
            </a:endParaRPr>
          </a:p>
          <a:p>
            <a:r>
              <a:rPr lang="en-US" sz="1600" b="1" u="sng" dirty="0" smtClean="0">
                <a:latin typeface="Cambria"/>
                <a:cs typeface="Cambria"/>
              </a:rPr>
              <a:t>Guest:</a:t>
            </a:r>
            <a:r>
              <a:rPr lang="en-US" sz="1600" b="1" dirty="0" smtClean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Miles O’Brien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2900" y="4610100"/>
            <a:ext cx="5461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Cambria"/>
                <a:cs typeface="Cambria"/>
              </a:rPr>
              <a:t>Objectives: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Early Stage Experiment: Objective #1 (AIPEX)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Early Stage Experiment: Objective #2 (Convective Burst)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SFMR Experiment: Objective #1 (</a:t>
            </a:r>
            <a:r>
              <a:rPr lang="en-US" sz="1600" dirty="0" err="1" smtClean="0">
                <a:latin typeface="Cambria"/>
                <a:cs typeface="Cambria"/>
              </a:rPr>
              <a:t>HiSFMR</a:t>
            </a:r>
            <a:r>
              <a:rPr lang="en-US" sz="1600" dirty="0" smtClean="0">
                <a:latin typeface="Cambria"/>
                <a:cs typeface="Cambria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NESDIS Ocean Winds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CYGNSS </a:t>
            </a:r>
            <a:r>
              <a:rPr lang="en-US" sz="1600" dirty="0" err="1" smtClean="0">
                <a:latin typeface="Cambria"/>
                <a:cs typeface="Cambria"/>
              </a:rPr>
              <a:t>Underflight</a:t>
            </a:r>
            <a:r>
              <a:rPr lang="en-US" sz="1600" dirty="0" smtClean="0">
                <a:latin typeface="Cambria"/>
                <a:cs typeface="Cambria"/>
              </a:rPr>
              <a:t>: </a:t>
            </a:r>
            <a:r>
              <a:rPr lang="en-US" sz="1600" i="1" dirty="0" smtClean="0">
                <a:latin typeface="Cambria"/>
                <a:cs typeface="Cambria"/>
              </a:rPr>
              <a:t>required plan modification to align first SW to NE pass with ~1400 UTC CYGNSS overpass </a:t>
            </a:r>
            <a:r>
              <a:rPr lang="mr-IN" sz="1600" i="1" dirty="0" smtClean="0">
                <a:latin typeface="Cambria"/>
                <a:cs typeface="Cambria"/>
              </a:rPr>
              <a:t>–</a:t>
            </a:r>
            <a:r>
              <a:rPr lang="en-US" sz="1600" i="1" dirty="0" smtClean="0">
                <a:latin typeface="Cambria"/>
                <a:cs typeface="Cambria"/>
              </a:rPr>
              <a:t> rotated pattern 30 deg. clockwise (</a:t>
            </a:r>
            <a:r>
              <a:rPr lang="en-US" sz="1600" i="1" dirty="0" err="1" smtClean="0">
                <a:latin typeface="Cambria"/>
                <a:cs typeface="Cambria"/>
              </a:rPr>
              <a:t>azi</a:t>
            </a:r>
            <a:r>
              <a:rPr lang="en-US" sz="1600" i="1" dirty="0" smtClean="0">
                <a:latin typeface="Cambria"/>
                <a:cs typeface="Cambria"/>
              </a:rPr>
              <a:t>. 240</a:t>
            </a:r>
            <a:r>
              <a:rPr lang="en-US" sz="1600" i="1" dirty="0" smtClean="0">
                <a:latin typeface="Cambria"/>
                <a:cs typeface="Cambria"/>
                <a:sym typeface="Symbol" panose="05050102010706020507" pitchFamily="18" charset="2"/>
              </a:rPr>
              <a:t></a:t>
            </a:r>
            <a:r>
              <a:rPr lang="en-US" sz="1600" i="1" dirty="0" smtClean="0">
                <a:latin typeface="Cambria"/>
                <a:cs typeface="Cambria"/>
              </a:rPr>
              <a:t> </a:t>
            </a:r>
            <a:r>
              <a:rPr lang="mr-IN" sz="1600" i="1" dirty="0" smtClean="0">
                <a:latin typeface="Cambria"/>
                <a:cs typeface="Cambria"/>
              </a:rPr>
              <a:t>–</a:t>
            </a:r>
            <a:r>
              <a:rPr lang="en-US" sz="1600" i="1" dirty="0" smtClean="0">
                <a:latin typeface="Cambria"/>
                <a:cs typeface="Cambria"/>
              </a:rPr>
              <a:t> 060</a:t>
            </a:r>
            <a:r>
              <a:rPr lang="en-US" sz="1600" i="1" dirty="0" smtClean="0">
                <a:latin typeface="Cambria"/>
                <a:cs typeface="Cambria"/>
                <a:sym typeface="Symbol" panose="05050102010706020507" pitchFamily="18" charset="2"/>
              </a:rPr>
              <a:t>)</a:t>
            </a:r>
            <a:endParaRPr lang="en-US" sz="1600" i="1" dirty="0" smtClean="0">
              <a:latin typeface="Cambria"/>
              <a:cs typeface="Cambri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37400" y="3771900"/>
            <a:ext cx="26797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Both"/>
            </a:pPr>
            <a:r>
              <a:rPr lang="en-US" sz="1600" b="1" dirty="0" smtClean="0">
                <a:solidFill>
                  <a:srgbClr val="0000FF"/>
                </a:solidFill>
              </a:rPr>
              <a:t>Partial Circumnavigation </a:t>
            </a:r>
            <a:r>
              <a:rPr lang="en-US" sz="1600" dirty="0" smtClean="0">
                <a:solidFill>
                  <a:srgbClr val="0000FF"/>
                </a:solidFill>
              </a:rPr>
              <a:t>(upshear, 90-120 n mi) </a:t>
            </a:r>
          </a:p>
          <a:p>
            <a:pPr marL="342900" indent="-342900">
              <a:buAutoNum type="arabicParenBoth"/>
            </a:pPr>
            <a:r>
              <a:rPr lang="en-US" sz="1600" b="1" dirty="0" smtClean="0">
                <a:solidFill>
                  <a:srgbClr val="660066"/>
                </a:solidFill>
              </a:rPr>
              <a:t>90 nmi butterfly pattern</a:t>
            </a:r>
            <a:r>
              <a:rPr lang="en-US" sz="1600" dirty="0" smtClean="0">
                <a:solidFill>
                  <a:srgbClr val="660066"/>
                </a:solidFill>
              </a:rPr>
              <a:t> </a:t>
            </a:r>
          </a:p>
          <a:p>
            <a:r>
              <a:rPr lang="en-US" sz="1600" dirty="0" smtClean="0">
                <a:solidFill>
                  <a:srgbClr val="660066"/>
                </a:solidFill>
              </a:rPr>
              <a:t>      (8-10 kft)</a:t>
            </a:r>
          </a:p>
          <a:p>
            <a:pPr marL="342900" indent="-342900">
              <a:buAutoNum type="arabicParenBoth"/>
            </a:pP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32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11296" t="8704" r="8889" b="13889"/>
          <a:stretch/>
        </p:blipFill>
        <p:spPr>
          <a:xfrm>
            <a:off x="114300" y="1409700"/>
            <a:ext cx="5473700" cy="5308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3100" y="2768600"/>
            <a:ext cx="6134100" cy="40894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3765550" y="2469857"/>
            <a:ext cx="4210050" cy="140364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765550" y="2469857"/>
            <a:ext cx="323850" cy="169574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35150" y="1731193"/>
            <a:ext cx="353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Restarted AAMPS due to an SFMR issue (SST missing); 2</a:t>
            </a:r>
            <a:r>
              <a:rPr lang="en-US" b="1" baseline="30000" dirty="0" smtClean="0"/>
              <a:t>nd</a:t>
            </a:r>
            <a:r>
              <a:rPr lang="en-US" b="1" dirty="0" smtClean="0"/>
              <a:t> time due to incorrect UTC time (explains…H2)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7400" y="4572000"/>
            <a:ext cx="248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Missed CYGNSS overpass ~30 min late due to data system restart</a:t>
            </a:r>
            <a:endParaRPr lang="en-US" b="1" dirty="0"/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3054350" y="4572000"/>
            <a:ext cx="958850" cy="36933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689600" y="1435100"/>
            <a:ext cx="6007100" cy="13208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753100" y="1511300"/>
            <a:ext cx="6096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Initial pass: 991 mb (60 kt </a:t>
            </a:r>
            <a:r>
              <a:rPr lang="en-US" sz="1600" dirty="0" err="1" smtClean="0"/>
              <a:t>sfc</a:t>
            </a:r>
            <a:r>
              <a:rPr lang="en-US" sz="1600" dirty="0" smtClean="0"/>
              <a:t>, 65 kt FL)</a:t>
            </a:r>
          </a:p>
          <a:p>
            <a:r>
              <a:rPr lang="en-US" sz="1600" dirty="0" smtClean="0"/>
              <a:t>-- compared to 5 AM NHC advisory: 997 mb / 55 kt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753100" y="2172276"/>
            <a:ext cx="594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Beginning of slow intensification: alignment, symmetric </a:t>
            </a:r>
            <a:r>
              <a:rPr lang="en-US" sz="1600" dirty="0" err="1" smtClean="0"/>
              <a:t>precip</a:t>
            </a:r>
            <a:r>
              <a:rPr lang="en-US" sz="1600" dirty="0" smtClean="0"/>
              <a:t>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7400" y="3426936"/>
            <a:ext cx="2489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Butterfly rotated 30</a:t>
            </a:r>
            <a:r>
              <a:rPr lang="en-US" b="1" dirty="0" smtClean="0">
                <a:sym typeface="Symbol" panose="05050102010706020507" pitchFamily="18" charset="2"/>
              </a:rPr>
              <a:t></a:t>
            </a:r>
          </a:p>
          <a:p>
            <a:r>
              <a:rPr lang="en-US" b="1" dirty="0" smtClean="0">
                <a:sym typeface="Symbol" panose="05050102010706020507" pitchFamily="18" charset="2"/>
              </a:rPr>
              <a:t>Eliminated last (5</a:t>
            </a:r>
            <a:r>
              <a:rPr lang="en-US" b="1" baseline="30000" dirty="0" smtClean="0">
                <a:sym typeface="Symbol" panose="05050102010706020507" pitchFamily="18" charset="2"/>
              </a:rPr>
              <a:t>th</a:t>
            </a:r>
            <a:r>
              <a:rPr lang="en-US" b="1" dirty="0" smtClean="0">
                <a:sym typeface="Symbol" panose="05050102010706020507" pitchFamily="18" charset="2"/>
              </a:rPr>
              <a:t>) point on partial </a:t>
            </a:r>
            <a:r>
              <a:rPr lang="en-US" b="1" dirty="0" err="1" smtClean="0">
                <a:sym typeface="Symbol" panose="05050102010706020507" pitchFamily="18" charset="2"/>
              </a:rPr>
              <a:t>circumnav</a:t>
            </a:r>
            <a:r>
              <a:rPr lang="en-US" b="1" dirty="0" smtClean="0">
                <a:sym typeface="Symbol" panose="05050102010706020507" pitchFamily="18" charset="2"/>
              </a:rPr>
              <a:t>. at 240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227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" name="Rectangle 21"/>
          <p:cNvSpPr/>
          <p:nvPr/>
        </p:nvSpPr>
        <p:spPr>
          <a:xfrm>
            <a:off x="5689600" y="1435100"/>
            <a:ext cx="6007100" cy="13208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842000" y="1511300"/>
            <a:ext cx="5270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600" dirty="0" smtClean="0"/>
              <a:t>Increase in inner core precipitation symmetry, but the storm still appeared to have a dry intrusion from the south and east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829300" y="2286000"/>
            <a:ext cx="5778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600" dirty="0" smtClean="0"/>
              <a:t>Cycling of convection around developing eyewall</a:t>
            </a:r>
          </a:p>
        </p:txBody>
      </p:sp>
      <p:pic>
        <p:nvPicPr>
          <p:cNvPr id="4" name="Picture 3" descr="20180908.135000.terra.modis.Visible.tc1806LFLORENCE.covg83p7.modislance.res1km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1" y="1458684"/>
            <a:ext cx="4965700" cy="51453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6199" y="3007566"/>
            <a:ext cx="6953395" cy="3304334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3708400" y="2247900"/>
            <a:ext cx="647700" cy="101600"/>
          </a:xfrm>
          <a:prstGeom prst="straightConnector1">
            <a:avLst/>
          </a:prstGeom>
          <a:ln w="44450">
            <a:solidFill>
              <a:srgbClr val="FF0000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222500" y="2247900"/>
            <a:ext cx="1498600" cy="0"/>
          </a:xfrm>
          <a:prstGeom prst="straightConnector1">
            <a:avLst/>
          </a:prstGeom>
          <a:ln w="44450">
            <a:solidFill>
              <a:srgbClr val="3366FF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9600" y="5372100"/>
            <a:ext cx="4127500" cy="738664"/>
          </a:xfrm>
          <a:prstGeom prst="rect">
            <a:avLst/>
          </a:prstGeom>
          <a:solidFill>
            <a:schemeClr val="accent3">
              <a:lumMod val="20000"/>
              <a:lumOff val="80000"/>
              <a:alpha val="8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66FF"/>
                </a:solidFill>
              </a:rPr>
              <a:t>Motion:</a:t>
            </a:r>
            <a:r>
              <a:rPr lang="en-US" dirty="0" smtClean="0">
                <a:solidFill>
                  <a:schemeClr val="bg1"/>
                </a:solidFill>
              </a:rPr>
              <a:t> 	</a:t>
            </a:r>
            <a:r>
              <a:rPr lang="en-US" b="1" dirty="0" smtClean="0">
                <a:solidFill>
                  <a:schemeClr val="tx1"/>
                </a:solidFill>
              </a:rPr>
              <a:t>16 kt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Shear:</a:t>
            </a: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en-US" b="1" dirty="0" smtClean="0"/>
              <a:t>6 kt (</a:t>
            </a:r>
            <a:r>
              <a:rPr lang="en-US" sz="1200" b="1" dirty="0" smtClean="0"/>
              <a:t>18 UTC SHIPS; 12 UTC had 19 </a:t>
            </a:r>
            <a:r>
              <a:rPr lang="en-US" sz="1200" b="1" dirty="0" err="1" smtClean="0"/>
              <a:t>kts</a:t>
            </a:r>
            <a:r>
              <a:rPr lang="en-US" b="1" dirty="0" smtClean="0"/>
              <a:t>)</a:t>
            </a:r>
          </a:p>
          <a:p>
            <a:r>
              <a:rPr lang="en-US" dirty="0" smtClean="0"/>
              <a:t>Image at approximate on-station time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146800" y="6450111"/>
            <a:ext cx="5092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Not much tilt between 2 and 5 km in the radar analysis</a:t>
            </a:r>
            <a:endParaRPr lang="en-US" b="1" dirty="0"/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9558867" y="4959350"/>
            <a:ext cx="677333" cy="145626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621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" name="TextBox 15"/>
          <p:cNvSpPr txBox="1"/>
          <p:nvPr/>
        </p:nvSpPr>
        <p:spPr>
          <a:xfrm>
            <a:off x="0" y="132926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20180908H1/H2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271778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Calibri"/>
                <a:cs typeface="Calibri"/>
              </a:rPr>
              <a:t>Summary</a:t>
            </a:r>
            <a:endParaRPr lang="en-US" sz="2400" b="1" u="sng" dirty="0">
              <a:latin typeface="Calibri"/>
              <a:cs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2533" y="3178183"/>
            <a:ext cx="1143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Decrease </a:t>
            </a:r>
            <a:r>
              <a:rPr lang="en-US" sz="1800" b="1" dirty="0">
                <a:latin typeface="Calibri"/>
                <a:cs typeface="Calibri"/>
              </a:rPr>
              <a:t>in vertical shear </a:t>
            </a:r>
            <a:r>
              <a:rPr lang="en-US" sz="1800" dirty="0">
                <a:latin typeface="Calibri"/>
                <a:cs typeface="Calibri"/>
              </a:rPr>
              <a:t>likely contributed to this improved organization (</a:t>
            </a:r>
            <a:r>
              <a:rPr lang="en-US" sz="1800" dirty="0" smtClean="0">
                <a:latin typeface="Calibri"/>
                <a:cs typeface="Calibri"/>
              </a:rPr>
              <a:t>symmetry)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Improved precipitation symmetry</a:t>
            </a:r>
            <a:r>
              <a:rPr lang="en-US" sz="1800" dirty="0" smtClean="0">
                <a:latin typeface="Calibri"/>
                <a:cs typeface="Calibri"/>
              </a:rPr>
              <a:t> reflected in cycling in convection around the center</a:t>
            </a:r>
          </a:p>
          <a:p>
            <a:pPr marL="285750" indent="-285750">
              <a:buFont typeface="Courier New"/>
              <a:buChar char="o"/>
            </a:pPr>
            <a:r>
              <a:rPr lang="en-US" sz="1800" dirty="0">
                <a:latin typeface="Calibri"/>
                <a:cs typeface="Calibri"/>
              </a:rPr>
              <a:t>There was, however, a </a:t>
            </a:r>
            <a:r>
              <a:rPr lang="en-US" sz="1800" b="1" dirty="0">
                <a:latin typeface="Calibri"/>
                <a:cs typeface="Calibri"/>
              </a:rPr>
              <a:t>persistent dry slot on the south and east </a:t>
            </a:r>
            <a:r>
              <a:rPr lang="en-US" sz="1800" dirty="0">
                <a:latin typeface="Calibri"/>
                <a:cs typeface="Calibri"/>
              </a:rPr>
              <a:t>sides of the storm outside of this eyewall </a:t>
            </a:r>
            <a:endParaRPr lang="en-US" sz="1800" dirty="0" smtClean="0">
              <a:latin typeface="Calibri"/>
              <a:cs typeface="Calibri"/>
            </a:endParaRP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Beginning of a slow re-intensification (MSLP drop)</a:t>
            </a:r>
            <a:r>
              <a:rPr lang="en-US" sz="1800" dirty="0" smtClean="0">
                <a:latin typeface="Calibri"/>
                <a:cs typeface="Calibri"/>
              </a:rPr>
              <a:t>, remained tropical storm</a:t>
            </a:r>
            <a:endParaRPr lang="en-US" sz="1800" dirty="0">
              <a:latin typeface="Calibri"/>
              <a:cs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449704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Calibri"/>
                <a:cs typeface="Calibri"/>
              </a:rPr>
              <a:t>Problems</a:t>
            </a:r>
            <a:endParaRPr lang="en-US" sz="2400" b="1" u="sng" dirty="0">
              <a:latin typeface="Calibri"/>
              <a:cs typeface="Calibri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72533" y="5051507"/>
            <a:ext cx="11298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Issue with SFMR readout (undefined SST) </a:t>
            </a:r>
            <a:r>
              <a:rPr lang="en-US" sz="1800" b="1" dirty="0" smtClean="0">
                <a:latin typeface="Calibri"/>
                <a:cs typeface="Calibri"/>
              </a:rPr>
              <a:t>required AAMPS reboot</a:t>
            </a:r>
            <a:r>
              <a:rPr lang="en-US" sz="1800" dirty="0" smtClean="0">
                <a:latin typeface="Calibri"/>
                <a:cs typeface="Calibri"/>
              </a:rPr>
              <a:t>. This led to an </a:t>
            </a:r>
            <a:r>
              <a:rPr lang="en-US" sz="1800" b="1" dirty="0" smtClean="0">
                <a:latin typeface="Calibri"/>
                <a:cs typeface="Calibri"/>
              </a:rPr>
              <a:t>interruption of data collection on partial circumnavigation</a:t>
            </a:r>
            <a:r>
              <a:rPr lang="en-US" sz="1800" dirty="0" smtClean="0">
                <a:latin typeface="Calibri"/>
                <a:cs typeface="Calibri"/>
              </a:rPr>
              <a:t>. A 2</a:t>
            </a:r>
            <a:r>
              <a:rPr lang="en-US" sz="1800" baseline="30000" dirty="0" smtClean="0">
                <a:latin typeface="Calibri"/>
                <a:cs typeface="Calibri"/>
              </a:rPr>
              <a:t>nd</a:t>
            </a:r>
            <a:r>
              <a:rPr lang="en-US" sz="1800" dirty="0" smtClean="0">
                <a:latin typeface="Calibri"/>
                <a:cs typeface="Calibri"/>
              </a:rPr>
              <a:t> reboot resulted in change of Mission ID.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Able to get good thermo data on circumnavigation drops</a:t>
            </a:r>
            <a:r>
              <a:rPr lang="en-US" sz="1800" dirty="0" smtClean="0">
                <a:latin typeface="Calibri"/>
                <a:cs typeface="Calibri"/>
              </a:rPr>
              <a:t>, but without FL </a:t>
            </a:r>
            <a:r>
              <a:rPr lang="en-US" sz="1800" dirty="0" err="1" smtClean="0">
                <a:latin typeface="Calibri"/>
                <a:cs typeface="Calibri"/>
              </a:rPr>
              <a:t>obs</a:t>
            </a:r>
            <a:r>
              <a:rPr lang="en-US" sz="1800" dirty="0" smtClean="0">
                <a:latin typeface="Calibri"/>
                <a:cs typeface="Calibri"/>
              </a:rPr>
              <a:t>, there were no geopotential heights </a:t>
            </a:r>
          </a:p>
          <a:p>
            <a:r>
              <a:rPr lang="en-US" sz="1800" dirty="0">
                <a:latin typeface="Calibri"/>
                <a:cs typeface="Calibri"/>
              </a:rPr>
              <a:t>	</a:t>
            </a:r>
            <a:r>
              <a:rPr lang="en-US" sz="1800" dirty="0" smtClean="0">
                <a:latin typeface="Calibri"/>
                <a:cs typeface="Calibri"/>
              </a:rPr>
              <a:t>(3 out of 4)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Arrived late for the CYGNSS overpass</a:t>
            </a:r>
            <a:endParaRPr lang="en-US" sz="1800" b="1" dirty="0">
              <a:latin typeface="Calibri"/>
              <a:cs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982028" y="1900554"/>
            <a:ext cx="5402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19 Dropsondes (16 HRD, 3 NWS [Centers])</a:t>
            </a:r>
          </a:p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8 AXBTS (7 Good SSTs; 6 midpoints, 2 endpoints)</a:t>
            </a:r>
            <a:endParaRPr lang="en-US" sz="1800" dirty="0">
              <a:latin typeface="Calibri"/>
              <a:cs typeface="Calibri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703287" y="1800041"/>
            <a:ext cx="21166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latin typeface="Calibri"/>
                <a:cs typeface="Calibri"/>
              </a:rPr>
              <a:t>Takeoff: 	1150 UTC</a:t>
            </a:r>
          </a:p>
          <a:p>
            <a:r>
              <a:rPr lang="en-US" sz="1800" dirty="0" smtClean="0">
                <a:latin typeface="Calibri"/>
                <a:cs typeface="Calibri"/>
              </a:rPr>
              <a:t>Landing: 	1759 UTC</a:t>
            </a:r>
          </a:p>
          <a:p>
            <a:r>
              <a:rPr lang="en-US" sz="1800" dirty="0" smtClean="0">
                <a:latin typeface="Calibri"/>
                <a:cs typeface="Calibri"/>
              </a:rPr>
              <a:t>Bermuda - Bermuda</a:t>
            </a:r>
            <a:endParaRPr lang="en-US"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671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6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7" name="Google Shape;177;p26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8" name="Google Shape;178;p26"/>
          <p:cNvSpPr/>
          <p:nvPr/>
        </p:nvSpPr>
        <p:spPr>
          <a:xfrm>
            <a:off x="510950" y="1421291"/>
            <a:ext cx="3730850" cy="2006109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6"/>
          <p:cNvSpPr txBox="1"/>
          <p:nvPr/>
        </p:nvSpPr>
        <p:spPr>
          <a:xfrm>
            <a:off x="641674" y="1749842"/>
            <a:ext cx="3723100" cy="149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b="1" dirty="0"/>
              <a:t>3</a:t>
            </a:r>
            <a:r>
              <a:rPr lang="en-US" b="0" i="0" u="none" strike="noStrike" cap="none" dirty="0" smtClean="0">
                <a:solidFill>
                  <a:srgbClr val="000000"/>
                </a:solidFill>
                <a:sym typeface="Arial"/>
              </a:rPr>
              <a:t>     P-3 Research Missions</a:t>
            </a:r>
            <a:endParaRPr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b="1" dirty="0" smtClean="0">
                <a:solidFill>
                  <a:schemeClr val="dk1"/>
                </a:solidFill>
              </a:rPr>
              <a:t>30</a:t>
            </a:r>
            <a:r>
              <a:rPr lang="en-US" dirty="0" smtClean="0">
                <a:solidFill>
                  <a:schemeClr val="dk1"/>
                </a:solidFill>
              </a:rPr>
              <a:t>   P-3 </a:t>
            </a:r>
            <a:r>
              <a:rPr lang="en-US" dirty="0">
                <a:solidFill>
                  <a:schemeClr val="dk1"/>
                </a:solidFill>
              </a:rPr>
              <a:t>Flight </a:t>
            </a:r>
            <a:r>
              <a:rPr lang="en-US" dirty="0" smtClean="0">
                <a:solidFill>
                  <a:schemeClr val="dk1"/>
                </a:solidFill>
              </a:rPr>
              <a:t>Hours </a:t>
            </a:r>
            <a:r>
              <a:rPr lang="en-US" sz="1050" dirty="0" smtClean="0">
                <a:solidFill>
                  <a:schemeClr val="dk1"/>
                </a:solidFill>
              </a:rPr>
              <a:t>(including LAL-BDA-STX)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b="1" dirty="0" smtClean="0">
                <a:solidFill>
                  <a:schemeClr val="dk1"/>
                </a:solidFill>
              </a:rPr>
              <a:t>86</a:t>
            </a:r>
            <a:r>
              <a:rPr lang="en-US" dirty="0" smtClean="0">
                <a:solidFill>
                  <a:schemeClr val="dk1"/>
                </a:solidFill>
              </a:rPr>
              <a:t>   P-3  Dropsondes</a:t>
            </a:r>
          </a:p>
          <a:p>
            <a:pPr>
              <a:buClr>
                <a:schemeClr val="dk1"/>
              </a:buClr>
              <a:buSzPts val="2400"/>
            </a:pPr>
            <a:r>
              <a:rPr lang="en-US" b="1" dirty="0">
                <a:solidFill>
                  <a:schemeClr val="dk1"/>
                </a:solidFill>
              </a:rPr>
              <a:t>20</a:t>
            </a:r>
            <a:r>
              <a:rPr lang="en-US" dirty="0">
                <a:solidFill>
                  <a:schemeClr val="dk1"/>
                </a:solidFill>
              </a:rPr>
              <a:t>   P-3 AXBTs</a:t>
            </a:r>
          </a:p>
          <a:p>
            <a:pPr>
              <a:buClr>
                <a:schemeClr val="dk1"/>
              </a:buClr>
              <a:buSzPts val="2400"/>
            </a:pPr>
            <a:r>
              <a:rPr lang="en-US" b="1" dirty="0" smtClean="0"/>
              <a:t>9</a:t>
            </a:r>
            <a:r>
              <a:rPr lang="en-US" dirty="0" smtClean="0"/>
              <a:t>     G-IV NHC </a:t>
            </a:r>
            <a:r>
              <a:rPr lang="en-US" dirty="0" err="1" smtClean="0"/>
              <a:t>Synop</a:t>
            </a:r>
            <a:r>
              <a:rPr lang="en-US" dirty="0" smtClean="0"/>
              <a:t>. </a:t>
            </a:r>
            <a:r>
              <a:rPr lang="en-US" dirty="0" err="1" smtClean="0"/>
              <a:t>Surv</a:t>
            </a:r>
            <a:r>
              <a:rPr lang="en-US" dirty="0" smtClean="0"/>
              <a:t>. Missions</a:t>
            </a:r>
          </a:p>
          <a:p>
            <a:pPr>
              <a:buClr>
                <a:schemeClr val="dk1"/>
              </a:buClr>
              <a:buSzPts val="2400"/>
            </a:pPr>
            <a:r>
              <a:rPr lang="en-US" b="1" dirty="0" smtClean="0">
                <a:solidFill>
                  <a:schemeClr val="dk1"/>
                </a:solidFill>
              </a:rPr>
              <a:t>72</a:t>
            </a:r>
            <a:r>
              <a:rPr lang="en-US" dirty="0" smtClean="0">
                <a:solidFill>
                  <a:schemeClr val="dk1"/>
                </a:solidFill>
              </a:rPr>
              <a:t>   G-IV Flight Hours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b="1" dirty="0" smtClean="0">
                <a:solidFill>
                  <a:schemeClr val="dk1"/>
                </a:solidFill>
              </a:rPr>
              <a:t>281</a:t>
            </a:r>
            <a:r>
              <a:rPr lang="en-US" dirty="0" smtClean="0">
                <a:solidFill>
                  <a:schemeClr val="dk1"/>
                </a:solidFill>
              </a:rPr>
              <a:t> G-IV Dropsondes</a:t>
            </a:r>
            <a:endParaRPr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800" dirty="0"/>
          </a:p>
        </p:txBody>
      </p:sp>
      <p:sp>
        <p:nvSpPr>
          <p:cNvPr id="180" name="Google Shape;180;p26"/>
          <p:cNvSpPr txBox="1"/>
          <p:nvPr/>
        </p:nvSpPr>
        <p:spPr>
          <a:xfrm>
            <a:off x="510950" y="1343222"/>
            <a:ext cx="373085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dirty="0">
                <a:solidFill>
                  <a:schemeClr val="accent5"/>
                </a:solidFill>
              </a:rPr>
              <a:t>September</a:t>
            </a:r>
            <a:r>
              <a:rPr lang="en-US" sz="2400" b="1" i="0" u="none" strike="noStrike" cap="non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smtClean="0">
                <a:solidFill>
                  <a:schemeClr val="accent5"/>
                </a:solidFill>
              </a:rPr>
              <a:t>8-13</a:t>
            </a:r>
            <a:endParaRPr sz="2400" b="1" i="0" u="none" strike="noStrike" cap="none" dirty="0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4381775" y="1421291"/>
            <a:ext cx="7296000" cy="2007859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6"/>
          <p:cNvSpPr txBox="1"/>
          <p:nvPr/>
        </p:nvSpPr>
        <p:spPr>
          <a:xfrm>
            <a:off x="4622109" y="2083731"/>
            <a:ext cx="18534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Agenda</a:t>
            </a:r>
            <a:endParaRPr sz="2400" b="0" i="0" u="sng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6"/>
          <p:cNvSpPr txBox="1"/>
          <p:nvPr/>
        </p:nvSpPr>
        <p:spPr>
          <a:xfrm>
            <a:off x="6715842" y="1474820"/>
            <a:ext cx="5063400" cy="18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-US" b="0" i="0" u="none" strike="noStrike" cap="none" dirty="0">
                <a:solidFill>
                  <a:srgbClr val="000000"/>
                </a:solidFill>
                <a:sym typeface="Arial"/>
              </a:rPr>
              <a:t>Missions Overview</a:t>
            </a:r>
            <a:endParaRPr dirty="0"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-US" dirty="0"/>
              <a:t>Deployment Overview</a:t>
            </a:r>
            <a:endParaRPr dirty="0"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-US" b="0" i="0" u="none" strike="noStrike" cap="none" dirty="0" smtClean="0">
                <a:solidFill>
                  <a:srgbClr val="000000"/>
                </a:solidFill>
                <a:sym typeface="Arial"/>
              </a:rPr>
              <a:t>180</a:t>
            </a:r>
            <a:r>
              <a:rPr lang="en-US" dirty="0" smtClean="0"/>
              <a:t>908</a:t>
            </a:r>
            <a:r>
              <a:rPr lang="en-US" b="0" i="0" u="none" strike="noStrike" cap="none" dirty="0" smtClean="0">
                <a:solidFill>
                  <a:srgbClr val="000000"/>
                </a:solidFill>
                <a:sym typeface="Arial"/>
              </a:rPr>
              <a:t>H1</a:t>
            </a:r>
            <a:endParaRPr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-US" b="0" i="0" u="none" strike="noStrike" cap="none" dirty="0" smtClean="0">
                <a:solidFill>
                  <a:srgbClr val="000000"/>
                </a:solidFill>
                <a:sym typeface="Arial"/>
              </a:rPr>
              <a:t>180</a:t>
            </a:r>
            <a:r>
              <a:rPr lang="en-US" dirty="0" smtClean="0"/>
              <a:t>9</a:t>
            </a:r>
            <a:r>
              <a:rPr lang="en-US" b="0" i="0" u="none" strike="noStrike" cap="none" dirty="0" smtClean="0">
                <a:solidFill>
                  <a:srgbClr val="000000"/>
                </a:solidFill>
                <a:sym typeface="Arial"/>
              </a:rPr>
              <a:t>0</a:t>
            </a:r>
            <a:r>
              <a:rPr lang="en-US" dirty="0" smtClean="0"/>
              <a:t>9</a:t>
            </a:r>
            <a:r>
              <a:rPr lang="en-US" b="0" i="0" u="none" strike="noStrike" cap="none" dirty="0" smtClean="0">
                <a:solidFill>
                  <a:srgbClr val="000000"/>
                </a:solidFill>
                <a:sym typeface="Arial"/>
              </a:rPr>
              <a:t>H</a:t>
            </a:r>
            <a:r>
              <a:rPr lang="en-US" dirty="0" smtClean="0"/>
              <a:t>1</a:t>
            </a:r>
            <a:endParaRPr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-US" b="0" i="0" u="none" strike="noStrike" cap="none" dirty="0" smtClean="0">
                <a:solidFill>
                  <a:srgbClr val="000000"/>
                </a:solidFill>
                <a:sym typeface="Arial"/>
              </a:rPr>
              <a:t>180</a:t>
            </a:r>
            <a:r>
              <a:rPr lang="en-US" dirty="0" smtClean="0"/>
              <a:t>910</a:t>
            </a:r>
            <a:r>
              <a:rPr lang="en-US" b="0" i="0" u="none" strike="noStrike" cap="none" dirty="0" smtClean="0">
                <a:solidFill>
                  <a:srgbClr val="000000"/>
                </a:solidFill>
                <a:sym typeface="Arial"/>
              </a:rPr>
              <a:t>H</a:t>
            </a:r>
            <a:r>
              <a:rPr lang="en-US" dirty="0" smtClean="0"/>
              <a:t>1</a:t>
            </a: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-US" b="0" i="0" u="none" strike="noStrike" cap="none" dirty="0" smtClean="0">
                <a:solidFill>
                  <a:srgbClr val="000000"/>
                </a:solidFill>
                <a:sym typeface="Arial"/>
              </a:rPr>
              <a:t>NESDIS / Ocean Winds</a:t>
            </a:r>
            <a:endParaRPr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en-US" dirty="0"/>
              <a:t>EMC Review (</a:t>
            </a:r>
            <a:r>
              <a:rPr lang="en-US" dirty="0" err="1"/>
              <a:t>Winterbottom</a:t>
            </a:r>
            <a:r>
              <a:rPr lang="en-US" dirty="0"/>
              <a:t>)</a:t>
            </a: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273" y="3483851"/>
            <a:ext cx="3256349" cy="33741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20" y="3487950"/>
            <a:ext cx="3252393" cy="3370037"/>
          </a:xfrm>
          <a:prstGeom prst="rect">
            <a:avLst/>
          </a:prstGeom>
        </p:spPr>
      </p:pic>
      <p:sp>
        <p:nvSpPr>
          <p:cNvPr id="24" name="Google Shape;187;p26"/>
          <p:cNvSpPr txBox="1"/>
          <p:nvPr/>
        </p:nvSpPr>
        <p:spPr>
          <a:xfrm>
            <a:off x="2073824" y="6160098"/>
            <a:ext cx="1777200" cy="310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FFFF00"/>
                </a:solidFill>
              </a:rPr>
              <a:t>180908H1</a:t>
            </a:r>
            <a:endParaRPr b="1" dirty="0">
              <a:solidFill>
                <a:srgbClr val="FFFF00"/>
              </a:solidFill>
            </a:endParaRPr>
          </a:p>
        </p:txBody>
      </p:sp>
      <p:sp>
        <p:nvSpPr>
          <p:cNvPr id="25" name="Google Shape;188;p26"/>
          <p:cNvSpPr txBox="1"/>
          <p:nvPr/>
        </p:nvSpPr>
        <p:spPr>
          <a:xfrm>
            <a:off x="5750149" y="6160098"/>
            <a:ext cx="1777200" cy="310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FFFF00"/>
                </a:solidFill>
              </a:rPr>
              <a:t>180909H1</a:t>
            </a:r>
            <a:endParaRPr b="1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0682" y="3483864"/>
            <a:ext cx="3177842" cy="3374136"/>
          </a:xfrm>
          <a:prstGeom prst="rect">
            <a:avLst/>
          </a:prstGeom>
        </p:spPr>
      </p:pic>
      <p:sp>
        <p:nvSpPr>
          <p:cNvPr id="27" name="Google Shape;189;p26"/>
          <p:cNvSpPr txBox="1"/>
          <p:nvPr/>
        </p:nvSpPr>
        <p:spPr>
          <a:xfrm>
            <a:off x="9247542" y="6091710"/>
            <a:ext cx="1777200" cy="379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FFFF00"/>
                </a:solidFill>
              </a:rPr>
              <a:t>180910H1</a:t>
            </a:r>
            <a:endParaRPr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" name="Rectangle 11"/>
          <p:cNvSpPr/>
          <p:nvPr/>
        </p:nvSpPr>
        <p:spPr>
          <a:xfrm>
            <a:off x="127000" y="1384300"/>
            <a:ext cx="6489700" cy="53848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152400" y="1397000"/>
            <a:ext cx="645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/>
              <a:t>20180909H1</a:t>
            </a:r>
            <a:endParaRPr lang="en-US" sz="2000" b="1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" y="1930400"/>
            <a:ext cx="5461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Cambria"/>
                <a:cs typeface="Cambria"/>
              </a:rPr>
              <a:t>T/O:</a:t>
            </a:r>
            <a:r>
              <a:rPr lang="en-US" sz="1600" dirty="0" smtClean="0">
                <a:latin typeface="Cambria"/>
                <a:cs typeface="Cambria"/>
              </a:rPr>
              <a:t> 1200 UTC (0900 L), Bermuda to Bermuda</a:t>
            </a:r>
          </a:p>
          <a:p>
            <a:r>
              <a:rPr lang="en-US" sz="1600" b="1" u="sng" dirty="0" smtClean="0">
                <a:latin typeface="Cambria"/>
                <a:cs typeface="Cambria"/>
              </a:rPr>
              <a:t>Planned Flight Time:</a:t>
            </a:r>
            <a:r>
              <a:rPr lang="en-US" sz="1600" dirty="0">
                <a:latin typeface="Cambria"/>
                <a:cs typeface="Cambria"/>
              </a:rPr>
              <a:t> </a:t>
            </a:r>
            <a:r>
              <a:rPr lang="en-US" sz="1600" dirty="0" smtClean="0">
                <a:latin typeface="Cambria"/>
                <a:cs typeface="Cambria"/>
              </a:rPr>
              <a:t> 8 hr</a:t>
            </a:r>
          </a:p>
          <a:p>
            <a:endParaRPr lang="en-US" sz="1600" dirty="0">
              <a:latin typeface="Cambria"/>
              <a:cs typeface="Cambria"/>
            </a:endParaRPr>
          </a:p>
          <a:p>
            <a:r>
              <a:rPr lang="en-US" sz="1600" b="1" u="sng" dirty="0" smtClean="0">
                <a:latin typeface="Cambria"/>
                <a:cs typeface="Cambria"/>
              </a:rPr>
              <a:t>HRD Crew:</a:t>
            </a:r>
          </a:p>
          <a:p>
            <a:r>
              <a:rPr lang="en-US" sz="1600" i="1" dirty="0" smtClean="0">
                <a:latin typeface="Cambria"/>
                <a:cs typeface="Cambria"/>
              </a:rPr>
              <a:t>LPS:	</a:t>
            </a:r>
            <a:r>
              <a:rPr lang="en-US" sz="1600" dirty="0" smtClean="0">
                <a:latin typeface="Cambria"/>
                <a:cs typeface="Cambria"/>
              </a:rPr>
              <a:t>Zawislak</a:t>
            </a:r>
          </a:p>
          <a:p>
            <a:r>
              <a:rPr lang="en-US" sz="1600" i="1" dirty="0" smtClean="0">
                <a:latin typeface="Cambria"/>
                <a:cs typeface="Cambria"/>
              </a:rPr>
              <a:t>Radar:</a:t>
            </a:r>
            <a:r>
              <a:rPr lang="en-US" sz="1600" dirty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Reasor</a:t>
            </a:r>
          </a:p>
          <a:p>
            <a:r>
              <a:rPr lang="en-US" sz="1600" i="1" dirty="0" smtClean="0">
                <a:latin typeface="Cambria"/>
                <a:cs typeface="Cambria"/>
              </a:rPr>
              <a:t>Drops:</a:t>
            </a:r>
            <a:r>
              <a:rPr lang="en-US" sz="1600" dirty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Holbach</a:t>
            </a:r>
          </a:p>
          <a:p>
            <a:r>
              <a:rPr lang="en-US" sz="1600" i="1" dirty="0" err="1" smtClean="0">
                <a:latin typeface="Cambria"/>
                <a:cs typeface="Cambria"/>
              </a:rPr>
              <a:t>Gnd</a:t>
            </a:r>
            <a:r>
              <a:rPr lang="en-US" sz="1600" i="1" dirty="0" smtClean="0">
                <a:latin typeface="Cambria"/>
                <a:cs typeface="Cambria"/>
              </a:rPr>
              <a:t> </a:t>
            </a:r>
            <a:r>
              <a:rPr lang="en-US" sz="1600" i="1" dirty="0" err="1" smtClean="0">
                <a:latin typeface="Cambria"/>
                <a:cs typeface="Cambria"/>
              </a:rPr>
              <a:t>Rdr</a:t>
            </a:r>
            <a:r>
              <a:rPr lang="en-US" sz="1600" i="1" dirty="0" smtClean="0">
                <a:latin typeface="Cambria"/>
                <a:cs typeface="Cambria"/>
              </a:rPr>
              <a:t>:</a:t>
            </a:r>
            <a:r>
              <a:rPr lang="en-US" sz="1600" dirty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N. Griffin / J. Gamache</a:t>
            </a:r>
          </a:p>
          <a:p>
            <a:r>
              <a:rPr lang="en-US" sz="1600" b="1" u="sng" dirty="0" smtClean="0">
                <a:latin typeface="Cambria"/>
                <a:cs typeface="Cambria"/>
              </a:rPr>
              <a:t>NESDIS:</a:t>
            </a:r>
            <a:r>
              <a:rPr lang="en-US" sz="1600" b="1" dirty="0" smtClean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Chang, Sapp, </a:t>
            </a:r>
            <a:r>
              <a:rPr lang="en-US" sz="1600" dirty="0" err="1" smtClean="0">
                <a:latin typeface="Cambria"/>
                <a:cs typeface="Cambria"/>
              </a:rPr>
              <a:t>Jelenak</a:t>
            </a:r>
            <a:endParaRPr lang="en-US" sz="1600" dirty="0" smtClean="0">
              <a:latin typeface="Cambria"/>
              <a:cs typeface="Cambri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2900" y="4610100"/>
            <a:ext cx="5461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Cambria"/>
                <a:cs typeface="Cambria"/>
              </a:rPr>
              <a:t>Objectives: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Early Stage Experiment: Objective #1 (AIPEX)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Early Stage Experiment: Objective #2 (Convective Burst)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SFMR Experiment: Objective #1 (</a:t>
            </a:r>
            <a:r>
              <a:rPr lang="en-US" sz="1600" dirty="0" err="1" smtClean="0">
                <a:latin typeface="Cambria"/>
                <a:cs typeface="Cambria"/>
              </a:rPr>
              <a:t>HiSFMR</a:t>
            </a:r>
            <a:r>
              <a:rPr lang="en-US" sz="1600" dirty="0" smtClean="0">
                <a:latin typeface="Cambria"/>
                <a:cs typeface="Cambria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NESDIS Ocean Winds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CYGNSS </a:t>
            </a:r>
            <a:r>
              <a:rPr lang="en-US" sz="1600" dirty="0" err="1" smtClean="0">
                <a:latin typeface="Cambria"/>
                <a:cs typeface="Cambria"/>
              </a:rPr>
              <a:t>Underflight</a:t>
            </a:r>
            <a:r>
              <a:rPr lang="en-US" sz="1600" dirty="0" smtClean="0">
                <a:latin typeface="Cambria"/>
                <a:cs typeface="Cambria"/>
              </a:rPr>
              <a:t>: </a:t>
            </a:r>
            <a:r>
              <a:rPr lang="en-US" sz="1600" i="1" dirty="0" smtClean="0">
                <a:latin typeface="Cambria"/>
                <a:cs typeface="Cambria"/>
              </a:rPr>
              <a:t>required plan modification to align first SW to NE pass with ~1400 UTC CYGNSS overpass </a:t>
            </a:r>
            <a:r>
              <a:rPr lang="mr-IN" sz="1600" i="1" dirty="0" smtClean="0">
                <a:latin typeface="Cambria"/>
                <a:cs typeface="Cambria"/>
              </a:rPr>
              <a:t>–</a:t>
            </a:r>
            <a:r>
              <a:rPr lang="en-US" sz="1600" i="1" dirty="0" smtClean="0">
                <a:latin typeface="Cambria"/>
                <a:cs typeface="Cambria"/>
              </a:rPr>
              <a:t> rotated pattern 30 deg. clockwise (240 </a:t>
            </a:r>
            <a:r>
              <a:rPr lang="mr-IN" sz="1600" i="1" dirty="0" smtClean="0">
                <a:latin typeface="Cambria"/>
                <a:cs typeface="Cambria"/>
              </a:rPr>
              <a:t>–</a:t>
            </a:r>
            <a:r>
              <a:rPr lang="en-US" sz="1600" i="1" dirty="0" smtClean="0">
                <a:latin typeface="Cambria"/>
                <a:cs typeface="Cambria"/>
              </a:rPr>
              <a:t> 060)</a:t>
            </a:r>
          </a:p>
        </p:txBody>
      </p:sp>
      <p:pic>
        <p:nvPicPr>
          <p:cNvPr id="2" name="Picture 1" descr="ftk_180909H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7" t="7963" r="22177" b="5926"/>
          <a:stretch/>
        </p:blipFill>
        <p:spPr>
          <a:xfrm>
            <a:off x="6939280" y="1346200"/>
            <a:ext cx="4871720" cy="5511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289800" y="1460500"/>
            <a:ext cx="4445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Dropsondes</a:t>
            </a:r>
            <a:r>
              <a:rPr lang="en-US" dirty="0" smtClean="0"/>
              <a:t>: endpoints (6), midpoints (6), center (3), Ocean Winds (RMWs)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AXBTs</a:t>
            </a:r>
            <a:r>
              <a:rPr lang="en-US" dirty="0" smtClean="0"/>
              <a:t>: endpoints (6), some endpoints (2)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347200" y="2527300"/>
            <a:ext cx="26797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Both"/>
            </a:pPr>
            <a:r>
              <a:rPr lang="en-US" sz="1600" b="1" dirty="0" smtClean="0">
                <a:solidFill>
                  <a:srgbClr val="0000FF"/>
                </a:solidFill>
              </a:rPr>
              <a:t>90 nmi butterfly pattern</a:t>
            </a:r>
            <a:r>
              <a:rPr lang="en-US" sz="1600" dirty="0" smtClean="0">
                <a:solidFill>
                  <a:srgbClr val="0000FF"/>
                </a:solidFill>
              </a:rPr>
              <a:t> (8-10 kft)</a:t>
            </a:r>
          </a:p>
          <a:p>
            <a:pPr marL="342900" indent="-342900">
              <a:buAutoNum type="arabicParenBoth"/>
            </a:pPr>
            <a:r>
              <a:rPr lang="en-US" sz="1600" b="1" dirty="0" smtClean="0">
                <a:solidFill>
                  <a:srgbClr val="660066"/>
                </a:solidFill>
              </a:rPr>
              <a:t>Ocean Winds / Convective Burst</a:t>
            </a:r>
          </a:p>
          <a:p>
            <a:pPr marL="342900" indent="-342900">
              <a:buAutoNum type="arabicParenBoth"/>
            </a:pPr>
            <a:r>
              <a:rPr lang="en-US" sz="1600" b="1" dirty="0" smtClean="0">
                <a:solidFill>
                  <a:srgbClr val="008000"/>
                </a:solidFill>
              </a:rPr>
              <a:t>Possible </a:t>
            </a:r>
            <a:r>
              <a:rPr lang="en-US" sz="1600" b="1" dirty="0" err="1" smtClean="0">
                <a:solidFill>
                  <a:srgbClr val="008000"/>
                </a:solidFill>
              </a:rPr>
              <a:t>HiSFMR</a:t>
            </a:r>
            <a:endParaRPr lang="en-US" sz="1600" b="1" dirty="0" smtClean="0">
              <a:solidFill>
                <a:srgbClr val="008000"/>
              </a:solidFill>
            </a:endParaRPr>
          </a:p>
          <a:p>
            <a:pPr marL="342900" indent="-342900">
              <a:buAutoNum type="arabicParenBoth"/>
            </a:pP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561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10741" t="8889" r="9260" b="14259"/>
          <a:stretch/>
        </p:blipFill>
        <p:spPr>
          <a:xfrm>
            <a:off x="76200" y="1422400"/>
            <a:ext cx="5486400" cy="52705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03300" y="4927600"/>
            <a:ext cx="248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Well aligned/timed with CYGNSS on this flight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3340100" y="4635500"/>
            <a:ext cx="304800" cy="3937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3100" y="2761488"/>
            <a:ext cx="6144767" cy="4096512"/>
          </a:xfrm>
          <a:prstGeom prst="rect">
            <a:avLst/>
          </a:prstGeom>
        </p:spPr>
      </p:pic>
      <p:pic>
        <p:nvPicPr>
          <p:cNvPr id="10" name="Picture 9" descr="Screen Shot 2018-10-19 at 1.12.50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1638717"/>
            <a:ext cx="3848100" cy="186899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88466" y="1718735"/>
            <a:ext cx="6934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dirty="0" smtClean="0"/>
              <a:t>After completion of butterfly, did brief Ocean Winds pattern, focus in the NW and W eyewall (pseudo convective burst module)</a:t>
            </a:r>
          </a:p>
          <a:p>
            <a:pPr marL="285750" indent="-285750">
              <a:buFont typeface="Courier New"/>
              <a:buChar char="o"/>
            </a:pPr>
            <a:r>
              <a:rPr lang="en-US" dirty="0" smtClean="0"/>
              <a:t>30° bank circles for </a:t>
            </a:r>
            <a:r>
              <a:rPr lang="en-US" dirty="0" err="1" smtClean="0"/>
              <a:t>HiSFMR</a:t>
            </a:r>
            <a:r>
              <a:rPr lang="en-US" dirty="0" smtClean="0"/>
              <a:t> / IWRAP, followed by 45</a:t>
            </a:r>
            <a:r>
              <a:rPr lang="en-US" dirty="0"/>
              <a:t>° </a:t>
            </a:r>
            <a:r>
              <a:rPr lang="en-US" dirty="0" smtClean="0"/>
              <a:t>bank for </a:t>
            </a:r>
            <a:r>
              <a:rPr lang="en-US" dirty="0" err="1" smtClean="0"/>
              <a:t>HiSFMR</a:t>
            </a:r>
            <a:endParaRPr lang="en-US" dirty="0" smtClean="0"/>
          </a:p>
          <a:p>
            <a:pPr marL="285750" indent="-285750">
              <a:buFont typeface="Courier New"/>
              <a:buChar char="o"/>
            </a:pPr>
            <a:r>
              <a:rPr lang="en-US" dirty="0" smtClean="0"/>
              <a:t>AXBTs at midpoints (5), RMW (2), and start of SFMR Circles (1)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506133" y="1958722"/>
            <a:ext cx="2599266" cy="327278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2218267" y="2353733"/>
            <a:ext cx="2895600" cy="169334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7913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10741" t="8889" r="9260" b="14259"/>
          <a:stretch/>
        </p:blipFill>
        <p:spPr>
          <a:xfrm>
            <a:off x="76200" y="1422400"/>
            <a:ext cx="5486400" cy="5270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3100" y="2761488"/>
            <a:ext cx="6144767" cy="4096512"/>
          </a:xfrm>
          <a:prstGeom prst="rect">
            <a:avLst/>
          </a:prstGeom>
        </p:spPr>
      </p:pic>
      <p:pic>
        <p:nvPicPr>
          <p:cNvPr id="10" name="Picture 9" descr="Screen Shot 2018-10-19 at 1.12.50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1638717"/>
            <a:ext cx="3848100" cy="186899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571067" y="1435100"/>
            <a:ext cx="6400799" cy="13208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588001" y="1443568"/>
            <a:ext cx="6447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600" b="1" dirty="0" smtClean="0"/>
              <a:t>Peak SFMR surface wind: 65 kt (used to upgrade back to HU)</a:t>
            </a:r>
          </a:p>
          <a:p>
            <a:pPr marL="285750" indent="-285750">
              <a:buFont typeface="Courier New"/>
              <a:buChar char="o"/>
            </a:pPr>
            <a:r>
              <a:rPr lang="en-US" sz="1600" b="1" dirty="0" smtClean="0"/>
              <a:t>Peak FL wind: 70 kt</a:t>
            </a:r>
          </a:p>
          <a:p>
            <a:pPr marL="285750" indent="-285750">
              <a:buFont typeface="Courier New"/>
              <a:buChar char="o"/>
            </a:pPr>
            <a:r>
              <a:rPr lang="en-US" sz="1600" b="1" dirty="0" smtClean="0"/>
              <a:t>Beginning of RI period (previously slow intensification occurring)</a:t>
            </a:r>
          </a:p>
          <a:p>
            <a:pPr marL="285750" indent="-285750">
              <a:buFont typeface="Courier New"/>
              <a:buChar char="o"/>
            </a:pPr>
            <a:r>
              <a:rPr lang="en-US" sz="1600" b="1" dirty="0" smtClean="0"/>
              <a:t>MSLP started about 984 mb, down to 977 mb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9434" y="4944533"/>
            <a:ext cx="248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Strong rainband sampled (diurnal pulse?)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3048001" y="4572000"/>
            <a:ext cx="1066799" cy="7112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49082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" name="Rectangle 21"/>
          <p:cNvSpPr/>
          <p:nvPr/>
        </p:nvSpPr>
        <p:spPr>
          <a:xfrm>
            <a:off x="5689600" y="1435100"/>
            <a:ext cx="6007100" cy="13208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842000" y="1511300"/>
            <a:ext cx="5270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600" dirty="0" smtClean="0"/>
              <a:t>Still some evidence of dry air possibly reaching the inner core, but overall the far inner core precipitation symmetric ring, getting upshear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829300" y="2286000"/>
            <a:ext cx="5778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600" dirty="0" smtClean="0"/>
              <a:t>Cycling of convection around developing eyewall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1745" y="3009900"/>
            <a:ext cx="6965587" cy="3310128"/>
          </a:xfrm>
          <a:prstGeom prst="rect">
            <a:avLst/>
          </a:prstGeom>
        </p:spPr>
      </p:pic>
      <p:pic>
        <p:nvPicPr>
          <p:cNvPr id="3" name="Picture 2" descr="Fig1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38" y="1456266"/>
            <a:ext cx="4968359" cy="5148072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V="1">
            <a:off x="3708400" y="2032000"/>
            <a:ext cx="118533" cy="520700"/>
          </a:xfrm>
          <a:prstGeom prst="straightConnector1">
            <a:avLst/>
          </a:prstGeom>
          <a:ln w="44450">
            <a:solidFill>
              <a:srgbClr val="FF0000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081867" y="2552694"/>
            <a:ext cx="639233" cy="4233"/>
          </a:xfrm>
          <a:prstGeom prst="straightConnector1">
            <a:avLst/>
          </a:prstGeom>
          <a:ln w="44450">
            <a:solidFill>
              <a:srgbClr val="3366FF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9600" y="5372100"/>
            <a:ext cx="4127500" cy="738664"/>
          </a:xfrm>
          <a:prstGeom prst="rect">
            <a:avLst/>
          </a:prstGeom>
          <a:solidFill>
            <a:schemeClr val="accent3">
              <a:lumMod val="20000"/>
              <a:lumOff val="80000"/>
              <a:alpha val="8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66FF"/>
                </a:solidFill>
              </a:rPr>
              <a:t>Motion:</a:t>
            </a:r>
            <a:r>
              <a:rPr lang="en-US" dirty="0" smtClean="0">
                <a:solidFill>
                  <a:schemeClr val="bg1"/>
                </a:solidFill>
              </a:rPr>
              <a:t> 	</a:t>
            </a:r>
            <a:r>
              <a:rPr lang="en-US" b="1" dirty="0">
                <a:solidFill>
                  <a:schemeClr val="tx1"/>
                </a:solidFill>
              </a:rPr>
              <a:t>4</a:t>
            </a:r>
            <a:r>
              <a:rPr lang="en-US" b="1" dirty="0" smtClean="0">
                <a:solidFill>
                  <a:schemeClr val="tx1"/>
                </a:solidFill>
              </a:rPr>
              <a:t> kt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Shear:</a:t>
            </a: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en-US" b="1" dirty="0"/>
              <a:t>3</a:t>
            </a:r>
            <a:r>
              <a:rPr lang="en-US" b="1" dirty="0" smtClean="0"/>
              <a:t> kt (18 UTC </a:t>
            </a:r>
            <a:r>
              <a:rPr lang="mr-IN" b="1" dirty="0" smtClean="0"/>
              <a:t>–</a:t>
            </a:r>
            <a:r>
              <a:rPr lang="en-US" b="1" dirty="0" smtClean="0"/>
              <a:t> 303/13kt was 12 UTC)</a:t>
            </a:r>
          </a:p>
          <a:p>
            <a:r>
              <a:rPr lang="en-US" dirty="0" smtClean="0"/>
              <a:t>Image towards end of mission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558367" y="6334780"/>
            <a:ext cx="248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Strong rainband sampled (diurnal pulse?)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6993467" y="4995334"/>
            <a:ext cx="457201" cy="128693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599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" name="TextBox 15"/>
          <p:cNvSpPr txBox="1"/>
          <p:nvPr/>
        </p:nvSpPr>
        <p:spPr>
          <a:xfrm>
            <a:off x="0" y="132926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20180909H1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271778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Calibri"/>
                <a:cs typeface="Calibri"/>
              </a:rPr>
              <a:t>Summary</a:t>
            </a:r>
            <a:endParaRPr lang="en-US" sz="2400" b="1" u="sng" dirty="0">
              <a:latin typeface="Calibri"/>
              <a:cs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2533" y="3127383"/>
            <a:ext cx="11430000" cy="286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Continued organization of precipitation around the center</a:t>
            </a:r>
            <a:r>
              <a:rPr lang="en-US" sz="1800" dirty="0" smtClean="0">
                <a:latin typeface="Calibri"/>
                <a:cs typeface="Calibri"/>
              </a:rPr>
              <a:t>, including in the upshear quadrants; </a:t>
            </a:r>
            <a:r>
              <a:rPr lang="en-US" sz="1800" b="1" dirty="0" smtClean="0">
                <a:latin typeface="Calibri"/>
                <a:cs typeface="Calibri"/>
              </a:rPr>
              <a:t>cycling of convection around the center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Initially slow intensification prior to the mission</a:t>
            </a:r>
            <a:r>
              <a:rPr lang="en-US" sz="1800" dirty="0" smtClean="0">
                <a:latin typeface="Calibri"/>
                <a:cs typeface="Calibri"/>
              </a:rPr>
              <a:t>, but towards the end, apparent </a:t>
            </a:r>
            <a:r>
              <a:rPr lang="en-US" sz="1800" b="1" dirty="0" smtClean="0">
                <a:latin typeface="Calibri"/>
                <a:cs typeface="Calibri"/>
              </a:rPr>
              <a:t>more significant drop in MSLP drop towards the end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>
                <a:latin typeface="Calibri"/>
                <a:cs typeface="Calibri"/>
              </a:rPr>
              <a:t>M</a:t>
            </a:r>
            <a:r>
              <a:rPr lang="en-US" sz="1800" b="1" dirty="0" smtClean="0">
                <a:latin typeface="Calibri"/>
                <a:cs typeface="Calibri"/>
              </a:rPr>
              <a:t>ission was at the onset of RI</a:t>
            </a:r>
            <a:r>
              <a:rPr lang="en-US" sz="1800" dirty="0" smtClean="0">
                <a:latin typeface="Calibri"/>
                <a:cs typeface="Calibri"/>
              </a:rPr>
              <a:t> </a:t>
            </a:r>
            <a:r>
              <a:rPr lang="mr-IN" sz="1800" dirty="0" smtClean="0">
                <a:latin typeface="Calibri"/>
                <a:cs typeface="Calibri"/>
              </a:rPr>
              <a:t>–</a:t>
            </a:r>
            <a:r>
              <a:rPr lang="en-US" sz="1800" dirty="0" smtClean="0">
                <a:latin typeface="Calibri"/>
                <a:cs typeface="Calibri"/>
              </a:rPr>
              <a:t> unique measurements on the state of the storm just as an RI event begins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Storm slowed down quite considerably</a:t>
            </a:r>
            <a:r>
              <a:rPr lang="en-US" sz="1800" dirty="0" smtClean="0">
                <a:latin typeface="Calibri"/>
                <a:cs typeface="Calibri"/>
              </a:rPr>
              <a:t> </a:t>
            </a:r>
            <a:r>
              <a:rPr lang="mr-IN" sz="1800" dirty="0" smtClean="0">
                <a:latin typeface="Calibri"/>
                <a:cs typeface="Calibri"/>
              </a:rPr>
              <a:t>–</a:t>
            </a:r>
            <a:r>
              <a:rPr lang="en-US" sz="1800" dirty="0" smtClean="0">
                <a:latin typeface="Calibri"/>
                <a:cs typeface="Calibri"/>
              </a:rPr>
              <a:t> shear v. motion precipitation distribution? Shear was decreasing, but so was the motion.</a:t>
            </a:r>
          </a:p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Flew a </a:t>
            </a:r>
            <a:r>
              <a:rPr lang="en-US" sz="1800" b="1" dirty="0" err="1" smtClean="0">
                <a:latin typeface="Calibri"/>
                <a:cs typeface="Calibri"/>
              </a:rPr>
              <a:t>HiSFMR</a:t>
            </a:r>
            <a:r>
              <a:rPr lang="en-US" sz="1800" b="1" dirty="0">
                <a:latin typeface="Calibri"/>
                <a:cs typeface="Calibri"/>
              </a:rPr>
              <a:t> </a:t>
            </a:r>
            <a:r>
              <a:rPr lang="en-US" sz="1800" b="1" dirty="0" smtClean="0">
                <a:latin typeface="Calibri"/>
                <a:cs typeface="Calibri"/>
              </a:rPr>
              <a:t>module </a:t>
            </a:r>
            <a:r>
              <a:rPr lang="mr-IN" sz="1800" dirty="0" smtClean="0">
                <a:latin typeface="Calibri"/>
                <a:cs typeface="Calibri"/>
              </a:rPr>
              <a:t>–</a:t>
            </a:r>
            <a:r>
              <a:rPr lang="en-US" sz="1800" dirty="0" smtClean="0">
                <a:latin typeface="Calibri"/>
                <a:cs typeface="Calibri"/>
              </a:rPr>
              <a:t> for IWRAP, as well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Repeat sampling in NW and W eyewall for Ocean Winds </a:t>
            </a:r>
            <a:r>
              <a:rPr lang="mr-IN" sz="1800" dirty="0" smtClean="0">
                <a:latin typeface="Calibri"/>
                <a:cs typeface="Calibri"/>
              </a:rPr>
              <a:t>–</a:t>
            </a:r>
            <a:r>
              <a:rPr lang="en-US" sz="1800" dirty="0" smtClean="0">
                <a:latin typeface="Calibri"/>
                <a:cs typeface="Calibri"/>
              </a:rPr>
              <a:t> pseudo </a:t>
            </a:r>
            <a:r>
              <a:rPr lang="en-US" sz="1800" b="1" dirty="0" smtClean="0">
                <a:latin typeface="Calibri"/>
                <a:cs typeface="Calibri"/>
              </a:rPr>
              <a:t>Convective Burst Module </a:t>
            </a:r>
            <a:r>
              <a:rPr lang="en-US" sz="1800" dirty="0" smtClean="0">
                <a:latin typeface="Calibri"/>
                <a:cs typeface="Calibri"/>
              </a:rPr>
              <a:t>(Early Stage, Objective #2)</a:t>
            </a:r>
            <a:endParaRPr lang="en-US" sz="1800" dirty="0">
              <a:latin typeface="Calibri"/>
              <a:cs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580811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Calibri"/>
                <a:cs typeface="Calibri"/>
              </a:rPr>
              <a:t>Problems</a:t>
            </a:r>
            <a:endParaRPr lang="en-US" sz="2400" b="1" u="sng" dirty="0">
              <a:latin typeface="Calibri"/>
              <a:cs typeface="Calibri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72533" y="6289683"/>
            <a:ext cx="1143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Issue with IWRAP C-band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199466" y="1827768"/>
            <a:ext cx="6595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24 Dropsondes (14 HRD, 4 NWS [Centers], 6 NESDIS [RMWs])</a:t>
            </a:r>
          </a:p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8 AXBTS (6 Good SSTs; 5 midpoints, 2 RMWs, 1 </a:t>
            </a:r>
            <a:r>
              <a:rPr lang="en-US" sz="1800" dirty="0" err="1" smtClean="0">
                <a:latin typeface="Calibri"/>
                <a:cs typeface="Calibri"/>
              </a:rPr>
              <a:t>HiSFMR</a:t>
            </a:r>
            <a:r>
              <a:rPr lang="en-US" sz="1800" dirty="0" smtClean="0">
                <a:latin typeface="Calibri"/>
                <a:cs typeface="Calibri"/>
              </a:rPr>
              <a:t>)</a:t>
            </a:r>
            <a:endParaRPr lang="en-US" sz="1800" dirty="0">
              <a:latin typeface="Calibri"/>
              <a:cs typeface="Calibri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048934" y="1815067"/>
            <a:ext cx="21166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latin typeface="Calibri"/>
                <a:cs typeface="Calibri"/>
              </a:rPr>
              <a:t>Takeoff: 	1142 UTC</a:t>
            </a:r>
          </a:p>
          <a:p>
            <a:r>
              <a:rPr lang="en-US" sz="1800" dirty="0" smtClean="0">
                <a:latin typeface="Calibri"/>
                <a:cs typeface="Calibri"/>
              </a:rPr>
              <a:t>Landing: 	1951 UTC</a:t>
            </a:r>
          </a:p>
          <a:p>
            <a:r>
              <a:rPr lang="en-US" sz="1800" dirty="0" smtClean="0">
                <a:latin typeface="Calibri"/>
                <a:cs typeface="Calibri"/>
              </a:rPr>
              <a:t>Bermuda - Bermuda</a:t>
            </a:r>
            <a:endParaRPr lang="en-US"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67905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" name="Rectangle 11"/>
          <p:cNvSpPr/>
          <p:nvPr/>
        </p:nvSpPr>
        <p:spPr>
          <a:xfrm>
            <a:off x="127000" y="1384300"/>
            <a:ext cx="6489700" cy="53848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152400" y="1397000"/>
            <a:ext cx="645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/>
              <a:t>20180910H1</a:t>
            </a:r>
            <a:endParaRPr lang="en-US" sz="2000" b="1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" y="1930400"/>
            <a:ext cx="5461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Cambria"/>
                <a:cs typeface="Cambria"/>
              </a:rPr>
              <a:t>T/O:</a:t>
            </a:r>
            <a:r>
              <a:rPr lang="en-US" sz="1600" dirty="0" smtClean="0">
                <a:latin typeface="Cambria"/>
                <a:cs typeface="Cambria"/>
              </a:rPr>
              <a:t> 1300 UTC (1000 L**), Bermuda to St. Croix</a:t>
            </a:r>
          </a:p>
          <a:p>
            <a:r>
              <a:rPr lang="en-US" sz="1600" b="1" u="sng" dirty="0" smtClean="0">
                <a:latin typeface="Cambria"/>
                <a:cs typeface="Cambria"/>
              </a:rPr>
              <a:t>Planned Flight Time:</a:t>
            </a:r>
            <a:r>
              <a:rPr lang="en-US" sz="1600" dirty="0">
                <a:latin typeface="Cambria"/>
                <a:cs typeface="Cambria"/>
              </a:rPr>
              <a:t> </a:t>
            </a:r>
            <a:r>
              <a:rPr lang="en-US" sz="1600" dirty="0" smtClean="0">
                <a:latin typeface="Cambria"/>
                <a:cs typeface="Cambria"/>
              </a:rPr>
              <a:t> 10 hr</a:t>
            </a:r>
          </a:p>
          <a:p>
            <a:endParaRPr lang="en-US" sz="1600" dirty="0">
              <a:latin typeface="Cambria"/>
              <a:cs typeface="Cambria"/>
            </a:endParaRPr>
          </a:p>
          <a:p>
            <a:r>
              <a:rPr lang="en-US" sz="1600" b="1" u="sng" dirty="0" smtClean="0">
                <a:latin typeface="Cambria"/>
                <a:cs typeface="Cambria"/>
              </a:rPr>
              <a:t>HRD Crew:</a:t>
            </a:r>
          </a:p>
          <a:p>
            <a:r>
              <a:rPr lang="en-US" sz="1600" i="1" dirty="0" smtClean="0">
                <a:latin typeface="Cambria"/>
                <a:cs typeface="Cambria"/>
              </a:rPr>
              <a:t>LPS:	</a:t>
            </a:r>
            <a:r>
              <a:rPr lang="en-US" sz="1600" dirty="0" smtClean="0">
                <a:latin typeface="Cambria"/>
                <a:cs typeface="Cambria"/>
              </a:rPr>
              <a:t>Zawislak</a:t>
            </a:r>
          </a:p>
          <a:p>
            <a:r>
              <a:rPr lang="en-US" sz="1600" i="1" dirty="0" smtClean="0">
                <a:latin typeface="Cambria"/>
                <a:cs typeface="Cambria"/>
              </a:rPr>
              <a:t>Radar:</a:t>
            </a:r>
            <a:r>
              <a:rPr lang="en-US" sz="1600" dirty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Zawislak</a:t>
            </a:r>
          </a:p>
          <a:p>
            <a:r>
              <a:rPr lang="en-US" sz="1600" i="1" dirty="0" smtClean="0">
                <a:latin typeface="Cambria"/>
                <a:cs typeface="Cambria"/>
              </a:rPr>
              <a:t>Drops:</a:t>
            </a:r>
            <a:r>
              <a:rPr lang="en-US" sz="1600" dirty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Holbach</a:t>
            </a:r>
          </a:p>
          <a:p>
            <a:r>
              <a:rPr lang="en-US" sz="1600" i="1" dirty="0" err="1" smtClean="0">
                <a:latin typeface="Cambria"/>
                <a:cs typeface="Cambria"/>
              </a:rPr>
              <a:t>Gnd</a:t>
            </a:r>
            <a:r>
              <a:rPr lang="en-US" sz="1600" i="1" dirty="0" smtClean="0">
                <a:latin typeface="Cambria"/>
                <a:cs typeface="Cambria"/>
              </a:rPr>
              <a:t> </a:t>
            </a:r>
            <a:r>
              <a:rPr lang="en-US" sz="1600" i="1" dirty="0" err="1" smtClean="0">
                <a:latin typeface="Cambria"/>
                <a:cs typeface="Cambria"/>
              </a:rPr>
              <a:t>Rdr</a:t>
            </a:r>
            <a:r>
              <a:rPr lang="en-US" sz="1600" i="1" dirty="0" smtClean="0">
                <a:latin typeface="Cambria"/>
                <a:cs typeface="Cambria"/>
              </a:rPr>
              <a:t>:</a:t>
            </a:r>
            <a:r>
              <a:rPr lang="en-US" sz="1600" dirty="0">
                <a:latin typeface="Cambria"/>
                <a:cs typeface="Cambria"/>
              </a:rPr>
              <a:t>	J</a:t>
            </a:r>
            <a:r>
              <a:rPr lang="en-US" sz="1600" dirty="0" smtClean="0">
                <a:latin typeface="Cambria"/>
                <a:cs typeface="Cambria"/>
              </a:rPr>
              <a:t>. Griffin</a:t>
            </a:r>
          </a:p>
          <a:p>
            <a:r>
              <a:rPr lang="en-US" sz="1600" b="1" u="sng" dirty="0" smtClean="0">
                <a:latin typeface="Cambria"/>
                <a:cs typeface="Cambria"/>
              </a:rPr>
              <a:t>NESDIS:</a:t>
            </a:r>
            <a:r>
              <a:rPr lang="en-US" sz="1600" b="1" dirty="0" smtClean="0">
                <a:latin typeface="Cambria"/>
                <a:cs typeface="Cambria"/>
              </a:rPr>
              <a:t>	</a:t>
            </a:r>
            <a:r>
              <a:rPr lang="en-US" sz="1600" dirty="0" smtClean="0">
                <a:latin typeface="Cambria"/>
                <a:cs typeface="Cambria"/>
              </a:rPr>
              <a:t>Chang, Sapp, </a:t>
            </a:r>
            <a:r>
              <a:rPr lang="en-US" sz="1600" dirty="0" err="1" smtClean="0">
                <a:latin typeface="Cambria"/>
                <a:cs typeface="Cambria"/>
              </a:rPr>
              <a:t>Jelenak</a:t>
            </a:r>
            <a:endParaRPr lang="en-US" sz="1600" dirty="0" smtClean="0">
              <a:latin typeface="Cambria"/>
              <a:cs typeface="Cambri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2900" y="4610100"/>
            <a:ext cx="6070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Cambria"/>
                <a:cs typeface="Cambria"/>
              </a:rPr>
              <a:t>Objectives: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Mature Stage Experiment: Objective #1 (Internal Processes)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SFMR Experiment: Objective #1 (</a:t>
            </a:r>
            <a:r>
              <a:rPr lang="en-US" sz="1600" dirty="0" err="1" smtClean="0">
                <a:latin typeface="Cambria"/>
                <a:cs typeface="Cambria"/>
              </a:rPr>
              <a:t>HiSFMR</a:t>
            </a:r>
            <a:r>
              <a:rPr lang="en-US" sz="1600" dirty="0" smtClean="0">
                <a:latin typeface="Cambria"/>
                <a:cs typeface="Cambria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NESDIS Ocean Winds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Cambria"/>
                <a:cs typeface="Cambria"/>
              </a:rPr>
              <a:t>CYGNSS </a:t>
            </a:r>
            <a:r>
              <a:rPr lang="en-US" sz="1600" dirty="0" err="1" smtClean="0">
                <a:latin typeface="Cambria"/>
                <a:cs typeface="Cambria"/>
              </a:rPr>
              <a:t>Underflight</a:t>
            </a:r>
            <a:r>
              <a:rPr lang="en-US" sz="1600" dirty="0" smtClean="0">
                <a:latin typeface="Cambria"/>
                <a:cs typeface="Cambria"/>
              </a:rPr>
              <a:t>: </a:t>
            </a:r>
            <a:r>
              <a:rPr lang="en-US" sz="1600" i="1" dirty="0" smtClean="0">
                <a:latin typeface="Cambria"/>
                <a:cs typeface="Cambria"/>
              </a:rPr>
              <a:t>required plan modification to align first SW to NE pass with ~1400 UTC CYGNSS overpass </a:t>
            </a:r>
            <a:r>
              <a:rPr lang="mr-IN" sz="1600" i="1" dirty="0" smtClean="0">
                <a:latin typeface="Cambria"/>
                <a:cs typeface="Cambria"/>
              </a:rPr>
              <a:t>–</a:t>
            </a:r>
            <a:r>
              <a:rPr lang="en-US" sz="1600" i="1" dirty="0" smtClean="0">
                <a:latin typeface="Cambria"/>
                <a:cs typeface="Cambria"/>
              </a:rPr>
              <a:t> rotated pattern 30 deg. clockwise (240 </a:t>
            </a:r>
            <a:r>
              <a:rPr lang="mr-IN" sz="1600" i="1" dirty="0" smtClean="0">
                <a:latin typeface="Cambria"/>
                <a:cs typeface="Cambria"/>
              </a:rPr>
              <a:t>–</a:t>
            </a:r>
            <a:r>
              <a:rPr lang="en-US" sz="1600" i="1" dirty="0" smtClean="0">
                <a:latin typeface="Cambria"/>
                <a:cs typeface="Cambria"/>
              </a:rPr>
              <a:t> 060)</a:t>
            </a:r>
          </a:p>
        </p:txBody>
      </p:sp>
      <p:pic>
        <p:nvPicPr>
          <p:cNvPr id="3" name="Picture 2" descr="ftk_180910H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1" t="7778" r="31906" b="6111"/>
          <a:stretch/>
        </p:blipFill>
        <p:spPr>
          <a:xfrm>
            <a:off x="8916464" y="1339434"/>
            <a:ext cx="3275536" cy="551856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705600" y="1739900"/>
            <a:ext cx="2006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Dropsondes</a:t>
            </a:r>
            <a:r>
              <a:rPr lang="en-US" dirty="0" smtClean="0"/>
              <a:t>: endpoints (6), midpoints (6), </a:t>
            </a:r>
          </a:p>
          <a:p>
            <a:r>
              <a:rPr lang="en-US" dirty="0" smtClean="0"/>
              <a:t>center (3), </a:t>
            </a:r>
          </a:p>
          <a:p>
            <a:r>
              <a:rPr lang="en-US" dirty="0" smtClean="0"/>
              <a:t>Ocean Winds (RMWs)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AXBTs</a:t>
            </a:r>
            <a:r>
              <a:rPr lang="en-US" dirty="0" smtClean="0"/>
              <a:t>: endpoints (6), some endpoints (2)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705600" y="3860800"/>
            <a:ext cx="22606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Both"/>
            </a:pPr>
            <a:r>
              <a:rPr lang="en-US" sz="1600" b="1" dirty="0" smtClean="0">
                <a:solidFill>
                  <a:srgbClr val="0000FF"/>
                </a:solidFill>
              </a:rPr>
              <a:t>90 nmi butterfly pattern</a:t>
            </a:r>
            <a:r>
              <a:rPr lang="en-US" sz="1600" dirty="0" smtClean="0">
                <a:solidFill>
                  <a:srgbClr val="0000FF"/>
                </a:solidFill>
              </a:rPr>
              <a:t> (8-10 kft)</a:t>
            </a:r>
          </a:p>
          <a:p>
            <a:pPr marL="342900" indent="-342900">
              <a:buAutoNum type="arabicParenBoth"/>
            </a:pPr>
            <a:r>
              <a:rPr lang="en-US" sz="1600" b="1" dirty="0" smtClean="0">
                <a:solidFill>
                  <a:srgbClr val="660066"/>
                </a:solidFill>
              </a:rPr>
              <a:t>Ocean Winds / Convective Burst </a:t>
            </a:r>
          </a:p>
          <a:p>
            <a:pPr marL="342900" indent="-342900">
              <a:buAutoNum type="arabicParenBoth"/>
            </a:pPr>
            <a:r>
              <a:rPr lang="en-US" sz="1600" b="1" dirty="0" smtClean="0">
                <a:solidFill>
                  <a:srgbClr val="008000"/>
                </a:solidFill>
              </a:rPr>
              <a:t>Possible </a:t>
            </a:r>
            <a:r>
              <a:rPr lang="en-US" sz="1600" b="1" dirty="0" err="1" smtClean="0">
                <a:solidFill>
                  <a:srgbClr val="008000"/>
                </a:solidFill>
              </a:rPr>
              <a:t>HiSFMR</a:t>
            </a:r>
            <a:r>
              <a:rPr lang="en-US" sz="1600" b="1" dirty="0" smtClean="0">
                <a:solidFill>
                  <a:srgbClr val="008000"/>
                </a:solidFill>
              </a:rPr>
              <a:t> </a:t>
            </a:r>
          </a:p>
          <a:p>
            <a:pPr marL="342900" indent="-342900">
              <a:buAutoNum type="arabicParenBoth"/>
            </a:pP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02100" y="2463800"/>
            <a:ext cx="17399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** Takeoff delayed due to issue worked the previous evening after the second mission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824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0" name="Picture 9" descr="Screen Shot 2018-10-19 at 1.12.50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1638717"/>
            <a:ext cx="3848100" cy="186899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571067" y="1435100"/>
            <a:ext cx="6400799" cy="13716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588001" y="1468968"/>
            <a:ext cx="6447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600" b="1" dirty="0" smtClean="0"/>
              <a:t>NHC issued updated advisory after 1</a:t>
            </a:r>
            <a:r>
              <a:rPr lang="en-US" sz="1600" b="1" baseline="30000" dirty="0" smtClean="0"/>
              <a:t>st</a:t>
            </a:r>
            <a:r>
              <a:rPr lang="en-US" sz="1600" b="1" dirty="0" smtClean="0"/>
              <a:t> pass: 969 to 946 mb</a:t>
            </a:r>
          </a:p>
          <a:p>
            <a:pPr marL="285750" indent="-285750">
              <a:buFont typeface="Courier New"/>
              <a:buChar char="o"/>
            </a:pPr>
            <a:r>
              <a:rPr lang="en-US" sz="1600" b="1" dirty="0" smtClean="0"/>
              <a:t>MSLP down to 940 mb </a:t>
            </a:r>
          </a:p>
          <a:p>
            <a:pPr marL="285750" indent="-285750">
              <a:buFont typeface="Courier New"/>
              <a:buChar char="o"/>
            </a:pPr>
            <a:r>
              <a:rPr lang="en-US" sz="1600" b="1" dirty="0" smtClean="0"/>
              <a:t>Peak </a:t>
            </a:r>
            <a:r>
              <a:rPr lang="en-US" sz="1600" b="1" dirty="0" err="1" smtClean="0"/>
              <a:t>Sfc</a:t>
            </a:r>
            <a:r>
              <a:rPr lang="en-US" sz="1600" b="1" dirty="0" smtClean="0"/>
              <a:t> wind: 120-125 kt, Peak FL wind: 130 kt</a:t>
            </a:r>
          </a:p>
          <a:p>
            <a:pPr marL="285750" indent="-285750">
              <a:buFont typeface="Courier New"/>
              <a:buChar char="o"/>
            </a:pPr>
            <a:r>
              <a:rPr lang="en-US" sz="1600" b="1" dirty="0" smtClean="0"/>
              <a:t>End of RI stage</a:t>
            </a:r>
          </a:p>
          <a:p>
            <a:pPr marL="285750" indent="-285750">
              <a:buFont typeface="Courier New"/>
              <a:buChar char="o"/>
            </a:pPr>
            <a:r>
              <a:rPr lang="en-US" sz="1600" b="1" dirty="0" smtClean="0"/>
              <a:t>Secondary wind maximum FL in northern eyewall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/>
          <a:srcRect l="11482" t="8889" r="9073" b="14074"/>
          <a:stretch/>
        </p:blipFill>
        <p:spPr>
          <a:xfrm>
            <a:off x="114300" y="1422400"/>
            <a:ext cx="5448300" cy="5283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53100" y="2850388"/>
            <a:ext cx="6144768" cy="4096512"/>
          </a:xfrm>
          <a:prstGeom prst="rect">
            <a:avLst/>
          </a:prstGeom>
        </p:spPr>
      </p:pic>
      <p:pic>
        <p:nvPicPr>
          <p:cNvPr id="4" name="Picture 3" descr="Screen Shot 2018-10-19 at 2.03.40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3993789"/>
            <a:ext cx="3759200" cy="209036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-8466" y="3318933"/>
            <a:ext cx="248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NESDIS Ocean Winds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762001" y="3695700"/>
            <a:ext cx="1701799" cy="584200"/>
          </a:xfrm>
          <a:prstGeom prst="straightConnector1">
            <a:avLst/>
          </a:prstGeom>
          <a:ln w="19050">
            <a:solidFill>
              <a:srgbClr val="3366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74700" y="3721100"/>
            <a:ext cx="1181100" cy="1041400"/>
          </a:xfrm>
          <a:prstGeom prst="straightConnector1">
            <a:avLst/>
          </a:prstGeom>
          <a:ln w="19050">
            <a:solidFill>
              <a:srgbClr val="3366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58513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" name="Rectangle 21"/>
          <p:cNvSpPr/>
          <p:nvPr/>
        </p:nvSpPr>
        <p:spPr>
          <a:xfrm>
            <a:off x="5689600" y="1765300"/>
            <a:ext cx="6007100" cy="8255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842000" y="1841500"/>
            <a:ext cx="5270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600" dirty="0" smtClean="0"/>
              <a:t>Symmetric precipitation</a:t>
            </a:r>
          </a:p>
          <a:p>
            <a:pPr marL="285750" indent="-285750">
              <a:buFont typeface="Courier New"/>
              <a:buChar char="o"/>
            </a:pPr>
            <a:r>
              <a:rPr lang="en-US" sz="1600" dirty="0" smtClean="0"/>
              <a:t>Clear eye</a:t>
            </a:r>
          </a:p>
          <a:p>
            <a:endParaRPr lang="en-US" sz="16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1" y="3009900"/>
            <a:ext cx="6965587" cy="3310128"/>
          </a:xfrm>
          <a:prstGeom prst="rect">
            <a:avLst/>
          </a:prstGeom>
        </p:spPr>
      </p:pic>
      <p:pic>
        <p:nvPicPr>
          <p:cNvPr id="5" name="Picture 4" descr="20180910.162411.npp.viirs.Visible.tc1806LFLORENCE.covg93p1.NASA.res1km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03" y="1447800"/>
            <a:ext cx="4968359" cy="5148072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H="1" flipV="1">
            <a:off x="3416300" y="2336800"/>
            <a:ext cx="571500" cy="215900"/>
          </a:xfrm>
          <a:prstGeom prst="straightConnector1">
            <a:avLst/>
          </a:prstGeom>
          <a:ln w="44450">
            <a:solidFill>
              <a:srgbClr val="FF0000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2743200" y="2362200"/>
            <a:ext cx="1282701" cy="190494"/>
          </a:xfrm>
          <a:prstGeom prst="straightConnector1">
            <a:avLst/>
          </a:prstGeom>
          <a:ln w="44450">
            <a:solidFill>
              <a:srgbClr val="3366FF"/>
            </a:solidFill>
            <a:tailEnd type="stealt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09600" y="5372100"/>
            <a:ext cx="4127500" cy="738664"/>
          </a:xfrm>
          <a:prstGeom prst="rect">
            <a:avLst/>
          </a:prstGeom>
          <a:solidFill>
            <a:schemeClr val="accent3">
              <a:lumMod val="20000"/>
              <a:lumOff val="80000"/>
              <a:alpha val="8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66FF"/>
                </a:solidFill>
              </a:rPr>
              <a:t>Motion:</a:t>
            </a:r>
            <a:r>
              <a:rPr lang="en-US" dirty="0" smtClean="0">
                <a:solidFill>
                  <a:schemeClr val="bg1"/>
                </a:solidFill>
              </a:rPr>
              <a:t> 	</a:t>
            </a:r>
            <a:r>
              <a:rPr lang="en-US" b="1" dirty="0" smtClean="0">
                <a:solidFill>
                  <a:schemeClr val="tx1"/>
                </a:solidFill>
              </a:rPr>
              <a:t>8 kt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Shear:</a:t>
            </a: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en-US" b="1" dirty="0" smtClean="0"/>
              <a:t>4 kt (18 UTC)</a:t>
            </a:r>
          </a:p>
          <a:p>
            <a:r>
              <a:rPr lang="en-US" dirty="0" smtClean="0"/>
              <a:t>Image towards beginning of mission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2921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" name="TextBox 15"/>
          <p:cNvSpPr txBox="1"/>
          <p:nvPr/>
        </p:nvSpPr>
        <p:spPr>
          <a:xfrm>
            <a:off x="0" y="132926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20180910H1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271778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Calibri"/>
                <a:cs typeface="Calibri"/>
              </a:rPr>
              <a:t>Summary</a:t>
            </a:r>
            <a:endParaRPr lang="en-US" sz="2400" b="1" u="sng" dirty="0">
              <a:latin typeface="Calibri"/>
              <a:cs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2533" y="3241683"/>
            <a:ext cx="11430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End of Rapid Intensification event</a:t>
            </a:r>
            <a:r>
              <a:rPr lang="en-US" sz="1800" dirty="0" smtClean="0">
                <a:latin typeface="Calibri"/>
                <a:cs typeface="Calibri"/>
              </a:rPr>
              <a:t>; storm was basically steady state, having reached peak intensity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6 additional passes through SW and NE </a:t>
            </a:r>
            <a:r>
              <a:rPr lang="en-US" sz="1800" b="1" dirty="0" err="1" smtClean="0">
                <a:latin typeface="Calibri"/>
                <a:cs typeface="Calibri"/>
              </a:rPr>
              <a:t>eyewalls</a:t>
            </a:r>
            <a:r>
              <a:rPr lang="en-US" sz="1800" b="1" dirty="0">
                <a:latin typeface="Calibri"/>
                <a:cs typeface="Calibri"/>
              </a:rPr>
              <a:t> </a:t>
            </a:r>
            <a:r>
              <a:rPr lang="en-US" sz="1800" b="1" dirty="0" smtClean="0">
                <a:latin typeface="Calibri"/>
                <a:cs typeface="Calibri"/>
              </a:rPr>
              <a:t>for NESDIS Ocean Winds</a:t>
            </a:r>
          </a:p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Some suggestion of secondary wind maximum in the northern eyewall 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Repeated the same orientation in the butterfly</a:t>
            </a:r>
          </a:p>
          <a:p>
            <a:pPr marL="285750" indent="-285750">
              <a:buFont typeface="Courier New"/>
              <a:buChar char="o"/>
            </a:pPr>
            <a:r>
              <a:rPr lang="en-US" sz="1800" b="1" dirty="0" smtClean="0">
                <a:latin typeface="Calibri"/>
                <a:cs typeface="Calibri"/>
              </a:rPr>
              <a:t>Because of delayed takeoff, arrived too late for the CYGNSS </a:t>
            </a:r>
            <a:r>
              <a:rPr lang="en-US" sz="1800" b="1" dirty="0" err="1" smtClean="0">
                <a:latin typeface="Calibri"/>
                <a:cs typeface="Calibri"/>
              </a:rPr>
              <a:t>underflight</a:t>
            </a:r>
            <a:endParaRPr lang="en-US" sz="1800" b="1" dirty="0">
              <a:latin typeface="Calibri"/>
              <a:cs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503341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Calibri"/>
                <a:cs typeface="Calibri"/>
              </a:rPr>
              <a:t>Problems</a:t>
            </a:r>
            <a:endParaRPr lang="en-US" sz="2400" b="1" u="sng" dirty="0">
              <a:latin typeface="Calibri"/>
              <a:cs typeface="Calibri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85233" y="5667383"/>
            <a:ext cx="1143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Arrived too late for CYGNSS comparison 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466166" y="1878568"/>
            <a:ext cx="6722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800" dirty="0" smtClean="0">
                <a:latin typeface="Calibri"/>
                <a:cs typeface="Calibri"/>
              </a:rPr>
              <a:t>43 Dropsondes (12 HRD, 7 NWS [Centers], 24 NESDIS [RMWs])</a:t>
            </a:r>
          </a:p>
          <a:p>
            <a:pPr marL="285750" indent="-285750">
              <a:buFont typeface="Courier New"/>
              <a:buChar char="o"/>
            </a:pPr>
            <a:r>
              <a:rPr lang="en-US" sz="1800" dirty="0">
                <a:latin typeface="Calibri"/>
                <a:cs typeface="Calibri"/>
              </a:rPr>
              <a:t>4</a:t>
            </a:r>
            <a:r>
              <a:rPr lang="en-US" sz="1800" dirty="0" smtClean="0">
                <a:latin typeface="Calibri"/>
                <a:cs typeface="Calibri"/>
              </a:rPr>
              <a:t> AXBTS (0 Good SSTs; 4 RMWs)</a:t>
            </a:r>
            <a:endParaRPr lang="en-US" sz="1800" dirty="0">
              <a:latin typeface="Calibri"/>
              <a:cs typeface="Calibri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061634" y="1840467"/>
            <a:ext cx="21166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latin typeface="Calibri"/>
                <a:cs typeface="Calibri"/>
              </a:rPr>
              <a:t>Takeoff: 	1322 UTC</a:t>
            </a:r>
          </a:p>
          <a:p>
            <a:r>
              <a:rPr lang="en-US" sz="1800" dirty="0" smtClean="0">
                <a:latin typeface="Calibri"/>
                <a:cs typeface="Calibri"/>
              </a:rPr>
              <a:t>Landing: 	2242 UTC</a:t>
            </a:r>
          </a:p>
          <a:p>
            <a:r>
              <a:rPr lang="en-US" sz="1800" dirty="0" smtClean="0">
                <a:latin typeface="Calibri"/>
                <a:cs typeface="Calibri"/>
              </a:rPr>
              <a:t>Bermuda </a:t>
            </a:r>
            <a:r>
              <a:rPr lang="mr-IN" sz="1800" dirty="0" smtClean="0">
                <a:latin typeface="Calibri"/>
                <a:cs typeface="Calibri"/>
              </a:rPr>
              <a:t>–</a:t>
            </a:r>
            <a:r>
              <a:rPr lang="en-US" sz="1800" dirty="0" smtClean="0">
                <a:latin typeface="Calibri"/>
                <a:cs typeface="Calibri"/>
              </a:rPr>
              <a:t> St. Croix</a:t>
            </a:r>
            <a:endParaRPr lang="en-US"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13883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1743046"/>
            <a:ext cx="3492500" cy="16478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3394046"/>
            <a:ext cx="3492500" cy="16478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" y="5045046"/>
            <a:ext cx="3492500" cy="16478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flipH="1">
            <a:off x="279400" y="1409701"/>
            <a:ext cx="321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180908H1/H2</a:t>
            </a:r>
            <a:endParaRPr lang="en-US" sz="16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4600" y="1740490"/>
            <a:ext cx="3507780" cy="1655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84600" y="3390900"/>
            <a:ext cx="3507780" cy="16550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84600" y="5050536"/>
            <a:ext cx="3507780" cy="165506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 flipH="1">
            <a:off x="3924300" y="1409701"/>
            <a:ext cx="321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180909H1</a:t>
            </a:r>
            <a:endParaRPr lang="en-US" sz="16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80300" y="1739900"/>
            <a:ext cx="3507780" cy="16550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93000" y="3390900"/>
            <a:ext cx="3507780" cy="165506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05700" y="5050536"/>
            <a:ext cx="3507780" cy="1655064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 flipH="1">
            <a:off x="7620000" y="1409701"/>
            <a:ext cx="321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180910H1</a:t>
            </a:r>
            <a:endParaRPr lang="en-US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049000" y="2438400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SW to NE</a:t>
            </a:r>
            <a:endParaRPr lang="en-US" sz="1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1125200" y="4038600"/>
            <a:ext cx="889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N</a:t>
            </a:r>
            <a:r>
              <a:rPr lang="en-US" sz="1600" b="1" dirty="0" smtClean="0"/>
              <a:t> to S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036300" y="5702300"/>
            <a:ext cx="1155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SE to NW</a:t>
            </a:r>
            <a:endParaRPr lang="en-US" sz="1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72068" y="1896533"/>
            <a:ext cx="728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USR</a:t>
            </a:r>
            <a:endParaRPr lang="en-US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387601" y="1896533"/>
            <a:ext cx="728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DSL</a:t>
            </a:r>
            <a:endParaRPr lang="en-US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880534" y="3547532"/>
            <a:ext cx="728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LS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396067" y="3547532"/>
            <a:ext cx="728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</a:t>
            </a:r>
            <a:r>
              <a:rPr lang="en-US" b="1" dirty="0" smtClean="0"/>
              <a:t>S</a:t>
            </a:r>
            <a:endParaRPr lang="en-US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880534" y="5198532"/>
            <a:ext cx="728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DSR</a:t>
            </a:r>
            <a:endParaRPr 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387601" y="5198532"/>
            <a:ext cx="728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USL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70281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7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5" name="Google Shape;195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7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8" name="Google Shape;198;p27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9" name="Google Shape;199;p27"/>
          <p:cNvSpPr txBox="1"/>
          <p:nvPr/>
        </p:nvSpPr>
        <p:spPr>
          <a:xfrm>
            <a:off x="320150" y="1567050"/>
            <a:ext cx="108009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Purpose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27"/>
          <p:cNvSpPr txBox="1"/>
          <p:nvPr/>
        </p:nvSpPr>
        <p:spPr>
          <a:xfrm>
            <a:off x="759700" y="1966550"/>
            <a:ext cx="11441100" cy="21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27"/>
          <p:cNvSpPr txBox="1"/>
          <p:nvPr/>
        </p:nvSpPr>
        <p:spPr>
          <a:xfrm>
            <a:off x="320150" y="3755371"/>
            <a:ext cx="108009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Target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27"/>
          <p:cNvSpPr txBox="1"/>
          <p:nvPr/>
        </p:nvSpPr>
        <p:spPr>
          <a:xfrm>
            <a:off x="320150" y="4956378"/>
            <a:ext cx="10800900" cy="70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Mission Timeline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27"/>
          <p:cNvSpPr txBox="1"/>
          <p:nvPr/>
        </p:nvSpPr>
        <p:spPr>
          <a:xfrm>
            <a:off x="7079925" y="6100650"/>
            <a:ext cx="47994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134F5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134F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7"/>
          <p:cNvSpPr txBox="1"/>
          <p:nvPr/>
        </p:nvSpPr>
        <p:spPr>
          <a:xfrm>
            <a:off x="957650" y="2029959"/>
            <a:ext cx="10734900" cy="1652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00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Research tasked missions 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for:</a:t>
            </a:r>
          </a:p>
          <a:p>
            <a:pPr marL="88900" lvl="3">
              <a:buSzPts val="2200"/>
            </a:pP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	- </a:t>
            </a:r>
            <a:r>
              <a:rPr lang="en-US" sz="200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Early Stage Experiment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: Objective #1 (Analysis of Intensification Processes; AIPEX)</a:t>
            </a:r>
          </a:p>
          <a:p>
            <a:pPr marL="88900" lvl="3">
              <a:buSzPts val="2200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US" sz="200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Mature Stage Experiment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: Objective #1 (Internal Processes)</a:t>
            </a:r>
          </a:p>
          <a:p>
            <a:pPr marL="88900" lvl="3">
              <a:buSzPts val="2200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US" sz="200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Mature Stage Experiment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: Objective #3 (New Observing Systems; Ocean Winds)</a:t>
            </a:r>
          </a:p>
          <a:p>
            <a:pPr marL="88900" lvl="3">
              <a:buSzPts val="2200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US" sz="200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SFMR Experiment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: Objective #1 (High Incidence Angle Measurements; </a:t>
            </a:r>
            <a:r>
              <a:rPr lang="en-US" sz="2000" dirty="0" err="1" smtClean="0">
                <a:latin typeface="Calibri"/>
                <a:ea typeface="Calibri"/>
                <a:cs typeface="Calibri"/>
                <a:sym typeface="Calibri"/>
              </a:rPr>
              <a:t>HiSFMR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)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27"/>
          <p:cNvSpPr txBox="1"/>
          <p:nvPr/>
        </p:nvSpPr>
        <p:spPr>
          <a:xfrm>
            <a:off x="957650" y="4203497"/>
            <a:ext cx="10734900" cy="67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Intensifying 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Florence as it moved south of Bermuda, tracking towards landfall in the U.S.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27"/>
          <p:cNvSpPr txBox="1"/>
          <p:nvPr/>
        </p:nvSpPr>
        <p:spPr>
          <a:xfrm>
            <a:off x="957650" y="5295633"/>
            <a:ext cx="10734900" cy="114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P-3 missions </a:t>
            </a: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once daily with takeoff from Bermuda at 9 AM local (1200 UTC)</a:t>
            </a: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G-IV missions twice daily for NHC Synoptic Surveillance, takeoffs at 1:30 AM (0530 UTC) and 1:30 PM (1730 UTC) (beginning on 8 September out of St. Croix)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46825" y="6368716"/>
            <a:ext cx="603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3366FF"/>
                </a:solidFill>
                <a:latin typeface="Calibri"/>
                <a:cs typeface="Calibri"/>
              </a:rPr>
              <a:t>9 C-130 Missions, beginning on 10 September </a:t>
            </a:r>
            <a:endParaRPr lang="en-US" sz="1800" dirty="0">
              <a:solidFill>
                <a:srgbClr val="3366FF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" name="TextBox 20"/>
          <p:cNvSpPr txBox="1"/>
          <p:nvPr/>
        </p:nvSpPr>
        <p:spPr>
          <a:xfrm flipH="1">
            <a:off x="914400" y="1422401"/>
            <a:ext cx="4610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180909H1</a:t>
            </a:r>
            <a:endParaRPr lang="en-US" sz="1600" b="1" dirty="0"/>
          </a:p>
        </p:txBody>
      </p:sp>
      <p:sp>
        <p:nvSpPr>
          <p:cNvPr id="25" name="TextBox 24"/>
          <p:cNvSpPr txBox="1"/>
          <p:nvPr/>
        </p:nvSpPr>
        <p:spPr>
          <a:xfrm flipH="1">
            <a:off x="6464300" y="1409701"/>
            <a:ext cx="4610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180910H1</a:t>
            </a:r>
            <a:endParaRPr lang="en-US" sz="1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3799" y="1968500"/>
            <a:ext cx="5052999" cy="2362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1100" y="4501143"/>
            <a:ext cx="5056632" cy="23697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601" y="1955801"/>
            <a:ext cx="5056632" cy="236389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6600" y="4494580"/>
            <a:ext cx="5056632" cy="236971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 flipH="1">
            <a:off x="3644900" y="1409701"/>
            <a:ext cx="4610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NORTH to SOUTH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5375932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037" y="1673591"/>
            <a:ext cx="5038525" cy="2242082"/>
          </a:xfrm>
          <a:prstGeom prst="rect">
            <a:avLst/>
          </a:prstGeom>
        </p:spPr>
      </p:pic>
      <p:sp>
        <p:nvSpPr>
          <p:cNvPr id="223" name="Google Shape;223;p29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9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27" name="Google Shape;227;p29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TextBox 1"/>
          <p:cNvSpPr txBox="1"/>
          <p:nvPr/>
        </p:nvSpPr>
        <p:spPr>
          <a:xfrm>
            <a:off x="280556" y="2097155"/>
            <a:ext cx="6577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Imaging Wind and Rain Airborne Profiler (IWRAP) Configuration: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C-band mounted statically pointing towards the right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Ku-band scanning at 60 RPM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Both were sampling VV, HH, and VH polarizations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9209" y="1342120"/>
            <a:ext cx="10993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Paul Chang (NESDIS), </a:t>
            </a:r>
            <a:r>
              <a:rPr lang="en-US" sz="1600" dirty="0" err="1" smtClean="0"/>
              <a:t>Zorana</a:t>
            </a:r>
            <a:r>
              <a:rPr lang="en-US" sz="1600" dirty="0" smtClean="0"/>
              <a:t> </a:t>
            </a:r>
            <a:r>
              <a:rPr lang="en-US" sz="1600" dirty="0" err="1" smtClean="0"/>
              <a:t>Jelenak</a:t>
            </a:r>
            <a:r>
              <a:rPr lang="en-US" sz="1600" dirty="0" smtClean="0"/>
              <a:t> (NESDIS/UCAR), Joe Sapp (NESDIS/Global Science &amp; Technology, Inc.),</a:t>
            </a:r>
          </a:p>
          <a:p>
            <a:pPr algn="ctr"/>
            <a:r>
              <a:rPr lang="en-US" sz="1600" dirty="0" smtClean="0"/>
              <a:t>Steve Frasier (UMass Amherst)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280556" y="3467744"/>
            <a:ext cx="65774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Capabilities: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Using prototype antenna for next-generation European scatterometers at C-band, cross-polarized response at extreme winds is being studied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Ocean surface vector winds obtained from Ku-band scans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Precipitation profiles and high-resolution 3D-wind vectors obtained at Ku-band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C-band can be processed with unfocused SAR techniques for imaging/lower boundary layer study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215" y="4101671"/>
            <a:ext cx="4952347" cy="253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127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9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9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27" name="Google Shape;227;p29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" name="TextBox 2"/>
          <p:cNvSpPr txBox="1"/>
          <p:nvPr/>
        </p:nvSpPr>
        <p:spPr>
          <a:xfrm>
            <a:off x="599209" y="1342120"/>
            <a:ext cx="10993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Paul Chang (NESDIS), </a:t>
            </a:r>
            <a:r>
              <a:rPr lang="en-US" sz="1600" dirty="0" err="1" smtClean="0"/>
              <a:t>Zorana</a:t>
            </a:r>
            <a:r>
              <a:rPr lang="en-US" sz="1600" dirty="0" smtClean="0"/>
              <a:t> </a:t>
            </a:r>
            <a:r>
              <a:rPr lang="en-US" sz="1600" dirty="0" err="1" smtClean="0"/>
              <a:t>Jelenak</a:t>
            </a:r>
            <a:r>
              <a:rPr lang="en-US" sz="1600" dirty="0" smtClean="0"/>
              <a:t> (NESDIS/UCAR), Joe Sapp (NESDIS/Global Science &amp; Technology, Inc.),</a:t>
            </a:r>
          </a:p>
          <a:p>
            <a:pPr algn="ctr"/>
            <a:r>
              <a:rPr lang="en-US" sz="1600" dirty="0" smtClean="0"/>
              <a:t>Steve Frasier (UMass Amherst)</a:t>
            </a:r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999" y="2008274"/>
            <a:ext cx="4341827" cy="48497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209" y="2004450"/>
            <a:ext cx="4401727" cy="485354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0363200" y="3819525"/>
            <a:ext cx="552450" cy="24860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744999" y="3819524"/>
            <a:ext cx="552450" cy="248602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61950" y="1926895"/>
            <a:ext cx="253365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One use of these data is to characterize VH backscatter response to extreme winds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incidence (observation) angle is greater as the IWRAP beam extends perpendicular from the aircraft 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These sections of the last Florence flight show regions where the VV NRCS variation is small and the VH NRCS variation is relatively large</a:t>
            </a:r>
          </a:p>
        </p:txBody>
      </p:sp>
    </p:spTree>
    <p:extLst>
      <p:ext uri="{BB962C8B-B14F-4D97-AF65-F5344CB8AC3E}">
        <p14:creationId xmlns:p14="http://schemas.microsoft.com/office/powerpoint/2010/main" val="5418640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9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9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27" name="Google Shape;227;p29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" name="TextBox 2"/>
          <p:cNvSpPr txBox="1"/>
          <p:nvPr/>
        </p:nvSpPr>
        <p:spPr>
          <a:xfrm>
            <a:off x="599209" y="1342120"/>
            <a:ext cx="10993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Paul Chang (NESDIS), </a:t>
            </a:r>
            <a:r>
              <a:rPr lang="en-US" sz="1600" dirty="0" err="1" smtClean="0"/>
              <a:t>Zorana</a:t>
            </a:r>
            <a:r>
              <a:rPr lang="en-US" sz="1600" dirty="0" smtClean="0"/>
              <a:t> </a:t>
            </a:r>
            <a:r>
              <a:rPr lang="en-US" sz="1600" dirty="0" err="1" smtClean="0"/>
              <a:t>Jelenak</a:t>
            </a:r>
            <a:r>
              <a:rPr lang="en-US" sz="1600" dirty="0" smtClean="0"/>
              <a:t> (NESDIS/UCAR), Joe Sapp (NESDIS/Global Science &amp; Technology, Inc.),</a:t>
            </a:r>
          </a:p>
          <a:p>
            <a:pPr algn="ctr"/>
            <a:r>
              <a:rPr lang="en-US" sz="1600" dirty="0" smtClean="0"/>
              <a:t>Steve Frasier (UMass Amherst)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311672" y="2215255"/>
            <a:ext cx="57843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Same section as in previous slide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SFMR wind speeds in black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IWRAP (</a:t>
            </a:r>
            <a:r>
              <a:rPr lang="en-US" sz="2400" dirty="0" err="1" smtClean="0"/>
              <a:t>uncalibrated</a:t>
            </a:r>
            <a:r>
              <a:rPr lang="en-US" sz="2400" dirty="0" smtClean="0"/>
              <a:t>) backscattered power is shown for both VV and VH polarizations on the same axis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Since VV is stronger, 15dB has been subtracted to compare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VH backscatter is much more responsive to wind speeds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VV backscatter does not respond as significantly at the high wind speeds shown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369" y="2215255"/>
            <a:ext cx="5901631" cy="464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576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>
            <a:extLst>
              <a:ext uri="{FF2B5EF4-FFF2-40B4-BE49-F238E27FC236}">
                <a16:creationId xmlns:a16="http://schemas.microsoft.com/office/drawing/2014/main" id="{4AC616D3-D2EC-1346-BBD8-1FDD00225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7790" y="3819814"/>
            <a:ext cx="8750300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800" dirty="0">
              <a:solidFill>
                <a:srgbClr val="A6A6A6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dirty="0">
                <a:solidFill>
                  <a:srgbClr val="A6A6A6"/>
                </a:solidFill>
                <a:latin typeface="Calibri" charset="0"/>
                <a:cs typeface="Calibri" charset="0"/>
              </a:rPr>
              <a:t>Henry R. Winterbottom</a:t>
            </a:r>
            <a:endParaRPr lang="en-US" baseline="30000" dirty="0">
              <a:solidFill>
                <a:srgbClr val="A6A6A6"/>
              </a:solidFill>
              <a:latin typeface="Calibri" charset="0"/>
              <a:cs typeface="Calibri" charset="0"/>
            </a:endParaRPr>
          </a:p>
          <a:p>
            <a:pPr algn="ctr" eaLnBrk="1" hangingPunct="1"/>
            <a:endParaRPr lang="en-US" sz="1200" dirty="0">
              <a:solidFill>
                <a:srgbClr val="A6A6A6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600" dirty="0">
                <a:solidFill>
                  <a:srgbClr val="A6A6A6"/>
                </a:solidFill>
                <a:latin typeface="Calibri" charset="0"/>
                <a:cs typeface="Calibri" charset="0"/>
              </a:rPr>
              <a:t>I.M. Systems Group, Inc. (IMSG)</a:t>
            </a:r>
          </a:p>
          <a:p>
            <a:pPr algn="ctr" eaLnBrk="1" hangingPunct="1"/>
            <a:r>
              <a:rPr lang="en-US" sz="1600" dirty="0">
                <a:solidFill>
                  <a:srgbClr val="A6A6A6"/>
                </a:solidFill>
                <a:latin typeface="Calibri" charset="0"/>
                <a:cs typeface="Calibri" charset="0"/>
              </a:rPr>
              <a:t>National Oceanic and Atmospheric Administration (NOAA)/National Weather Service (NWS)</a:t>
            </a:r>
          </a:p>
          <a:p>
            <a:pPr algn="ctr" eaLnBrk="1" hangingPunct="1"/>
            <a:r>
              <a:rPr lang="en-US" sz="1600" dirty="0">
                <a:solidFill>
                  <a:srgbClr val="A6A6A6"/>
                </a:solidFill>
                <a:latin typeface="Calibri" charset="0"/>
                <a:cs typeface="Calibri" charset="0"/>
              </a:rPr>
              <a:t>National Centers for Environmental Prediction (NCEP) Environmental Modeling Center (EMC)</a:t>
            </a:r>
          </a:p>
          <a:p>
            <a:pPr algn="ctr" eaLnBrk="1" hangingPunct="1"/>
            <a:endParaRPr lang="en-US" sz="1600" i="1" dirty="0">
              <a:solidFill>
                <a:srgbClr val="A6A6A6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600" i="1" dirty="0">
                <a:solidFill>
                  <a:srgbClr val="A6A6A6"/>
                </a:solidFill>
                <a:latin typeface="Calibri" charset="0"/>
                <a:cs typeface="Calibri" charset="0"/>
              </a:rPr>
              <a:t>5830 University Research Court</a:t>
            </a:r>
          </a:p>
          <a:p>
            <a:pPr algn="ctr" eaLnBrk="1" hangingPunct="1"/>
            <a:r>
              <a:rPr lang="en-US" sz="1600" i="1" dirty="0">
                <a:solidFill>
                  <a:srgbClr val="A6A6A6"/>
                </a:solidFill>
                <a:latin typeface="Calibri" charset="0"/>
                <a:cs typeface="Calibri" charset="0"/>
              </a:rPr>
              <a:t>College Park, Maryland 20740</a:t>
            </a:r>
          </a:p>
          <a:p>
            <a:pPr algn="ctr" eaLnBrk="1" hangingPunct="1"/>
            <a:endParaRPr lang="en-US" sz="1600" i="1" dirty="0">
              <a:solidFill>
                <a:srgbClr val="A6A6A6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600" i="1" dirty="0">
                <a:solidFill>
                  <a:srgbClr val="A6A6A6"/>
                </a:solidFill>
                <a:latin typeface="Calibri" charset="0"/>
                <a:cs typeface="Calibri" charset="0"/>
              </a:rPr>
              <a:t>On Behalf of the EMC HWRF Team</a:t>
            </a:r>
            <a:endParaRPr lang="en-US" sz="1600" dirty="0">
              <a:solidFill>
                <a:srgbClr val="A6A6A6"/>
              </a:solidFill>
              <a:latin typeface="Calibri" charset="0"/>
              <a:cs typeface="Calibri" charset="0"/>
            </a:endParaRPr>
          </a:p>
        </p:txBody>
      </p:sp>
      <p:pic>
        <p:nvPicPr>
          <p:cNvPr id="6" name="Picture 4" descr="noaa_logo">
            <a:extLst>
              <a:ext uri="{FF2B5EF4-FFF2-40B4-BE49-F238E27FC236}">
                <a16:creationId xmlns:a16="http://schemas.microsoft.com/office/drawing/2014/main" id="{13AE58AA-3A87-9646-A85E-70FC8C3E2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9812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FC616575-66D7-A64D-B10C-2AA06868F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634094" y="277166"/>
            <a:ext cx="3557906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750E76-546F-D747-A3F5-B40F66EAE663}"/>
              </a:ext>
            </a:extLst>
          </p:cNvPr>
          <p:cNvSpPr txBox="1"/>
          <p:nvPr/>
        </p:nvSpPr>
        <p:spPr>
          <a:xfrm>
            <a:off x="699077" y="2397670"/>
            <a:ext cx="109110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HWRF Reconnaissance Observations and Forecast Analyses for Tropical Cyclone Florence (AL06 2018)</a:t>
            </a:r>
          </a:p>
        </p:txBody>
      </p:sp>
    </p:spTree>
    <p:extLst>
      <p:ext uri="{BB962C8B-B14F-4D97-AF65-F5344CB8AC3E}">
        <p14:creationId xmlns:p14="http://schemas.microsoft.com/office/powerpoint/2010/main" val="9838213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24DCFB-C15A-C042-BFF7-7BA52343F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5542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dirty="0">
                <a:latin typeface="Calibri" charset="0"/>
              </a:rPr>
              <a:t>Reconnaissance Missions (1):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78E8E3D-6868-3849-A7C8-8752A5B1D006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05978337"/>
              </p:ext>
            </p:extLst>
          </p:nvPr>
        </p:nvGraphicFramePr>
        <p:xfrm>
          <a:off x="465846" y="1141167"/>
          <a:ext cx="8127999" cy="51917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90580">
                  <a:extLst>
                    <a:ext uri="{9D8B030D-6E8A-4147-A177-3AD203B41FA5}">
                      <a16:colId xmlns:a16="http://schemas.microsoft.com/office/drawing/2014/main" val="1726985159"/>
                    </a:ext>
                  </a:extLst>
                </a:gridCol>
                <a:gridCol w="1854039">
                  <a:extLst>
                    <a:ext uri="{9D8B030D-6E8A-4147-A177-3AD203B41FA5}">
                      <a16:colId xmlns:a16="http://schemas.microsoft.com/office/drawing/2014/main" val="522235280"/>
                    </a:ext>
                  </a:extLst>
                </a:gridCol>
                <a:gridCol w="2112265">
                  <a:extLst>
                    <a:ext uri="{9D8B030D-6E8A-4147-A177-3AD203B41FA5}">
                      <a16:colId xmlns:a16="http://schemas.microsoft.com/office/drawing/2014/main" val="2633065012"/>
                    </a:ext>
                  </a:extLst>
                </a:gridCol>
                <a:gridCol w="3071115">
                  <a:extLst>
                    <a:ext uri="{9D8B030D-6E8A-4147-A177-3AD203B41FA5}">
                      <a16:colId xmlns:a16="http://schemas.microsoft.com/office/drawing/2014/main" val="2039373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Aircraft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Date(s) of 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Time of Mission (UTC)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HWRF Cycles (</a:t>
                      </a:r>
                      <a:r>
                        <a:rPr lang="en-US" sz="1200" dirty="0" err="1"/>
                        <a:t>yyyymmddHH</a:t>
                      </a:r>
                      <a:r>
                        <a:rPr lang="en-US" sz="1200" dirty="0"/>
                        <a:t>)</a:t>
                      </a:r>
                      <a:r>
                        <a:rPr lang="en-US" sz="1200" baseline="30000" dirty="0"/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6234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42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08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11:50 – 19:56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2018090812 - 2018090818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291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08 – 09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17:28 – 00:47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2018090318 – 2018090400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755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42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09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11:42 – 19:51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2018090912 – 2018090918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138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09 – 10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17:20 – 01:39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2018090918 – 2018091000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9484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49 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07:51 – 12:51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2018091006 – 2018091012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915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42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13:24 – 22:33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2018091012 – 2018091100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674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 – 11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17:40 – 01:49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2018091018 – 2018091100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430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USAF 302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 – 11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18:31 – 03:31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2018091018 -- 2018091106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6244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05:52 – 13:32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2018091106 – 2018091112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66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USAF 308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06:51 – 14:01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2018091106 – 2018091112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38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 – 12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17:35 – 01:55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2018091118 – 2018091200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4237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USAF 308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 – 12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21:42 – 06:12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2018091200 – 2018091206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876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NOAA 49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06:35 – 13:45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2018091206 – 2018091212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33836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7BB2C87-5879-0F49-A552-2FB3F07F12D4}"/>
              </a:ext>
            </a:extLst>
          </p:cNvPr>
          <p:cNvSpPr txBox="1"/>
          <p:nvPr/>
        </p:nvSpPr>
        <p:spPr>
          <a:xfrm>
            <a:off x="8813260" y="1580549"/>
            <a:ext cx="32476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NOAA 42: </a:t>
            </a:r>
            <a:r>
              <a:rPr lang="en-US" sz="1400" dirty="0"/>
              <a:t>Lockheed WP-3D Orion</a:t>
            </a:r>
          </a:p>
          <a:p>
            <a:endParaRPr lang="en-US" sz="1400" dirty="0"/>
          </a:p>
          <a:p>
            <a:r>
              <a:rPr lang="en-US" sz="1400" b="1" dirty="0"/>
              <a:t>NOAA 49: </a:t>
            </a:r>
            <a:r>
              <a:rPr lang="en-US" sz="1400" dirty="0"/>
              <a:t>Gulfstream IV</a:t>
            </a:r>
          </a:p>
          <a:p>
            <a:endParaRPr lang="en-US" sz="1400" dirty="0"/>
          </a:p>
          <a:p>
            <a:r>
              <a:rPr lang="en-US" sz="1400" b="1" dirty="0"/>
              <a:t>USAF 306/7: </a:t>
            </a:r>
            <a:r>
              <a:rPr lang="en-US" sz="1400" dirty="0"/>
              <a:t>Lockheed WC-130J Hercules</a:t>
            </a:r>
          </a:p>
          <a:p>
            <a:endParaRPr lang="en-US" sz="1400" dirty="0"/>
          </a:p>
          <a:p>
            <a:r>
              <a:rPr lang="en-US" sz="14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DFA75-B33C-334A-8600-7DFDB32B7EB3}"/>
              </a:ext>
            </a:extLst>
          </p:cNvPr>
          <p:cNvSpPr txBox="1"/>
          <p:nvPr/>
        </p:nvSpPr>
        <p:spPr>
          <a:xfrm>
            <a:off x="9320149" y="1200179"/>
            <a:ext cx="2174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Aircraft Type: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E2CD9E-6FAD-D54C-BDC0-21E4C78B95B1}"/>
              </a:ext>
            </a:extLst>
          </p:cNvPr>
          <p:cNvSpPr txBox="1"/>
          <p:nvPr/>
        </p:nvSpPr>
        <p:spPr>
          <a:xfrm>
            <a:off x="8813260" y="3007494"/>
            <a:ext cx="3005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Instrumentation and Observations: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5A9500-F1E4-0140-A18C-2D63D696FE8F}"/>
              </a:ext>
            </a:extLst>
          </p:cNvPr>
          <p:cNvSpPr txBox="1"/>
          <p:nvPr/>
        </p:nvSpPr>
        <p:spPr>
          <a:xfrm>
            <a:off x="8813260" y="3653825"/>
            <a:ext cx="300584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Synoptic Surveillance</a:t>
            </a:r>
            <a:r>
              <a:rPr lang="en-US" sz="1400" b="1" dirty="0"/>
              <a:t>: </a:t>
            </a:r>
            <a:r>
              <a:rPr lang="en-US" sz="1400" dirty="0"/>
              <a:t>environmental</a:t>
            </a:r>
            <a:r>
              <a:rPr lang="en-US" sz="1400" b="1" dirty="0"/>
              <a:t> </a:t>
            </a:r>
            <a:r>
              <a:rPr lang="en-US" sz="1400" dirty="0"/>
              <a:t>dropsondes (w/drift), flight-level, and SFMR</a:t>
            </a:r>
          </a:p>
          <a:p>
            <a:endParaRPr lang="en-US" sz="1400" dirty="0"/>
          </a:p>
          <a:p>
            <a:r>
              <a:rPr lang="en-US" sz="1400" b="1" dirty="0">
                <a:solidFill>
                  <a:srgbClr val="0432FF"/>
                </a:solidFill>
              </a:rPr>
              <a:t>TDR</a:t>
            </a:r>
            <a:r>
              <a:rPr lang="en-US" sz="1400" b="1" dirty="0"/>
              <a:t>: </a:t>
            </a:r>
            <a:r>
              <a:rPr lang="en-US" sz="1400" dirty="0"/>
              <a:t>Tail-Doppler Radar</a:t>
            </a:r>
          </a:p>
          <a:p>
            <a:endParaRPr lang="en-US" sz="1400" dirty="0"/>
          </a:p>
          <a:p>
            <a:r>
              <a:rPr lang="en-US" sz="1400" b="1" dirty="0">
                <a:solidFill>
                  <a:srgbClr val="00B050"/>
                </a:solidFill>
              </a:rPr>
              <a:t>NHC Tasked Reconnaissance</a:t>
            </a:r>
            <a:r>
              <a:rPr lang="en-US" sz="1400" b="1" dirty="0"/>
              <a:t>: </a:t>
            </a:r>
            <a:r>
              <a:rPr lang="en-US" sz="1400" dirty="0"/>
              <a:t>dropsondes (w/drift), center fixes, flight-level, and SFMR</a:t>
            </a:r>
          </a:p>
          <a:p>
            <a:endParaRPr lang="en-US" sz="1400" dirty="0"/>
          </a:p>
          <a:p>
            <a:r>
              <a:rPr lang="en-US" sz="1400" b="1" dirty="0">
                <a:solidFill>
                  <a:srgbClr val="7030A0"/>
                </a:solidFill>
              </a:rPr>
              <a:t>Synoptic Surveillance and TDR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DCCFD4-3843-B543-9F4A-959E9DA105BC}"/>
              </a:ext>
            </a:extLst>
          </p:cNvPr>
          <p:cNvSpPr txBox="1"/>
          <p:nvPr/>
        </p:nvSpPr>
        <p:spPr>
          <a:xfrm>
            <a:off x="465846" y="6488349"/>
            <a:ext cx="8127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aseline="30000" dirty="0"/>
              <a:t>*</a:t>
            </a:r>
            <a:r>
              <a:rPr lang="en-US" sz="1200" dirty="0"/>
              <a:t>HWRF cycles correspond to mission times and do not signify observation times.</a:t>
            </a:r>
          </a:p>
        </p:txBody>
      </p:sp>
    </p:spTree>
    <p:extLst>
      <p:ext uri="{BB962C8B-B14F-4D97-AF65-F5344CB8AC3E}">
        <p14:creationId xmlns:p14="http://schemas.microsoft.com/office/powerpoint/2010/main" val="38728325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24DCFB-C15A-C042-BFF7-7BA52343F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5542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dirty="0">
                <a:latin typeface="Calibri" charset="0"/>
              </a:rPr>
              <a:t>Reconnaissance Missions (2):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78E8E3D-6868-3849-A7C8-8752A5B1D006}"/>
              </a:ext>
            </a:extLst>
          </p:cNvPr>
          <p:cNvGraphicFramePr>
            <a:graphicFrameLocks noGrp="1" noChangeAspect="1"/>
          </p:cNvGraphicFramePr>
          <p:nvPr>
            <p:extLst/>
          </p:nvPr>
        </p:nvGraphicFramePr>
        <p:xfrm>
          <a:off x="457200" y="1179267"/>
          <a:ext cx="8136645" cy="5212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99226">
                  <a:extLst>
                    <a:ext uri="{9D8B030D-6E8A-4147-A177-3AD203B41FA5}">
                      <a16:colId xmlns:a16="http://schemas.microsoft.com/office/drawing/2014/main" val="1726985159"/>
                    </a:ext>
                  </a:extLst>
                </a:gridCol>
                <a:gridCol w="1854039">
                  <a:extLst>
                    <a:ext uri="{9D8B030D-6E8A-4147-A177-3AD203B41FA5}">
                      <a16:colId xmlns:a16="http://schemas.microsoft.com/office/drawing/2014/main" val="522235280"/>
                    </a:ext>
                  </a:extLst>
                </a:gridCol>
                <a:gridCol w="2112265">
                  <a:extLst>
                    <a:ext uri="{9D8B030D-6E8A-4147-A177-3AD203B41FA5}">
                      <a16:colId xmlns:a16="http://schemas.microsoft.com/office/drawing/2014/main" val="2633065012"/>
                    </a:ext>
                  </a:extLst>
                </a:gridCol>
                <a:gridCol w="3071115">
                  <a:extLst>
                    <a:ext uri="{9D8B030D-6E8A-4147-A177-3AD203B41FA5}">
                      <a16:colId xmlns:a16="http://schemas.microsoft.com/office/drawing/2014/main" val="2039373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Aircraft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Date(s) of 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Time of Mission (UTC)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HWRF Cycles (</a:t>
                      </a:r>
                      <a:r>
                        <a:rPr lang="en-US" sz="1600" dirty="0" err="1"/>
                        <a:t>yyyymmddHH</a:t>
                      </a:r>
                      <a:r>
                        <a:rPr lang="en-US" sz="1600" dirty="0"/>
                        <a:t>)</a:t>
                      </a:r>
                      <a:r>
                        <a:rPr lang="en-US" sz="1600" baseline="30000" dirty="0"/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6234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USAF 306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08:34 – 13:44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2018091206 – 2018091212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291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NOAA 49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 – 13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17:17 – 01:07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2018091218 – 2018091300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170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USAF 308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 – 13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21:22 – 05:51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2018091300 – 2018091306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3829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USAF 302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13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09:40 – 14:49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2018091312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499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NOAA 49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13 – 14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17:34 – 00:14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2018091318 – 2018091400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148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USAF 306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13 – 14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18:32 – 02:21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2018091318 – 2018091400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799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USAF 302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14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05:02 – 10:58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2018091406 – 2018091412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247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USAF 302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14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13:45 – 19:58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2018091412 – 2018091418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06001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7BB2C87-5879-0F49-A552-2FB3F07F12D4}"/>
              </a:ext>
            </a:extLst>
          </p:cNvPr>
          <p:cNvSpPr txBox="1"/>
          <p:nvPr/>
        </p:nvSpPr>
        <p:spPr>
          <a:xfrm>
            <a:off x="8813260" y="1580549"/>
            <a:ext cx="32476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NOAA 42: </a:t>
            </a:r>
            <a:r>
              <a:rPr lang="en-US" sz="1400" dirty="0"/>
              <a:t>Lockheed WP-3D Orion</a:t>
            </a:r>
          </a:p>
          <a:p>
            <a:endParaRPr lang="en-US" sz="1400" dirty="0"/>
          </a:p>
          <a:p>
            <a:r>
              <a:rPr lang="en-US" sz="1400" b="1" dirty="0"/>
              <a:t>NOAA 49: </a:t>
            </a:r>
            <a:r>
              <a:rPr lang="en-US" sz="1400" dirty="0"/>
              <a:t>Gulfstream IV</a:t>
            </a:r>
          </a:p>
          <a:p>
            <a:endParaRPr lang="en-US" sz="1400" dirty="0"/>
          </a:p>
          <a:p>
            <a:r>
              <a:rPr lang="en-US" sz="1400" b="1" dirty="0"/>
              <a:t>USAF 306/7: </a:t>
            </a:r>
            <a:r>
              <a:rPr lang="en-US" sz="1400" dirty="0"/>
              <a:t>Lockheed WC-130J Hercules</a:t>
            </a:r>
          </a:p>
          <a:p>
            <a:endParaRPr lang="en-US" sz="1400" dirty="0"/>
          </a:p>
          <a:p>
            <a:r>
              <a:rPr lang="en-US" sz="14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DFA75-B33C-334A-8600-7DFDB32B7EB3}"/>
              </a:ext>
            </a:extLst>
          </p:cNvPr>
          <p:cNvSpPr txBox="1"/>
          <p:nvPr/>
        </p:nvSpPr>
        <p:spPr>
          <a:xfrm>
            <a:off x="9320149" y="1200179"/>
            <a:ext cx="2174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Aircraft Type: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E2CD9E-6FAD-D54C-BDC0-21E4C78B95B1}"/>
              </a:ext>
            </a:extLst>
          </p:cNvPr>
          <p:cNvSpPr txBox="1"/>
          <p:nvPr/>
        </p:nvSpPr>
        <p:spPr>
          <a:xfrm>
            <a:off x="8813260" y="3007494"/>
            <a:ext cx="3005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Instrumentation and Observations: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5A9500-F1E4-0140-A18C-2D63D696FE8F}"/>
              </a:ext>
            </a:extLst>
          </p:cNvPr>
          <p:cNvSpPr txBox="1"/>
          <p:nvPr/>
        </p:nvSpPr>
        <p:spPr>
          <a:xfrm>
            <a:off x="8813260" y="3653825"/>
            <a:ext cx="300584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Synoptic Surveillance</a:t>
            </a:r>
            <a:r>
              <a:rPr lang="en-US" sz="1400" b="1" dirty="0"/>
              <a:t>: </a:t>
            </a:r>
            <a:r>
              <a:rPr lang="en-US" sz="1400" dirty="0"/>
              <a:t>environmental</a:t>
            </a:r>
            <a:r>
              <a:rPr lang="en-US" sz="1400" b="1" dirty="0"/>
              <a:t> </a:t>
            </a:r>
            <a:r>
              <a:rPr lang="en-US" sz="1400" dirty="0"/>
              <a:t>dropsondes (w/drift), flight-level, and SFMR</a:t>
            </a:r>
          </a:p>
          <a:p>
            <a:endParaRPr lang="en-US" sz="1400" dirty="0"/>
          </a:p>
          <a:p>
            <a:r>
              <a:rPr lang="en-US" sz="1400" b="1" dirty="0">
                <a:solidFill>
                  <a:srgbClr val="0432FF"/>
                </a:solidFill>
              </a:rPr>
              <a:t>TDR</a:t>
            </a:r>
            <a:r>
              <a:rPr lang="en-US" sz="1400" b="1" dirty="0"/>
              <a:t>: </a:t>
            </a:r>
            <a:r>
              <a:rPr lang="en-US" sz="1400" dirty="0"/>
              <a:t>Tail-Doppler Radar</a:t>
            </a:r>
          </a:p>
          <a:p>
            <a:endParaRPr lang="en-US" sz="1400" dirty="0"/>
          </a:p>
          <a:p>
            <a:r>
              <a:rPr lang="en-US" sz="1400" b="1" dirty="0">
                <a:solidFill>
                  <a:srgbClr val="00B050"/>
                </a:solidFill>
              </a:rPr>
              <a:t>NHC Tasked Reconnaissance</a:t>
            </a:r>
            <a:r>
              <a:rPr lang="en-US" sz="1400" b="1" dirty="0"/>
              <a:t>: </a:t>
            </a:r>
            <a:r>
              <a:rPr lang="en-US" sz="1400" dirty="0"/>
              <a:t>dropsondes (w/drift), center fixes, flight-level, and SFMR</a:t>
            </a:r>
          </a:p>
          <a:p>
            <a:endParaRPr lang="en-US" sz="1400" dirty="0"/>
          </a:p>
          <a:p>
            <a:r>
              <a:rPr lang="en-US" sz="1400" b="1" dirty="0">
                <a:solidFill>
                  <a:srgbClr val="7030A0"/>
                </a:solidFill>
              </a:rPr>
              <a:t>Synoptic Surveillance and TDR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DCCFD4-3843-B543-9F4A-959E9DA105BC}"/>
              </a:ext>
            </a:extLst>
          </p:cNvPr>
          <p:cNvSpPr txBox="1"/>
          <p:nvPr/>
        </p:nvSpPr>
        <p:spPr>
          <a:xfrm>
            <a:off x="465846" y="6488349"/>
            <a:ext cx="8127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aseline="30000" dirty="0"/>
              <a:t>*</a:t>
            </a:r>
            <a:r>
              <a:rPr lang="en-US" sz="1200" dirty="0"/>
              <a:t>HWRF cycles correspond to mission times and do not signify observation times.</a:t>
            </a:r>
          </a:p>
        </p:txBody>
      </p:sp>
    </p:spTree>
    <p:extLst>
      <p:ext uri="{BB962C8B-B14F-4D97-AF65-F5344CB8AC3E}">
        <p14:creationId xmlns:p14="http://schemas.microsoft.com/office/powerpoint/2010/main" val="21750873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A6FB7F-0166-1D4D-8BF6-D1DED340B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5542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dirty="0">
                <a:latin typeface="Calibri" charset="0"/>
              </a:rPr>
              <a:t>Assimilated Reconnaissance Observations: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28E1B7-B0D0-7048-9393-69A68860C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552" y="3950208"/>
            <a:ext cx="3901440" cy="29260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5DC5E9-0496-5242-8C98-EECE9FC50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784" y="3950208"/>
            <a:ext cx="3904485" cy="2928364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855F423B-FC80-5448-B4C1-FD49B9F97CDE}"/>
              </a:ext>
            </a:extLst>
          </p:cNvPr>
          <p:cNvGrpSpPr/>
          <p:nvPr/>
        </p:nvGrpSpPr>
        <p:grpSpPr>
          <a:xfrm>
            <a:off x="2129937" y="1166481"/>
            <a:ext cx="3901440" cy="2926080"/>
            <a:chOff x="2129937" y="1005840"/>
            <a:chExt cx="3901440" cy="29260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C6C9695-9989-9043-ADEF-797E2F52A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29937" y="1005840"/>
              <a:ext cx="3901440" cy="292608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58E8290-6FAC-B54F-BD33-6B32EEEA1D71}"/>
                </a:ext>
              </a:extLst>
            </p:cNvPr>
            <p:cNvSpPr txBox="1"/>
            <p:nvPr/>
          </p:nvSpPr>
          <p:spPr>
            <a:xfrm>
              <a:off x="2618217" y="1005840"/>
              <a:ext cx="1683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</a:rPr>
                <a:t>Dropsonde (w/ drift)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F866BA5-4F13-7746-B987-A5D0BE9B5A58}"/>
              </a:ext>
            </a:extLst>
          </p:cNvPr>
          <p:cNvGrpSpPr/>
          <p:nvPr/>
        </p:nvGrpSpPr>
        <p:grpSpPr>
          <a:xfrm>
            <a:off x="6273561" y="1170432"/>
            <a:ext cx="3901440" cy="2926080"/>
            <a:chOff x="6273561" y="1005840"/>
            <a:chExt cx="3901440" cy="292608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7DF2791-4844-0C4B-92D5-4BC846A36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73561" y="1005840"/>
              <a:ext cx="3901440" cy="292608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376FAF-448D-3F40-A19F-2AED0B6119EF}"/>
                </a:ext>
              </a:extLst>
            </p:cNvPr>
            <p:cNvSpPr txBox="1"/>
            <p:nvPr/>
          </p:nvSpPr>
          <p:spPr>
            <a:xfrm>
              <a:off x="8982127" y="1005840"/>
              <a:ext cx="10659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</a:rPr>
                <a:t>Flight-level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F5AE15C4-BCF7-8648-8D1E-4CD2328C8F04}"/>
              </a:ext>
            </a:extLst>
          </p:cNvPr>
          <p:cNvSpPr txBox="1"/>
          <p:nvPr/>
        </p:nvSpPr>
        <p:spPr>
          <a:xfrm>
            <a:off x="2298360" y="3954332"/>
            <a:ext cx="1161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SFMR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A2E1AB-20AC-A043-8E08-98BD862F5A88}"/>
              </a:ext>
            </a:extLst>
          </p:cNvPr>
          <p:cNvSpPr txBox="1"/>
          <p:nvPr/>
        </p:nvSpPr>
        <p:spPr>
          <a:xfrm>
            <a:off x="6718785" y="3954332"/>
            <a:ext cx="695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TDR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AFB699-E85A-6942-A191-AE919904F8A4}"/>
              </a:ext>
            </a:extLst>
          </p:cNvPr>
          <p:cNvSpPr txBox="1"/>
          <p:nvPr/>
        </p:nvSpPr>
        <p:spPr>
          <a:xfrm>
            <a:off x="1542534" y="812267"/>
            <a:ext cx="9106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Total Number of Reconnaissance Observation Types per HWRF Forecast Cycle</a:t>
            </a:r>
          </a:p>
        </p:txBody>
      </p:sp>
    </p:spTree>
    <p:extLst>
      <p:ext uri="{BB962C8B-B14F-4D97-AF65-F5344CB8AC3E}">
        <p14:creationId xmlns:p14="http://schemas.microsoft.com/office/powerpoint/2010/main" val="34935636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A6FB7F-0166-1D4D-8BF6-D1DED340B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5542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dirty="0">
                <a:latin typeface="Calibri" charset="0"/>
              </a:rPr>
              <a:t>Reconnaissance Observation Usage: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86E389D-1C1E-2248-AA70-4E99323C94D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21993" y="1442667"/>
          <a:ext cx="10748012" cy="3749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182005">
                  <a:extLst>
                    <a:ext uri="{9D8B030D-6E8A-4147-A177-3AD203B41FA5}">
                      <a16:colId xmlns:a16="http://schemas.microsoft.com/office/drawing/2014/main" val="2627958304"/>
                    </a:ext>
                  </a:extLst>
                </a:gridCol>
                <a:gridCol w="1993816">
                  <a:extLst>
                    <a:ext uri="{9D8B030D-6E8A-4147-A177-3AD203B41FA5}">
                      <a16:colId xmlns:a16="http://schemas.microsoft.com/office/drawing/2014/main" val="923466468"/>
                    </a:ext>
                  </a:extLst>
                </a:gridCol>
                <a:gridCol w="2108897">
                  <a:extLst>
                    <a:ext uri="{9D8B030D-6E8A-4147-A177-3AD203B41FA5}">
                      <a16:colId xmlns:a16="http://schemas.microsoft.com/office/drawing/2014/main" val="2043986687"/>
                    </a:ext>
                  </a:extLst>
                </a:gridCol>
                <a:gridCol w="2463294">
                  <a:extLst>
                    <a:ext uri="{9D8B030D-6E8A-4147-A177-3AD203B41FA5}">
                      <a16:colId xmlns:a16="http://schemas.microsoft.com/office/drawing/2014/main" val="13342317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Observation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Total Number Assimilated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Total Number Rejected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Percentage of Total Assimilated</a:t>
                      </a:r>
                      <a:r>
                        <a:rPr lang="en-US" sz="2400" baseline="30000" dirty="0"/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676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Dropsondes (w/drift)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98.0%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664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Flight-level</a:t>
                      </a:r>
                      <a:r>
                        <a:rPr lang="en-US" sz="24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10380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91.1%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3611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Stepped Frequency Microwave Radiometer (SFMR)</a:t>
                      </a:r>
                    </a:p>
                  </a:txBody>
                  <a:tcPr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7860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89.1%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979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Tail Doppler Radar (TDR)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73757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99.5%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06737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86663A7-608C-0E4C-94A9-9691E5BB7CEA}"/>
              </a:ext>
            </a:extLst>
          </p:cNvPr>
          <p:cNvSpPr txBox="1"/>
          <p:nvPr/>
        </p:nvSpPr>
        <p:spPr>
          <a:xfrm>
            <a:off x="721993" y="4572000"/>
            <a:ext cx="10748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30000" dirty="0"/>
              <a:t>*</a:t>
            </a:r>
            <a:r>
              <a:rPr lang="en-US" sz="1400" dirty="0"/>
              <a:t> Statistics computed following the third GSI cost-function minimization iteration.</a:t>
            </a:r>
          </a:p>
        </p:txBody>
      </p:sp>
    </p:spTree>
    <p:extLst>
      <p:ext uri="{BB962C8B-B14F-4D97-AF65-F5344CB8AC3E}">
        <p14:creationId xmlns:p14="http://schemas.microsoft.com/office/powerpoint/2010/main" val="23587873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A6FB7F-0166-1D4D-8BF6-D1DED340B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5542"/>
            <a:ext cx="12191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dirty="0">
                <a:latin typeface="Calibri" charset="0"/>
              </a:rPr>
              <a:t>Forecast Model Performance: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5A1575-254E-9B4C-8F39-386D1CB1D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79" y="1374178"/>
            <a:ext cx="5608320" cy="420624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BFC9C33-165F-E949-8FFD-67C518E938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314" y="1371600"/>
            <a:ext cx="5605272" cy="420395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E3A191C-9C1C-1D4F-8EDB-9B7C756DAE9A}"/>
              </a:ext>
            </a:extLst>
          </p:cNvPr>
          <p:cNvSpPr txBox="1"/>
          <p:nvPr/>
        </p:nvSpPr>
        <p:spPr>
          <a:xfrm>
            <a:off x="2187146" y="850317"/>
            <a:ext cx="764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1200 UTC 30 August – 0600 UTC 18 September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2DD34A-68EC-0D49-B27C-B5FA81850BB1}"/>
              </a:ext>
            </a:extLst>
          </p:cNvPr>
          <p:cNvSpPr txBox="1"/>
          <p:nvPr/>
        </p:nvSpPr>
        <p:spPr>
          <a:xfrm>
            <a:off x="3508494" y="4702618"/>
            <a:ext cx="21006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Track Forecast Error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E851F6-386D-7C4D-A89E-B09EFE362C32}"/>
              </a:ext>
            </a:extLst>
          </p:cNvPr>
          <p:cNvSpPr txBox="1"/>
          <p:nvPr/>
        </p:nvSpPr>
        <p:spPr>
          <a:xfrm>
            <a:off x="7969353" y="4702618"/>
            <a:ext cx="38719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Maximum Wind Speed Intensity Error</a:t>
            </a:r>
          </a:p>
        </p:txBody>
      </p:sp>
    </p:spTree>
    <p:extLst>
      <p:ext uri="{BB962C8B-B14F-4D97-AF65-F5344CB8AC3E}">
        <p14:creationId xmlns:p14="http://schemas.microsoft.com/office/powerpoint/2010/main" val="2674176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8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3" name="Google Shape;213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8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6/Florence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6" name="Google Shape;216;p28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7" name="Google Shape;217;p28"/>
          <p:cNvSpPr txBox="1"/>
          <p:nvPr/>
        </p:nvSpPr>
        <p:spPr>
          <a:xfrm>
            <a:off x="320150" y="1567050"/>
            <a:ext cx="108009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P-3 Mission 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Highlights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28"/>
          <p:cNvSpPr txBox="1"/>
          <p:nvPr/>
        </p:nvSpPr>
        <p:spPr>
          <a:xfrm>
            <a:off x="957650" y="2116100"/>
            <a:ext cx="10929550" cy="44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2200" b="1" dirty="0" smtClean="0">
                <a:latin typeface="Calibri"/>
                <a:ea typeface="Calibri"/>
                <a:cs typeface="Calibri"/>
                <a:sym typeface="Calibri"/>
              </a:rPr>
              <a:t>research missions were the first aircraft missions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 into Florence</a:t>
            </a:r>
          </a:p>
          <a:p>
            <a:pPr marL="88900" lvl="0" algn="l" rtl="0">
              <a:spcBef>
                <a:spcPts val="0"/>
              </a:spcBef>
              <a:spcAft>
                <a:spcPts val="0"/>
              </a:spcAft>
              <a:buSzPts val="2200"/>
            </a:pPr>
            <a:endParaRPr lang="en-US" sz="2200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i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Although tasked for research, provide data/fixes to operations (to EMC and NHC, AWIPS-II)</a:t>
            </a:r>
          </a:p>
          <a:p>
            <a:pPr marL="88900" lvl="0" algn="l" rtl="0">
              <a:spcBef>
                <a:spcPts val="0"/>
              </a:spcBef>
              <a:spcAft>
                <a:spcPts val="0"/>
              </a:spcAft>
              <a:buSzPts val="2200"/>
            </a:pPr>
            <a:endParaRPr lang="en-US" sz="2200" i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en-US" sz="2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ortuitously </a:t>
            </a:r>
            <a:r>
              <a:rPr lang="en-US" sz="2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sampled the onset of a slow intensification period </a:t>
            </a:r>
            <a:r>
              <a:rPr lang="en-US" sz="2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(back to hurricane strength) and the </a:t>
            </a:r>
            <a:r>
              <a:rPr lang="en-US" sz="2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 onset </a:t>
            </a:r>
            <a:r>
              <a:rPr lang="en-US" sz="2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Florence re-strengthened to 120 </a:t>
            </a:r>
            <a:r>
              <a:rPr lang="en-US" sz="22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kt</a:t>
            </a:r>
            <a:r>
              <a:rPr lang="en-US" sz="2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88900" lvl="0" algn="l" rtl="0">
              <a:spcBef>
                <a:spcPts val="0"/>
              </a:spcBef>
              <a:spcAft>
                <a:spcPts val="0"/>
              </a:spcAft>
              <a:buSzPts val="2200"/>
            </a:pPr>
            <a:endParaRPr lang="en-US" sz="22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Successful case for the Early Stage Experiment </a:t>
            </a:r>
            <a:r>
              <a:rPr lang="en-US" sz="2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(includes partial circumnavigation as a tropical storm)</a:t>
            </a: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endParaRPr lang="en-US" sz="22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Additional </a:t>
            </a:r>
            <a:r>
              <a:rPr lang="en-US" sz="2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sampling for NESDIS Ocean Winds </a:t>
            </a:r>
          </a:p>
          <a:p>
            <a:pPr marL="88900" lvl="0" algn="l" rtl="0">
              <a:spcBef>
                <a:spcPts val="0"/>
              </a:spcBef>
              <a:spcAft>
                <a:spcPts val="0"/>
              </a:spcAft>
              <a:buSzPts val="2200"/>
            </a:pPr>
            <a:endParaRPr lang="en-US" sz="22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SFMR High Incidence Angle Measurements module </a:t>
            </a:r>
            <a:r>
              <a:rPr lang="en-US" sz="2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(“circles”)</a:t>
            </a:r>
            <a:endParaRPr sz="22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67" y="-1782"/>
            <a:ext cx="10305776" cy="685978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32067" y="6519446"/>
            <a:ext cx="1961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Credit: NASA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031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8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3" name="Google Shape;213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8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6/Florence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6" name="Google Shape;216;p28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7" name="Google Shape;217;p28"/>
          <p:cNvSpPr txBox="1"/>
          <p:nvPr/>
        </p:nvSpPr>
        <p:spPr>
          <a:xfrm>
            <a:off x="320150" y="1567050"/>
            <a:ext cx="108009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dirty="0" smtClean="0">
                <a:latin typeface="Calibri"/>
                <a:ea typeface="Calibri"/>
                <a:cs typeface="Calibri"/>
                <a:sym typeface="Calibri"/>
              </a:rPr>
              <a:t>G-IV</a:t>
            </a:r>
            <a:r>
              <a:rPr lang="en-US" sz="28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Mission 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Highlights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28"/>
          <p:cNvSpPr txBox="1"/>
          <p:nvPr/>
        </p:nvSpPr>
        <p:spPr>
          <a:xfrm>
            <a:off x="110505" y="2142235"/>
            <a:ext cx="4514504" cy="44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>
              <a:buSzPts val="2200"/>
              <a:buFont typeface="Calibri"/>
              <a:buChar char="●"/>
            </a:pPr>
            <a:r>
              <a:rPr lang="en-US" sz="2200" b="1" dirty="0">
                <a:latin typeface="Calibri"/>
                <a:cs typeface="Calibri"/>
              </a:rPr>
              <a:t>Florence is the first storm in which </a:t>
            </a:r>
            <a:r>
              <a:rPr lang="en-US" sz="2200" b="1" dirty="0" smtClean="0">
                <a:latin typeface="Calibri"/>
                <a:cs typeface="Calibri"/>
              </a:rPr>
              <a:t>a G-IV Synoptic Surveillance mission flew an “inner” 90 n mi circumnavigation</a:t>
            </a:r>
          </a:p>
          <a:p>
            <a:pPr marL="88900" lvl="0">
              <a:buSzPts val="2200"/>
            </a:pPr>
            <a:endParaRPr lang="en-US" sz="2200" b="1" dirty="0" smtClean="0">
              <a:latin typeface="Calibri"/>
              <a:cs typeface="Calibri"/>
            </a:endParaRPr>
          </a:p>
          <a:p>
            <a:pPr marL="457200" lvl="0" indent="-368300">
              <a:buSzPts val="2200"/>
              <a:buFont typeface="Calibri"/>
              <a:buChar char="●"/>
            </a:pPr>
            <a:r>
              <a:rPr lang="en-US" sz="2200" dirty="0">
                <a:latin typeface="Calibri"/>
                <a:cs typeface="Calibri"/>
              </a:rPr>
              <a:t>G-IV TDR was able to detect more precipitation than usual, and thus useful wind measurements were sent to </a:t>
            </a:r>
            <a:r>
              <a:rPr lang="en-US" sz="2200" dirty="0" smtClean="0">
                <a:latin typeface="Calibri"/>
                <a:cs typeface="Calibri"/>
              </a:rPr>
              <a:t>operations</a:t>
            </a:r>
          </a:p>
          <a:p>
            <a:pPr marL="88900" lvl="0">
              <a:buSzPts val="2200"/>
            </a:pPr>
            <a:endParaRPr lang="en-US" sz="2200" dirty="0" smtClean="0">
              <a:latin typeface="Calibri"/>
              <a:cs typeface="Calibri"/>
            </a:endParaRPr>
          </a:p>
          <a:p>
            <a:pPr marL="457200" lvl="0" indent="-368300">
              <a:buSzPts val="2200"/>
              <a:buFont typeface="Calibri"/>
              <a:buChar char="●"/>
            </a:pP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Paul </a:t>
            </a:r>
            <a:r>
              <a:rPr lang="en-US" sz="2200" dirty="0" err="1" smtClean="0">
                <a:latin typeface="Calibri"/>
                <a:ea typeface="Calibri"/>
                <a:cs typeface="Calibri"/>
                <a:sym typeface="Calibri"/>
              </a:rPr>
              <a:t>Reasor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 / John </a:t>
            </a:r>
            <a:r>
              <a:rPr lang="en-US" sz="2200" dirty="0" err="1" smtClean="0">
                <a:latin typeface="Calibri"/>
                <a:ea typeface="Calibri"/>
                <a:cs typeface="Calibri"/>
                <a:sym typeface="Calibri"/>
              </a:rPr>
              <a:t>Gamache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 TDR processing</a:t>
            </a:r>
          </a:p>
        </p:txBody>
      </p:sp>
      <p:pic>
        <p:nvPicPr>
          <p:cNvPr id="11" name="image1.png"/>
          <p:cNvPicPr>
            <a:picLocks noChangeAspect="1"/>
          </p:cNvPicPr>
          <p:nvPr/>
        </p:nvPicPr>
        <p:blipFill>
          <a:blip r:embed="rId5"/>
          <a:srcRect r="20512"/>
          <a:stretch>
            <a:fillRect/>
          </a:stretch>
        </p:blipFill>
        <p:spPr>
          <a:xfrm>
            <a:off x="4834654" y="1431925"/>
            <a:ext cx="7289800" cy="515871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19460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9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9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7" name="Google Shape;227;p29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8" name="Google Shape;228;p29"/>
          <p:cNvSpPr txBox="1"/>
          <p:nvPr/>
        </p:nvSpPr>
        <p:spPr>
          <a:xfrm>
            <a:off x="320150" y="1580700"/>
            <a:ext cx="108009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Deployment Notes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29"/>
          <p:cNvSpPr txBox="1"/>
          <p:nvPr/>
        </p:nvSpPr>
        <p:spPr>
          <a:xfrm>
            <a:off x="957650" y="2116100"/>
            <a:ext cx="10734900" cy="44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First time in Bermuda in a few years </a:t>
            </a:r>
            <a:r>
              <a:rPr lang="mr-IN" sz="2200" dirty="0" smtClean="0"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 seemed to go pretty well, appreciation to the AOC Programs (Pete, Jim, Bubba, and Kristy) and Jennifer</a:t>
            </a:r>
          </a:p>
          <a:p>
            <a:pPr marL="88900" lvl="0" algn="l" rtl="0">
              <a:spcBef>
                <a:spcPts val="0"/>
              </a:spcBef>
              <a:spcAft>
                <a:spcPts val="0"/>
              </a:spcAft>
              <a:buSzPts val="2200"/>
            </a:pPr>
            <a:endParaRPr lang="en-US" sz="2200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Lisa was acting HFP Director at HRD </a:t>
            </a:r>
            <a:r>
              <a:rPr lang="mr-IN" sz="2200" dirty="0" smtClean="0"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 handled communication and logistics for STX deployment</a:t>
            </a:r>
          </a:p>
          <a:p>
            <a:pPr marL="88900" lvl="0" algn="l" rtl="0">
              <a:spcBef>
                <a:spcPts val="0"/>
              </a:spcBef>
              <a:spcAft>
                <a:spcPts val="0"/>
              </a:spcAft>
              <a:buSzPts val="2200"/>
            </a:pPr>
            <a:endParaRPr lang="en-US" sz="2200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>
              <a:buSzPts val="2200"/>
              <a:buFont typeface="Calibri"/>
              <a:buChar char="●"/>
            </a:pPr>
            <a:r>
              <a:rPr lang="en-US" sz="2200" dirty="0">
                <a:latin typeface="Calibri"/>
                <a:cs typeface="Calibri"/>
              </a:rPr>
              <a:t>For three of the G-IV missions, Brittany </a:t>
            </a:r>
            <a:r>
              <a:rPr lang="en-US" sz="2200" dirty="0" smtClean="0">
                <a:latin typeface="Calibri"/>
                <a:cs typeface="Calibri"/>
              </a:rPr>
              <a:t>[UM</a:t>
            </a:r>
            <a:r>
              <a:rPr lang="en-US" sz="2200" dirty="0">
                <a:latin typeface="Calibri"/>
                <a:cs typeface="Calibri"/>
              </a:rPr>
              <a:t>/CIMAS/</a:t>
            </a:r>
            <a:r>
              <a:rPr lang="en-US" sz="2200" dirty="0" smtClean="0">
                <a:latin typeface="Calibri"/>
                <a:cs typeface="Calibri"/>
              </a:rPr>
              <a:t>HRD], </a:t>
            </a:r>
            <a:r>
              <a:rPr lang="en-US" sz="2200" dirty="0">
                <a:latin typeface="Calibri"/>
                <a:cs typeface="Calibri"/>
              </a:rPr>
              <a:t>provided on aircraft dropsonde processing </a:t>
            </a:r>
            <a:r>
              <a:rPr lang="en-US" sz="2200" dirty="0" smtClean="0">
                <a:latin typeface="Calibri"/>
                <a:cs typeface="Calibri"/>
              </a:rPr>
              <a:t>support</a:t>
            </a:r>
          </a:p>
          <a:p>
            <a:pPr marL="88900" lvl="0">
              <a:buSzPts val="2200"/>
            </a:pPr>
            <a:endParaRPr lang="en-US" sz="2200" dirty="0" smtClean="0">
              <a:latin typeface="Calibri"/>
              <a:cs typeface="Calibri"/>
            </a:endParaRPr>
          </a:p>
          <a:p>
            <a:pPr marL="457200" lvl="0" indent="-368300">
              <a:buSzPts val="2200"/>
              <a:buFont typeface="Calibri"/>
              <a:buChar char="●"/>
            </a:pP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Radar ground support team was outstanding </a:t>
            </a:r>
            <a:r>
              <a:rPr lang="mr-IN" sz="2200" dirty="0" smtClean="0"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 Joe and Nancy, John for P-3</a:t>
            </a:r>
            <a:r>
              <a:rPr lang="mr-IN" sz="2200" dirty="0" smtClean="0"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Paul was flying!</a:t>
            </a:r>
            <a:endParaRPr sz="22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9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9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7" name="Google Shape;227;p29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8" name="Google Shape;228;p29"/>
          <p:cNvSpPr txBox="1"/>
          <p:nvPr/>
        </p:nvSpPr>
        <p:spPr>
          <a:xfrm>
            <a:off x="320150" y="1580700"/>
            <a:ext cx="108009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Deployment Notes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29"/>
          <p:cNvSpPr txBox="1"/>
          <p:nvPr/>
        </p:nvSpPr>
        <p:spPr>
          <a:xfrm>
            <a:off x="957650" y="2116100"/>
            <a:ext cx="10734900" cy="44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First time in Bermuda in a few years </a:t>
            </a:r>
            <a:r>
              <a:rPr lang="mr-IN" sz="2200" dirty="0" smtClean="0"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 seemed to go pretty well, appreciation to the AOC Programs (Pete, Jim, Bubba, and Kristy) and Jennifer</a:t>
            </a:r>
          </a:p>
          <a:p>
            <a:pPr marL="88900" lvl="0" algn="l" rtl="0">
              <a:spcBef>
                <a:spcPts val="0"/>
              </a:spcBef>
              <a:spcAft>
                <a:spcPts val="0"/>
              </a:spcAft>
              <a:buSzPts val="2200"/>
            </a:pPr>
            <a:endParaRPr lang="en-US" sz="2200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Lisa was acting HFP Director at HRD </a:t>
            </a:r>
            <a:r>
              <a:rPr lang="mr-IN" sz="2200" dirty="0" smtClean="0"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 handled communication and logistics for STX deployment</a:t>
            </a:r>
          </a:p>
          <a:p>
            <a:pPr marL="88900" lvl="0" algn="l" rtl="0">
              <a:spcBef>
                <a:spcPts val="0"/>
              </a:spcBef>
              <a:spcAft>
                <a:spcPts val="0"/>
              </a:spcAft>
              <a:buSzPts val="2200"/>
            </a:pPr>
            <a:endParaRPr lang="en-US" sz="2200" dirty="0" smtClean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>
              <a:buSzPts val="2200"/>
              <a:buFont typeface="Calibri"/>
              <a:buChar char="●"/>
            </a:pPr>
            <a:r>
              <a:rPr lang="en-US" sz="2200" dirty="0">
                <a:latin typeface="Calibri"/>
                <a:cs typeface="Calibri"/>
              </a:rPr>
              <a:t>For three of the G-IV missions, Brittany </a:t>
            </a:r>
            <a:r>
              <a:rPr lang="en-US" sz="2200" dirty="0" smtClean="0">
                <a:latin typeface="Calibri"/>
                <a:cs typeface="Calibri"/>
              </a:rPr>
              <a:t>[UM</a:t>
            </a:r>
            <a:r>
              <a:rPr lang="en-US" sz="2200" dirty="0">
                <a:latin typeface="Calibri"/>
                <a:cs typeface="Calibri"/>
              </a:rPr>
              <a:t>/CIMAS/</a:t>
            </a:r>
            <a:r>
              <a:rPr lang="en-US" sz="2200" dirty="0" smtClean="0">
                <a:latin typeface="Calibri"/>
                <a:cs typeface="Calibri"/>
              </a:rPr>
              <a:t>HRD], </a:t>
            </a:r>
            <a:r>
              <a:rPr lang="en-US" sz="2200" dirty="0">
                <a:latin typeface="Calibri"/>
                <a:cs typeface="Calibri"/>
              </a:rPr>
              <a:t>provided on aircraft dropsonde processing </a:t>
            </a:r>
            <a:r>
              <a:rPr lang="en-US" sz="2200" dirty="0" smtClean="0">
                <a:latin typeface="Calibri"/>
                <a:cs typeface="Calibri"/>
              </a:rPr>
              <a:t>support</a:t>
            </a:r>
          </a:p>
          <a:p>
            <a:pPr marL="88900" lvl="0">
              <a:buSzPts val="2200"/>
            </a:pPr>
            <a:endParaRPr lang="en-US" sz="2200" dirty="0" smtClean="0">
              <a:latin typeface="Calibri"/>
              <a:cs typeface="Calibri"/>
            </a:endParaRPr>
          </a:p>
          <a:p>
            <a:pPr marL="457200" lvl="0" indent="-368300">
              <a:buSzPts val="2200"/>
              <a:buFont typeface="Calibri"/>
              <a:buChar char="●"/>
            </a:pP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Radar ground support team was outstanding </a:t>
            </a:r>
            <a:r>
              <a:rPr lang="mr-IN" sz="2200" dirty="0" smtClean="0"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 Joe and Nancy, John for P-3</a:t>
            </a:r>
            <a:r>
              <a:rPr lang="mr-IN" sz="2200" dirty="0" smtClean="0"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sz="2200" dirty="0" smtClean="0">
                <a:latin typeface="Calibri"/>
                <a:ea typeface="Calibri"/>
                <a:cs typeface="Calibri"/>
                <a:sym typeface="Calibri"/>
              </a:rPr>
              <a:t>Paul was flying!...but did pick up G-IV processing on return</a:t>
            </a:r>
            <a:endParaRPr sz="22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636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0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5" name="Google Shape;235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0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8" name="Google Shape;238;p30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1" name="Google Shape;241;p30"/>
          <p:cNvSpPr txBox="1"/>
          <p:nvPr/>
        </p:nvSpPr>
        <p:spPr>
          <a:xfrm>
            <a:off x="1524000" y="1342325"/>
            <a:ext cx="9144000" cy="4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/>
              <a:t>Friday, </a:t>
            </a:r>
            <a:r>
              <a:rPr lang="en-US" sz="1800" b="1" dirty="0"/>
              <a:t>September </a:t>
            </a:r>
            <a:r>
              <a:rPr lang="en-US" sz="1800" b="1" dirty="0" smtClean="0"/>
              <a:t>7: 5 PM AST NHC Advisory</a:t>
            </a:r>
            <a:endParaRPr sz="1800" b="1" dirty="0"/>
          </a:p>
        </p:txBody>
      </p:sp>
      <p:sp>
        <p:nvSpPr>
          <p:cNvPr id="244" name="Google Shape;244;p30"/>
          <p:cNvSpPr txBox="1"/>
          <p:nvPr/>
        </p:nvSpPr>
        <p:spPr>
          <a:xfrm>
            <a:off x="10216825" y="5871525"/>
            <a:ext cx="1235700" cy="3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NRL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311900" y="1797616"/>
            <a:ext cx="5765800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ourier"/>
                <a:cs typeface="Courier"/>
              </a:rPr>
              <a:t>Vertical shear is still expected to gradually decrease </a:t>
            </a:r>
            <a:r>
              <a:rPr lang="en-US" dirty="0">
                <a:latin typeface="Courier"/>
                <a:cs typeface="Courier"/>
              </a:rPr>
              <a:t>over </a:t>
            </a:r>
            <a:r>
              <a:rPr lang="en-US" dirty="0" smtClean="0">
                <a:latin typeface="Courier"/>
                <a:cs typeface="Courier"/>
              </a:rPr>
              <a:t>the next </a:t>
            </a:r>
            <a:r>
              <a:rPr lang="en-US" dirty="0">
                <a:latin typeface="Courier"/>
                <a:cs typeface="Courier"/>
              </a:rPr>
              <a:t>day or two, likely reaching values of 10 kt or less by </a:t>
            </a:r>
            <a:r>
              <a:rPr lang="en-US" dirty="0" smtClean="0">
                <a:latin typeface="Courier"/>
                <a:cs typeface="Courier"/>
              </a:rPr>
              <a:t>48 hours</a:t>
            </a:r>
            <a:r>
              <a:rPr lang="en-US" dirty="0">
                <a:latin typeface="Courier"/>
                <a:cs typeface="Courier"/>
              </a:rPr>
              <a:t>.  During this period, </a:t>
            </a:r>
            <a:r>
              <a:rPr lang="en-US" dirty="0">
                <a:solidFill>
                  <a:srgbClr val="FF0000"/>
                </a:solidFill>
                <a:latin typeface="Courier"/>
                <a:cs typeface="Courier"/>
              </a:rPr>
              <a:t>Florence should become </a:t>
            </a:r>
            <a:r>
              <a:rPr lang="en-US" dirty="0" smtClean="0">
                <a:solidFill>
                  <a:srgbClr val="FF0000"/>
                </a:solidFill>
                <a:latin typeface="Courier"/>
                <a:cs typeface="Courier"/>
              </a:rPr>
              <a:t>more vertically stacked</a:t>
            </a:r>
            <a:r>
              <a:rPr lang="en-US" dirty="0">
                <a:latin typeface="Courier"/>
                <a:cs typeface="Courier"/>
              </a:rPr>
              <a:t>, which would allow for </a:t>
            </a:r>
            <a:r>
              <a:rPr lang="en-US" dirty="0" smtClean="0">
                <a:latin typeface="Courier"/>
                <a:cs typeface="Courier"/>
              </a:rPr>
              <a:t>some </a:t>
            </a:r>
            <a:r>
              <a:rPr lang="en-US" dirty="0" err="1" smtClean="0">
                <a:latin typeface="Courier"/>
                <a:cs typeface="Courier"/>
              </a:rPr>
              <a:t>reintensification</a:t>
            </a:r>
            <a:r>
              <a:rPr lang="en-US" dirty="0">
                <a:latin typeface="Courier"/>
                <a:cs typeface="Courier"/>
              </a:rPr>
              <a:t>, possibly </a:t>
            </a:r>
            <a:r>
              <a:rPr lang="en-US" dirty="0" smtClean="0">
                <a:latin typeface="Courier"/>
                <a:cs typeface="Courier"/>
              </a:rPr>
              <a:t>back to hurricane strength </a:t>
            </a:r>
            <a:r>
              <a:rPr lang="en-US" dirty="0">
                <a:latin typeface="Courier"/>
                <a:cs typeface="Courier"/>
              </a:rPr>
              <a:t>within 36-48 hours.  After 48 hours, the </a:t>
            </a:r>
            <a:r>
              <a:rPr lang="en-US" dirty="0" smtClean="0">
                <a:solidFill>
                  <a:srgbClr val="FF0000"/>
                </a:solidFill>
                <a:latin typeface="Courier"/>
                <a:cs typeface="Courier"/>
              </a:rPr>
              <a:t>shear is </a:t>
            </a:r>
            <a:r>
              <a:rPr lang="en-US" dirty="0">
                <a:solidFill>
                  <a:srgbClr val="FF0000"/>
                </a:solidFill>
                <a:latin typeface="Courier"/>
                <a:cs typeface="Courier"/>
              </a:rPr>
              <a:t>expected to remain generally low, and oceanic heat content </a:t>
            </a:r>
            <a:r>
              <a:rPr lang="en-US" dirty="0" smtClean="0">
                <a:solidFill>
                  <a:srgbClr val="FF0000"/>
                </a:solidFill>
                <a:latin typeface="Courier"/>
                <a:cs typeface="Courier"/>
              </a:rPr>
              <a:t>values will </a:t>
            </a:r>
            <a:r>
              <a:rPr lang="en-US" dirty="0">
                <a:solidFill>
                  <a:srgbClr val="FF0000"/>
                </a:solidFill>
                <a:latin typeface="Courier"/>
                <a:cs typeface="Courier"/>
              </a:rPr>
              <a:t>increase significantly </a:t>
            </a:r>
            <a:r>
              <a:rPr lang="en-US" dirty="0">
                <a:latin typeface="Courier"/>
                <a:cs typeface="Courier"/>
              </a:rPr>
              <a:t>as Florence moves over the </a:t>
            </a:r>
            <a:r>
              <a:rPr lang="en-US" dirty="0" smtClean="0">
                <a:latin typeface="Courier"/>
                <a:cs typeface="Courier"/>
              </a:rPr>
              <a:t>waters between </a:t>
            </a:r>
            <a:r>
              <a:rPr lang="en-US" dirty="0">
                <a:latin typeface="Courier"/>
                <a:cs typeface="Courier"/>
              </a:rPr>
              <a:t>Bermuda and the northern Leeward Islands.  </a:t>
            </a:r>
            <a:r>
              <a:rPr lang="en-US" b="1" dirty="0">
                <a:solidFill>
                  <a:srgbClr val="FF0000"/>
                </a:solidFill>
                <a:latin typeface="Courier"/>
                <a:cs typeface="Courier"/>
              </a:rPr>
              <a:t>This is </a:t>
            </a:r>
            <a:r>
              <a:rPr lang="en-US" b="1" dirty="0" smtClean="0">
                <a:solidFill>
                  <a:srgbClr val="FF0000"/>
                </a:solidFill>
                <a:latin typeface="Courier"/>
                <a:cs typeface="Courier"/>
              </a:rPr>
              <a:t>a classic </a:t>
            </a:r>
            <a:r>
              <a:rPr lang="en-US" b="1" dirty="0">
                <a:solidFill>
                  <a:srgbClr val="FF0000"/>
                </a:solidFill>
                <a:latin typeface="Courier"/>
                <a:cs typeface="Courier"/>
              </a:rPr>
              <a:t>recipe for a quick intensification trend</a:t>
            </a:r>
            <a:r>
              <a:rPr lang="en-US" dirty="0">
                <a:latin typeface="Courier"/>
                <a:cs typeface="Courier"/>
              </a:rPr>
              <a:t>, and </a:t>
            </a:r>
            <a:r>
              <a:rPr lang="en-US" b="1" dirty="0">
                <a:latin typeface="Courier"/>
                <a:cs typeface="Courier"/>
              </a:rPr>
              <a:t>Florence </a:t>
            </a:r>
            <a:r>
              <a:rPr lang="en-US" b="1" dirty="0" smtClean="0">
                <a:latin typeface="Courier"/>
                <a:cs typeface="Courier"/>
              </a:rPr>
              <a:t>is expected </a:t>
            </a:r>
            <a:r>
              <a:rPr lang="en-US" b="1" dirty="0">
                <a:latin typeface="Courier"/>
                <a:cs typeface="Courier"/>
              </a:rPr>
              <a:t>to become a major hurricane by days 4 and 5</a:t>
            </a:r>
            <a:r>
              <a:rPr lang="en-US" dirty="0">
                <a:latin typeface="Courier"/>
                <a:cs typeface="Courier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6667500" y="5016718"/>
            <a:ext cx="4775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Courier"/>
                <a:cs typeface="Courier"/>
              </a:rPr>
              <a:t>INIT  07/2100Z 24.8N  52.5W   55 KT  65 MPH</a:t>
            </a:r>
          </a:p>
          <a:p>
            <a:r>
              <a:rPr lang="de-DE" dirty="0">
                <a:latin typeface="Courier"/>
                <a:cs typeface="Courier"/>
              </a:rPr>
              <a:t> 12H  08/0600Z 24.6N  53.5W   55 KT  65 MPH</a:t>
            </a:r>
          </a:p>
          <a:p>
            <a:r>
              <a:rPr lang="de-DE" dirty="0">
                <a:latin typeface="Courier"/>
                <a:cs typeface="Courier"/>
              </a:rPr>
              <a:t> 24H  08/1800Z 24.6N  54.7W   55 KT  65 MPH</a:t>
            </a:r>
          </a:p>
          <a:p>
            <a:r>
              <a:rPr lang="de-DE" dirty="0">
                <a:latin typeface="Courier"/>
                <a:cs typeface="Courier"/>
              </a:rPr>
              <a:t> 36H  09/0600Z 24.6N  55.8W   60 KT  70 MPH</a:t>
            </a:r>
          </a:p>
          <a:p>
            <a:r>
              <a:rPr lang="de-DE" dirty="0">
                <a:latin typeface="Courier"/>
                <a:cs typeface="Courier"/>
              </a:rPr>
              <a:t> 48H  09/1800Z 24.8N  57.0W   70 KT  80 MPH</a:t>
            </a:r>
          </a:p>
          <a:p>
            <a:r>
              <a:rPr lang="de-DE" dirty="0">
                <a:latin typeface="Courier"/>
                <a:cs typeface="Courier"/>
              </a:rPr>
              <a:t> 72H  10/1800Z 25.8N  60.9W   90 KT 105 MPH</a:t>
            </a:r>
          </a:p>
          <a:p>
            <a:r>
              <a:rPr lang="de-DE" dirty="0">
                <a:latin typeface="Courier"/>
                <a:cs typeface="Courier"/>
              </a:rPr>
              <a:t> 96H  11/1800Z 27.5N  67.0W  110 KT 125 MPH</a:t>
            </a:r>
          </a:p>
          <a:p>
            <a:r>
              <a:rPr lang="de-DE" dirty="0">
                <a:latin typeface="Courier"/>
                <a:cs typeface="Courier"/>
              </a:rPr>
              <a:t>120H  12/1800Z 30.5N  73.0W  115 KT 130 MPH</a:t>
            </a:r>
            <a:endParaRPr lang="en-US" dirty="0">
              <a:latin typeface="Courier"/>
              <a:cs typeface="Courier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1794932"/>
            <a:ext cx="6046788" cy="4961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0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5" name="Google Shape;235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0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AL0</a:t>
            </a:r>
            <a:r>
              <a:rPr lang="en-US" sz="2700" b="1" dirty="0" smtClean="0">
                <a:solidFill>
                  <a:srgbClr val="2E75B5"/>
                </a:solidFill>
              </a:rPr>
              <a:t>6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 dirty="0" smtClean="0">
                <a:solidFill>
                  <a:srgbClr val="2E75B5"/>
                </a:solidFill>
              </a:rPr>
              <a:t>Florence</a:t>
            </a:r>
            <a:r>
              <a:rPr lang="en-US" sz="2700" b="1" i="0" u="none" strike="noStrike" cap="none" dirty="0" smtClean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0" u="none" strike="noStrike" cap="none" dirty="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8" name="Google Shape;238;p30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1" name="Google Shape;241;p30"/>
          <p:cNvSpPr txBox="1"/>
          <p:nvPr/>
        </p:nvSpPr>
        <p:spPr>
          <a:xfrm>
            <a:off x="1524000" y="1342325"/>
            <a:ext cx="9144000" cy="4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/>
              <a:t>Friday, </a:t>
            </a:r>
            <a:r>
              <a:rPr lang="en-US" sz="1800" b="1" dirty="0"/>
              <a:t>September </a:t>
            </a:r>
            <a:r>
              <a:rPr lang="en-US" sz="1800" b="1" dirty="0" smtClean="0"/>
              <a:t>7</a:t>
            </a:r>
            <a:endParaRPr sz="1800" b="1" dirty="0"/>
          </a:p>
        </p:txBody>
      </p:sp>
      <p:sp>
        <p:nvSpPr>
          <p:cNvPr id="244" name="Google Shape;244;p30"/>
          <p:cNvSpPr txBox="1"/>
          <p:nvPr/>
        </p:nvSpPr>
        <p:spPr>
          <a:xfrm>
            <a:off x="10216825" y="5871525"/>
            <a:ext cx="1235700" cy="3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NRL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1794932"/>
            <a:ext cx="6046788" cy="4961467"/>
          </a:xfrm>
          <a:prstGeom prst="rect">
            <a:avLst/>
          </a:prstGeom>
        </p:spPr>
      </p:pic>
      <p:pic>
        <p:nvPicPr>
          <p:cNvPr id="6" name="Picture 5" descr="20180907.161500.aqua.modis.Visible.tc1806LFLORENCE.covg88p8.modislance.res1km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1678803"/>
            <a:ext cx="4998398" cy="517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48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3228</Words>
  <Application>Microsoft Office PowerPoint</Application>
  <PresentationFormat>Widescreen</PresentationFormat>
  <Paragraphs>583</Paragraphs>
  <Slides>40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ＭＳ Ｐゴシック</vt:lpstr>
      <vt:lpstr>Arial</vt:lpstr>
      <vt:lpstr>Calibri</vt:lpstr>
      <vt:lpstr>Cambria</vt:lpstr>
      <vt:lpstr>Courier</vt:lpstr>
      <vt:lpstr>Courier New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Zawislak</dc:creator>
  <cp:lastModifiedBy>Jonathan Zawislak</cp:lastModifiedBy>
  <cp:revision>143</cp:revision>
  <dcterms:modified xsi:type="dcterms:W3CDTF">2018-10-24T15:27:28Z</dcterms:modified>
</cp:coreProperties>
</file>