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 showComments="0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-704" y="-1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602968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527424fbd_0_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g4527424fbd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4527424fbd_0_5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g4527424fbd_0_5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4527424fbd_0_5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g4527424fbd_0_5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4527424fbd_0_1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g4527424fbd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4527424fbd_0_2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g4527424fbd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4527424fbd_0_2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g4527424fbd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4527424fbd_0_2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g4527424fbd_0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4527424fbd_0_2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g4527424fbd_0_2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4527424fbd_1_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g4527424fbd_1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440423f40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g440423f40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4527424fbd_1_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g4527424fbd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4527424fbd_1_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g4527424fbd_1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4527424fbd_1_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g4527424fbd_1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4527424fbd_1_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g4527424fbd_1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4527424fbd_1_8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g4527424fbd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4527424fbd_1_9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g4527424fbd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4527424fbd_1_10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g4527424fbd_1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4527424fbd_1_1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g4527424fbd_1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4527424fbd_0_3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g4527424fbd_0_3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4527424fbd_0_5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g4527424fbd_0_5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4527424fbd_0_58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g4527424fbd_0_5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4527424fbd_0_40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3" name="Google Shape;543;g4527424fbd_0_4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4527424fbd_0_4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8" name="Google Shape;558;g4527424fbd_0_4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4527424fbd_0_4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Google Shape;575;g4527424fbd_0_4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4527424fbd_0_4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g4527424fbd_0_4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4527424fbd_0_1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g4527424fbd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4527424fbd_0_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g4527424fbd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4527424fbd_0_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g4527424fbd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4527424fbd_0_4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g4527424fbd_0_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gif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23.png"/><Relationship Id="rId6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29.gif"/><Relationship Id="rId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4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5.png"/><Relationship Id="rId6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7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1524000" y="221737"/>
            <a:ext cx="91440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26356" y="3079597"/>
            <a:ext cx="2939283" cy="293928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2" name="Google Shape;92;p13"/>
          <p:cNvCxnSpPr/>
          <p:nvPr/>
        </p:nvCxnSpPr>
        <p:spPr>
          <a:xfrm rot="10800000" flipH="1">
            <a:off x="1523998" y="1253204"/>
            <a:ext cx="9144000" cy="7536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3" name="Google Shape;93;p13"/>
          <p:cNvSpPr txBox="1"/>
          <p:nvPr/>
        </p:nvSpPr>
        <p:spPr>
          <a:xfrm>
            <a:off x="1523999" y="1350583"/>
            <a:ext cx="914399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/>
              <a:t>EP96</a:t>
            </a:r>
            <a:r>
              <a:rPr lang="en-US" sz="3200" b="1" i="0" u="none" strike="noStrike" cap="none"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3200" b="1"/>
              <a:t>Pre-Sergio</a:t>
            </a:r>
            <a:r>
              <a:rPr lang="en-US" sz="3200" b="1" i="0" u="none" strike="noStrike" cap="none">
                <a:latin typeface="Arial"/>
                <a:ea typeface="Arial"/>
                <a:cs typeface="Arial"/>
                <a:sym typeface="Arial"/>
              </a:rPr>
              <a:t> Debrief</a:t>
            </a:r>
            <a:endParaRPr sz="3200" b="1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" name="Google Shape;94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1150" y="4074400"/>
            <a:ext cx="3814550" cy="269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286289" y="4075283"/>
            <a:ext cx="3813048" cy="2688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2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1" name="Google Shape;23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2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6/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4" name="Google Shape;234;p22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5" name="Google Shape;235;p22"/>
          <p:cNvSpPr/>
          <p:nvPr/>
        </p:nvSpPr>
        <p:spPr>
          <a:xfrm>
            <a:off x="127000" y="1384300"/>
            <a:ext cx="6489600" cy="5384700"/>
          </a:xfrm>
          <a:prstGeom prst="rect">
            <a:avLst/>
          </a:prstGeom>
          <a:solidFill>
            <a:srgbClr val="D0CECE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22"/>
          <p:cNvSpPr txBox="1"/>
          <p:nvPr/>
        </p:nvSpPr>
        <p:spPr>
          <a:xfrm>
            <a:off x="152400" y="1397000"/>
            <a:ext cx="6451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2000" b="1" u="sng"/>
              <a:t>26</a:t>
            </a: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2000" b="1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22"/>
          <p:cNvSpPr txBox="1"/>
          <p:nvPr/>
        </p:nvSpPr>
        <p:spPr>
          <a:xfrm>
            <a:off x="342900" y="1778000"/>
            <a:ext cx="5460900" cy="25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T/O: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1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6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00 UTC (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10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00 L) </a:t>
            </a:r>
            <a:endParaRPr sz="1600" b="0" i="0" u="none" strike="noStrike" cap="none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Liberia - Liberia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Planned Flight Time: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5.5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hr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HRD Crew: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LPS:	</a:t>
            </a:r>
            <a:r>
              <a:rPr lang="en-US" sz="1600" b="0" i="0" u="none" strike="noStrike" cap="none" dirty="0" smtClean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Zawislak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Radar: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R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ogers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Drops: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Zhang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 err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Gnd</a:t>
            </a: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US" sz="1600" b="0" i="1" u="none" strike="noStrike" cap="none" dirty="0" err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Rdr</a:t>
            </a: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Reasor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NESDIS:</a:t>
            </a:r>
            <a:r>
              <a:rPr lang="en-US" sz="1600" b="1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Chang, Sapp, </a:t>
            </a:r>
            <a:r>
              <a:rPr lang="en-US" sz="1600" b="0" i="0" u="none" strike="noStrike" cap="none" dirty="0" err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Jelenak</a:t>
            </a:r>
            <a:endParaRPr sz="1600" b="0" i="0" u="none" strike="noStrike" cap="none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38" name="Google Shape;238;p22"/>
          <p:cNvSpPr txBox="1"/>
          <p:nvPr/>
        </p:nvSpPr>
        <p:spPr>
          <a:xfrm>
            <a:off x="342900" y="4408700"/>
            <a:ext cx="5870400" cy="23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Objectives: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Genesis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Stage Experiment: Objective #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1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(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Precipitation Mode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Genesis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Stage Experiment: Objective #2 (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Pouch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mbria"/>
              <a:buChar char="•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Sample the </a:t>
            </a:r>
            <a:r>
              <a:rPr lang="en-US" sz="1600" u="sng">
                <a:latin typeface="Cambria"/>
                <a:ea typeface="Cambria"/>
                <a:cs typeface="Cambria"/>
                <a:sym typeface="Cambria"/>
              </a:rPr>
              <a:t>structure of the Papagayo gap flow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 with dropsondes and surface winds from IWRAP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mbria"/>
              <a:buChar char="•"/>
            </a:pPr>
            <a:r>
              <a:rPr lang="en-US" sz="1600" u="sng">
                <a:latin typeface="Cambria"/>
                <a:ea typeface="Cambria"/>
                <a:cs typeface="Cambria"/>
                <a:sym typeface="Cambria"/>
              </a:rPr>
              <a:t>Survey the potential genesis region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, including identifying the location of the surface trough and any mid-levels centers, as well as observe </a:t>
            </a:r>
            <a:r>
              <a:rPr lang="en-US" sz="1600" u="sng">
                <a:latin typeface="Cambria"/>
                <a:ea typeface="Cambria"/>
                <a:cs typeface="Cambria"/>
                <a:sym typeface="Cambria"/>
              </a:rPr>
              <a:t>precipitation mode within survey region</a:t>
            </a:r>
            <a:endParaRPr sz="1600" u="sng"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1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39" name="Google Shape;239;p22"/>
          <p:cNvPicPr preferRelativeResize="0"/>
          <p:nvPr/>
        </p:nvPicPr>
        <p:blipFill rotWithShape="1">
          <a:blip r:embed="rId5">
            <a:alphaModFix/>
          </a:blip>
          <a:srcRect l="16438" t="5876" r="18639" b="5494"/>
          <a:stretch/>
        </p:blipFill>
        <p:spPr>
          <a:xfrm>
            <a:off x="6816975" y="1265950"/>
            <a:ext cx="5216774" cy="5501125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2"/>
          <p:cNvSpPr txBox="1"/>
          <p:nvPr/>
        </p:nvSpPr>
        <p:spPr>
          <a:xfrm>
            <a:off x="7226300" y="1460500"/>
            <a:ext cx="4838700" cy="7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Dropsondes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/>
              <a:t>At each of the green dots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0000FF"/>
                </a:solidFill>
              </a:rPr>
              <a:t>AXBTs</a:t>
            </a:r>
            <a:r>
              <a:rPr lang="en-US"/>
              <a:t>: (2) in along the Papagayo gap transect; (1) near the surface wind shift associated with the trough</a:t>
            </a:r>
            <a:endParaRPr/>
          </a:p>
        </p:txBody>
      </p:sp>
      <p:sp>
        <p:nvSpPr>
          <p:cNvPr id="241" name="Google Shape;241;p22"/>
          <p:cNvSpPr txBox="1"/>
          <p:nvPr/>
        </p:nvSpPr>
        <p:spPr>
          <a:xfrm>
            <a:off x="9763375" y="4627700"/>
            <a:ext cx="2100300" cy="17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arenBoth"/>
            </a:pPr>
            <a:r>
              <a:rPr lang="en-US" sz="1600" b="1"/>
              <a:t>Transect across the Papagayo gap flow (1-4)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arenBoth"/>
            </a:pPr>
            <a:r>
              <a:rPr lang="en-US" sz="1600" b="1"/>
              <a:t>Transect across the surface monsoon trough (5-14)</a:t>
            </a:r>
            <a:endParaRPr/>
          </a:p>
          <a:p>
            <a:pPr marL="3429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342900" marR="0" lvl="0" indent="-254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2" name="Google Shape;242;p22"/>
          <p:cNvPicPr preferRelativeResize="0"/>
          <p:nvPr/>
        </p:nvPicPr>
        <p:blipFill rotWithShape="1">
          <a:blip r:embed="rId6">
            <a:alphaModFix/>
          </a:blip>
          <a:srcRect l="66718" t="35378" r="2101" b="11674"/>
          <a:stretch/>
        </p:blipFill>
        <p:spPr>
          <a:xfrm>
            <a:off x="3371650" y="1860525"/>
            <a:ext cx="3062400" cy="269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3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8" name="Google Shape;248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3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1" name="Google Shape;251;p23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2" name="Google Shape;252;p23"/>
          <p:cNvSpPr txBox="1"/>
          <p:nvPr/>
        </p:nvSpPr>
        <p:spPr>
          <a:xfrm>
            <a:off x="4441925" y="1681375"/>
            <a:ext cx="6885000" cy="8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/>
              <a:t>Relative vorticity near take-off time</a:t>
            </a:r>
            <a:endParaRPr sz="1800" u="sng"/>
          </a:p>
        </p:txBody>
      </p:sp>
      <p:sp>
        <p:nvSpPr>
          <p:cNvPr id="253" name="Google Shape;253;p23"/>
          <p:cNvSpPr txBox="1"/>
          <p:nvPr/>
        </p:nvSpPr>
        <p:spPr>
          <a:xfrm>
            <a:off x="3043200" y="5958000"/>
            <a:ext cx="6698400" cy="640200"/>
          </a:xfrm>
          <a:prstGeom prst="rect">
            <a:avLst/>
          </a:prstGeom>
          <a:solidFill>
            <a:srgbClr val="D9D9D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Robust, aligned vorticity maximum at both 700 and 850 hPa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Maximum centered at ~10 N 91 W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54" name="Google Shape;254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09124" y="2326313"/>
            <a:ext cx="4686300" cy="3319466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3"/>
          <p:cNvSpPr txBox="1"/>
          <p:nvPr/>
        </p:nvSpPr>
        <p:spPr>
          <a:xfrm>
            <a:off x="6509125" y="2326325"/>
            <a:ext cx="862800" cy="34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850 hPa</a:t>
            </a:r>
            <a:endParaRPr b="1"/>
          </a:p>
        </p:txBody>
      </p:sp>
      <p:pic>
        <p:nvPicPr>
          <p:cNvPr id="256" name="Google Shape;256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23124" y="2326313"/>
            <a:ext cx="4686300" cy="3319466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3"/>
          <p:cNvSpPr txBox="1"/>
          <p:nvPr/>
        </p:nvSpPr>
        <p:spPr>
          <a:xfrm>
            <a:off x="1223125" y="2326325"/>
            <a:ext cx="862800" cy="34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700 hPa</a:t>
            </a:r>
            <a:endParaRPr b="1"/>
          </a:p>
        </p:txBody>
      </p:sp>
      <p:sp>
        <p:nvSpPr>
          <p:cNvPr id="258" name="Google Shape;258;p23"/>
          <p:cNvSpPr txBox="1"/>
          <p:nvPr/>
        </p:nvSpPr>
        <p:spPr>
          <a:xfrm>
            <a:off x="0" y="1329450"/>
            <a:ext cx="1219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1800" b="1"/>
              <a:t>26</a:t>
            </a: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1800" b="1" i="0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4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4" name="Google Shape;264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24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7" name="Google Shape;267;p24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68" name="Google Shape;268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1000" y="1798350"/>
            <a:ext cx="6494899" cy="4907251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24"/>
          <p:cNvSpPr/>
          <p:nvPr/>
        </p:nvSpPr>
        <p:spPr>
          <a:xfrm>
            <a:off x="381000" y="4396150"/>
            <a:ext cx="2333100" cy="1746900"/>
          </a:xfrm>
          <a:prstGeom prst="rect">
            <a:avLst/>
          </a:prstGeom>
          <a:noFill/>
          <a:ln w="76200" cap="flat" cmpd="sng">
            <a:solidFill>
              <a:srgbClr val="C9DAF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24"/>
          <p:cNvSpPr txBox="1"/>
          <p:nvPr/>
        </p:nvSpPr>
        <p:spPr>
          <a:xfrm>
            <a:off x="4624750" y="1477100"/>
            <a:ext cx="17469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24"/>
          <p:cNvSpPr txBox="1"/>
          <p:nvPr/>
        </p:nvSpPr>
        <p:spPr>
          <a:xfrm>
            <a:off x="381000" y="1798350"/>
            <a:ext cx="6495000" cy="3582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Deep-layer shear near take-off time: 1500 UTC 26 Sept.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24"/>
          <p:cNvSpPr txBox="1"/>
          <p:nvPr/>
        </p:nvSpPr>
        <p:spPr>
          <a:xfrm>
            <a:off x="0" y="1329450"/>
            <a:ext cx="1219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1800" b="1"/>
              <a:t>26</a:t>
            </a: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1800" b="1" i="0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3" name="Google Shape;273;p24"/>
          <p:cNvPicPr preferRelativeResize="0"/>
          <p:nvPr/>
        </p:nvPicPr>
        <p:blipFill rotWithShape="1">
          <a:blip r:embed="rId6">
            <a:alphaModFix/>
          </a:blip>
          <a:srcRect t="47301" r="57381"/>
          <a:stretch/>
        </p:blipFill>
        <p:spPr>
          <a:xfrm>
            <a:off x="6876000" y="2156550"/>
            <a:ext cx="4869101" cy="454905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24"/>
          <p:cNvSpPr txBox="1"/>
          <p:nvPr/>
        </p:nvSpPr>
        <p:spPr>
          <a:xfrm>
            <a:off x="6876000" y="1798350"/>
            <a:ext cx="4869000" cy="3582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Mid-upper winds near take-off time: 1500 UTC 26 Sept.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24"/>
          <p:cNvSpPr/>
          <p:nvPr/>
        </p:nvSpPr>
        <p:spPr>
          <a:xfrm>
            <a:off x="6875900" y="3681025"/>
            <a:ext cx="2936400" cy="2462100"/>
          </a:xfrm>
          <a:prstGeom prst="rect">
            <a:avLst/>
          </a:prstGeom>
          <a:noFill/>
          <a:ln w="76200" cap="flat" cmpd="sng">
            <a:solidFill>
              <a:srgbClr val="C9DAF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5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1" name="Google Shape;281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25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6/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4" name="Google Shape;284;p25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85" name="Google Shape;285;p25"/>
          <p:cNvSpPr txBox="1"/>
          <p:nvPr/>
        </p:nvSpPr>
        <p:spPr>
          <a:xfrm>
            <a:off x="0" y="1329450"/>
            <a:ext cx="1219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1800" b="1"/>
              <a:t>26</a:t>
            </a: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1800" b="1" i="0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6" name="Google Shape;286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11795" y="1423625"/>
            <a:ext cx="3680381" cy="5198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49373" y="1798350"/>
            <a:ext cx="5668352" cy="48235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8" name="Google Shape;288;p25"/>
          <p:cNvCxnSpPr/>
          <p:nvPr/>
        </p:nvCxnSpPr>
        <p:spPr>
          <a:xfrm rot="10800000" flipH="1">
            <a:off x="5884975" y="4126575"/>
            <a:ext cx="2848800" cy="9378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9" name="Google Shape;289;p25"/>
          <p:cNvSpPr txBox="1"/>
          <p:nvPr/>
        </p:nvSpPr>
        <p:spPr>
          <a:xfrm>
            <a:off x="5349375" y="5193325"/>
            <a:ext cx="17583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monsoon surface trough</a:t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6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5" name="Google Shape;295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26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6/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8" name="Google Shape;298;p26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99" name="Google Shape;299;p26"/>
          <p:cNvSpPr txBox="1"/>
          <p:nvPr/>
        </p:nvSpPr>
        <p:spPr>
          <a:xfrm>
            <a:off x="0" y="1329450"/>
            <a:ext cx="1219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1800" b="1"/>
              <a:t>26</a:t>
            </a: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1800" b="1" i="0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0" name="Google Shape;300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968717"/>
            <a:ext cx="4932926" cy="4563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32926" y="3035325"/>
            <a:ext cx="7106676" cy="3377171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26"/>
          <p:cNvSpPr txBox="1"/>
          <p:nvPr/>
        </p:nvSpPr>
        <p:spPr>
          <a:xfrm>
            <a:off x="4932913" y="1910888"/>
            <a:ext cx="7106700" cy="9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Very little organized convection of any significant around the pattern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Identify a wind shift at FL (midlevels), suggesting a circulation or trough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Surface wind shift farther south than the FL -- on the far west transect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26"/>
          <p:cNvSpPr/>
          <p:nvPr/>
        </p:nvSpPr>
        <p:spPr>
          <a:xfrm>
            <a:off x="1113700" y="3305900"/>
            <a:ext cx="597900" cy="5628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26"/>
          <p:cNvSpPr txBox="1"/>
          <p:nvPr/>
        </p:nvSpPr>
        <p:spPr>
          <a:xfrm>
            <a:off x="1711600" y="3206400"/>
            <a:ext cx="1160700" cy="5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FL (4 km) wind shift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305" name="Google Shape;305;p26"/>
          <p:cNvSpPr/>
          <p:nvPr/>
        </p:nvSpPr>
        <p:spPr>
          <a:xfrm>
            <a:off x="5797050" y="4818175"/>
            <a:ext cx="597900" cy="5628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7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1" name="Google Shape;311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27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6/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4" name="Google Shape;314;p27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15" name="Google Shape;315;p27"/>
          <p:cNvSpPr txBox="1"/>
          <p:nvPr/>
        </p:nvSpPr>
        <p:spPr>
          <a:xfrm>
            <a:off x="0" y="1329450"/>
            <a:ext cx="1219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1800" b="1"/>
              <a:t>26</a:t>
            </a: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1800" b="1" i="0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6" name="Google Shape;316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61850" y="1887250"/>
            <a:ext cx="4823550" cy="482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68450" y="1887250"/>
            <a:ext cx="4823550" cy="482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27"/>
          <p:cNvPicPr preferRelativeResize="0"/>
          <p:nvPr/>
        </p:nvPicPr>
        <p:blipFill rotWithShape="1">
          <a:blip r:embed="rId7">
            <a:alphaModFix/>
          </a:blip>
          <a:srcRect l="16438" t="5876" r="18639" b="5494"/>
          <a:stretch/>
        </p:blipFill>
        <p:spPr>
          <a:xfrm>
            <a:off x="58625" y="3429000"/>
            <a:ext cx="3251770" cy="3428999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27"/>
          <p:cNvSpPr txBox="1"/>
          <p:nvPr/>
        </p:nvSpPr>
        <p:spPr>
          <a:xfrm>
            <a:off x="2929575" y="2372232"/>
            <a:ext cx="1453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/>
              <a:t>WP #3</a:t>
            </a:r>
            <a:endParaRPr sz="1800" b="1"/>
          </a:p>
        </p:txBody>
      </p:sp>
      <p:sp>
        <p:nvSpPr>
          <p:cNvPr id="320" name="Google Shape;320;p27"/>
          <p:cNvSpPr txBox="1"/>
          <p:nvPr/>
        </p:nvSpPr>
        <p:spPr>
          <a:xfrm>
            <a:off x="7747750" y="2329432"/>
            <a:ext cx="1453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/>
              <a:t>WP #4</a:t>
            </a:r>
            <a:endParaRPr sz="1800" b="1"/>
          </a:p>
        </p:txBody>
      </p:sp>
      <p:sp>
        <p:nvSpPr>
          <p:cNvPr id="321" name="Google Shape;321;p27"/>
          <p:cNvSpPr txBox="1"/>
          <p:nvPr/>
        </p:nvSpPr>
        <p:spPr>
          <a:xfrm>
            <a:off x="4700825" y="3071450"/>
            <a:ext cx="2063400" cy="1465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Some evidence of Papagayo gap flow in the low troposphere with ~25 kt easterly wind, weaker at the surface</a:t>
            </a:r>
            <a:endParaRPr b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8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" name="Google Shape;327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28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6/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0" name="Google Shape;330;p28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1" name="Google Shape;331;p28"/>
          <p:cNvSpPr txBox="1"/>
          <p:nvPr/>
        </p:nvSpPr>
        <p:spPr>
          <a:xfrm>
            <a:off x="0" y="1329450"/>
            <a:ext cx="1219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1800" b="1"/>
              <a:t>26</a:t>
            </a: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1800" b="1" i="0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2" name="Google Shape;332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2175" y="1887250"/>
            <a:ext cx="4828033" cy="4828033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28"/>
          <p:cNvSpPr txBox="1"/>
          <p:nvPr/>
        </p:nvSpPr>
        <p:spPr>
          <a:xfrm>
            <a:off x="2853200" y="2379232"/>
            <a:ext cx="1453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/>
              <a:t>WP #9</a:t>
            </a:r>
            <a:endParaRPr sz="1800" b="1"/>
          </a:p>
        </p:txBody>
      </p:sp>
      <p:pic>
        <p:nvPicPr>
          <p:cNvPr id="334" name="Google Shape;334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63975" y="1887250"/>
            <a:ext cx="4828033" cy="4828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28"/>
          <p:cNvPicPr preferRelativeResize="0"/>
          <p:nvPr/>
        </p:nvPicPr>
        <p:blipFill rotWithShape="1">
          <a:blip r:embed="rId7">
            <a:alphaModFix/>
          </a:blip>
          <a:srcRect l="16438" t="5876" r="18639" b="5494"/>
          <a:stretch/>
        </p:blipFill>
        <p:spPr>
          <a:xfrm>
            <a:off x="58625" y="3429000"/>
            <a:ext cx="3251770" cy="3428999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28"/>
          <p:cNvSpPr txBox="1"/>
          <p:nvPr/>
        </p:nvSpPr>
        <p:spPr>
          <a:xfrm>
            <a:off x="7565875" y="2329432"/>
            <a:ext cx="1453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/>
              <a:t>WP #13</a:t>
            </a:r>
            <a:endParaRPr sz="1800" b="1"/>
          </a:p>
        </p:txBody>
      </p:sp>
      <p:sp>
        <p:nvSpPr>
          <p:cNvPr id="337" name="Google Shape;337;p28"/>
          <p:cNvSpPr txBox="1"/>
          <p:nvPr/>
        </p:nvSpPr>
        <p:spPr>
          <a:xfrm>
            <a:off x="4618875" y="2436025"/>
            <a:ext cx="2133600" cy="18663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Dry air seems to be more of an issue in the middle troposphere than we would have initially hypothesized (responsible for suppressing precipitation)</a:t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9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3" name="Google Shape;343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29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6" name="Google Shape;346;p29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47" name="Google Shape;347;p29"/>
          <p:cNvSpPr txBox="1"/>
          <p:nvPr/>
        </p:nvSpPr>
        <p:spPr>
          <a:xfrm>
            <a:off x="0" y="1329267"/>
            <a:ext cx="12192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2400" b="1"/>
              <a:t>26H1</a:t>
            </a:r>
            <a:endParaRPr sz="2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29"/>
          <p:cNvSpPr txBox="1"/>
          <p:nvPr/>
        </p:nvSpPr>
        <p:spPr>
          <a:xfrm>
            <a:off x="0" y="2717775"/>
            <a:ext cx="681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sz="2000" b="1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29"/>
          <p:cNvSpPr/>
          <p:nvPr/>
        </p:nvSpPr>
        <p:spPr>
          <a:xfrm>
            <a:off x="208400" y="3204700"/>
            <a:ext cx="6602700" cy="17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Successful in 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sampling the structure across the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Papagayo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Gap flow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which could be involved in the increase of vorticity / circulation in the potentially developing invest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Sampled a 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broad circulation in the midlevels and at the surface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(characteristically more of an elongated trough)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Drier air within the </a:t>
            </a:r>
            <a:r>
              <a:rPr lang="en-US" sz="1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region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(particularly 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the south) which could have been 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inhibiting the development of organized convectio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endParaRPr sz="16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29"/>
          <p:cNvSpPr txBox="1"/>
          <p:nvPr/>
        </p:nvSpPr>
        <p:spPr>
          <a:xfrm>
            <a:off x="0" y="5090550"/>
            <a:ext cx="681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Problems</a:t>
            </a:r>
            <a:endParaRPr sz="2000" b="1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29"/>
          <p:cNvSpPr/>
          <p:nvPr/>
        </p:nvSpPr>
        <p:spPr>
          <a:xfrm>
            <a:off x="208400" y="5591900"/>
            <a:ext cx="6602700" cy="10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 b="1">
                <a:latin typeface="Calibri"/>
                <a:ea typeface="Calibri"/>
                <a:cs typeface="Calibri"/>
                <a:sym typeface="Calibri"/>
              </a:rPr>
              <a:t>Operational, wingpod SFMR stopped working...reverted to using the 2nd downlooking SFMR in the belly</a:t>
            </a:r>
            <a:endParaRPr sz="1600" b="1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were also 2 fast fall dropsondes, each backed up with another sonde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29"/>
          <p:cNvSpPr/>
          <p:nvPr/>
        </p:nvSpPr>
        <p:spPr>
          <a:xfrm>
            <a:off x="2394600" y="1856575"/>
            <a:ext cx="4592400" cy="7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-US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Dropsondes (1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HRD, 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IR sondes</a:t>
            </a:r>
            <a:r>
              <a:rPr lang="en-US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AXBT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-US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Good SST; (2) on </a:t>
            </a:r>
            <a:r>
              <a:rPr lang="en-US" sz="160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Papagayo</a:t>
            </a:r>
            <a:r>
              <a:rPr lang="en-US" sz="1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transect, 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(1) on trough </a:t>
            </a:r>
            <a:r>
              <a:rPr lang="en-US" sz="1600" dirty="0" smtClean="0">
                <a:latin typeface="Calibri"/>
                <a:ea typeface="Calibri"/>
                <a:cs typeface="Calibri"/>
                <a:sym typeface="Calibri"/>
              </a:rPr>
              <a:t>transect)</a:t>
            </a:r>
            <a:endParaRPr sz="16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29"/>
          <p:cNvSpPr/>
          <p:nvPr/>
        </p:nvSpPr>
        <p:spPr>
          <a:xfrm>
            <a:off x="208412" y="1859491"/>
            <a:ext cx="2116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Takeoff: 	1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557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UTC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Landing: 	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2042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UTC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Liberia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Liberia</a:t>
            </a:r>
            <a:endParaRPr sz="16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4" name="Google Shape;354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12475" y="1385113"/>
            <a:ext cx="3521158" cy="2601774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29"/>
          <p:cNvSpPr txBox="1"/>
          <p:nvPr/>
        </p:nvSpPr>
        <p:spPr>
          <a:xfrm>
            <a:off x="8335200" y="1859500"/>
            <a:ext cx="2216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5 AM PDT 26 Sept.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0 / 30% in 2 / 5 days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6" name="Google Shape;356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12475" y="4111250"/>
            <a:ext cx="3521151" cy="2601728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29"/>
          <p:cNvSpPr txBox="1"/>
          <p:nvPr/>
        </p:nvSpPr>
        <p:spPr>
          <a:xfrm>
            <a:off x="8375400" y="4567525"/>
            <a:ext cx="2216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5 PM PDT 26 Sept.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30 / 60% in 2 / 5 days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0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3" name="Google Shape;363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30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66" name="Google Shape;366;p30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67" name="Google Shape;367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59550" y="1930400"/>
            <a:ext cx="5180075" cy="3994275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30"/>
          <p:cNvSpPr/>
          <p:nvPr/>
        </p:nvSpPr>
        <p:spPr>
          <a:xfrm>
            <a:off x="127000" y="1384300"/>
            <a:ext cx="6489600" cy="5384700"/>
          </a:xfrm>
          <a:prstGeom prst="rect">
            <a:avLst/>
          </a:prstGeom>
          <a:solidFill>
            <a:srgbClr val="D0CECE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30"/>
          <p:cNvSpPr txBox="1"/>
          <p:nvPr/>
        </p:nvSpPr>
        <p:spPr>
          <a:xfrm>
            <a:off x="152400" y="1397000"/>
            <a:ext cx="6451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2000" b="1" u="sng"/>
              <a:t>27</a:t>
            </a: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2000" b="1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30"/>
          <p:cNvSpPr txBox="1"/>
          <p:nvPr/>
        </p:nvSpPr>
        <p:spPr>
          <a:xfrm>
            <a:off x="342900" y="1930400"/>
            <a:ext cx="5460900" cy="25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T/O: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1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3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00 UTC (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07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00 L), 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Liberia - Liberia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Planned Flight Time: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~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7.5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hr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HRD Crew: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LPS:	</a:t>
            </a:r>
            <a:r>
              <a:rPr lang="en-US" sz="1600" dirty="0" smtClean="0">
                <a:latin typeface="Cambria"/>
                <a:ea typeface="Cambria"/>
                <a:cs typeface="Cambria"/>
                <a:sym typeface="Cambria"/>
              </a:rPr>
              <a:t>Rogers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Radar: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</a:t>
            </a:r>
            <a:r>
              <a:rPr lang="en-US" sz="1600" dirty="0" smtClean="0">
                <a:latin typeface="Cambria"/>
                <a:ea typeface="Cambria"/>
                <a:cs typeface="Cambria"/>
                <a:sym typeface="Cambria"/>
              </a:rPr>
              <a:t>Zawislak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Drops: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Zhang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 err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Gnd</a:t>
            </a: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US" sz="1600" b="0" i="1" u="none" strike="noStrike" cap="none" dirty="0" err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Rdr</a:t>
            </a: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</a:t>
            </a:r>
            <a:r>
              <a:rPr lang="en-US" sz="1600" dirty="0" smtClean="0">
                <a:latin typeface="Cambria"/>
                <a:ea typeface="Cambria"/>
                <a:cs typeface="Cambria"/>
                <a:sym typeface="Cambria"/>
              </a:rPr>
              <a:t>Reasor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NESDIS:</a:t>
            </a:r>
            <a:r>
              <a:rPr lang="en-US" sz="1600" b="1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</a:t>
            </a:r>
            <a:r>
              <a:rPr lang="en-US" sz="1600" b="0" i="0" u="none" strike="noStrike" cap="none" dirty="0" smtClean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Sapp, Chang</a:t>
            </a:r>
            <a:endParaRPr sz="1600" b="0" i="0" u="none" strike="noStrike" cap="none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71" name="Google Shape;371;p30"/>
          <p:cNvSpPr txBox="1"/>
          <p:nvPr/>
        </p:nvSpPr>
        <p:spPr>
          <a:xfrm>
            <a:off x="342900" y="4332500"/>
            <a:ext cx="5870400" cy="23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Objectives: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Genesis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Stage Experiment: Objective #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1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(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Precipitation Mode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Genesis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Stage Experiment: Objective #2 (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Pouch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mbria"/>
              <a:buChar char="•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Sample the </a:t>
            </a:r>
            <a:r>
              <a:rPr lang="en-US" sz="1600" u="sng">
                <a:latin typeface="Cambria"/>
                <a:ea typeface="Cambria"/>
                <a:cs typeface="Cambria"/>
                <a:sym typeface="Cambria"/>
              </a:rPr>
              <a:t>structure of the Papagayo gap flow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 with dropsondes and surface winds from IWRAP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mbria"/>
              <a:buChar char="•"/>
            </a:pPr>
            <a:r>
              <a:rPr lang="en-US" sz="1600" u="sng">
                <a:latin typeface="Cambria"/>
                <a:ea typeface="Cambria"/>
                <a:cs typeface="Cambria"/>
                <a:sym typeface="Cambria"/>
              </a:rPr>
              <a:t>Survey the potential genesis region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, including identifying the location of the surface trough and any mid-level centers, as well as observe </a:t>
            </a:r>
            <a:r>
              <a:rPr lang="en-US" sz="1600" u="sng">
                <a:latin typeface="Cambria"/>
                <a:ea typeface="Cambria"/>
                <a:cs typeface="Cambria"/>
                <a:sym typeface="Cambria"/>
              </a:rPr>
              <a:t>precipitation mode within survey region</a:t>
            </a:r>
            <a:endParaRPr sz="1600" u="sng"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1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72" name="Google Shape;372;p30"/>
          <p:cNvSpPr txBox="1"/>
          <p:nvPr/>
        </p:nvSpPr>
        <p:spPr>
          <a:xfrm>
            <a:off x="7353950" y="1660400"/>
            <a:ext cx="4039800" cy="8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/>
              <a:t>Proposed flight track for 20180927H1</a:t>
            </a:r>
            <a:endParaRPr sz="1800" u="sng"/>
          </a:p>
        </p:txBody>
      </p:sp>
      <p:sp>
        <p:nvSpPr>
          <p:cNvPr id="373" name="Google Shape;373;p30"/>
          <p:cNvSpPr txBox="1"/>
          <p:nvPr/>
        </p:nvSpPr>
        <p:spPr>
          <a:xfrm>
            <a:off x="7042200" y="2506625"/>
            <a:ext cx="48387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Dropsondes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/>
              <a:t>At each of the green dots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0000FF"/>
                </a:solidFill>
              </a:rPr>
              <a:t>AXBTs</a:t>
            </a:r>
            <a:r>
              <a:rPr lang="en-US"/>
              <a:t>: Each of the corner points of outer box</a:t>
            </a:r>
            <a:endParaRPr/>
          </a:p>
        </p:txBody>
      </p:sp>
      <p:sp>
        <p:nvSpPr>
          <p:cNvPr id="374" name="Google Shape;374;p30"/>
          <p:cNvSpPr txBox="1"/>
          <p:nvPr/>
        </p:nvSpPr>
        <p:spPr>
          <a:xfrm>
            <a:off x="7139350" y="4557350"/>
            <a:ext cx="40797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/>
              <a:t>Square spiral at 12 kft, 3x3° outer square, 1x1° inner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3429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342900" marR="0" lvl="0" indent="-254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3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0" name="Google Shape;38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3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3" name="Google Shape;383;p3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4" name="Google Shape;384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40125" y="2321565"/>
            <a:ext cx="4686300" cy="332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09125" y="2326328"/>
            <a:ext cx="4686300" cy="3314700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31"/>
          <p:cNvSpPr txBox="1"/>
          <p:nvPr/>
        </p:nvSpPr>
        <p:spPr>
          <a:xfrm>
            <a:off x="4441925" y="1681375"/>
            <a:ext cx="6885000" cy="8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/>
              <a:t>Relative vorticity near take-off time</a:t>
            </a:r>
            <a:endParaRPr sz="1800" u="sng"/>
          </a:p>
        </p:txBody>
      </p:sp>
      <p:sp>
        <p:nvSpPr>
          <p:cNvPr id="387" name="Google Shape;387;p31"/>
          <p:cNvSpPr txBox="1"/>
          <p:nvPr/>
        </p:nvSpPr>
        <p:spPr>
          <a:xfrm>
            <a:off x="1223125" y="2326325"/>
            <a:ext cx="862800" cy="34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700 hPa</a:t>
            </a:r>
            <a:endParaRPr b="1"/>
          </a:p>
        </p:txBody>
      </p:sp>
      <p:sp>
        <p:nvSpPr>
          <p:cNvPr id="388" name="Google Shape;388;p31"/>
          <p:cNvSpPr txBox="1"/>
          <p:nvPr/>
        </p:nvSpPr>
        <p:spPr>
          <a:xfrm>
            <a:off x="6509125" y="2326325"/>
            <a:ext cx="862800" cy="34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850 hPa</a:t>
            </a:r>
            <a:endParaRPr b="1"/>
          </a:p>
        </p:txBody>
      </p:sp>
      <p:sp>
        <p:nvSpPr>
          <p:cNvPr id="389" name="Google Shape;389;p31"/>
          <p:cNvSpPr txBox="1"/>
          <p:nvPr/>
        </p:nvSpPr>
        <p:spPr>
          <a:xfrm>
            <a:off x="3043200" y="5958000"/>
            <a:ext cx="6698400" cy="640200"/>
          </a:xfrm>
          <a:prstGeom prst="rect">
            <a:avLst/>
          </a:prstGeom>
          <a:solidFill>
            <a:srgbClr val="D9D9D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Elongated SW-NE axis of high vorticity at both 700 and 850 hPa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Maximum centered at ~10 N 96 W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4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Google Shape;10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4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4" name="Google Shape;104;p14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5" name="Google Shape;105;p14"/>
          <p:cNvSpPr/>
          <p:nvPr/>
        </p:nvSpPr>
        <p:spPr>
          <a:xfrm>
            <a:off x="428900" y="1514750"/>
            <a:ext cx="3903900" cy="1862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4"/>
          <p:cNvSpPr txBox="1"/>
          <p:nvPr/>
        </p:nvSpPr>
        <p:spPr>
          <a:xfrm>
            <a:off x="550950" y="2007400"/>
            <a:ext cx="3781800" cy="128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1800" b="1"/>
              <a:t>3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P-3 Research Missions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</a:rPr>
              <a:t>25</a:t>
            </a: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P-3 Flight Hours </a:t>
            </a:r>
            <a:r>
              <a:rPr lang="en-US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(incl</a:t>
            </a:r>
            <a:r>
              <a:rPr lang="en-US">
                <a:solidFill>
                  <a:schemeClr val="dk1"/>
                </a:solidFill>
              </a:rPr>
              <a:t>udes LAL-LIR)</a:t>
            </a:r>
            <a:endParaRPr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</a:rPr>
              <a:t>52</a:t>
            </a: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Dropsondes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</a:rPr>
              <a:t>7</a:t>
            </a: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AXBTs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4"/>
          <p:cNvSpPr txBox="1"/>
          <p:nvPr/>
        </p:nvSpPr>
        <p:spPr>
          <a:xfrm>
            <a:off x="483550" y="1530400"/>
            <a:ext cx="3361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September </a:t>
            </a:r>
            <a:r>
              <a:rPr lang="en-US" sz="2400" b="1">
                <a:solidFill>
                  <a:schemeClr val="accent5"/>
                </a:solidFill>
              </a:rPr>
              <a:t>26</a:t>
            </a:r>
            <a:r>
              <a:rPr lang="en-US" sz="2400" b="1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US" sz="2400" b="1">
                <a:solidFill>
                  <a:schemeClr val="accent5"/>
                </a:solidFill>
              </a:rPr>
              <a:t>28</a:t>
            </a:r>
            <a:endParaRPr sz="2400" b="1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4"/>
          <p:cNvSpPr/>
          <p:nvPr/>
        </p:nvSpPr>
        <p:spPr>
          <a:xfrm>
            <a:off x="428900" y="3530800"/>
            <a:ext cx="3903900" cy="3128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4"/>
          <p:cNvSpPr txBox="1"/>
          <p:nvPr/>
        </p:nvSpPr>
        <p:spPr>
          <a:xfrm>
            <a:off x="1246250" y="3629000"/>
            <a:ext cx="18534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Agenda</a:t>
            </a:r>
            <a:endParaRPr sz="2400" b="0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4"/>
          <p:cNvSpPr txBox="1"/>
          <p:nvPr/>
        </p:nvSpPr>
        <p:spPr>
          <a:xfrm>
            <a:off x="483550" y="4212475"/>
            <a:ext cx="3433500" cy="18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Missions Overview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Deployment Overview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1809</a:t>
            </a:r>
            <a:r>
              <a:rPr lang="en-US" sz="2000"/>
              <a:t>26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 (</a:t>
            </a:r>
            <a:r>
              <a:rPr lang="en-US" sz="2000"/>
              <a:t>Zawislak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1809</a:t>
            </a:r>
            <a:r>
              <a:rPr lang="en-US" sz="2000"/>
              <a:t>27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en-US" sz="2000"/>
              <a:t>1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2000"/>
              <a:t>Rogers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1809</a:t>
            </a:r>
            <a:r>
              <a:rPr lang="en-US" sz="2000"/>
              <a:t>28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 (</a:t>
            </a:r>
            <a:r>
              <a:rPr lang="en-US" sz="2000"/>
              <a:t>Zawislak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15875" y="1430574"/>
            <a:ext cx="3577068" cy="25650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4"/>
          <p:cNvSpPr txBox="1"/>
          <p:nvPr/>
        </p:nvSpPr>
        <p:spPr>
          <a:xfrm>
            <a:off x="8115875" y="3588300"/>
            <a:ext cx="2801700" cy="3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00FFFF"/>
                </a:solidFill>
              </a:rPr>
              <a:t>1800 UTC 27 September </a:t>
            </a:r>
            <a:endParaRPr b="1">
              <a:solidFill>
                <a:srgbClr val="00FFFF"/>
              </a:solidFill>
            </a:endParaRPr>
          </a:p>
        </p:txBody>
      </p:sp>
      <p:pic>
        <p:nvPicPr>
          <p:cNvPr id="113" name="Google Shape;113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60325" y="4062525"/>
            <a:ext cx="3433499" cy="2593912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4"/>
          <p:cNvSpPr txBox="1"/>
          <p:nvPr/>
        </p:nvSpPr>
        <p:spPr>
          <a:xfrm>
            <a:off x="4560325" y="6284200"/>
            <a:ext cx="2801700" cy="3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00FFFF"/>
                </a:solidFill>
              </a:rPr>
              <a:t>1800 UTC 28 September </a:t>
            </a:r>
            <a:endParaRPr b="1">
              <a:solidFill>
                <a:srgbClr val="00FFFF"/>
              </a:solidFill>
            </a:endParaRPr>
          </a:p>
        </p:txBody>
      </p:sp>
      <p:pic>
        <p:nvPicPr>
          <p:cNvPr id="115" name="Google Shape;115;p14"/>
          <p:cNvPicPr preferRelativeResize="0"/>
          <p:nvPr/>
        </p:nvPicPr>
        <p:blipFill rotWithShape="1">
          <a:blip r:embed="rId7">
            <a:alphaModFix/>
          </a:blip>
          <a:srcRect t="4403" b="3089"/>
          <a:stretch/>
        </p:blipFill>
        <p:spPr>
          <a:xfrm>
            <a:off x="8115875" y="4062525"/>
            <a:ext cx="3577075" cy="2593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4"/>
          <p:cNvSpPr txBox="1"/>
          <p:nvPr/>
        </p:nvSpPr>
        <p:spPr>
          <a:xfrm>
            <a:off x="8115875" y="6281125"/>
            <a:ext cx="3577200" cy="3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00FFFF"/>
                </a:solidFill>
              </a:rPr>
              <a:t>1800 UTC 29 September (no flight)</a:t>
            </a:r>
            <a:endParaRPr b="1">
              <a:solidFill>
                <a:srgbClr val="00FFFF"/>
              </a:solidFill>
            </a:endParaRPr>
          </a:p>
        </p:txBody>
      </p:sp>
      <p:pic>
        <p:nvPicPr>
          <p:cNvPr id="117" name="Google Shape;117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60326" y="1413153"/>
            <a:ext cx="3433501" cy="2565044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4"/>
          <p:cNvSpPr txBox="1"/>
          <p:nvPr/>
        </p:nvSpPr>
        <p:spPr>
          <a:xfrm>
            <a:off x="4601300" y="3588300"/>
            <a:ext cx="2801700" cy="3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00FFFF"/>
                </a:solidFill>
              </a:rPr>
              <a:t>1545 UTC 26 September</a:t>
            </a:r>
            <a:endParaRPr b="1">
              <a:solidFill>
                <a:srgbClr val="00FFF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2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5" name="Google Shape;395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32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8" name="Google Shape;398;p32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99" name="Google Shape;399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83450" y="1610050"/>
            <a:ext cx="3590425" cy="5067651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32"/>
          <p:cNvSpPr txBox="1"/>
          <p:nvPr/>
        </p:nvSpPr>
        <p:spPr>
          <a:xfrm>
            <a:off x="4226775" y="1171850"/>
            <a:ext cx="6885000" cy="8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/>
              <a:t>Relative vorticity near take-off time</a:t>
            </a:r>
            <a:endParaRPr sz="1800" u="sng"/>
          </a:p>
        </p:txBody>
      </p:sp>
      <p:sp>
        <p:nvSpPr>
          <p:cNvPr id="401" name="Google Shape;401;p32"/>
          <p:cNvSpPr txBox="1"/>
          <p:nvPr/>
        </p:nvSpPr>
        <p:spPr>
          <a:xfrm>
            <a:off x="932100" y="3189925"/>
            <a:ext cx="5163900" cy="1694700"/>
          </a:xfrm>
          <a:prstGeom prst="rect">
            <a:avLst/>
          </a:prstGeom>
          <a:solidFill>
            <a:srgbClr val="D9D9D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Taken ~10 h prior to takeoff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Elongated circulation seen at surface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Strong easterly flow to north of low-level axis likely tied to Papagayo jet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Broad region of monsoonal southwesterly flow to south of low-level axis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33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7" name="Google Shape;407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33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10" name="Google Shape;410;p33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11" name="Google Shape;41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80350" y="2178115"/>
            <a:ext cx="4648200" cy="3514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96000" y="2405251"/>
            <a:ext cx="5261374" cy="2921775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33"/>
          <p:cNvSpPr txBox="1"/>
          <p:nvPr/>
        </p:nvSpPr>
        <p:spPr>
          <a:xfrm>
            <a:off x="4035525" y="1273438"/>
            <a:ext cx="6885000" cy="8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/>
              <a:t>Environmental conditions during mission</a:t>
            </a:r>
            <a:endParaRPr sz="1800" u="sng"/>
          </a:p>
        </p:txBody>
      </p:sp>
      <p:sp>
        <p:nvSpPr>
          <p:cNvPr id="414" name="Google Shape;414;p33"/>
          <p:cNvSpPr txBox="1"/>
          <p:nvPr/>
        </p:nvSpPr>
        <p:spPr>
          <a:xfrm>
            <a:off x="2773025" y="5958000"/>
            <a:ext cx="7207800" cy="640200"/>
          </a:xfrm>
          <a:prstGeom prst="rect">
            <a:avLst/>
          </a:prstGeom>
          <a:solidFill>
            <a:srgbClr val="D9D9D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Light- to moderate shear in area of system (off lower-right edge of domain)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Abundant low- to mid-level moisture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34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0" name="Google Shape;420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34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3" name="Google Shape;423;p34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24" name="Google Shape;424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09675" y="1903227"/>
            <a:ext cx="5166650" cy="4428550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p34"/>
          <p:cNvSpPr txBox="1"/>
          <p:nvPr/>
        </p:nvSpPr>
        <p:spPr>
          <a:xfrm>
            <a:off x="227100" y="3397650"/>
            <a:ext cx="4291200" cy="1200300"/>
          </a:xfrm>
          <a:prstGeom prst="rect">
            <a:avLst/>
          </a:prstGeom>
          <a:solidFill>
            <a:srgbClr val="D9D9D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Mission executed as planned; minimal deviations to pattern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Chaotic wind field at flight-level; strongest winds on north side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26" name="Google Shape;426;p34"/>
          <p:cNvSpPr txBox="1"/>
          <p:nvPr/>
        </p:nvSpPr>
        <p:spPr>
          <a:xfrm>
            <a:off x="6566550" y="1397413"/>
            <a:ext cx="6885000" cy="8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/>
              <a:t>Actual flight track</a:t>
            </a:r>
            <a:endParaRPr sz="1800" u="sng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5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2" name="Google Shape;432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35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5" name="Google Shape;435;p35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36" name="Google Shape;436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88225" y="1813575"/>
            <a:ext cx="5344725" cy="4560825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35"/>
          <p:cNvSpPr txBox="1"/>
          <p:nvPr/>
        </p:nvSpPr>
        <p:spPr>
          <a:xfrm>
            <a:off x="1671200" y="5756825"/>
            <a:ext cx="862800" cy="34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700 hPa</a:t>
            </a:r>
            <a:endParaRPr b="1"/>
          </a:p>
        </p:txBody>
      </p:sp>
      <p:sp>
        <p:nvSpPr>
          <p:cNvPr id="438" name="Google Shape;438;p35"/>
          <p:cNvSpPr txBox="1"/>
          <p:nvPr/>
        </p:nvSpPr>
        <p:spPr>
          <a:xfrm>
            <a:off x="7183700" y="3206425"/>
            <a:ext cx="4577700" cy="1415400"/>
          </a:xfrm>
          <a:prstGeom prst="rect">
            <a:avLst/>
          </a:prstGeom>
          <a:solidFill>
            <a:srgbClr val="D9D9D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Mostly easterly flow at 700 hPa, except for a region of weak westerlies along southern west-east leg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Appearance of a shear axis oriented WSW/ENE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39" name="Google Shape;439;p35"/>
          <p:cNvSpPr txBox="1"/>
          <p:nvPr/>
        </p:nvSpPr>
        <p:spPr>
          <a:xfrm>
            <a:off x="2332225" y="1253250"/>
            <a:ext cx="4577700" cy="8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/>
              <a:t>Dropsonde synoptic map at 700 hPa</a:t>
            </a:r>
            <a:endParaRPr sz="1800" u="sng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36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5" name="Google Shape;445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p36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8" name="Google Shape;448;p36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49" name="Google Shape;449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68250" y="1821025"/>
            <a:ext cx="5348275" cy="4563850"/>
          </a:xfrm>
          <a:prstGeom prst="rect">
            <a:avLst/>
          </a:prstGeom>
          <a:noFill/>
          <a:ln>
            <a:noFill/>
          </a:ln>
        </p:spPr>
      </p:pic>
      <p:sp>
        <p:nvSpPr>
          <p:cNvPr id="450" name="Google Shape;450;p36"/>
          <p:cNvSpPr txBox="1"/>
          <p:nvPr/>
        </p:nvSpPr>
        <p:spPr>
          <a:xfrm>
            <a:off x="1671200" y="5756825"/>
            <a:ext cx="1042200" cy="34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1000 hPa</a:t>
            </a:r>
            <a:endParaRPr b="1"/>
          </a:p>
        </p:txBody>
      </p:sp>
      <p:sp>
        <p:nvSpPr>
          <p:cNvPr id="451" name="Google Shape;451;p36"/>
          <p:cNvSpPr txBox="1"/>
          <p:nvPr/>
        </p:nvSpPr>
        <p:spPr>
          <a:xfrm>
            <a:off x="7183700" y="3206425"/>
            <a:ext cx="4446600" cy="1475100"/>
          </a:xfrm>
          <a:prstGeom prst="rect">
            <a:avLst/>
          </a:prstGeom>
          <a:solidFill>
            <a:srgbClr val="D9D9D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Strongest near-surface winds &gt; 30 kt on the northern side, likely reflecting presence of Papagayo jet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Appearance of a circulation center in SW portion of domain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52" name="Google Shape;452;p36"/>
          <p:cNvSpPr txBox="1"/>
          <p:nvPr/>
        </p:nvSpPr>
        <p:spPr>
          <a:xfrm>
            <a:off x="2256025" y="1253250"/>
            <a:ext cx="4577700" cy="8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/>
              <a:t>Dropsonde synoptic map at 1000 hPa</a:t>
            </a:r>
            <a:endParaRPr sz="1800" u="sng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37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8" name="Google Shape;458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37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1" name="Google Shape;461;p37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62" name="Google Shape;462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43950" y="1947876"/>
            <a:ext cx="7869724" cy="3735825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37"/>
          <p:cNvSpPr txBox="1"/>
          <p:nvPr/>
        </p:nvSpPr>
        <p:spPr>
          <a:xfrm>
            <a:off x="1063800" y="5805600"/>
            <a:ext cx="9849300" cy="924900"/>
          </a:xfrm>
          <a:prstGeom prst="rect">
            <a:avLst/>
          </a:prstGeom>
          <a:solidFill>
            <a:srgbClr val="D9D9D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More extensive coverage of precipitation than on previous day, filled in more as mission progressed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Primarily congestus, stratiform preciptation; some deeper convection with echo tops reaching 14 km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Strongest winds at 2 km in northern portion of domain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64" name="Google Shape;464;p37"/>
          <p:cNvSpPr txBox="1"/>
          <p:nvPr/>
        </p:nvSpPr>
        <p:spPr>
          <a:xfrm>
            <a:off x="4739250" y="1342150"/>
            <a:ext cx="4577700" cy="8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/>
              <a:t>Tail Doppler radar analyses</a:t>
            </a:r>
            <a:endParaRPr sz="1800" u="sng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38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0" name="Google Shape;470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p38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3" name="Google Shape;473;p38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74" name="Google Shape;474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67975" y="1873340"/>
            <a:ext cx="7334250" cy="3486150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38"/>
          <p:cNvSpPr txBox="1"/>
          <p:nvPr/>
        </p:nvSpPr>
        <p:spPr>
          <a:xfrm>
            <a:off x="4739250" y="1342150"/>
            <a:ext cx="4577700" cy="8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/>
              <a:t>Tail Doppler radar analyses</a:t>
            </a:r>
            <a:endParaRPr sz="1800" u="sng"/>
          </a:p>
        </p:txBody>
      </p:sp>
      <p:sp>
        <p:nvSpPr>
          <p:cNvPr id="476" name="Google Shape;476;p38"/>
          <p:cNvSpPr txBox="1"/>
          <p:nvPr/>
        </p:nvSpPr>
        <p:spPr>
          <a:xfrm>
            <a:off x="1063800" y="5805600"/>
            <a:ext cx="9849300" cy="752700"/>
          </a:xfrm>
          <a:prstGeom prst="rect">
            <a:avLst/>
          </a:prstGeom>
          <a:solidFill>
            <a:srgbClr val="D9D9D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Radar-derived wind fields consistent with dropsondes 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Shear axis at 4 km (~600 hPa); suggestion of circulation center at 0.5 km (~950 hPa)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39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2" name="Google Shape;482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p39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85" name="Google Shape;485;p39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86" name="Google Shape;486;p39"/>
          <p:cNvSpPr txBox="1"/>
          <p:nvPr/>
        </p:nvSpPr>
        <p:spPr>
          <a:xfrm>
            <a:off x="0" y="1329267"/>
            <a:ext cx="12192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2400" b="1"/>
              <a:t>27H1</a:t>
            </a:r>
            <a:endParaRPr sz="2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39"/>
          <p:cNvSpPr txBox="1"/>
          <p:nvPr/>
        </p:nvSpPr>
        <p:spPr>
          <a:xfrm>
            <a:off x="2498000" y="2538100"/>
            <a:ext cx="681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Summary and questions</a:t>
            </a:r>
            <a:endParaRPr sz="2000" b="1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39"/>
          <p:cNvSpPr/>
          <p:nvPr/>
        </p:nvSpPr>
        <p:spPr>
          <a:xfrm>
            <a:off x="636150" y="2965575"/>
            <a:ext cx="10919700" cy="17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Successful in </a:t>
            </a: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sampling the structure of the system as it progressed further west away from Central America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o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Square-spiral pattern successfully flown, allowing for calculation of line integrals around boundaries of two boxes and terms in </a:t>
            </a: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circulation budget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especially when compared to previous and subsequent missions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Sampled a </a:t>
            </a: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shear/trough axis in the midlevels and broad circulation at the surface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More extensive coverage of precipitation; 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congestus, stratiform, some deep convection with echo tops reaching 14 km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o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relative importance of </a:t>
            </a: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low-level, mid-level vorticity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centers?  Did </a:t>
            </a: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low-level circulation grow upward 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next day, or did </a:t>
            </a: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mid-level circulation develop 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deep convection? What was </a:t>
            </a: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role of precipitation mode 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this evolution?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39"/>
          <p:cNvSpPr txBox="1"/>
          <p:nvPr/>
        </p:nvSpPr>
        <p:spPr>
          <a:xfrm>
            <a:off x="2574200" y="5172900"/>
            <a:ext cx="681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Problems</a:t>
            </a:r>
            <a:endParaRPr sz="2000" b="1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39"/>
          <p:cNvSpPr/>
          <p:nvPr/>
        </p:nvSpPr>
        <p:spPr>
          <a:xfrm>
            <a:off x="649000" y="5521850"/>
            <a:ext cx="7142700" cy="10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None of the AXBTs worked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were also 2 fast fall dropsondes, each backed up with another sonde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39"/>
          <p:cNvSpPr/>
          <p:nvPr/>
        </p:nvSpPr>
        <p:spPr>
          <a:xfrm>
            <a:off x="2139125" y="1783300"/>
            <a:ext cx="4592400" cy="7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8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Dropsondes (1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HRD, 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IR sondes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AXBTS (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0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Good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)</a:t>
            </a:r>
            <a:endParaRPr sz="16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39"/>
          <p:cNvSpPr/>
          <p:nvPr/>
        </p:nvSpPr>
        <p:spPr>
          <a:xfrm>
            <a:off x="208412" y="1783291"/>
            <a:ext cx="2116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Takeoff: 	1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300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UTC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Landing: 	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2033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UTC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Liberia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Liberia</a:t>
            </a:r>
            <a:endParaRPr sz="16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39"/>
          <p:cNvSpPr txBox="1"/>
          <p:nvPr/>
        </p:nvSpPr>
        <p:spPr>
          <a:xfrm>
            <a:off x="8027475" y="4919775"/>
            <a:ext cx="4123500" cy="17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latin typeface="Courier New"/>
                <a:ea typeface="Courier New"/>
                <a:cs typeface="Courier New"/>
                <a:sym typeface="Courier New"/>
              </a:rPr>
              <a:t>11 AM PDT NHC TWO: </a:t>
            </a:r>
            <a:endParaRPr sz="12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latin typeface="Courier New"/>
                <a:ea typeface="Courier New"/>
                <a:cs typeface="Courier New"/>
                <a:sym typeface="Courier New"/>
              </a:rPr>
              <a:t>Satellite data and reports from a NOAA Hurricane Hunter aircraft indicate that the circulation associated with an area of low pressure a few hundred miles south of the Gulf of Tehuantepec has become a little better defined since yesterday.</a:t>
            </a:r>
            <a:endParaRPr sz="12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40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9" name="Google Shape;499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40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6/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02" name="Google Shape;502;p40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03" name="Google Shape;503;p40"/>
          <p:cNvSpPr/>
          <p:nvPr/>
        </p:nvSpPr>
        <p:spPr>
          <a:xfrm>
            <a:off x="127000" y="1384300"/>
            <a:ext cx="6489600" cy="5384700"/>
          </a:xfrm>
          <a:prstGeom prst="rect">
            <a:avLst/>
          </a:prstGeom>
          <a:solidFill>
            <a:srgbClr val="D0CECE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40"/>
          <p:cNvSpPr txBox="1"/>
          <p:nvPr/>
        </p:nvSpPr>
        <p:spPr>
          <a:xfrm>
            <a:off x="152400" y="1397000"/>
            <a:ext cx="6451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2000" b="1" u="sng"/>
              <a:t>28</a:t>
            </a: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2000" b="1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40"/>
          <p:cNvSpPr txBox="1"/>
          <p:nvPr/>
        </p:nvSpPr>
        <p:spPr>
          <a:xfrm>
            <a:off x="342900" y="1930400"/>
            <a:ext cx="5460900" cy="25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T/O: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1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3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00 UTC (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07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00 L), </a:t>
            </a:r>
            <a:endParaRPr sz="1600" b="0" i="0" u="none" strike="noStrike" cap="none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Liberia - Liberia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Planned Flight Time: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8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hr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HRD Crew: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LPS:	</a:t>
            </a:r>
            <a:r>
              <a:rPr lang="en-US" sz="1600" b="0" i="0" u="none" strike="noStrike" cap="none" dirty="0" smtClean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Zawislak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Radar: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R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ogers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Drops: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Zhang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none" strike="noStrike" cap="none" dirty="0" err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Gnd</a:t>
            </a: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n-US" sz="1600" b="0" i="1" u="none" strike="noStrike" cap="none" dirty="0" err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Rdr</a:t>
            </a:r>
            <a:r>
              <a:rPr lang="en-US" sz="1600" b="0" i="1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: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</a:t>
            </a:r>
            <a:r>
              <a:rPr lang="en-US" sz="1600" dirty="0">
                <a:latin typeface="Cambria"/>
                <a:ea typeface="Cambria"/>
                <a:cs typeface="Cambria"/>
                <a:sym typeface="Cambria"/>
              </a:rPr>
              <a:t>Reasor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NESDIS:</a:t>
            </a:r>
            <a:r>
              <a:rPr lang="en-US" sz="1600" b="1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	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Sapp</a:t>
            </a:r>
            <a:endParaRPr sz="1600" b="0" i="0" u="none" strike="noStrike" cap="none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06" name="Google Shape;506;p40"/>
          <p:cNvSpPr txBox="1"/>
          <p:nvPr/>
        </p:nvSpPr>
        <p:spPr>
          <a:xfrm>
            <a:off x="342900" y="4637300"/>
            <a:ext cx="5870400" cy="23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sng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Objectives: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Genesis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Stage Experiment: Objective #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1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(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Precipitation Mode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Genesis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Stage Experiment: Objective #2 (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Pouch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mbria"/>
              <a:buChar char="•"/>
            </a:pPr>
            <a:r>
              <a:rPr lang="en-US" sz="1600" u="sng">
                <a:latin typeface="Cambria"/>
                <a:ea typeface="Cambria"/>
                <a:cs typeface="Cambria"/>
                <a:sym typeface="Cambria"/>
              </a:rPr>
              <a:t>Survey the potential genesis region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, including identifying the location of the surface circulation relative to any mid-level centers, as well as observe </a:t>
            </a:r>
            <a:r>
              <a:rPr lang="en-US" sz="1600" u="sng">
                <a:latin typeface="Cambria"/>
                <a:ea typeface="Cambria"/>
                <a:cs typeface="Cambria"/>
                <a:sym typeface="Cambria"/>
              </a:rPr>
              <a:t>precipitation mode within survey region</a:t>
            </a:r>
            <a:endParaRPr sz="1600" u="sng"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1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507" name="Google Shape;507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31100" y="1967375"/>
            <a:ext cx="5460900" cy="4218544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40"/>
          <p:cNvSpPr txBox="1"/>
          <p:nvPr/>
        </p:nvSpPr>
        <p:spPr>
          <a:xfrm>
            <a:off x="7042200" y="2506625"/>
            <a:ext cx="48387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Dropsondes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/>
              <a:t>At each of the green dots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0000FF"/>
                </a:solidFill>
              </a:rPr>
              <a:t>AXBTs</a:t>
            </a:r>
            <a:r>
              <a:rPr lang="en-US"/>
              <a:t>: None</a:t>
            </a:r>
            <a:endParaRPr/>
          </a:p>
        </p:txBody>
      </p:sp>
      <p:sp>
        <p:nvSpPr>
          <p:cNvPr id="509" name="Google Shape;509;p40"/>
          <p:cNvSpPr txBox="1"/>
          <p:nvPr/>
        </p:nvSpPr>
        <p:spPr>
          <a:xfrm>
            <a:off x="7139350" y="4557350"/>
            <a:ext cx="40797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/>
              <a:t>Square spiral at 12 kft, 3x3° outer square, 1x1° inner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3429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342900" marR="0" lvl="0" indent="-254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0" name="Google Shape;510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89575" y="1860525"/>
            <a:ext cx="3012000" cy="3012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40"/>
          <p:cNvSpPr txBox="1"/>
          <p:nvPr/>
        </p:nvSpPr>
        <p:spPr>
          <a:xfrm>
            <a:off x="3189575" y="4320800"/>
            <a:ext cx="2439300" cy="3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2CC"/>
                </a:solidFill>
              </a:rPr>
              <a:t>0900Z 28 September</a:t>
            </a:r>
            <a:endParaRPr b="1">
              <a:solidFill>
                <a:srgbClr val="FFF2CC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4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7" name="Google Shape;517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519" name="Google Shape;519;p4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20" name="Google Shape;520;p4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21" name="Google Shape;521;p41"/>
          <p:cNvSpPr txBox="1"/>
          <p:nvPr/>
        </p:nvSpPr>
        <p:spPr>
          <a:xfrm>
            <a:off x="4441925" y="1681375"/>
            <a:ext cx="6885000" cy="8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/>
              <a:t>Relative vorticity near take-off time</a:t>
            </a:r>
            <a:endParaRPr sz="1800" u="sng"/>
          </a:p>
        </p:txBody>
      </p:sp>
      <p:sp>
        <p:nvSpPr>
          <p:cNvPr id="522" name="Google Shape;522;p41"/>
          <p:cNvSpPr txBox="1"/>
          <p:nvPr/>
        </p:nvSpPr>
        <p:spPr>
          <a:xfrm>
            <a:off x="3043200" y="5958000"/>
            <a:ext cx="6698400" cy="640200"/>
          </a:xfrm>
          <a:prstGeom prst="rect">
            <a:avLst/>
          </a:prstGeom>
          <a:solidFill>
            <a:srgbClr val="D9D9D9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Stronger, elongated vorticity maximum at both 700 and 850 hPa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mbria"/>
              <a:buChar char="●"/>
            </a:pP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Maximum centered at ~10 N 98 W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23" name="Google Shape;523;p41"/>
          <p:cNvSpPr txBox="1"/>
          <p:nvPr/>
        </p:nvSpPr>
        <p:spPr>
          <a:xfrm>
            <a:off x="0" y="1329450"/>
            <a:ext cx="1219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1800" b="1"/>
              <a:t>28</a:t>
            </a: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1800" b="1" i="0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4" name="Google Shape;524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3125" y="2355301"/>
            <a:ext cx="4686300" cy="3319466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41"/>
          <p:cNvSpPr txBox="1"/>
          <p:nvPr/>
        </p:nvSpPr>
        <p:spPr>
          <a:xfrm>
            <a:off x="1223125" y="2326325"/>
            <a:ext cx="862800" cy="34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700 hPa</a:t>
            </a:r>
            <a:endParaRPr b="1"/>
          </a:p>
        </p:txBody>
      </p:sp>
      <p:pic>
        <p:nvPicPr>
          <p:cNvPr id="526" name="Google Shape;526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09125" y="2355300"/>
            <a:ext cx="4686324" cy="3319474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Google Shape;527;p41"/>
          <p:cNvSpPr txBox="1"/>
          <p:nvPr/>
        </p:nvSpPr>
        <p:spPr>
          <a:xfrm>
            <a:off x="6509125" y="2326325"/>
            <a:ext cx="862800" cy="34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850 hPa</a:t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5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" name="Google Shape;124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5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" name="Google Shape;127;p15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8" name="Google Shape;128;p15"/>
          <p:cNvSpPr txBox="1"/>
          <p:nvPr/>
        </p:nvSpPr>
        <p:spPr>
          <a:xfrm>
            <a:off x="320150" y="1567050"/>
            <a:ext cx="10800900" cy="9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Purpose</a:t>
            </a: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15"/>
          <p:cNvSpPr txBox="1"/>
          <p:nvPr/>
        </p:nvSpPr>
        <p:spPr>
          <a:xfrm>
            <a:off x="759700" y="1966550"/>
            <a:ext cx="11441100" cy="21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15"/>
          <p:cNvSpPr txBox="1"/>
          <p:nvPr/>
        </p:nvSpPr>
        <p:spPr>
          <a:xfrm>
            <a:off x="320150" y="3294600"/>
            <a:ext cx="7381800" cy="9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Target</a:t>
            </a: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15"/>
          <p:cNvSpPr txBox="1"/>
          <p:nvPr/>
        </p:nvSpPr>
        <p:spPr>
          <a:xfrm>
            <a:off x="320150" y="5126075"/>
            <a:ext cx="7557600" cy="7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Mission Timeline</a:t>
            </a: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15"/>
          <p:cNvSpPr txBox="1"/>
          <p:nvPr/>
        </p:nvSpPr>
        <p:spPr>
          <a:xfrm>
            <a:off x="7079925" y="6100650"/>
            <a:ext cx="47994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134F5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134F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15"/>
          <p:cNvSpPr txBox="1"/>
          <p:nvPr/>
        </p:nvSpPr>
        <p:spPr>
          <a:xfrm>
            <a:off x="957650" y="3703575"/>
            <a:ext cx="5431500" cy="13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Potentially developing Invest 96E in the East Pacific (eventually developed into Sergio)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5"/>
          <p:cNvSpPr txBox="1"/>
          <p:nvPr/>
        </p:nvSpPr>
        <p:spPr>
          <a:xfrm>
            <a:off x="957650" y="5409300"/>
            <a:ext cx="6064500" cy="12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Once daily out of LIR, with takeoffs at 1000 L (1600 UTC) for the first mission, and 0700 L (1300 UTC) for the follow-on flights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5"/>
          <p:cNvSpPr txBox="1"/>
          <p:nvPr/>
        </p:nvSpPr>
        <p:spPr>
          <a:xfrm>
            <a:off x="957650" y="2028178"/>
            <a:ext cx="10734900" cy="17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Research tasked missions for the Genesis Stage Experiment, operating out of Liberia, Costa Rica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Target the Papagayo gap flow, thought to be involved in the genesis process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6" name="Google Shape;136;p15"/>
          <p:cNvPicPr preferRelativeResize="0"/>
          <p:nvPr/>
        </p:nvPicPr>
        <p:blipFill rotWithShape="1">
          <a:blip r:embed="rId5">
            <a:alphaModFix/>
          </a:blip>
          <a:srcRect l="9828"/>
          <a:stretch/>
        </p:blipFill>
        <p:spPr>
          <a:xfrm>
            <a:off x="6712675" y="3270425"/>
            <a:ext cx="5405672" cy="353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5"/>
          <p:cNvSpPr txBox="1"/>
          <p:nvPr/>
        </p:nvSpPr>
        <p:spPr>
          <a:xfrm>
            <a:off x="9214325" y="4223825"/>
            <a:ext cx="16062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FF"/>
                </a:solidFill>
              </a:rPr>
              <a:t>Papagayo Gap</a:t>
            </a:r>
            <a:endParaRPr b="1">
              <a:solidFill>
                <a:srgbClr val="FFFFFF"/>
              </a:solidFill>
            </a:endParaRPr>
          </a:p>
        </p:txBody>
      </p:sp>
      <p:sp>
        <p:nvSpPr>
          <p:cNvPr id="138" name="Google Shape;138;p15"/>
          <p:cNvSpPr txBox="1"/>
          <p:nvPr/>
        </p:nvSpPr>
        <p:spPr>
          <a:xfrm>
            <a:off x="9591050" y="4961000"/>
            <a:ext cx="16062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FF"/>
                </a:solidFill>
              </a:rPr>
              <a:t>LIR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42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3" name="Google Shape;533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Google Shape;534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Google Shape;535;p42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36" name="Google Shape;536;p42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37" name="Google Shape;537;p42"/>
          <p:cNvSpPr txBox="1"/>
          <p:nvPr/>
        </p:nvSpPr>
        <p:spPr>
          <a:xfrm>
            <a:off x="4624750" y="1477100"/>
            <a:ext cx="17469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42"/>
          <p:cNvSpPr txBox="1"/>
          <p:nvPr/>
        </p:nvSpPr>
        <p:spPr>
          <a:xfrm>
            <a:off x="0" y="1329450"/>
            <a:ext cx="1219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1800" b="1"/>
              <a:t>26</a:t>
            </a: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1800" b="1" i="0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9" name="Google Shape;539;p42"/>
          <p:cNvPicPr preferRelativeResize="0"/>
          <p:nvPr/>
        </p:nvPicPr>
        <p:blipFill rotWithShape="1">
          <a:blip r:embed="rId5">
            <a:alphaModFix/>
          </a:blip>
          <a:srcRect r="19113"/>
          <a:stretch/>
        </p:blipFill>
        <p:spPr>
          <a:xfrm>
            <a:off x="3213600" y="1784325"/>
            <a:ext cx="6045399" cy="4970750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p42"/>
          <p:cNvSpPr txBox="1"/>
          <p:nvPr/>
        </p:nvSpPr>
        <p:spPr>
          <a:xfrm>
            <a:off x="3213600" y="1722150"/>
            <a:ext cx="6045300" cy="3582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Deep-layer shear near take-off time: 1500 UTC 26 Sept.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43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6" name="Google Shape;546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p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548" name="Google Shape;548;p43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6/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49" name="Google Shape;549;p43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50" name="Google Shape;550;p43"/>
          <p:cNvSpPr txBox="1"/>
          <p:nvPr/>
        </p:nvSpPr>
        <p:spPr>
          <a:xfrm>
            <a:off x="0" y="1329450"/>
            <a:ext cx="1219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1800" b="1"/>
              <a:t>28</a:t>
            </a: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1800" b="1" i="0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1" name="Google Shape;551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882050"/>
            <a:ext cx="4333875" cy="433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8675" y="3206775"/>
            <a:ext cx="7400926" cy="3517006"/>
          </a:xfrm>
          <a:prstGeom prst="rect">
            <a:avLst/>
          </a:prstGeom>
          <a:noFill/>
          <a:ln>
            <a:noFill/>
          </a:ln>
        </p:spPr>
      </p:pic>
      <p:sp>
        <p:nvSpPr>
          <p:cNvPr id="553" name="Google Shape;553;p43"/>
          <p:cNvSpPr txBox="1"/>
          <p:nvPr/>
        </p:nvSpPr>
        <p:spPr>
          <a:xfrm>
            <a:off x="4927600" y="1752600"/>
            <a:ext cx="7158850" cy="118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Persistent mesoscale convective system (MCS) on the eastern side of the pattern; large area of stratiform rain, leading edge convective line heading into the inner square on </a:t>
            </a:r>
            <a:r>
              <a:rPr lang="en-US" sz="1600" dirty="0" smtClean="0">
                <a:latin typeface="Calibri"/>
                <a:ea typeface="Calibri"/>
                <a:cs typeface="Calibri"/>
                <a:sym typeface="Calibri"/>
              </a:rPr>
              <a:t>arrival </a:t>
            </a:r>
            <a:r>
              <a:rPr lang="mr-IN" sz="1600" dirty="0" smtClean="0">
                <a:latin typeface="Calibri"/>
                <a:ea typeface="Calibri"/>
                <a:cs typeface="Calibri"/>
                <a:sym typeface="Calibri"/>
              </a:rPr>
              <a:t>–</a:t>
            </a:r>
            <a:r>
              <a:rPr lang="en-US" sz="1600" dirty="0" smtClean="0">
                <a:latin typeface="Calibri"/>
                <a:ea typeface="Calibri"/>
                <a:cs typeface="Calibri"/>
                <a:sym typeface="Calibri"/>
              </a:rPr>
              <a:t> mostly moderately deep congestus in pattern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Clear, persistent </a:t>
            </a:r>
            <a:r>
              <a:rPr lang="en-US" sz="16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midlevel mesoscale convective vortex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(MCV) within the MCS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Some increase in coverage of precipitation on the west side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43"/>
          <p:cNvSpPr/>
          <p:nvPr/>
        </p:nvSpPr>
        <p:spPr>
          <a:xfrm>
            <a:off x="10761775" y="4754200"/>
            <a:ext cx="597900" cy="5628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43"/>
          <p:cNvSpPr txBox="1"/>
          <p:nvPr/>
        </p:nvSpPr>
        <p:spPr>
          <a:xfrm>
            <a:off x="11043150" y="5216750"/>
            <a:ext cx="1043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MCV</a:t>
            </a:r>
            <a:endParaRPr sz="18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44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1" name="Google Shape;561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563" name="Google Shape;563;p44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6/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4" name="Google Shape;564;p44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65" name="Google Shape;565;p44"/>
          <p:cNvSpPr txBox="1"/>
          <p:nvPr/>
        </p:nvSpPr>
        <p:spPr>
          <a:xfrm>
            <a:off x="0" y="1329450"/>
            <a:ext cx="1219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1800" b="1"/>
              <a:t>28</a:t>
            </a: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1800" b="1" i="0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6" name="Google Shape;566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882050"/>
            <a:ext cx="4333875" cy="4333875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p44"/>
          <p:cNvSpPr txBox="1"/>
          <p:nvPr/>
        </p:nvSpPr>
        <p:spPr>
          <a:xfrm>
            <a:off x="4979750" y="1752600"/>
            <a:ext cx="7106700" cy="140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Observed broad (elongated) surface/low-level circulation with some curvature also seen at FL (4 km) -- MCV distinct feature to the east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Observed 34 kt winds to the north/northeast (once it develops, likely be a tropical storm)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MSLP down to 1006 mb (dropsonde measured)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8" name="Google Shape;568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42050" y="3228410"/>
            <a:ext cx="7397494" cy="3504564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44"/>
          <p:cNvSpPr/>
          <p:nvPr/>
        </p:nvSpPr>
        <p:spPr>
          <a:xfrm>
            <a:off x="10761775" y="4754200"/>
            <a:ext cx="597900" cy="5628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p44"/>
          <p:cNvSpPr txBox="1"/>
          <p:nvPr/>
        </p:nvSpPr>
        <p:spPr>
          <a:xfrm>
            <a:off x="11043150" y="5216750"/>
            <a:ext cx="1043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MCV</a:t>
            </a:r>
            <a:endParaRPr sz="18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1" name="Google Shape;571;p44"/>
          <p:cNvCxnSpPr/>
          <p:nvPr/>
        </p:nvCxnSpPr>
        <p:spPr>
          <a:xfrm rot="10800000" flipH="1">
            <a:off x="5767750" y="4489750"/>
            <a:ext cx="621300" cy="14304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2" name="Google Shape;572;p44"/>
          <p:cNvCxnSpPr/>
          <p:nvPr/>
        </p:nvCxnSpPr>
        <p:spPr>
          <a:xfrm rot="10800000" flipH="1">
            <a:off x="9626850" y="4958800"/>
            <a:ext cx="677700" cy="7920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45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8" name="Google Shape;578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" name="Google Shape;579;p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580" name="Google Shape;580;p45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6/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81" name="Google Shape;581;p45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582" name="Google Shape;582;p45"/>
          <p:cNvPicPr preferRelativeResize="0"/>
          <p:nvPr/>
        </p:nvPicPr>
        <p:blipFill rotWithShape="1">
          <a:blip r:embed="rId5">
            <a:alphaModFix/>
          </a:blip>
          <a:srcRect t="8434" b="31577"/>
          <a:stretch/>
        </p:blipFill>
        <p:spPr>
          <a:xfrm>
            <a:off x="152400" y="1917262"/>
            <a:ext cx="5943600" cy="203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45"/>
          <p:cNvPicPr preferRelativeResize="0"/>
          <p:nvPr/>
        </p:nvPicPr>
        <p:blipFill rotWithShape="1">
          <a:blip r:embed="rId6">
            <a:alphaModFix/>
          </a:blip>
          <a:srcRect b="52644"/>
          <a:stretch/>
        </p:blipFill>
        <p:spPr>
          <a:xfrm>
            <a:off x="381000" y="4613570"/>
            <a:ext cx="5791200" cy="182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45"/>
          <p:cNvPicPr preferRelativeResize="0"/>
          <p:nvPr/>
        </p:nvPicPr>
        <p:blipFill rotWithShape="1">
          <a:blip r:embed="rId5">
            <a:alphaModFix/>
          </a:blip>
          <a:srcRect t="77684" b="3312"/>
          <a:stretch/>
        </p:blipFill>
        <p:spPr>
          <a:xfrm>
            <a:off x="152400" y="3967374"/>
            <a:ext cx="5943600" cy="646200"/>
          </a:xfrm>
          <a:prstGeom prst="rect">
            <a:avLst/>
          </a:prstGeom>
          <a:noFill/>
          <a:ln>
            <a:noFill/>
          </a:ln>
        </p:spPr>
      </p:pic>
      <p:sp>
        <p:nvSpPr>
          <p:cNvPr id="585" name="Google Shape;585;p45"/>
          <p:cNvSpPr txBox="1"/>
          <p:nvPr/>
        </p:nvSpPr>
        <p:spPr>
          <a:xfrm>
            <a:off x="0" y="1329450"/>
            <a:ext cx="1219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1800" b="1"/>
              <a:t>28</a:t>
            </a:r>
            <a:r>
              <a:rPr lang="en-US" sz="1800" b="1" i="0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H1</a:t>
            </a:r>
            <a:endParaRPr sz="1800" b="1" i="0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6" name="Google Shape;586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96000" y="1784325"/>
            <a:ext cx="5668352" cy="482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46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2" name="Google Shape;592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46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95" name="Google Shape;595;p46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96" name="Google Shape;596;p46"/>
          <p:cNvSpPr txBox="1"/>
          <p:nvPr/>
        </p:nvSpPr>
        <p:spPr>
          <a:xfrm>
            <a:off x="0" y="1329267"/>
            <a:ext cx="12192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201809</a:t>
            </a:r>
            <a:r>
              <a:rPr lang="en-US" sz="2400" b="1"/>
              <a:t>28H1</a:t>
            </a:r>
            <a:endParaRPr sz="2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p46"/>
          <p:cNvSpPr txBox="1"/>
          <p:nvPr/>
        </p:nvSpPr>
        <p:spPr>
          <a:xfrm>
            <a:off x="0" y="2565375"/>
            <a:ext cx="681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sz="2000" b="1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46"/>
          <p:cNvSpPr/>
          <p:nvPr/>
        </p:nvSpPr>
        <p:spPr>
          <a:xfrm>
            <a:off x="208400" y="3052300"/>
            <a:ext cx="6602700" cy="25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Observed what appeared to be a </a:t>
            </a: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surface circulation or trough axis west of the main convective area</a:t>
            </a:r>
            <a:endParaRPr sz="1600" b="1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flying the </a:t>
            </a: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inner square, winds were predominantly southerly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suggesting that the </a:t>
            </a:r>
            <a:r>
              <a:rPr lang="en-US" sz="1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surface circulation or trough had moved off to the west of our position</a:t>
            </a:r>
            <a:endParaRPr sz="1600" i="1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Coherent MCV in an MCS that was persistent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during our time on station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o"/>
            </a:pPr>
            <a:r>
              <a:rPr lang="en-US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Increase in coverage of convection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(particularly moderately deep), but shear may be unfavorably displacing the persistent convection to the east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Calibri"/>
              <a:buChar char="o"/>
            </a:pPr>
            <a:r>
              <a:rPr lang="en-US" sz="1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Will the persistent convection be the focal point for developing a stronger, more robust surface circulation?</a:t>
            </a:r>
            <a:endParaRPr sz="16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46"/>
          <p:cNvSpPr txBox="1"/>
          <p:nvPr/>
        </p:nvSpPr>
        <p:spPr>
          <a:xfrm>
            <a:off x="0" y="5723600"/>
            <a:ext cx="681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Problems</a:t>
            </a:r>
            <a:endParaRPr sz="2000" b="1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46"/>
          <p:cNvSpPr/>
          <p:nvPr/>
        </p:nvSpPr>
        <p:spPr>
          <a:xfrm>
            <a:off x="208400" y="6174200"/>
            <a:ext cx="66027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 b="1">
                <a:latin typeface="Calibri"/>
                <a:ea typeface="Calibri"/>
                <a:cs typeface="Calibri"/>
                <a:sym typeface="Calibri"/>
              </a:rPr>
              <a:t>Operational, wingpod SFMR still not working...used the 2nd downlooking SFMR in the belly</a:t>
            </a:r>
            <a:endParaRPr sz="1600" b="1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p46"/>
          <p:cNvSpPr/>
          <p:nvPr/>
        </p:nvSpPr>
        <p:spPr>
          <a:xfrm>
            <a:off x="2394600" y="1856575"/>
            <a:ext cx="4592400" cy="7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8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Dropsondes (1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HRD, 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IR sondes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o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0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AXBT </a:t>
            </a:r>
            <a:endParaRPr sz="16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p46"/>
          <p:cNvSpPr/>
          <p:nvPr/>
        </p:nvSpPr>
        <p:spPr>
          <a:xfrm>
            <a:off x="208412" y="1859491"/>
            <a:ext cx="2116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Takeoff: 	1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256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UTC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Landing: 	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2114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UTC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Liberia</a:t>
            </a:r>
            <a:r>
              <a:rPr lang="en-US" sz="16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Liberia</a:t>
            </a:r>
            <a:endParaRPr sz="16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3" name="Google Shape;603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12825" y="1423613"/>
            <a:ext cx="3520440" cy="2603272"/>
          </a:xfrm>
          <a:prstGeom prst="rect">
            <a:avLst/>
          </a:prstGeom>
          <a:noFill/>
          <a:ln>
            <a:noFill/>
          </a:ln>
        </p:spPr>
      </p:pic>
      <p:sp>
        <p:nvSpPr>
          <p:cNvPr id="604" name="Google Shape;604;p46"/>
          <p:cNvSpPr txBox="1"/>
          <p:nvPr/>
        </p:nvSpPr>
        <p:spPr>
          <a:xfrm>
            <a:off x="8335200" y="1859500"/>
            <a:ext cx="2216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5 AM PDT 28 Sept.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70 / 90% in 2 / 5 days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5" name="Google Shape;605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12825" y="4155038"/>
            <a:ext cx="3520440" cy="2603272"/>
          </a:xfrm>
          <a:prstGeom prst="rect">
            <a:avLst/>
          </a:prstGeom>
          <a:noFill/>
          <a:ln>
            <a:noFill/>
          </a:ln>
        </p:spPr>
      </p:pic>
      <p:sp>
        <p:nvSpPr>
          <p:cNvPr id="606" name="Google Shape;606;p46"/>
          <p:cNvSpPr txBox="1"/>
          <p:nvPr/>
        </p:nvSpPr>
        <p:spPr>
          <a:xfrm>
            <a:off x="8375400" y="4567525"/>
            <a:ext cx="2216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5 PM PDT 28 Sept.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100 / 100% in 2 / 5 days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7" name="Google Shape;607;p46"/>
          <p:cNvSpPr txBox="1"/>
          <p:nvPr/>
        </p:nvSpPr>
        <p:spPr>
          <a:xfrm>
            <a:off x="6377325" y="5358900"/>
            <a:ext cx="2743200" cy="1499100"/>
          </a:xfrm>
          <a:prstGeom prst="rect">
            <a:avLst/>
          </a:prstGeom>
          <a:solidFill>
            <a:srgbClr val="A2C4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latin typeface="Courier New"/>
                <a:ea typeface="Courier New"/>
                <a:cs typeface="Courier New"/>
                <a:sym typeface="Courier New"/>
              </a:rPr>
              <a:t>Satellite and NOAA Hurricane Hunter data indicate that an area</a:t>
            </a:r>
            <a:br>
              <a:rPr lang="en-US" sz="10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000">
                <a:latin typeface="Courier New"/>
                <a:ea typeface="Courier New"/>
                <a:cs typeface="Courier New"/>
                <a:sym typeface="Courier New"/>
              </a:rPr>
              <a:t>of low pressure centered a few hundred miles south of Acapulco,</a:t>
            </a:r>
            <a:br>
              <a:rPr lang="en-US" sz="10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000">
                <a:latin typeface="Courier New"/>
                <a:ea typeface="Courier New"/>
                <a:cs typeface="Courier New"/>
                <a:sym typeface="Courier New"/>
              </a:rPr>
              <a:t>Mexico, is producing tropical-storm-force winds.  However, the data</a:t>
            </a:r>
            <a:br>
              <a:rPr lang="en-US" sz="100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000">
                <a:latin typeface="Courier New"/>
                <a:ea typeface="Courier New"/>
                <a:cs typeface="Courier New"/>
                <a:sym typeface="Courier New"/>
              </a:rPr>
              <a:t>also show that the system does not have a well-defined center.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6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6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7" name="Google Shape;147;p16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16"/>
          <p:cNvSpPr txBox="1"/>
          <p:nvPr/>
        </p:nvSpPr>
        <p:spPr>
          <a:xfrm>
            <a:off x="320150" y="1567050"/>
            <a:ext cx="10800900" cy="9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Mission Highlights</a:t>
            </a: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957650" y="1735100"/>
            <a:ext cx="10734900" cy="48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Very few pre-genesis cases exist within the long history of the Hurricane Field Program, and the 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three missions flown could prove to be one of the best genesis datasets collected with the P-3</a:t>
            </a:r>
            <a:endParaRPr sz="20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Made more 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unique by the fact that we were flying in the East Pacific</a:t>
            </a:r>
            <a:endParaRPr sz="20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During the first mission, we sampled both the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Papagayo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gap flow region</a:t>
            </a: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, as well as along the potentially 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developing surface trough</a:t>
            </a:r>
            <a:endParaRPr sz="20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Successfully completed square spiral patterns </a:t>
            </a: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in the 2 subsequent missions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final genesis mission </a:t>
            </a: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-- would have observed developed Tropical Storm Sergio -- was 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scrubbed</a:t>
            </a: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 due to a mechanical issue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Data sent to EMC once an Invest was initiated </a:t>
            </a: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for the third and final mission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7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7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8" name="Google Shape;158;p17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9" name="Google Shape;159;p17"/>
          <p:cNvSpPr txBox="1"/>
          <p:nvPr/>
        </p:nvSpPr>
        <p:spPr>
          <a:xfrm>
            <a:off x="320150" y="1580700"/>
            <a:ext cx="10800900" cy="9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Deployment Notes</a:t>
            </a: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17"/>
          <p:cNvSpPr txBox="1"/>
          <p:nvPr/>
        </p:nvSpPr>
        <p:spPr>
          <a:xfrm>
            <a:off x="957650" y="2116100"/>
            <a:ext cx="10734900" cy="44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Thanks to AOC for arranging the Costa Rica option in the middle of the season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Liberia worked well for operations; close proximity of hotel, closer to target region than San Jose -- only issue were the high costs of commercial air travel to/from, and only one flight a day on each airline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US" sz="2200">
                <a:latin typeface="Calibri"/>
                <a:ea typeface="Calibri"/>
                <a:cs typeface="Calibri"/>
                <a:sym typeface="Calibri"/>
              </a:rPr>
              <a:t>Entire crew ferried on the P-3, but due to a mechanical issue, non-essential personnel flew back commercial air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8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" name="Google Shape;166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18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9" name="Google Shape;169;p18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70" name="Google Shape;17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5850" y="1911498"/>
            <a:ext cx="5767750" cy="4384076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8"/>
          <p:cNvSpPr txBox="1"/>
          <p:nvPr/>
        </p:nvSpPr>
        <p:spPr>
          <a:xfrm>
            <a:off x="475700" y="1435913"/>
            <a:ext cx="15942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Holbach and Bourassa (2014)</a:t>
            </a:r>
            <a:endParaRPr/>
          </a:p>
        </p:txBody>
      </p:sp>
      <p:sp>
        <p:nvSpPr>
          <p:cNvPr id="172" name="Google Shape;172;p18"/>
          <p:cNvSpPr txBox="1"/>
          <p:nvPr/>
        </p:nvSpPr>
        <p:spPr>
          <a:xfrm>
            <a:off x="475700" y="3269550"/>
            <a:ext cx="2098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 of weak Papagayo Gap wind</a:t>
            </a:r>
            <a:endParaRPr/>
          </a:p>
        </p:txBody>
      </p:sp>
      <p:sp>
        <p:nvSpPr>
          <p:cNvPr id="173" name="Google Shape;173;p18"/>
          <p:cNvSpPr txBox="1"/>
          <p:nvPr/>
        </p:nvSpPr>
        <p:spPr>
          <a:xfrm>
            <a:off x="3012825" y="3269550"/>
            <a:ext cx="19812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Example of strong Papagayo Gap wind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74" name="Google Shape;174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55375" y="1489500"/>
            <a:ext cx="6319400" cy="3413727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8"/>
          <p:cNvSpPr txBox="1"/>
          <p:nvPr/>
        </p:nvSpPr>
        <p:spPr>
          <a:xfrm>
            <a:off x="6096000" y="5068475"/>
            <a:ext cx="60258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u="sng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What do we want to know?</a:t>
            </a:r>
            <a:endParaRPr sz="1600" b="1" u="sng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Where do circulations in the low and middle troposphere originate? Gyre, monsoon trough, MCV?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What precipitation modes are responsible for the the spin-up of those circulations, and how do they feedback on the environment (i.e., humidity)?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9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1" name="Google Shape;18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9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4" name="Google Shape;184;p19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85" name="Google Shape;185;p19"/>
          <p:cNvPicPr preferRelativeResize="0"/>
          <p:nvPr/>
        </p:nvPicPr>
        <p:blipFill rotWithShape="1">
          <a:blip r:embed="rId5">
            <a:alphaModFix/>
          </a:blip>
          <a:srcRect l="52052"/>
          <a:stretch/>
        </p:blipFill>
        <p:spPr>
          <a:xfrm>
            <a:off x="8094800" y="1924975"/>
            <a:ext cx="3798300" cy="4848575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9"/>
          <p:cNvSpPr txBox="1"/>
          <p:nvPr/>
        </p:nvSpPr>
        <p:spPr>
          <a:xfrm>
            <a:off x="8094800" y="1649000"/>
            <a:ext cx="35403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18Z 25 September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Valid 12Z 27 September</a:t>
            </a:r>
            <a:endParaRPr sz="1200"/>
          </a:p>
        </p:txBody>
      </p:sp>
      <p:pic>
        <p:nvPicPr>
          <p:cNvPr id="187" name="Google Shape;187;p19"/>
          <p:cNvPicPr preferRelativeResize="0"/>
          <p:nvPr/>
        </p:nvPicPr>
        <p:blipFill rotWithShape="1">
          <a:blip r:embed="rId6">
            <a:alphaModFix/>
          </a:blip>
          <a:srcRect l="51807"/>
          <a:stretch/>
        </p:blipFill>
        <p:spPr>
          <a:xfrm>
            <a:off x="298900" y="1917925"/>
            <a:ext cx="3798300" cy="4834594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9"/>
          <p:cNvSpPr txBox="1"/>
          <p:nvPr/>
        </p:nvSpPr>
        <p:spPr>
          <a:xfrm>
            <a:off x="298900" y="1649000"/>
            <a:ext cx="35403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18Z 23 September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Valid 12Z 27 September</a:t>
            </a:r>
            <a:endParaRPr sz="1200"/>
          </a:p>
        </p:txBody>
      </p:sp>
      <p:pic>
        <p:nvPicPr>
          <p:cNvPr id="189" name="Google Shape;189;p19"/>
          <p:cNvPicPr preferRelativeResize="0"/>
          <p:nvPr/>
        </p:nvPicPr>
        <p:blipFill rotWithShape="1">
          <a:blip r:embed="rId7">
            <a:alphaModFix/>
          </a:blip>
          <a:srcRect l="51862"/>
          <a:stretch/>
        </p:blipFill>
        <p:spPr>
          <a:xfrm>
            <a:off x="4196850" y="1917925"/>
            <a:ext cx="3798299" cy="4862674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19"/>
          <p:cNvSpPr txBox="1"/>
          <p:nvPr/>
        </p:nvSpPr>
        <p:spPr>
          <a:xfrm>
            <a:off x="4196850" y="1649000"/>
            <a:ext cx="35403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00Z 25 September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Valid 12Z 27 September</a:t>
            </a:r>
            <a:endParaRPr sz="1200"/>
          </a:p>
        </p:txBody>
      </p:sp>
      <p:sp>
        <p:nvSpPr>
          <p:cNvPr id="191" name="Google Shape;191;p19"/>
          <p:cNvSpPr txBox="1"/>
          <p:nvPr/>
        </p:nvSpPr>
        <p:spPr>
          <a:xfrm>
            <a:off x="298900" y="1330575"/>
            <a:ext cx="11594100" cy="3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GFS FORECASTS LEADING UP TO MISSIONS</a:t>
            </a:r>
            <a:endParaRPr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0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7" name="Google Shape;197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0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0" name="Google Shape;200;p20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01" name="Google Shape;20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1350" y="2004525"/>
            <a:ext cx="5509850" cy="406895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0"/>
          <p:cNvSpPr txBox="1"/>
          <p:nvPr/>
        </p:nvSpPr>
        <p:spPr>
          <a:xfrm>
            <a:off x="175875" y="1479525"/>
            <a:ext cx="11913300" cy="2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/>
              <a:t>11 AM PDT 25 September Tropical Weather Outlook and 1420 UTC IR Satellite image of East Pacific</a:t>
            </a:r>
            <a:endParaRPr sz="1800" b="1"/>
          </a:p>
        </p:txBody>
      </p:sp>
      <p:pic>
        <p:nvPicPr>
          <p:cNvPr id="203" name="Google Shape;203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84975" y="2468051"/>
            <a:ext cx="6204274" cy="314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0"/>
          <p:cNvSpPr/>
          <p:nvPr/>
        </p:nvSpPr>
        <p:spPr>
          <a:xfrm>
            <a:off x="3845175" y="4478225"/>
            <a:ext cx="1277700" cy="5979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20"/>
          <p:cNvSpPr/>
          <p:nvPr/>
        </p:nvSpPr>
        <p:spPr>
          <a:xfrm>
            <a:off x="9906000" y="4056175"/>
            <a:ext cx="1606200" cy="7854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20"/>
          <p:cNvSpPr txBox="1"/>
          <p:nvPr/>
        </p:nvSpPr>
        <p:spPr>
          <a:xfrm>
            <a:off x="3845050" y="4999925"/>
            <a:ext cx="12777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Target Area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20"/>
          <p:cNvSpPr txBox="1"/>
          <p:nvPr/>
        </p:nvSpPr>
        <p:spPr>
          <a:xfrm>
            <a:off x="9906000" y="4841575"/>
            <a:ext cx="16062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Target Area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20"/>
          <p:cNvSpPr txBox="1"/>
          <p:nvPr/>
        </p:nvSpPr>
        <p:spPr>
          <a:xfrm>
            <a:off x="756125" y="6073475"/>
            <a:ext cx="4560300" cy="4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NHC had no outlook for genesis within our target region (yet!)</a:t>
            </a:r>
            <a:endParaRPr sz="1800"/>
          </a:p>
        </p:txBody>
      </p:sp>
      <p:sp>
        <p:nvSpPr>
          <p:cNvPr id="209" name="Google Shape;209;p20"/>
          <p:cNvSpPr txBox="1"/>
          <p:nvPr/>
        </p:nvSpPr>
        <p:spPr>
          <a:xfrm>
            <a:off x="6816975" y="5768675"/>
            <a:ext cx="4560300" cy="4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Generally not much precipitation within the region either, though gyre was active to the east in Western Caribbean</a:t>
            </a:r>
            <a:endParaRPr sz="1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1"/>
          <p:cNvSpPr txBox="1"/>
          <p:nvPr/>
        </p:nvSpPr>
        <p:spPr>
          <a:xfrm>
            <a:off x="1524000" y="83487"/>
            <a:ext cx="914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 NOAA/AOML/HRD Hurricane Field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 Forecast Experiment (IFEX)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5" name="Google Shape;21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1006" y="147181"/>
            <a:ext cx="943197" cy="943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6853" y="165637"/>
            <a:ext cx="924741" cy="924741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1"/>
          <p:cNvSpPr txBox="1"/>
          <p:nvPr/>
        </p:nvSpPr>
        <p:spPr>
          <a:xfrm>
            <a:off x="1524002" y="663960"/>
            <a:ext cx="914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2E75B5"/>
                </a:solidFill>
              </a:rPr>
              <a:t>EP96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2700" b="1">
                <a:solidFill>
                  <a:srgbClr val="2E75B5"/>
                </a:solidFill>
              </a:rPr>
              <a:t>Pre-Sergio</a:t>
            </a:r>
            <a:r>
              <a:rPr lang="en-US" sz="2700" b="1" i="0" u="none" strike="noStrike" cap="non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Debrief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8" name="Google Shape;218;p21"/>
          <p:cNvCxnSpPr/>
          <p:nvPr/>
        </p:nvCxnSpPr>
        <p:spPr>
          <a:xfrm rot="10800000" flipH="1">
            <a:off x="1523998" y="1253240"/>
            <a:ext cx="9144000" cy="7500"/>
          </a:xfrm>
          <a:prstGeom prst="straightConnector1">
            <a:avLst/>
          </a:prstGeom>
          <a:noFill/>
          <a:ln w="254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19" name="Google Shape;219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331097"/>
            <a:ext cx="5873250" cy="3745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30575" y="4528625"/>
            <a:ext cx="3152800" cy="2329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57850" y="1423625"/>
            <a:ext cx="6686549" cy="288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469038" y="4080300"/>
            <a:ext cx="8505825" cy="302895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1"/>
          <p:cNvSpPr txBox="1"/>
          <p:nvPr/>
        </p:nvSpPr>
        <p:spPr>
          <a:xfrm>
            <a:off x="8077200" y="3288275"/>
            <a:ext cx="2415000" cy="5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00"/>
                </a:solidFill>
              </a:rPr>
              <a:t>Mission 2: 180927H1</a:t>
            </a:r>
            <a:endParaRPr b="1">
              <a:solidFill>
                <a:srgbClr val="FFFF00"/>
              </a:solidFill>
            </a:endParaRPr>
          </a:p>
        </p:txBody>
      </p:sp>
      <p:sp>
        <p:nvSpPr>
          <p:cNvPr id="224" name="Google Shape;224;p21"/>
          <p:cNvSpPr txBox="1"/>
          <p:nvPr/>
        </p:nvSpPr>
        <p:spPr>
          <a:xfrm>
            <a:off x="7514463" y="5967500"/>
            <a:ext cx="2415000" cy="5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00"/>
                </a:solidFill>
              </a:rPr>
              <a:t>Mission 3: 180928H1</a:t>
            </a:r>
            <a:endParaRPr b="1">
              <a:solidFill>
                <a:srgbClr val="FFFF00"/>
              </a:solidFill>
            </a:endParaRPr>
          </a:p>
        </p:txBody>
      </p:sp>
      <p:sp>
        <p:nvSpPr>
          <p:cNvPr id="225" name="Google Shape;225;p21"/>
          <p:cNvSpPr txBox="1"/>
          <p:nvPr/>
        </p:nvSpPr>
        <p:spPr>
          <a:xfrm>
            <a:off x="2549338" y="6465725"/>
            <a:ext cx="2415000" cy="5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00"/>
                </a:solidFill>
              </a:rPr>
              <a:t>Mission 1: 180926H1</a:t>
            </a:r>
            <a:endParaRPr b="1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2821</Words>
  <Application>Microsoft Macintosh PowerPoint</Application>
  <PresentationFormat>Custom</PresentationFormat>
  <Paragraphs>360</Paragraphs>
  <Slides>34</Slides>
  <Notes>34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Jonathan Zawislak</cp:lastModifiedBy>
  <cp:revision>1</cp:revision>
  <dcterms:modified xsi:type="dcterms:W3CDTF">2018-10-22T02:58:59Z</dcterms:modified>
</cp:coreProperties>
</file>