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61" r:id="rId4"/>
    <p:sldId id="265" r:id="rId5"/>
    <p:sldId id="264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64" autoAdjust="0"/>
    <p:restoredTop sz="94660"/>
  </p:normalViewPr>
  <p:slideViewPr>
    <p:cSldViewPr snapToGrid="0">
      <p:cViewPr>
        <p:scale>
          <a:sx n="150" d="100"/>
          <a:sy n="150" d="100"/>
        </p:scale>
        <p:origin x="1512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7226AE-A213-4EAA-BB37-D57D2C6F27B4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FB2AC-47EC-4FAA-A0B6-2A339A8C2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83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73885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0708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37281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05755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10356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9E99B-C07A-413D-9EEB-85ABA2D279C3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4D54A-D3EB-471F-BF5A-026BA47D1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11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9E99B-C07A-413D-9EEB-85ABA2D279C3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4D54A-D3EB-471F-BF5A-026BA47D1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176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9E99B-C07A-413D-9EEB-85ABA2D279C3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4D54A-D3EB-471F-BF5A-026BA47D1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538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9E99B-C07A-413D-9EEB-85ABA2D279C3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4D54A-D3EB-471F-BF5A-026BA47D1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899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9E99B-C07A-413D-9EEB-85ABA2D279C3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4D54A-D3EB-471F-BF5A-026BA47D1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03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9E99B-C07A-413D-9EEB-85ABA2D279C3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4D54A-D3EB-471F-BF5A-026BA47D1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629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9E99B-C07A-413D-9EEB-85ABA2D279C3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4D54A-D3EB-471F-BF5A-026BA47D1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3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9E99B-C07A-413D-9EEB-85ABA2D279C3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4D54A-D3EB-471F-BF5A-026BA47D1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034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9E99B-C07A-413D-9EEB-85ABA2D279C3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4D54A-D3EB-471F-BF5A-026BA47D1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263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9E99B-C07A-413D-9EEB-85ABA2D279C3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4D54A-D3EB-471F-BF5A-026BA47D1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753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9E99B-C07A-413D-9EEB-85ABA2D279C3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4D54A-D3EB-471F-BF5A-026BA47D1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729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9E99B-C07A-413D-9EEB-85ABA2D279C3}" type="datetimeFigureOut">
              <a:rPr lang="en-US" smtClean="0"/>
              <a:t>10/22/18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4D54A-D3EB-471F-BF5A-026BA47D1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978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A512DAC-7447-CB4B-87CF-2FB413F68B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883" y="2569106"/>
            <a:ext cx="5486401" cy="419816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9C6C9D8-30F7-BC46-9FB4-6E0D754D6BBF}"/>
              </a:ext>
            </a:extLst>
          </p:cNvPr>
          <p:cNvGrpSpPr/>
          <p:nvPr/>
        </p:nvGrpSpPr>
        <p:grpSpPr>
          <a:xfrm>
            <a:off x="6277884" y="2262397"/>
            <a:ext cx="5486400" cy="4504873"/>
            <a:chOff x="6277884" y="2262397"/>
            <a:chExt cx="5486400" cy="4504873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86961E3-278D-444F-B1DA-F2D3D76EC3D4}"/>
                </a:ext>
              </a:extLst>
            </p:cNvPr>
            <p:cNvGrpSpPr/>
            <p:nvPr/>
          </p:nvGrpSpPr>
          <p:grpSpPr>
            <a:xfrm>
              <a:off x="6277884" y="2262397"/>
              <a:ext cx="5486400" cy="4504873"/>
              <a:chOff x="6277884" y="2262397"/>
              <a:chExt cx="5486400" cy="4504873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D242DD73-4B76-A74E-B35E-70749D40FCD1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77884" y="2570174"/>
                <a:ext cx="5486400" cy="4197096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FF4686C-6424-8444-9DBF-538FD3B32B21}"/>
                  </a:ext>
                </a:extLst>
              </p:cNvPr>
              <p:cNvSpPr txBox="1"/>
              <p:nvPr/>
            </p:nvSpPr>
            <p:spPr>
              <a:xfrm>
                <a:off x="6277884" y="2262397"/>
                <a:ext cx="5486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i="1" dirty="0"/>
                  <a:t>G-IV Track &amp; Dropsonde Points – MIMIC Total Precipitable Water</a:t>
                </a:r>
              </a:p>
            </p:txBody>
          </p:sp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FF3446E-E94E-F840-8F9F-778BBA2679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419"/>
            <a:stretch/>
          </p:blipFill>
          <p:spPr>
            <a:xfrm>
              <a:off x="10996866" y="2569107"/>
              <a:ext cx="767418" cy="419816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8" name="Google Shape;98;p14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/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4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2E75B5"/>
                </a:solidFill>
              </a:rPr>
              <a:t>HRD-NESDIS G-IV SAL Mission Debrief</a:t>
            </a:r>
            <a:endParaRPr dirty="0"/>
          </a:p>
        </p:txBody>
      </p:sp>
      <p:cxnSp>
        <p:nvCxnSpPr>
          <p:cNvPr id="102" name="Google Shape;102;p14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" name="20180820H1">
            <a:extLst>
              <a:ext uri="{FF2B5EF4-FFF2-40B4-BE49-F238E27FC236}">
                <a16:creationId xmlns:a16="http://schemas.microsoft.com/office/drawing/2014/main" id="{C3407043-543A-C548-A1FE-C29E7AFB1D0D}"/>
              </a:ext>
            </a:extLst>
          </p:cNvPr>
          <p:cNvSpPr txBox="1"/>
          <p:nvPr/>
        </p:nvSpPr>
        <p:spPr>
          <a:xfrm>
            <a:off x="0" y="1265535"/>
            <a:ext cx="12192000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600" b="1"/>
            </a:lvl1pPr>
          </a:lstStyle>
          <a:p>
            <a:pPr algn="ctr"/>
            <a:r>
              <a:rPr sz="2400" dirty="0"/>
              <a:t>20180</a:t>
            </a:r>
            <a:r>
              <a:rPr lang="en-US" sz="2400" dirty="0"/>
              <a:t>920N</a:t>
            </a:r>
            <a:r>
              <a:rPr sz="2400" dirty="0"/>
              <a:t>1</a:t>
            </a:r>
            <a:endParaRPr lang="en-US" sz="2400" dirty="0"/>
          </a:p>
          <a:p>
            <a:pPr algn="ctr"/>
            <a:r>
              <a:rPr lang="en-US" sz="1600" b="0" dirty="0"/>
              <a:t>8.5 </a:t>
            </a:r>
            <a:r>
              <a:rPr lang="en-US" sz="1600" b="0" dirty="0" err="1"/>
              <a:t>hr</a:t>
            </a:r>
            <a:r>
              <a:rPr lang="en-US" sz="1600" b="0" dirty="0"/>
              <a:t> mission - flight-level 41-45 </a:t>
            </a:r>
            <a:r>
              <a:rPr lang="en-US" sz="1600" b="0" dirty="0" err="1"/>
              <a:t>kft</a:t>
            </a:r>
            <a:r>
              <a:rPr lang="en-US" sz="1600" b="0" dirty="0"/>
              <a:t> - 42 GPS dropsondes</a:t>
            </a:r>
          </a:p>
          <a:p>
            <a:pPr algn="ctr"/>
            <a:r>
              <a:rPr lang="en-US" sz="1600" b="0" dirty="0"/>
              <a:t>On-Board LPS/Dropsondes: Jon Zawislak; Ground-based LPS: Jason </a:t>
            </a:r>
            <a:r>
              <a:rPr lang="en-US" sz="1600" b="0" dirty="0" err="1"/>
              <a:t>Dunion</a:t>
            </a:r>
            <a:endParaRPr lang="en-US" sz="1600" b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42BC03-E95C-F046-8B5C-E6DAF06D05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88" y="2570174"/>
            <a:ext cx="5486400" cy="41998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86BCD6-F97B-E54A-B6B2-DAF6D1377EA2}"/>
              </a:ext>
            </a:extLst>
          </p:cNvPr>
          <p:cNvSpPr txBox="1"/>
          <p:nvPr/>
        </p:nvSpPr>
        <p:spPr>
          <a:xfrm>
            <a:off x="415388" y="2262397"/>
            <a:ext cx="548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G-IV Track &amp; Dropsonde Points - GOES-E SAL Split Window Imagery</a:t>
            </a:r>
          </a:p>
        </p:txBody>
      </p:sp>
    </p:spTree>
    <p:extLst>
      <p:ext uri="{BB962C8B-B14F-4D97-AF65-F5344CB8AC3E}">
        <p14:creationId xmlns:p14="http://schemas.microsoft.com/office/powerpoint/2010/main" val="374486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4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/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4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2E75B5"/>
                </a:solidFill>
              </a:rPr>
              <a:t>HRD-NESDIS G-IV SAL Mission Debrief</a:t>
            </a:r>
            <a:endParaRPr dirty="0"/>
          </a:p>
        </p:txBody>
      </p:sp>
      <p:cxnSp>
        <p:nvCxnSpPr>
          <p:cNvPr id="102" name="Google Shape;102;p14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" name="20180820H1">
            <a:extLst>
              <a:ext uri="{FF2B5EF4-FFF2-40B4-BE49-F238E27FC236}">
                <a16:creationId xmlns:a16="http://schemas.microsoft.com/office/drawing/2014/main" id="{0067F3B6-4D94-8949-82D0-B0DEFBBFC180}"/>
              </a:ext>
            </a:extLst>
          </p:cNvPr>
          <p:cNvSpPr txBox="1"/>
          <p:nvPr/>
        </p:nvSpPr>
        <p:spPr>
          <a:xfrm>
            <a:off x="0" y="1271147"/>
            <a:ext cx="12192000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600" b="1"/>
            </a:lvl1pPr>
          </a:lstStyle>
          <a:p>
            <a:pPr algn="ctr"/>
            <a:r>
              <a:rPr sz="3200" dirty="0"/>
              <a:t>20180</a:t>
            </a:r>
            <a:r>
              <a:rPr lang="en-US" sz="3200" dirty="0"/>
              <a:t>920N</a:t>
            </a:r>
            <a:r>
              <a:rPr sz="3200" dirty="0"/>
              <a:t>1</a:t>
            </a:r>
            <a:endParaRPr lang="en-US" sz="3200" dirty="0"/>
          </a:p>
          <a:p>
            <a:pPr algn="ctr"/>
            <a:r>
              <a:rPr lang="en-US" sz="2800" b="0" dirty="0"/>
              <a:t>Environments Sampled</a:t>
            </a:r>
            <a:endParaRPr sz="2800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50A828-CDBE-2E4E-BAEA-A817A7992C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8" y="2404308"/>
            <a:ext cx="10058400" cy="4301638"/>
          </a:xfrm>
          <a:prstGeom prst="rect">
            <a:avLst/>
          </a:prstGeom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3F20785F-F348-6449-A4B4-203D1B302410}"/>
              </a:ext>
            </a:extLst>
          </p:cNvPr>
          <p:cNvSpPr/>
          <p:nvPr/>
        </p:nvSpPr>
        <p:spPr>
          <a:xfrm>
            <a:off x="2832101" y="4254499"/>
            <a:ext cx="1933575" cy="949325"/>
          </a:xfrm>
          <a:custGeom>
            <a:avLst/>
            <a:gdLst>
              <a:gd name="connsiteX0" fmla="*/ 0 w 1885950"/>
              <a:gd name="connsiteY0" fmla="*/ 0 h 1035050"/>
              <a:gd name="connsiteX1" fmla="*/ 463550 w 1885950"/>
              <a:gd name="connsiteY1" fmla="*/ 85725 h 1035050"/>
              <a:gd name="connsiteX2" fmla="*/ 1628775 w 1885950"/>
              <a:gd name="connsiteY2" fmla="*/ 520700 h 1035050"/>
              <a:gd name="connsiteX3" fmla="*/ 1885950 w 1885950"/>
              <a:gd name="connsiteY3" fmla="*/ 889000 h 1035050"/>
              <a:gd name="connsiteX4" fmla="*/ 1879600 w 1885950"/>
              <a:gd name="connsiteY4" fmla="*/ 1035050 h 1035050"/>
              <a:gd name="connsiteX5" fmla="*/ 835025 w 1885950"/>
              <a:gd name="connsiteY5" fmla="*/ 984250 h 1035050"/>
              <a:gd name="connsiteX6" fmla="*/ 0 w 1885950"/>
              <a:gd name="connsiteY6" fmla="*/ 0 h 1035050"/>
              <a:gd name="connsiteX0" fmla="*/ 0 w 1870075"/>
              <a:gd name="connsiteY0" fmla="*/ 0 h 1025525"/>
              <a:gd name="connsiteX1" fmla="*/ 447675 w 1870075"/>
              <a:gd name="connsiteY1" fmla="*/ 76200 h 1025525"/>
              <a:gd name="connsiteX2" fmla="*/ 1612900 w 1870075"/>
              <a:gd name="connsiteY2" fmla="*/ 511175 h 1025525"/>
              <a:gd name="connsiteX3" fmla="*/ 1870075 w 1870075"/>
              <a:gd name="connsiteY3" fmla="*/ 879475 h 1025525"/>
              <a:gd name="connsiteX4" fmla="*/ 1863725 w 1870075"/>
              <a:gd name="connsiteY4" fmla="*/ 1025525 h 1025525"/>
              <a:gd name="connsiteX5" fmla="*/ 819150 w 1870075"/>
              <a:gd name="connsiteY5" fmla="*/ 974725 h 1025525"/>
              <a:gd name="connsiteX6" fmla="*/ 0 w 1870075"/>
              <a:gd name="connsiteY6" fmla="*/ 0 h 1025525"/>
              <a:gd name="connsiteX0" fmla="*/ 0 w 1870075"/>
              <a:gd name="connsiteY0" fmla="*/ 0 h 1025525"/>
              <a:gd name="connsiteX1" fmla="*/ 457200 w 1870075"/>
              <a:gd name="connsiteY1" fmla="*/ 73025 h 1025525"/>
              <a:gd name="connsiteX2" fmla="*/ 1612900 w 1870075"/>
              <a:gd name="connsiteY2" fmla="*/ 511175 h 1025525"/>
              <a:gd name="connsiteX3" fmla="*/ 1870075 w 1870075"/>
              <a:gd name="connsiteY3" fmla="*/ 879475 h 1025525"/>
              <a:gd name="connsiteX4" fmla="*/ 1863725 w 1870075"/>
              <a:gd name="connsiteY4" fmla="*/ 1025525 h 1025525"/>
              <a:gd name="connsiteX5" fmla="*/ 819150 w 1870075"/>
              <a:gd name="connsiteY5" fmla="*/ 974725 h 1025525"/>
              <a:gd name="connsiteX6" fmla="*/ 0 w 1870075"/>
              <a:gd name="connsiteY6" fmla="*/ 0 h 1025525"/>
              <a:gd name="connsiteX0" fmla="*/ 0 w 1870075"/>
              <a:gd name="connsiteY0" fmla="*/ 0 h 1025525"/>
              <a:gd name="connsiteX1" fmla="*/ 457200 w 1870075"/>
              <a:gd name="connsiteY1" fmla="*/ 73025 h 1025525"/>
              <a:gd name="connsiteX2" fmla="*/ 1587500 w 1870075"/>
              <a:gd name="connsiteY2" fmla="*/ 533400 h 1025525"/>
              <a:gd name="connsiteX3" fmla="*/ 1870075 w 1870075"/>
              <a:gd name="connsiteY3" fmla="*/ 879475 h 1025525"/>
              <a:gd name="connsiteX4" fmla="*/ 1863725 w 1870075"/>
              <a:gd name="connsiteY4" fmla="*/ 1025525 h 1025525"/>
              <a:gd name="connsiteX5" fmla="*/ 819150 w 1870075"/>
              <a:gd name="connsiteY5" fmla="*/ 974725 h 1025525"/>
              <a:gd name="connsiteX6" fmla="*/ 0 w 1870075"/>
              <a:gd name="connsiteY6" fmla="*/ 0 h 1025525"/>
              <a:gd name="connsiteX0" fmla="*/ 0 w 1870075"/>
              <a:gd name="connsiteY0" fmla="*/ 0 h 1025525"/>
              <a:gd name="connsiteX1" fmla="*/ 457200 w 1870075"/>
              <a:gd name="connsiteY1" fmla="*/ 73025 h 1025525"/>
              <a:gd name="connsiteX2" fmla="*/ 1870075 w 1870075"/>
              <a:gd name="connsiteY2" fmla="*/ 879475 h 1025525"/>
              <a:gd name="connsiteX3" fmla="*/ 1863725 w 1870075"/>
              <a:gd name="connsiteY3" fmla="*/ 1025525 h 1025525"/>
              <a:gd name="connsiteX4" fmla="*/ 819150 w 1870075"/>
              <a:gd name="connsiteY4" fmla="*/ 974725 h 1025525"/>
              <a:gd name="connsiteX5" fmla="*/ 0 w 1870075"/>
              <a:gd name="connsiteY5" fmla="*/ 0 h 1025525"/>
              <a:gd name="connsiteX0" fmla="*/ 0 w 1863725"/>
              <a:gd name="connsiteY0" fmla="*/ 0 h 1025525"/>
              <a:gd name="connsiteX1" fmla="*/ 457200 w 1863725"/>
              <a:gd name="connsiteY1" fmla="*/ 73025 h 1025525"/>
              <a:gd name="connsiteX2" fmla="*/ 1857375 w 1863725"/>
              <a:gd name="connsiteY2" fmla="*/ 723900 h 1025525"/>
              <a:gd name="connsiteX3" fmla="*/ 1863725 w 1863725"/>
              <a:gd name="connsiteY3" fmla="*/ 1025525 h 1025525"/>
              <a:gd name="connsiteX4" fmla="*/ 819150 w 1863725"/>
              <a:gd name="connsiteY4" fmla="*/ 974725 h 1025525"/>
              <a:gd name="connsiteX5" fmla="*/ 0 w 1863725"/>
              <a:gd name="connsiteY5" fmla="*/ 0 h 1025525"/>
              <a:gd name="connsiteX0" fmla="*/ 0 w 1860550"/>
              <a:gd name="connsiteY0" fmla="*/ 0 h 974725"/>
              <a:gd name="connsiteX1" fmla="*/ 457200 w 1860550"/>
              <a:gd name="connsiteY1" fmla="*/ 73025 h 974725"/>
              <a:gd name="connsiteX2" fmla="*/ 1857375 w 1860550"/>
              <a:gd name="connsiteY2" fmla="*/ 723900 h 974725"/>
              <a:gd name="connsiteX3" fmla="*/ 1860550 w 1860550"/>
              <a:gd name="connsiteY3" fmla="*/ 952500 h 974725"/>
              <a:gd name="connsiteX4" fmla="*/ 819150 w 1860550"/>
              <a:gd name="connsiteY4" fmla="*/ 974725 h 974725"/>
              <a:gd name="connsiteX5" fmla="*/ 0 w 1860550"/>
              <a:gd name="connsiteY5" fmla="*/ 0 h 974725"/>
              <a:gd name="connsiteX0" fmla="*/ 0 w 1860550"/>
              <a:gd name="connsiteY0" fmla="*/ 0 h 952500"/>
              <a:gd name="connsiteX1" fmla="*/ 457200 w 1860550"/>
              <a:gd name="connsiteY1" fmla="*/ 73025 h 952500"/>
              <a:gd name="connsiteX2" fmla="*/ 1857375 w 1860550"/>
              <a:gd name="connsiteY2" fmla="*/ 723900 h 952500"/>
              <a:gd name="connsiteX3" fmla="*/ 1860550 w 1860550"/>
              <a:gd name="connsiteY3" fmla="*/ 952500 h 952500"/>
              <a:gd name="connsiteX4" fmla="*/ 923925 w 1860550"/>
              <a:gd name="connsiteY4" fmla="*/ 952500 h 952500"/>
              <a:gd name="connsiteX5" fmla="*/ 0 w 1860550"/>
              <a:gd name="connsiteY5" fmla="*/ 0 h 952500"/>
              <a:gd name="connsiteX0" fmla="*/ 0 w 1860550"/>
              <a:gd name="connsiteY0" fmla="*/ 0 h 952500"/>
              <a:gd name="connsiteX1" fmla="*/ 457200 w 1860550"/>
              <a:gd name="connsiteY1" fmla="*/ 73025 h 952500"/>
              <a:gd name="connsiteX2" fmla="*/ 1206500 w 1860550"/>
              <a:gd name="connsiteY2" fmla="*/ 419100 h 952500"/>
              <a:gd name="connsiteX3" fmla="*/ 1857375 w 1860550"/>
              <a:gd name="connsiteY3" fmla="*/ 723900 h 952500"/>
              <a:gd name="connsiteX4" fmla="*/ 1860550 w 1860550"/>
              <a:gd name="connsiteY4" fmla="*/ 952500 h 952500"/>
              <a:gd name="connsiteX5" fmla="*/ 923925 w 1860550"/>
              <a:gd name="connsiteY5" fmla="*/ 952500 h 952500"/>
              <a:gd name="connsiteX6" fmla="*/ 0 w 1860550"/>
              <a:gd name="connsiteY6" fmla="*/ 0 h 952500"/>
              <a:gd name="connsiteX0" fmla="*/ 0 w 1860550"/>
              <a:gd name="connsiteY0" fmla="*/ 0 h 952500"/>
              <a:gd name="connsiteX1" fmla="*/ 457200 w 1860550"/>
              <a:gd name="connsiteY1" fmla="*/ 73025 h 952500"/>
              <a:gd name="connsiteX2" fmla="*/ 1593850 w 1860550"/>
              <a:gd name="connsiteY2" fmla="*/ 536575 h 952500"/>
              <a:gd name="connsiteX3" fmla="*/ 1857375 w 1860550"/>
              <a:gd name="connsiteY3" fmla="*/ 723900 h 952500"/>
              <a:gd name="connsiteX4" fmla="*/ 1860550 w 1860550"/>
              <a:gd name="connsiteY4" fmla="*/ 952500 h 952500"/>
              <a:gd name="connsiteX5" fmla="*/ 923925 w 1860550"/>
              <a:gd name="connsiteY5" fmla="*/ 952500 h 952500"/>
              <a:gd name="connsiteX6" fmla="*/ 0 w 1860550"/>
              <a:gd name="connsiteY6" fmla="*/ 0 h 952500"/>
              <a:gd name="connsiteX0" fmla="*/ 0 w 1860550"/>
              <a:gd name="connsiteY0" fmla="*/ 0 h 952500"/>
              <a:gd name="connsiteX1" fmla="*/ 457200 w 1860550"/>
              <a:gd name="connsiteY1" fmla="*/ 73025 h 952500"/>
              <a:gd name="connsiteX2" fmla="*/ 1558925 w 1860550"/>
              <a:gd name="connsiteY2" fmla="*/ 504825 h 952500"/>
              <a:gd name="connsiteX3" fmla="*/ 1857375 w 1860550"/>
              <a:gd name="connsiteY3" fmla="*/ 723900 h 952500"/>
              <a:gd name="connsiteX4" fmla="*/ 1860550 w 1860550"/>
              <a:gd name="connsiteY4" fmla="*/ 952500 h 952500"/>
              <a:gd name="connsiteX5" fmla="*/ 923925 w 1860550"/>
              <a:gd name="connsiteY5" fmla="*/ 952500 h 952500"/>
              <a:gd name="connsiteX6" fmla="*/ 0 w 1860550"/>
              <a:gd name="connsiteY6" fmla="*/ 0 h 952500"/>
              <a:gd name="connsiteX0" fmla="*/ 0 w 1860550"/>
              <a:gd name="connsiteY0" fmla="*/ 0 h 952500"/>
              <a:gd name="connsiteX1" fmla="*/ 457200 w 1860550"/>
              <a:gd name="connsiteY1" fmla="*/ 73025 h 952500"/>
              <a:gd name="connsiteX2" fmla="*/ 1558925 w 1860550"/>
              <a:gd name="connsiteY2" fmla="*/ 504825 h 952500"/>
              <a:gd name="connsiteX3" fmla="*/ 1854200 w 1860550"/>
              <a:gd name="connsiteY3" fmla="*/ 701675 h 952500"/>
              <a:gd name="connsiteX4" fmla="*/ 1860550 w 1860550"/>
              <a:gd name="connsiteY4" fmla="*/ 952500 h 952500"/>
              <a:gd name="connsiteX5" fmla="*/ 923925 w 1860550"/>
              <a:gd name="connsiteY5" fmla="*/ 952500 h 952500"/>
              <a:gd name="connsiteX6" fmla="*/ 0 w 1860550"/>
              <a:gd name="connsiteY6" fmla="*/ 0 h 952500"/>
              <a:gd name="connsiteX0" fmla="*/ 0 w 1860550"/>
              <a:gd name="connsiteY0" fmla="*/ 0 h 952500"/>
              <a:gd name="connsiteX1" fmla="*/ 457200 w 1860550"/>
              <a:gd name="connsiteY1" fmla="*/ 73025 h 952500"/>
              <a:gd name="connsiteX2" fmla="*/ 1565275 w 1860550"/>
              <a:gd name="connsiteY2" fmla="*/ 428625 h 952500"/>
              <a:gd name="connsiteX3" fmla="*/ 1854200 w 1860550"/>
              <a:gd name="connsiteY3" fmla="*/ 701675 h 952500"/>
              <a:gd name="connsiteX4" fmla="*/ 1860550 w 1860550"/>
              <a:gd name="connsiteY4" fmla="*/ 952500 h 952500"/>
              <a:gd name="connsiteX5" fmla="*/ 923925 w 1860550"/>
              <a:gd name="connsiteY5" fmla="*/ 952500 h 952500"/>
              <a:gd name="connsiteX6" fmla="*/ 0 w 1860550"/>
              <a:gd name="connsiteY6" fmla="*/ 0 h 952500"/>
              <a:gd name="connsiteX0" fmla="*/ 0 w 1860550"/>
              <a:gd name="connsiteY0" fmla="*/ 0 h 952500"/>
              <a:gd name="connsiteX1" fmla="*/ 457200 w 1860550"/>
              <a:gd name="connsiteY1" fmla="*/ 73025 h 952500"/>
              <a:gd name="connsiteX2" fmla="*/ 1558925 w 1860550"/>
              <a:gd name="connsiteY2" fmla="*/ 460375 h 952500"/>
              <a:gd name="connsiteX3" fmla="*/ 1854200 w 1860550"/>
              <a:gd name="connsiteY3" fmla="*/ 701675 h 952500"/>
              <a:gd name="connsiteX4" fmla="*/ 1860550 w 1860550"/>
              <a:gd name="connsiteY4" fmla="*/ 952500 h 952500"/>
              <a:gd name="connsiteX5" fmla="*/ 923925 w 1860550"/>
              <a:gd name="connsiteY5" fmla="*/ 952500 h 952500"/>
              <a:gd name="connsiteX6" fmla="*/ 0 w 1860550"/>
              <a:gd name="connsiteY6" fmla="*/ 0 h 952500"/>
              <a:gd name="connsiteX0" fmla="*/ 0 w 1860550"/>
              <a:gd name="connsiteY0" fmla="*/ 0 h 952500"/>
              <a:gd name="connsiteX1" fmla="*/ 457200 w 1860550"/>
              <a:gd name="connsiteY1" fmla="*/ 73025 h 952500"/>
              <a:gd name="connsiteX2" fmla="*/ 1558925 w 1860550"/>
              <a:gd name="connsiteY2" fmla="*/ 482600 h 952500"/>
              <a:gd name="connsiteX3" fmla="*/ 1854200 w 1860550"/>
              <a:gd name="connsiteY3" fmla="*/ 701675 h 952500"/>
              <a:gd name="connsiteX4" fmla="*/ 1860550 w 1860550"/>
              <a:gd name="connsiteY4" fmla="*/ 952500 h 952500"/>
              <a:gd name="connsiteX5" fmla="*/ 923925 w 1860550"/>
              <a:gd name="connsiteY5" fmla="*/ 952500 h 952500"/>
              <a:gd name="connsiteX6" fmla="*/ 0 w 1860550"/>
              <a:gd name="connsiteY6" fmla="*/ 0 h 952500"/>
              <a:gd name="connsiteX0" fmla="*/ 0 w 1892324"/>
              <a:gd name="connsiteY0" fmla="*/ 0 h 952500"/>
              <a:gd name="connsiteX1" fmla="*/ 457200 w 1892324"/>
              <a:gd name="connsiteY1" fmla="*/ 73025 h 952500"/>
              <a:gd name="connsiteX2" fmla="*/ 1558925 w 1892324"/>
              <a:gd name="connsiteY2" fmla="*/ 482600 h 952500"/>
              <a:gd name="connsiteX3" fmla="*/ 1892300 w 1892324"/>
              <a:gd name="connsiteY3" fmla="*/ 704850 h 952500"/>
              <a:gd name="connsiteX4" fmla="*/ 1860550 w 1892324"/>
              <a:gd name="connsiteY4" fmla="*/ 952500 h 952500"/>
              <a:gd name="connsiteX5" fmla="*/ 923925 w 1892324"/>
              <a:gd name="connsiteY5" fmla="*/ 952500 h 952500"/>
              <a:gd name="connsiteX6" fmla="*/ 0 w 1892324"/>
              <a:gd name="connsiteY6" fmla="*/ 0 h 952500"/>
              <a:gd name="connsiteX0" fmla="*/ 0 w 1895475"/>
              <a:gd name="connsiteY0" fmla="*/ 0 h 965200"/>
              <a:gd name="connsiteX1" fmla="*/ 457200 w 1895475"/>
              <a:gd name="connsiteY1" fmla="*/ 73025 h 965200"/>
              <a:gd name="connsiteX2" fmla="*/ 1558925 w 1895475"/>
              <a:gd name="connsiteY2" fmla="*/ 482600 h 965200"/>
              <a:gd name="connsiteX3" fmla="*/ 1892300 w 1895475"/>
              <a:gd name="connsiteY3" fmla="*/ 704850 h 965200"/>
              <a:gd name="connsiteX4" fmla="*/ 1895475 w 1895475"/>
              <a:gd name="connsiteY4" fmla="*/ 965200 h 965200"/>
              <a:gd name="connsiteX5" fmla="*/ 923925 w 1895475"/>
              <a:gd name="connsiteY5" fmla="*/ 952500 h 965200"/>
              <a:gd name="connsiteX6" fmla="*/ 0 w 1895475"/>
              <a:gd name="connsiteY6" fmla="*/ 0 h 965200"/>
              <a:gd name="connsiteX0" fmla="*/ 0 w 1898650"/>
              <a:gd name="connsiteY0" fmla="*/ 0 h 952500"/>
              <a:gd name="connsiteX1" fmla="*/ 457200 w 1898650"/>
              <a:gd name="connsiteY1" fmla="*/ 73025 h 952500"/>
              <a:gd name="connsiteX2" fmla="*/ 1558925 w 1898650"/>
              <a:gd name="connsiteY2" fmla="*/ 482600 h 952500"/>
              <a:gd name="connsiteX3" fmla="*/ 1892300 w 1898650"/>
              <a:gd name="connsiteY3" fmla="*/ 704850 h 952500"/>
              <a:gd name="connsiteX4" fmla="*/ 1898650 w 1898650"/>
              <a:gd name="connsiteY4" fmla="*/ 949325 h 952500"/>
              <a:gd name="connsiteX5" fmla="*/ 923925 w 1898650"/>
              <a:gd name="connsiteY5" fmla="*/ 952500 h 952500"/>
              <a:gd name="connsiteX6" fmla="*/ 0 w 1898650"/>
              <a:gd name="connsiteY6" fmla="*/ 0 h 952500"/>
              <a:gd name="connsiteX0" fmla="*/ 0 w 1898650"/>
              <a:gd name="connsiteY0" fmla="*/ 0 h 949325"/>
              <a:gd name="connsiteX1" fmla="*/ 457200 w 1898650"/>
              <a:gd name="connsiteY1" fmla="*/ 73025 h 949325"/>
              <a:gd name="connsiteX2" fmla="*/ 1558925 w 1898650"/>
              <a:gd name="connsiteY2" fmla="*/ 482600 h 949325"/>
              <a:gd name="connsiteX3" fmla="*/ 1892300 w 1898650"/>
              <a:gd name="connsiteY3" fmla="*/ 704850 h 949325"/>
              <a:gd name="connsiteX4" fmla="*/ 1898650 w 1898650"/>
              <a:gd name="connsiteY4" fmla="*/ 949325 h 949325"/>
              <a:gd name="connsiteX5" fmla="*/ 927100 w 1898650"/>
              <a:gd name="connsiteY5" fmla="*/ 942975 h 949325"/>
              <a:gd name="connsiteX6" fmla="*/ 0 w 1898650"/>
              <a:gd name="connsiteY6" fmla="*/ 0 h 949325"/>
              <a:gd name="connsiteX0" fmla="*/ 0 w 1908243"/>
              <a:gd name="connsiteY0" fmla="*/ 0 h 949325"/>
              <a:gd name="connsiteX1" fmla="*/ 457200 w 1908243"/>
              <a:gd name="connsiteY1" fmla="*/ 73025 h 949325"/>
              <a:gd name="connsiteX2" fmla="*/ 1558925 w 1908243"/>
              <a:gd name="connsiteY2" fmla="*/ 482600 h 949325"/>
              <a:gd name="connsiteX3" fmla="*/ 1908175 w 1908243"/>
              <a:gd name="connsiteY3" fmla="*/ 708025 h 949325"/>
              <a:gd name="connsiteX4" fmla="*/ 1898650 w 1908243"/>
              <a:gd name="connsiteY4" fmla="*/ 949325 h 949325"/>
              <a:gd name="connsiteX5" fmla="*/ 927100 w 1908243"/>
              <a:gd name="connsiteY5" fmla="*/ 942975 h 949325"/>
              <a:gd name="connsiteX6" fmla="*/ 0 w 1908243"/>
              <a:gd name="connsiteY6" fmla="*/ 0 h 949325"/>
              <a:gd name="connsiteX0" fmla="*/ 0 w 1905091"/>
              <a:gd name="connsiteY0" fmla="*/ 0 h 949325"/>
              <a:gd name="connsiteX1" fmla="*/ 457200 w 1905091"/>
              <a:gd name="connsiteY1" fmla="*/ 73025 h 949325"/>
              <a:gd name="connsiteX2" fmla="*/ 1558925 w 1905091"/>
              <a:gd name="connsiteY2" fmla="*/ 482600 h 949325"/>
              <a:gd name="connsiteX3" fmla="*/ 1905000 w 1905091"/>
              <a:gd name="connsiteY3" fmla="*/ 708025 h 949325"/>
              <a:gd name="connsiteX4" fmla="*/ 1898650 w 1905091"/>
              <a:gd name="connsiteY4" fmla="*/ 949325 h 949325"/>
              <a:gd name="connsiteX5" fmla="*/ 927100 w 1905091"/>
              <a:gd name="connsiteY5" fmla="*/ 942975 h 949325"/>
              <a:gd name="connsiteX6" fmla="*/ 0 w 1905091"/>
              <a:gd name="connsiteY6" fmla="*/ 0 h 949325"/>
              <a:gd name="connsiteX0" fmla="*/ 0 w 1898650"/>
              <a:gd name="connsiteY0" fmla="*/ 0 h 949325"/>
              <a:gd name="connsiteX1" fmla="*/ 457200 w 1898650"/>
              <a:gd name="connsiteY1" fmla="*/ 73025 h 949325"/>
              <a:gd name="connsiteX2" fmla="*/ 1558925 w 1898650"/>
              <a:gd name="connsiteY2" fmla="*/ 482600 h 949325"/>
              <a:gd name="connsiteX3" fmla="*/ 1892300 w 1898650"/>
              <a:gd name="connsiteY3" fmla="*/ 717550 h 949325"/>
              <a:gd name="connsiteX4" fmla="*/ 1898650 w 1898650"/>
              <a:gd name="connsiteY4" fmla="*/ 949325 h 949325"/>
              <a:gd name="connsiteX5" fmla="*/ 927100 w 1898650"/>
              <a:gd name="connsiteY5" fmla="*/ 942975 h 949325"/>
              <a:gd name="connsiteX6" fmla="*/ 0 w 1898650"/>
              <a:gd name="connsiteY6" fmla="*/ 0 h 949325"/>
              <a:gd name="connsiteX0" fmla="*/ 0 w 1901965"/>
              <a:gd name="connsiteY0" fmla="*/ 0 h 949325"/>
              <a:gd name="connsiteX1" fmla="*/ 457200 w 1901965"/>
              <a:gd name="connsiteY1" fmla="*/ 73025 h 949325"/>
              <a:gd name="connsiteX2" fmla="*/ 1558925 w 1901965"/>
              <a:gd name="connsiteY2" fmla="*/ 482600 h 949325"/>
              <a:gd name="connsiteX3" fmla="*/ 1901825 w 1901965"/>
              <a:gd name="connsiteY3" fmla="*/ 720725 h 949325"/>
              <a:gd name="connsiteX4" fmla="*/ 1898650 w 1901965"/>
              <a:gd name="connsiteY4" fmla="*/ 949325 h 949325"/>
              <a:gd name="connsiteX5" fmla="*/ 927100 w 1901965"/>
              <a:gd name="connsiteY5" fmla="*/ 942975 h 949325"/>
              <a:gd name="connsiteX6" fmla="*/ 0 w 1901965"/>
              <a:gd name="connsiteY6" fmla="*/ 0 h 949325"/>
              <a:gd name="connsiteX0" fmla="*/ 0 w 1933575"/>
              <a:gd name="connsiteY0" fmla="*/ 0 h 949325"/>
              <a:gd name="connsiteX1" fmla="*/ 457200 w 1933575"/>
              <a:gd name="connsiteY1" fmla="*/ 73025 h 949325"/>
              <a:gd name="connsiteX2" fmla="*/ 1558925 w 1933575"/>
              <a:gd name="connsiteY2" fmla="*/ 482600 h 949325"/>
              <a:gd name="connsiteX3" fmla="*/ 1901825 w 1933575"/>
              <a:gd name="connsiteY3" fmla="*/ 720725 h 949325"/>
              <a:gd name="connsiteX4" fmla="*/ 1933575 w 1933575"/>
              <a:gd name="connsiteY4" fmla="*/ 949325 h 949325"/>
              <a:gd name="connsiteX5" fmla="*/ 927100 w 1933575"/>
              <a:gd name="connsiteY5" fmla="*/ 942975 h 949325"/>
              <a:gd name="connsiteX6" fmla="*/ 0 w 1933575"/>
              <a:gd name="connsiteY6" fmla="*/ 0 h 949325"/>
              <a:gd name="connsiteX0" fmla="*/ 0 w 1933575"/>
              <a:gd name="connsiteY0" fmla="*/ 0 h 949325"/>
              <a:gd name="connsiteX1" fmla="*/ 457200 w 1933575"/>
              <a:gd name="connsiteY1" fmla="*/ 73025 h 949325"/>
              <a:gd name="connsiteX2" fmla="*/ 1558925 w 1933575"/>
              <a:gd name="connsiteY2" fmla="*/ 482600 h 949325"/>
              <a:gd name="connsiteX3" fmla="*/ 1930400 w 1933575"/>
              <a:gd name="connsiteY3" fmla="*/ 717550 h 949325"/>
              <a:gd name="connsiteX4" fmla="*/ 1933575 w 1933575"/>
              <a:gd name="connsiteY4" fmla="*/ 949325 h 949325"/>
              <a:gd name="connsiteX5" fmla="*/ 927100 w 1933575"/>
              <a:gd name="connsiteY5" fmla="*/ 942975 h 949325"/>
              <a:gd name="connsiteX6" fmla="*/ 0 w 1933575"/>
              <a:gd name="connsiteY6" fmla="*/ 0 h 949325"/>
              <a:gd name="connsiteX0" fmla="*/ 0 w 1933575"/>
              <a:gd name="connsiteY0" fmla="*/ 0 h 949325"/>
              <a:gd name="connsiteX1" fmla="*/ 457200 w 1933575"/>
              <a:gd name="connsiteY1" fmla="*/ 73025 h 949325"/>
              <a:gd name="connsiteX2" fmla="*/ 1562100 w 1933575"/>
              <a:gd name="connsiteY2" fmla="*/ 463550 h 949325"/>
              <a:gd name="connsiteX3" fmla="*/ 1930400 w 1933575"/>
              <a:gd name="connsiteY3" fmla="*/ 717550 h 949325"/>
              <a:gd name="connsiteX4" fmla="*/ 1933575 w 1933575"/>
              <a:gd name="connsiteY4" fmla="*/ 949325 h 949325"/>
              <a:gd name="connsiteX5" fmla="*/ 927100 w 1933575"/>
              <a:gd name="connsiteY5" fmla="*/ 942975 h 949325"/>
              <a:gd name="connsiteX6" fmla="*/ 0 w 1933575"/>
              <a:gd name="connsiteY6" fmla="*/ 0 h 9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3575" h="949325">
                <a:moveTo>
                  <a:pt x="0" y="0"/>
                </a:moveTo>
                <a:lnTo>
                  <a:pt x="457200" y="73025"/>
                </a:lnTo>
                <a:lnTo>
                  <a:pt x="1562100" y="463550"/>
                </a:lnTo>
                <a:lnTo>
                  <a:pt x="1930400" y="717550"/>
                </a:lnTo>
                <a:cubicBezTo>
                  <a:pt x="1931458" y="793750"/>
                  <a:pt x="1932517" y="873125"/>
                  <a:pt x="1933575" y="949325"/>
                </a:cubicBezTo>
                <a:lnTo>
                  <a:pt x="927100" y="942975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67FFF6-EA8A-DA45-A879-6972C667BAC4}"/>
              </a:ext>
            </a:extLst>
          </p:cNvPr>
          <p:cNvSpPr txBox="1"/>
          <p:nvPr/>
        </p:nvSpPr>
        <p:spPr>
          <a:xfrm>
            <a:off x="3981450" y="4678895"/>
            <a:ext cx="444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SAL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4FA473-475A-3F4F-A527-54012F90A2E3}"/>
              </a:ext>
            </a:extLst>
          </p:cNvPr>
          <p:cNvSpPr txBox="1"/>
          <p:nvPr/>
        </p:nvSpPr>
        <p:spPr>
          <a:xfrm rot="20493290">
            <a:off x="3549403" y="4149141"/>
            <a:ext cx="670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MLDAI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1DD79C-80B3-E345-811B-27FE3100E1B6}"/>
              </a:ext>
            </a:extLst>
          </p:cNvPr>
          <p:cNvSpPr txBox="1"/>
          <p:nvPr/>
        </p:nvSpPr>
        <p:spPr>
          <a:xfrm rot="20493290">
            <a:off x="3961995" y="4270350"/>
            <a:ext cx="4267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MT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2D05F6-57C7-F745-8AED-1E809AC2E016}"/>
              </a:ext>
            </a:extLst>
          </p:cNvPr>
          <p:cNvSpPr txBox="1"/>
          <p:nvPr/>
        </p:nvSpPr>
        <p:spPr>
          <a:xfrm>
            <a:off x="3431422" y="5134686"/>
            <a:ext cx="5373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/>
              <a:t>AEW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0DAAB1-5852-7F49-A106-CD867571EFBE}"/>
              </a:ext>
            </a:extLst>
          </p:cNvPr>
          <p:cNvSpPr txBox="1"/>
          <p:nvPr/>
        </p:nvSpPr>
        <p:spPr>
          <a:xfrm>
            <a:off x="1443038" y="5520282"/>
            <a:ext cx="2355850" cy="769441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MT: Moist Tropical</a:t>
            </a:r>
          </a:p>
          <a:p>
            <a:r>
              <a:rPr lang="en-US" sz="1100" dirty="0"/>
              <a:t>SAL: Saharan Air Layer</a:t>
            </a:r>
          </a:p>
          <a:p>
            <a:r>
              <a:rPr lang="en-US" sz="1100" dirty="0"/>
              <a:t>MLDAI: Mid-Latitude Dry Air Intrusion</a:t>
            </a:r>
          </a:p>
          <a:p>
            <a:r>
              <a:rPr lang="en-US" sz="1100" dirty="0"/>
              <a:t>AEW: African Easterly Wave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284042-E4E2-364E-927E-22E8DCAF81C8}"/>
              </a:ext>
            </a:extLst>
          </p:cNvPr>
          <p:cNvSpPr txBox="1"/>
          <p:nvPr/>
        </p:nvSpPr>
        <p:spPr>
          <a:xfrm>
            <a:off x="3034014" y="3765953"/>
            <a:ext cx="670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MLDAI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DEE8215-1864-9E40-AD43-058CC43C532D}"/>
              </a:ext>
            </a:extLst>
          </p:cNvPr>
          <p:cNvSpPr txBox="1"/>
          <p:nvPr/>
        </p:nvSpPr>
        <p:spPr>
          <a:xfrm>
            <a:off x="5120447" y="5349060"/>
            <a:ext cx="654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/>
              <a:t>Invest </a:t>
            </a:r>
          </a:p>
          <a:p>
            <a:pPr algn="ctr"/>
            <a:r>
              <a:rPr lang="en-US" sz="1400" i="1" dirty="0"/>
              <a:t>AL97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FD439F-BC1C-A543-9701-52EF51A9EA71}"/>
              </a:ext>
            </a:extLst>
          </p:cNvPr>
          <p:cNvSpPr txBox="1"/>
          <p:nvPr/>
        </p:nvSpPr>
        <p:spPr>
          <a:xfrm>
            <a:off x="4079365" y="5168374"/>
            <a:ext cx="444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SAL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1CF45C6-7DA2-6F4B-99B2-5F9BA2786AF5}"/>
              </a:ext>
            </a:extLst>
          </p:cNvPr>
          <p:cNvCxnSpPr>
            <a:cxnSpLocks/>
          </p:cNvCxnSpPr>
          <p:nvPr/>
        </p:nvCxnSpPr>
        <p:spPr>
          <a:xfrm flipV="1">
            <a:off x="4759062" y="2672403"/>
            <a:ext cx="1779412" cy="2452864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9F4610B-EBB5-0948-9464-FF1A9A6086C5}"/>
              </a:ext>
            </a:extLst>
          </p:cNvPr>
          <p:cNvCxnSpPr>
            <a:cxnSpLocks/>
          </p:cNvCxnSpPr>
          <p:nvPr/>
        </p:nvCxnSpPr>
        <p:spPr>
          <a:xfrm flipV="1">
            <a:off x="4759062" y="5001512"/>
            <a:ext cx="1816887" cy="11626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FEBE913-94CA-DD49-A787-A54F3BC08366}"/>
              </a:ext>
            </a:extLst>
          </p:cNvPr>
          <p:cNvCxnSpPr>
            <a:cxnSpLocks/>
          </p:cNvCxnSpPr>
          <p:nvPr/>
        </p:nvCxnSpPr>
        <p:spPr>
          <a:xfrm flipV="1">
            <a:off x="4758849" y="4050933"/>
            <a:ext cx="1840467" cy="1066839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0538730-C51E-0446-B34C-00DACB8752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474" y="2672403"/>
            <a:ext cx="3338002" cy="2336602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A95AD23D-B87E-7944-B3B3-92ACA0F4572F}"/>
              </a:ext>
            </a:extLst>
          </p:cNvPr>
          <p:cNvSpPr/>
          <p:nvPr/>
        </p:nvSpPr>
        <p:spPr>
          <a:xfrm>
            <a:off x="4714092" y="5069054"/>
            <a:ext cx="112426" cy="11242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A0646F7-E1A1-1E4C-A391-79831D1ABC42}"/>
              </a:ext>
            </a:extLst>
          </p:cNvPr>
          <p:cNvSpPr txBox="1"/>
          <p:nvPr/>
        </p:nvSpPr>
        <p:spPr>
          <a:xfrm>
            <a:off x="6779032" y="4356060"/>
            <a:ext cx="7457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19% RH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EB09269-2B6C-5145-82A5-E144E8E620E4}"/>
              </a:ext>
            </a:extLst>
          </p:cNvPr>
          <p:cNvCxnSpPr>
            <a:cxnSpLocks/>
          </p:cNvCxnSpPr>
          <p:nvPr/>
        </p:nvCxnSpPr>
        <p:spPr>
          <a:xfrm>
            <a:off x="7438610" y="4509949"/>
            <a:ext cx="548640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41">
            <a:extLst>
              <a:ext uri="{FF2B5EF4-FFF2-40B4-BE49-F238E27FC236}">
                <a16:creationId xmlns:a16="http://schemas.microsoft.com/office/drawing/2014/main" id="{21A577D0-E64A-4F41-8040-52A55C31352E}"/>
              </a:ext>
            </a:extLst>
          </p:cNvPr>
          <p:cNvSpPr/>
          <p:nvPr/>
        </p:nvSpPr>
        <p:spPr>
          <a:xfrm>
            <a:off x="7524749" y="4305301"/>
            <a:ext cx="1276350" cy="358775"/>
          </a:xfrm>
          <a:custGeom>
            <a:avLst/>
            <a:gdLst>
              <a:gd name="connsiteX0" fmla="*/ 0 w 1225550"/>
              <a:gd name="connsiteY0" fmla="*/ 0 h 358775"/>
              <a:gd name="connsiteX1" fmla="*/ 1104900 w 1225550"/>
              <a:gd name="connsiteY1" fmla="*/ 6350 h 358775"/>
              <a:gd name="connsiteX2" fmla="*/ 1089025 w 1225550"/>
              <a:gd name="connsiteY2" fmla="*/ 57150 h 358775"/>
              <a:gd name="connsiteX3" fmla="*/ 1120775 w 1225550"/>
              <a:gd name="connsiteY3" fmla="*/ 98425 h 358775"/>
              <a:gd name="connsiteX4" fmla="*/ 1155700 w 1225550"/>
              <a:gd name="connsiteY4" fmla="*/ 136525 h 358775"/>
              <a:gd name="connsiteX5" fmla="*/ 1143000 w 1225550"/>
              <a:gd name="connsiteY5" fmla="*/ 165100 h 358775"/>
              <a:gd name="connsiteX6" fmla="*/ 1187450 w 1225550"/>
              <a:gd name="connsiteY6" fmla="*/ 209550 h 358775"/>
              <a:gd name="connsiteX7" fmla="*/ 1212850 w 1225550"/>
              <a:gd name="connsiteY7" fmla="*/ 269875 h 358775"/>
              <a:gd name="connsiteX8" fmla="*/ 1225550 w 1225550"/>
              <a:gd name="connsiteY8" fmla="*/ 314325 h 358775"/>
              <a:gd name="connsiteX9" fmla="*/ 1158875 w 1225550"/>
              <a:gd name="connsiteY9" fmla="*/ 346075 h 358775"/>
              <a:gd name="connsiteX10" fmla="*/ 1158875 w 1225550"/>
              <a:gd name="connsiteY10" fmla="*/ 346075 h 358775"/>
              <a:gd name="connsiteX11" fmla="*/ 1120775 w 1225550"/>
              <a:gd name="connsiteY11" fmla="*/ 358775 h 358775"/>
              <a:gd name="connsiteX12" fmla="*/ 869950 w 1225550"/>
              <a:gd name="connsiteY12" fmla="*/ 333375 h 358775"/>
              <a:gd name="connsiteX13" fmla="*/ 666750 w 1225550"/>
              <a:gd name="connsiteY13" fmla="*/ 292100 h 358775"/>
              <a:gd name="connsiteX14" fmla="*/ 650875 w 1225550"/>
              <a:gd name="connsiteY14" fmla="*/ 269875 h 358775"/>
              <a:gd name="connsiteX15" fmla="*/ 568325 w 1225550"/>
              <a:gd name="connsiteY15" fmla="*/ 254000 h 358775"/>
              <a:gd name="connsiteX16" fmla="*/ 460375 w 1225550"/>
              <a:gd name="connsiteY16" fmla="*/ 222250 h 358775"/>
              <a:gd name="connsiteX17" fmla="*/ 492125 w 1225550"/>
              <a:gd name="connsiteY17" fmla="*/ 190500 h 358775"/>
              <a:gd name="connsiteX18" fmla="*/ 434975 w 1225550"/>
              <a:gd name="connsiteY18" fmla="*/ 158750 h 358775"/>
              <a:gd name="connsiteX19" fmla="*/ 314325 w 1225550"/>
              <a:gd name="connsiteY19" fmla="*/ 139700 h 358775"/>
              <a:gd name="connsiteX20" fmla="*/ 136525 w 1225550"/>
              <a:gd name="connsiteY20" fmla="*/ 133350 h 358775"/>
              <a:gd name="connsiteX21" fmla="*/ 203200 w 1225550"/>
              <a:gd name="connsiteY21" fmla="*/ 111125 h 358775"/>
              <a:gd name="connsiteX22" fmla="*/ 200025 w 1225550"/>
              <a:gd name="connsiteY22" fmla="*/ 79375 h 358775"/>
              <a:gd name="connsiteX23" fmla="*/ 200025 w 1225550"/>
              <a:gd name="connsiteY23" fmla="*/ 79375 h 358775"/>
              <a:gd name="connsiteX24" fmla="*/ 161925 w 1225550"/>
              <a:gd name="connsiteY24" fmla="*/ 41275 h 358775"/>
              <a:gd name="connsiteX25" fmla="*/ 0 w 1225550"/>
              <a:gd name="connsiteY25" fmla="*/ 0 h 358775"/>
              <a:gd name="connsiteX0" fmla="*/ 0 w 1225550"/>
              <a:gd name="connsiteY0" fmla="*/ 0 h 358775"/>
              <a:gd name="connsiteX1" fmla="*/ 1095375 w 1225550"/>
              <a:gd name="connsiteY1" fmla="*/ 9525 h 358775"/>
              <a:gd name="connsiteX2" fmla="*/ 1089025 w 1225550"/>
              <a:gd name="connsiteY2" fmla="*/ 57150 h 358775"/>
              <a:gd name="connsiteX3" fmla="*/ 1120775 w 1225550"/>
              <a:gd name="connsiteY3" fmla="*/ 98425 h 358775"/>
              <a:gd name="connsiteX4" fmla="*/ 1155700 w 1225550"/>
              <a:gd name="connsiteY4" fmla="*/ 136525 h 358775"/>
              <a:gd name="connsiteX5" fmla="*/ 1143000 w 1225550"/>
              <a:gd name="connsiteY5" fmla="*/ 165100 h 358775"/>
              <a:gd name="connsiteX6" fmla="*/ 1187450 w 1225550"/>
              <a:gd name="connsiteY6" fmla="*/ 209550 h 358775"/>
              <a:gd name="connsiteX7" fmla="*/ 1212850 w 1225550"/>
              <a:gd name="connsiteY7" fmla="*/ 269875 h 358775"/>
              <a:gd name="connsiteX8" fmla="*/ 1225550 w 1225550"/>
              <a:gd name="connsiteY8" fmla="*/ 314325 h 358775"/>
              <a:gd name="connsiteX9" fmla="*/ 1158875 w 1225550"/>
              <a:gd name="connsiteY9" fmla="*/ 346075 h 358775"/>
              <a:gd name="connsiteX10" fmla="*/ 1158875 w 1225550"/>
              <a:gd name="connsiteY10" fmla="*/ 346075 h 358775"/>
              <a:gd name="connsiteX11" fmla="*/ 1120775 w 1225550"/>
              <a:gd name="connsiteY11" fmla="*/ 358775 h 358775"/>
              <a:gd name="connsiteX12" fmla="*/ 869950 w 1225550"/>
              <a:gd name="connsiteY12" fmla="*/ 333375 h 358775"/>
              <a:gd name="connsiteX13" fmla="*/ 666750 w 1225550"/>
              <a:gd name="connsiteY13" fmla="*/ 292100 h 358775"/>
              <a:gd name="connsiteX14" fmla="*/ 650875 w 1225550"/>
              <a:gd name="connsiteY14" fmla="*/ 269875 h 358775"/>
              <a:gd name="connsiteX15" fmla="*/ 568325 w 1225550"/>
              <a:gd name="connsiteY15" fmla="*/ 254000 h 358775"/>
              <a:gd name="connsiteX16" fmla="*/ 460375 w 1225550"/>
              <a:gd name="connsiteY16" fmla="*/ 222250 h 358775"/>
              <a:gd name="connsiteX17" fmla="*/ 492125 w 1225550"/>
              <a:gd name="connsiteY17" fmla="*/ 190500 h 358775"/>
              <a:gd name="connsiteX18" fmla="*/ 434975 w 1225550"/>
              <a:gd name="connsiteY18" fmla="*/ 158750 h 358775"/>
              <a:gd name="connsiteX19" fmla="*/ 314325 w 1225550"/>
              <a:gd name="connsiteY19" fmla="*/ 139700 h 358775"/>
              <a:gd name="connsiteX20" fmla="*/ 136525 w 1225550"/>
              <a:gd name="connsiteY20" fmla="*/ 133350 h 358775"/>
              <a:gd name="connsiteX21" fmla="*/ 203200 w 1225550"/>
              <a:gd name="connsiteY21" fmla="*/ 111125 h 358775"/>
              <a:gd name="connsiteX22" fmla="*/ 200025 w 1225550"/>
              <a:gd name="connsiteY22" fmla="*/ 79375 h 358775"/>
              <a:gd name="connsiteX23" fmla="*/ 200025 w 1225550"/>
              <a:gd name="connsiteY23" fmla="*/ 79375 h 358775"/>
              <a:gd name="connsiteX24" fmla="*/ 161925 w 1225550"/>
              <a:gd name="connsiteY24" fmla="*/ 41275 h 358775"/>
              <a:gd name="connsiteX25" fmla="*/ 0 w 1225550"/>
              <a:gd name="connsiteY25" fmla="*/ 0 h 358775"/>
              <a:gd name="connsiteX0" fmla="*/ 0 w 1225550"/>
              <a:gd name="connsiteY0" fmla="*/ 0 h 358775"/>
              <a:gd name="connsiteX1" fmla="*/ 542925 w 1225550"/>
              <a:gd name="connsiteY1" fmla="*/ 0 h 358775"/>
              <a:gd name="connsiteX2" fmla="*/ 1095375 w 1225550"/>
              <a:gd name="connsiteY2" fmla="*/ 9525 h 358775"/>
              <a:gd name="connsiteX3" fmla="*/ 1089025 w 1225550"/>
              <a:gd name="connsiteY3" fmla="*/ 57150 h 358775"/>
              <a:gd name="connsiteX4" fmla="*/ 1120775 w 1225550"/>
              <a:gd name="connsiteY4" fmla="*/ 98425 h 358775"/>
              <a:gd name="connsiteX5" fmla="*/ 1155700 w 1225550"/>
              <a:gd name="connsiteY5" fmla="*/ 136525 h 358775"/>
              <a:gd name="connsiteX6" fmla="*/ 1143000 w 1225550"/>
              <a:gd name="connsiteY6" fmla="*/ 165100 h 358775"/>
              <a:gd name="connsiteX7" fmla="*/ 1187450 w 1225550"/>
              <a:gd name="connsiteY7" fmla="*/ 209550 h 358775"/>
              <a:gd name="connsiteX8" fmla="*/ 1212850 w 1225550"/>
              <a:gd name="connsiteY8" fmla="*/ 269875 h 358775"/>
              <a:gd name="connsiteX9" fmla="*/ 1225550 w 1225550"/>
              <a:gd name="connsiteY9" fmla="*/ 314325 h 358775"/>
              <a:gd name="connsiteX10" fmla="*/ 1158875 w 1225550"/>
              <a:gd name="connsiteY10" fmla="*/ 346075 h 358775"/>
              <a:gd name="connsiteX11" fmla="*/ 1158875 w 1225550"/>
              <a:gd name="connsiteY11" fmla="*/ 346075 h 358775"/>
              <a:gd name="connsiteX12" fmla="*/ 1120775 w 1225550"/>
              <a:gd name="connsiteY12" fmla="*/ 358775 h 358775"/>
              <a:gd name="connsiteX13" fmla="*/ 869950 w 1225550"/>
              <a:gd name="connsiteY13" fmla="*/ 333375 h 358775"/>
              <a:gd name="connsiteX14" fmla="*/ 666750 w 1225550"/>
              <a:gd name="connsiteY14" fmla="*/ 292100 h 358775"/>
              <a:gd name="connsiteX15" fmla="*/ 650875 w 1225550"/>
              <a:gd name="connsiteY15" fmla="*/ 269875 h 358775"/>
              <a:gd name="connsiteX16" fmla="*/ 568325 w 1225550"/>
              <a:gd name="connsiteY16" fmla="*/ 254000 h 358775"/>
              <a:gd name="connsiteX17" fmla="*/ 460375 w 1225550"/>
              <a:gd name="connsiteY17" fmla="*/ 222250 h 358775"/>
              <a:gd name="connsiteX18" fmla="*/ 492125 w 1225550"/>
              <a:gd name="connsiteY18" fmla="*/ 190500 h 358775"/>
              <a:gd name="connsiteX19" fmla="*/ 434975 w 1225550"/>
              <a:gd name="connsiteY19" fmla="*/ 158750 h 358775"/>
              <a:gd name="connsiteX20" fmla="*/ 314325 w 1225550"/>
              <a:gd name="connsiteY20" fmla="*/ 139700 h 358775"/>
              <a:gd name="connsiteX21" fmla="*/ 136525 w 1225550"/>
              <a:gd name="connsiteY21" fmla="*/ 133350 h 358775"/>
              <a:gd name="connsiteX22" fmla="*/ 203200 w 1225550"/>
              <a:gd name="connsiteY22" fmla="*/ 111125 h 358775"/>
              <a:gd name="connsiteX23" fmla="*/ 200025 w 1225550"/>
              <a:gd name="connsiteY23" fmla="*/ 79375 h 358775"/>
              <a:gd name="connsiteX24" fmla="*/ 200025 w 1225550"/>
              <a:gd name="connsiteY24" fmla="*/ 79375 h 358775"/>
              <a:gd name="connsiteX25" fmla="*/ 161925 w 1225550"/>
              <a:gd name="connsiteY25" fmla="*/ 41275 h 358775"/>
              <a:gd name="connsiteX26" fmla="*/ 0 w 1225550"/>
              <a:gd name="connsiteY26" fmla="*/ 0 h 358775"/>
              <a:gd name="connsiteX0" fmla="*/ 0 w 1225550"/>
              <a:gd name="connsiteY0" fmla="*/ 31750 h 390525"/>
              <a:gd name="connsiteX1" fmla="*/ 15875 w 1225550"/>
              <a:gd name="connsiteY1" fmla="*/ 0 h 390525"/>
              <a:gd name="connsiteX2" fmla="*/ 1095375 w 1225550"/>
              <a:gd name="connsiteY2" fmla="*/ 41275 h 390525"/>
              <a:gd name="connsiteX3" fmla="*/ 1089025 w 1225550"/>
              <a:gd name="connsiteY3" fmla="*/ 88900 h 390525"/>
              <a:gd name="connsiteX4" fmla="*/ 1120775 w 1225550"/>
              <a:gd name="connsiteY4" fmla="*/ 130175 h 390525"/>
              <a:gd name="connsiteX5" fmla="*/ 1155700 w 1225550"/>
              <a:gd name="connsiteY5" fmla="*/ 168275 h 390525"/>
              <a:gd name="connsiteX6" fmla="*/ 1143000 w 1225550"/>
              <a:gd name="connsiteY6" fmla="*/ 196850 h 390525"/>
              <a:gd name="connsiteX7" fmla="*/ 1187450 w 1225550"/>
              <a:gd name="connsiteY7" fmla="*/ 241300 h 390525"/>
              <a:gd name="connsiteX8" fmla="*/ 1212850 w 1225550"/>
              <a:gd name="connsiteY8" fmla="*/ 301625 h 390525"/>
              <a:gd name="connsiteX9" fmla="*/ 1225550 w 1225550"/>
              <a:gd name="connsiteY9" fmla="*/ 346075 h 390525"/>
              <a:gd name="connsiteX10" fmla="*/ 1158875 w 1225550"/>
              <a:gd name="connsiteY10" fmla="*/ 377825 h 390525"/>
              <a:gd name="connsiteX11" fmla="*/ 1158875 w 1225550"/>
              <a:gd name="connsiteY11" fmla="*/ 377825 h 390525"/>
              <a:gd name="connsiteX12" fmla="*/ 1120775 w 1225550"/>
              <a:gd name="connsiteY12" fmla="*/ 390525 h 390525"/>
              <a:gd name="connsiteX13" fmla="*/ 869950 w 1225550"/>
              <a:gd name="connsiteY13" fmla="*/ 365125 h 390525"/>
              <a:gd name="connsiteX14" fmla="*/ 666750 w 1225550"/>
              <a:gd name="connsiteY14" fmla="*/ 323850 h 390525"/>
              <a:gd name="connsiteX15" fmla="*/ 650875 w 1225550"/>
              <a:gd name="connsiteY15" fmla="*/ 301625 h 390525"/>
              <a:gd name="connsiteX16" fmla="*/ 568325 w 1225550"/>
              <a:gd name="connsiteY16" fmla="*/ 285750 h 390525"/>
              <a:gd name="connsiteX17" fmla="*/ 460375 w 1225550"/>
              <a:gd name="connsiteY17" fmla="*/ 254000 h 390525"/>
              <a:gd name="connsiteX18" fmla="*/ 492125 w 1225550"/>
              <a:gd name="connsiteY18" fmla="*/ 222250 h 390525"/>
              <a:gd name="connsiteX19" fmla="*/ 434975 w 1225550"/>
              <a:gd name="connsiteY19" fmla="*/ 190500 h 390525"/>
              <a:gd name="connsiteX20" fmla="*/ 314325 w 1225550"/>
              <a:gd name="connsiteY20" fmla="*/ 171450 h 390525"/>
              <a:gd name="connsiteX21" fmla="*/ 136525 w 1225550"/>
              <a:gd name="connsiteY21" fmla="*/ 165100 h 390525"/>
              <a:gd name="connsiteX22" fmla="*/ 203200 w 1225550"/>
              <a:gd name="connsiteY22" fmla="*/ 142875 h 390525"/>
              <a:gd name="connsiteX23" fmla="*/ 200025 w 1225550"/>
              <a:gd name="connsiteY23" fmla="*/ 111125 h 390525"/>
              <a:gd name="connsiteX24" fmla="*/ 200025 w 1225550"/>
              <a:gd name="connsiteY24" fmla="*/ 111125 h 390525"/>
              <a:gd name="connsiteX25" fmla="*/ 161925 w 1225550"/>
              <a:gd name="connsiteY25" fmla="*/ 73025 h 390525"/>
              <a:gd name="connsiteX26" fmla="*/ 0 w 1225550"/>
              <a:gd name="connsiteY26" fmla="*/ 31750 h 390525"/>
              <a:gd name="connsiteX0" fmla="*/ 0 w 1266825"/>
              <a:gd name="connsiteY0" fmla="*/ 50800 h 390525"/>
              <a:gd name="connsiteX1" fmla="*/ 57150 w 1266825"/>
              <a:gd name="connsiteY1" fmla="*/ 0 h 390525"/>
              <a:gd name="connsiteX2" fmla="*/ 1136650 w 1266825"/>
              <a:gd name="connsiteY2" fmla="*/ 41275 h 390525"/>
              <a:gd name="connsiteX3" fmla="*/ 1130300 w 1266825"/>
              <a:gd name="connsiteY3" fmla="*/ 88900 h 390525"/>
              <a:gd name="connsiteX4" fmla="*/ 1162050 w 1266825"/>
              <a:gd name="connsiteY4" fmla="*/ 130175 h 390525"/>
              <a:gd name="connsiteX5" fmla="*/ 1196975 w 1266825"/>
              <a:gd name="connsiteY5" fmla="*/ 168275 h 390525"/>
              <a:gd name="connsiteX6" fmla="*/ 1184275 w 1266825"/>
              <a:gd name="connsiteY6" fmla="*/ 196850 h 390525"/>
              <a:gd name="connsiteX7" fmla="*/ 1228725 w 1266825"/>
              <a:gd name="connsiteY7" fmla="*/ 241300 h 390525"/>
              <a:gd name="connsiteX8" fmla="*/ 1254125 w 1266825"/>
              <a:gd name="connsiteY8" fmla="*/ 301625 h 390525"/>
              <a:gd name="connsiteX9" fmla="*/ 1266825 w 1266825"/>
              <a:gd name="connsiteY9" fmla="*/ 346075 h 390525"/>
              <a:gd name="connsiteX10" fmla="*/ 1200150 w 1266825"/>
              <a:gd name="connsiteY10" fmla="*/ 377825 h 390525"/>
              <a:gd name="connsiteX11" fmla="*/ 1200150 w 1266825"/>
              <a:gd name="connsiteY11" fmla="*/ 377825 h 390525"/>
              <a:gd name="connsiteX12" fmla="*/ 1162050 w 1266825"/>
              <a:gd name="connsiteY12" fmla="*/ 390525 h 390525"/>
              <a:gd name="connsiteX13" fmla="*/ 911225 w 1266825"/>
              <a:gd name="connsiteY13" fmla="*/ 365125 h 390525"/>
              <a:gd name="connsiteX14" fmla="*/ 708025 w 1266825"/>
              <a:gd name="connsiteY14" fmla="*/ 323850 h 390525"/>
              <a:gd name="connsiteX15" fmla="*/ 692150 w 1266825"/>
              <a:gd name="connsiteY15" fmla="*/ 301625 h 390525"/>
              <a:gd name="connsiteX16" fmla="*/ 609600 w 1266825"/>
              <a:gd name="connsiteY16" fmla="*/ 285750 h 390525"/>
              <a:gd name="connsiteX17" fmla="*/ 501650 w 1266825"/>
              <a:gd name="connsiteY17" fmla="*/ 254000 h 390525"/>
              <a:gd name="connsiteX18" fmla="*/ 533400 w 1266825"/>
              <a:gd name="connsiteY18" fmla="*/ 222250 h 390525"/>
              <a:gd name="connsiteX19" fmla="*/ 476250 w 1266825"/>
              <a:gd name="connsiteY19" fmla="*/ 190500 h 390525"/>
              <a:gd name="connsiteX20" fmla="*/ 355600 w 1266825"/>
              <a:gd name="connsiteY20" fmla="*/ 171450 h 390525"/>
              <a:gd name="connsiteX21" fmla="*/ 177800 w 1266825"/>
              <a:gd name="connsiteY21" fmla="*/ 165100 h 390525"/>
              <a:gd name="connsiteX22" fmla="*/ 244475 w 1266825"/>
              <a:gd name="connsiteY22" fmla="*/ 142875 h 390525"/>
              <a:gd name="connsiteX23" fmla="*/ 241300 w 1266825"/>
              <a:gd name="connsiteY23" fmla="*/ 111125 h 390525"/>
              <a:gd name="connsiteX24" fmla="*/ 241300 w 1266825"/>
              <a:gd name="connsiteY24" fmla="*/ 111125 h 390525"/>
              <a:gd name="connsiteX25" fmla="*/ 203200 w 1266825"/>
              <a:gd name="connsiteY25" fmla="*/ 73025 h 390525"/>
              <a:gd name="connsiteX26" fmla="*/ 0 w 1266825"/>
              <a:gd name="connsiteY26" fmla="*/ 50800 h 390525"/>
              <a:gd name="connsiteX0" fmla="*/ 0 w 1266825"/>
              <a:gd name="connsiteY0" fmla="*/ 34925 h 374650"/>
              <a:gd name="connsiteX1" fmla="*/ 44450 w 1266825"/>
              <a:gd name="connsiteY1" fmla="*/ 0 h 374650"/>
              <a:gd name="connsiteX2" fmla="*/ 1136650 w 1266825"/>
              <a:gd name="connsiteY2" fmla="*/ 25400 h 374650"/>
              <a:gd name="connsiteX3" fmla="*/ 1130300 w 1266825"/>
              <a:gd name="connsiteY3" fmla="*/ 73025 h 374650"/>
              <a:gd name="connsiteX4" fmla="*/ 1162050 w 1266825"/>
              <a:gd name="connsiteY4" fmla="*/ 114300 h 374650"/>
              <a:gd name="connsiteX5" fmla="*/ 1196975 w 1266825"/>
              <a:gd name="connsiteY5" fmla="*/ 152400 h 374650"/>
              <a:gd name="connsiteX6" fmla="*/ 1184275 w 1266825"/>
              <a:gd name="connsiteY6" fmla="*/ 180975 h 374650"/>
              <a:gd name="connsiteX7" fmla="*/ 1228725 w 1266825"/>
              <a:gd name="connsiteY7" fmla="*/ 225425 h 374650"/>
              <a:gd name="connsiteX8" fmla="*/ 1254125 w 1266825"/>
              <a:gd name="connsiteY8" fmla="*/ 285750 h 374650"/>
              <a:gd name="connsiteX9" fmla="*/ 1266825 w 1266825"/>
              <a:gd name="connsiteY9" fmla="*/ 330200 h 374650"/>
              <a:gd name="connsiteX10" fmla="*/ 1200150 w 1266825"/>
              <a:gd name="connsiteY10" fmla="*/ 361950 h 374650"/>
              <a:gd name="connsiteX11" fmla="*/ 1200150 w 1266825"/>
              <a:gd name="connsiteY11" fmla="*/ 361950 h 374650"/>
              <a:gd name="connsiteX12" fmla="*/ 1162050 w 1266825"/>
              <a:gd name="connsiteY12" fmla="*/ 374650 h 374650"/>
              <a:gd name="connsiteX13" fmla="*/ 911225 w 1266825"/>
              <a:gd name="connsiteY13" fmla="*/ 349250 h 374650"/>
              <a:gd name="connsiteX14" fmla="*/ 708025 w 1266825"/>
              <a:gd name="connsiteY14" fmla="*/ 307975 h 374650"/>
              <a:gd name="connsiteX15" fmla="*/ 692150 w 1266825"/>
              <a:gd name="connsiteY15" fmla="*/ 285750 h 374650"/>
              <a:gd name="connsiteX16" fmla="*/ 609600 w 1266825"/>
              <a:gd name="connsiteY16" fmla="*/ 269875 h 374650"/>
              <a:gd name="connsiteX17" fmla="*/ 501650 w 1266825"/>
              <a:gd name="connsiteY17" fmla="*/ 238125 h 374650"/>
              <a:gd name="connsiteX18" fmla="*/ 533400 w 1266825"/>
              <a:gd name="connsiteY18" fmla="*/ 206375 h 374650"/>
              <a:gd name="connsiteX19" fmla="*/ 476250 w 1266825"/>
              <a:gd name="connsiteY19" fmla="*/ 174625 h 374650"/>
              <a:gd name="connsiteX20" fmla="*/ 355600 w 1266825"/>
              <a:gd name="connsiteY20" fmla="*/ 155575 h 374650"/>
              <a:gd name="connsiteX21" fmla="*/ 177800 w 1266825"/>
              <a:gd name="connsiteY21" fmla="*/ 149225 h 374650"/>
              <a:gd name="connsiteX22" fmla="*/ 244475 w 1266825"/>
              <a:gd name="connsiteY22" fmla="*/ 127000 h 374650"/>
              <a:gd name="connsiteX23" fmla="*/ 241300 w 1266825"/>
              <a:gd name="connsiteY23" fmla="*/ 95250 h 374650"/>
              <a:gd name="connsiteX24" fmla="*/ 241300 w 1266825"/>
              <a:gd name="connsiteY24" fmla="*/ 95250 h 374650"/>
              <a:gd name="connsiteX25" fmla="*/ 203200 w 1266825"/>
              <a:gd name="connsiteY25" fmla="*/ 57150 h 374650"/>
              <a:gd name="connsiteX26" fmla="*/ 0 w 1266825"/>
              <a:gd name="connsiteY26" fmla="*/ 34925 h 374650"/>
              <a:gd name="connsiteX0" fmla="*/ 0 w 1266825"/>
              <a:gd name="connsiteY0" fmla="*/ 19050 h 358775"/>
              <a:gd name="connsiteX1" fmla="*/ 19050 w 1266825"/>
              <a:gd name="connsiteY1" fmla="*/ 0 h 358775"/>
              <a:gd name="connsiteX2" fmla="*/ 1136650 w 1266825"/>
              <a:gd name="connsiteY2" fmla="*/ 9525 h 358775"/>
              <a:gd name="connsiteX3" fmla="*/ 1130300 w 1266825"/>
              <a:gd name="connsiteY3" fmla="*/ 57150 h 358775"/>
              <a:gd name="connsiteX4" fmla="*/ 1162050 w 1266825"/>
              <a:gd name="connsiteY4" fmla="*/ 98425 h 358775"/>
              <a:gd name="connsiteX5" fmla="*/ 1196975 w 1266825"/>
              <a:gd name="connsiteY5" fmla="*/ 136525 h 358775"/>
              <a:gd name="connsiteX6" fmla="*/ 1184275 w 1266825"/>
              <a:gd name="connsiteY6" fmla="*/ 165100 h 358775"/>
              <a:gd name="connsiteX7" fmla="*/ 1228725 w 1266825"/>
              <a:gd name="connsiteY7" fmla="*/ 209550 h 358775"/>
              <a:gd name="connsiteX8" fmla="*/ 1254125 w 1266825"/>
              <a:gd name="connsiteY8" fmla="*/ 269875 h 358775"/>
              <a:gd name="connsiteX9" fmla="*/ 1266825 w 1266825"/>
              <a:gd name="connsiteY9" fmla="*/ 314325 h 358775"/>
              <a:gd name="connsiteX10" fmla="*/ 1200150 w 1266825"/>
              <a:gd name="connsiteY10" fmla="*/ 346075 h 358775"/>
              <a:gd name="connsiteX11" fmla="*/ 1200150 w 1266825"/>
              <a:gd name="connsiteY11" fmla="*/ 346075 h 358775"/>
              <a:gd name="connsiteX12" fmla="*/ 1162050 w 1266825"/>
              <a:gd name="connsiteY12" fmla="*/ 358775 h 358775"/>
              <a:gd name="connsiteX13" fmla="*/ 911225 w 1266825"/>
              <a:gd name="connsiteY13" fmla="*/ 333375 h 358775"/>
              <a:gd name="connsiteX14" fmla="*/ 708025 w 1266825"/>
              <a:gd name="connsiteY14" fmla="*/ 292100 h 358775"/>
              <a:gd name="connsiteX15" fmla="*/ 692150 w 1266825"/>
              <a:gd name="connsiteY15" fmla="*/ 269875 h 358775"/>
              <a:gd name="connsiteX16" fmla="*/ 609600 w 1266825"/>
              <a:gd name="connsiteY16" fmla="*/ 254000 h 358775"/>
              <a:gd name="connsiteX17" fmla="*/ 501650 w 1266825"/>
              <a:gd name="connsiteY17" fmla="*/ 222250 h 358775"/>
              <a:gd name="connsiteX18" fmla="*/ 533400 w 1266825"/>
              <a:gd name="connsiteY18" fmla="*/ 190500 h 358775"/>
              <a:gd name="connsiteX19" fmla="*/ 476250 w 1266825"/>
              <a:gd name="connsiteY19" fmla="*/ 158750 h 358775"/>
              <a:gd name="connsiteX20" fmla="*/ 355600 w 1266825"/>
              <a:gd name="connsiteY20" fmla="*/ 139700 h 358775"/>
              <a:gd name="connsiteX21" fmla="*/ 177800 w 1266825"/>
              <a:gd name="connsiteY21" fmla="*/ 133350 h 358775"/>
              <a:gd name="connsiteX22" fmla="*/ 244475 w 1266825"/>
              <a:gd name="connsiteY22" fmla="*/ 111125 h 358775"/>
              <a:gd name="connsiteX23" fmla="*/ 241300 w 1266825"/>
              <a:gd name="connsiteY23" fmla="*/ 79375 h 358775"/>
              <a:gd name="connsiteX24" fmla="*/ 241300 w 1266825"/>
              <a:gd name="connsiteY24" fmla="*/ 79375 h 358775"/>
              <a:gd name="connsiteX25" fmla="*/ 203200 w 1266825"/>
              <a:gd name="connsiteY25" fmla="*/ 41275 h 358775"/>
              <a:gd name="connsiteX26" fmla="*/ 0 w 1266825"/>
              <a:gd name="connsiteY26" fmla="*/ 19050 h 358775"/>
              <a:gd name="connsiteX0" fmla="*/ 0 w 1276350"/>
              <a:gd name="connsiteY0" fmla="*/ 31750 h 358775"/>
              <a:gd name="connsiteX1" fmla="*/ 28575 w 1276350"/>
              <a:gd name="connsiteY1" fmla="*/ 0 h 358775"/>
              <a:gd name="connsiteX2" fmla="*/ 1146175 w 1276350"/>
              <a:gd name="connsiteY2" fmla="*/ 9525 h 358775"/>
              <a:gd name="connsiteX3" fmla="*/ 1139825 w 1276350"/>
              <a:gd name="connsiteY3" fmla="*/ 57150 h 358775"/>
              <a:gd name="connsiteX4" fmla="*/ 1171575 w 1276350"/>
              <a:gd name="connsiteY4" fmla="*/ 98425 h 358775"/>
              <a:gd name="connsiteX5" fmla="*/ 1206500 w 1276350"/>
              <a:gd name="connsiteY5" fmla="*/ 136525 h 358775"/>
              <a:gd name="connsiteX6" fmla="*/ 1193800 w 1276350"/>
              <a:gd name="connsiteY6" fmla="*/ 165100 h 358775"/>
              <a:gd name="connsiteX7" fmla="*/ 1238250 w 1276350"/>
              <a:gd name="connsiteY7" fmla="*/ 209550 h 358775"/>
              <a:gd name="connsiteX8" fmla="*/ 1263650 w 1276350"/>
              <a:gd name="connsiteY8" fmla="*/ 269875 h 358775"/>
              <a:gd name="connsiteX9" fmla="*/ 1276350 w 1276350"/>
              <a:gd name="connsiteY9" fmla="*/ 314325 h 358775"/>
              <a:gd name="connsiteX10" fmla="*/ 1209675 w 1276350"/>
              <a:gd name="connsiteY10" fmla="*/ 346075 h 358775"/>
              <a:gd name="connsiteX11" fmla="*/ 1209675 w 1276350"/>
              <a:gd name="connsiteY11" fmla="*/ 346075 h 358775"/>
              <a:gd name="connsiteX12" fmla="*/ 1171575 w 1276350"/>
              <a:gd name="connsiteY12" fmla="*/ 358775 h 358775"/>
              <a:gd name="connsiteX13" fmla="*/ 920750 w 1276350"/>
              <a:gd name="connsiteY13" fmla="*/ 333375 h 358775"/>
              <a:gd name="connsiteX14" fmla="*/ 717550 w 1276350"/>
              <a:gd name="connsiteY14" fmla="*/ 292100 h 358775"/>
              <a:gd name="connsiteX15" fmla="*/ 701675 w 1276350"/>
              <a:gd name="connsiteY15" fmla="*/ 269875 h 358775"/>
              <a:gd name="connsiteX16" fmla="*/ 619125 w 1276350"/>
              <a:gd name="connsiteY16" fmla="*/ 254000 h 358775"/>
              <a:gd name="connsiteX17" fmla="*/ 511175 w 1276350"/>
              <a:gd name="connsiteY17" fmla="*/ 222250 h 358775"/>
              <a:gd name="connsiteX18" fmla="*/ 542925 w 1276350"/>
              <a:gd name="connsiteY18" fmla="*/ 190500 h 358775"/>
              <a:gd name="connsiteX19" fmla="*/ 485775 w 1276350"/>
              <a:gd name="connsiteY19" fmla="*/ 158750 h 358775"/>
              <a:gd name="connsiteX20" fmla="*/ 365125 w 1276350"/>
              <a:gd name="connsiteY20" fmla="*/ 139700 h 358775"/>
              <a:gd name="connsiteX21" fmla="*/ 187325 w 1276350"/>
              <a:gd name="connsiteY21" fmla="*/ 133350 h 358775"/>
              <a:gd name="connsiteX22" fmla="*/ 254000 w 1276350"/>
              <a:gd name="connsiteY22" fmla="*/ 111125 h 358775"/>
              <a:gd name="connsiteX23" fmla="*/ 250825 w 1276350"/>
              <a:gd name="connsiteY23" fmla="*/ 79375 h 358775"/>
              <a:gd name="connsiteX24" fmla="*/ 250825 w 1276350"/>
              <a:gd name="connsiteY24" fmla="*/ 79375 h 358775"/>
              <a:gd name="connsiteX25" fmla="*/ 212725 w 1276350"/>
              <a:gd name="connsiteY25" fmla="*/ 41275 h 358775"/>
              <a:gd name="connsiteX26" fmla="*/ 0 w 1276350"/>
              <a:gd name="connsiteY26" fmla="*/ 31750 h 358775"/>
              <a:gd name="connsiteX0" fmla="*/ 0 w 1276350"/>
              <a:gd name="connsiteY0" fmla="*/ 31750 h 358775"/>
              <a:gd name="connsiteX1" fmla="*/ 25400 w 1276350"/>
              <a:gd name="connsiteY1" fmla="*/ 0 h 358775"/>
              <a:gd name="connsiteX2" fmla="*/ 1146175 w 1276350"/>
              <a:gd name="connsiteY2" fmla="*/ 9525 h 358775"/>
              <a:gd name="connsiteX3" fmla="*/ 1139825 w 1276350"/>
              <a:gd name="connsiteY3" fmla="*/ 57150 h 358775"/>
              <a:gd name="connsiteX4" fmla="*/ 1171575 w 1276350"/>
              <a:gd name="connsiteY4" fmla="*/ 98425 h 358775"/>
              <a:gd name="connsiteX5" fmla="*/ 1206500 w 1276350"/>
              <a:gd name="connsiteY5" fmla="*/ 136525 h 358775"/>
              <a:gd name="connsiteX6" fmla="*/ 1193800 w 1276350"/>
              <a:gd name="connsiteY6" fmla="*/ 165100 h 358775"/>
              <a:gd name="connsiteX7" fmla="*/ 1238250 w 1276350"/>
              <a:gd name="connsiteY7" fmla="*/ 209550 h 358775"/>
              <a:gd name="connsiteX8" fmla="*/ 1263650 w 1276350"/>
              <a:gd name="connsiteY8" fmla="*/ 269875 h 358775"/>
              <a:gd name="connsiteX9" fmla="*/ 1276350 w 1276350"/>
              <a:gd name="connsiteY9" fmla="*/ 314325 h 358775"/>
              <a:gd name="connsiteX10" fmla="*/ 1209675 w 1276350"/>
              <a:gd name="connsiteY10" fmla="*/ 346075 h 358775"/>
              <a:gd name="connsiteX11" fmla="*/ 1209675 w 1276350"/>
              <a:gd name="connsiteY11" fmla="*/ 346075 h 358775"/>
              <a:gd name="connsiteX12" fmla="*/ 1171575 w 1276350"/>
              <a:gd name="connsiteY12" fmla="*/ 358775 h 358775"/>
              <a:gd name="connsiteX13" fmla="*/ 920750 w 1276350"/>
              <a:gd name="connsiteY13" fmla="*/ 333375 h 358775"/>
              <a:gd name="connsiteX14" fmla="*/ 717550 w 1276350"/>
              <a:gd name="connsiteY14" fmla="*/ 292100 h 358775"/>
              <a:gd name="connsiteX15" fmla="*/ 701675 w 1276350"/>
              <a:gd name="connsiteY15" fmla="*/ 269875 h 358775"/>
              <a:gd name="connsiteX16" fmla="*/ 619125 w 1276350"/>
              <a:gd name="connsiteY16" fmla="*/ 254000 h 358775"/>
              <a:gd name="connsiteX17" fmla="*/ 511175 w 1276350"/>
              <a:gd name="connsiteY17" fmla="*/ 222250 h 358775"/>
              <a:gd name="connsiteX18" fmla="*/ 542925 w 1276350"/>
              <a:gd name="connsiteY18" fmla="*/ 190500 h 358775"/>
              <a:gd name="connsiteX19" fmla="*/ 485775 w 1276350"/>
              <a:gd name="connsiteY19" fmla="*/ 158750 h 358775"/>
              <a:gd name="connsiteX20" fmla="*/ 365125 w 1276350"/>
              <a:gd name="connsiteY20" fmla="*/ 139700 h 358775"/>
              <a:gd name="connsiteX21" fmla="*/ 187325 w 1276350"/>
              <a:gd name="connsiteY21" fmla="*/ 133350 h 358775"/>
              <a:gd name="connsiteX22" fmla="*/ 254000 w 1276350"/>
              <a:gd name="connsiteY22" fmla="*/ 111125 h 358775"/>
              <a:gd name="connsiteX23" fmla="*/ 250825 w 1276350"/>
              <a:gd name="connsiteY23" fmla="*/ 79375 h 358775"/>
              <a:gd name="connsiteX24" fmla="*/ 250825 w 1276350"/>
              <a:gd name="connsiteY24" fmla="*/ 79375 h 358775"/>
              <a:gd name="connsiteX25" fmla="*/ 212725 w 1276350"/>
              <a:gd name="connsiteY25" fmla="*/ 41275 h 358775"/>
              <a:gd name="connsiteX26" fmla="*/ 0 w 1276350"/>
              <a:gd name="connsiteY26" fmla="*/ 31750 h 35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76350" h="358775">
                <a:moveTo>
                  <a:pt x="0" y="31750"/>
                </a:moveTo>
                <a:lnTo>
                  <a:pt x="25400" y="0"/>
                </a:lnTo>
                <a:lnTo>
                  <a:pt x="1146175" y="9525"/>
                </a:lnTo>
                <a:lnTo>
                  <a:pt x="1139825" y="57150"/>
                </a:lnTo>
                <a:lnTo>
                  <a:pt x="1171575" y="98425"/>
                </a:lnTo>
                <a:lnTo>
                  <a:pt x="1206500" y="136525"/>
                </a:lnTo>
                <a:lnTo>
                  <a:pt x="1193800" y="165100"/>
                </a:lnTo>
                <a:lnTo>
                  <a:pt x="1238250" y="209550"/>
                </a:lnTo>
                <a:lnTo>
                  <a:pt x="1263650" y="269875"/>
                </a:lnTo>
                <a:lnTo>
                  <a:pt x="1276350" y="314325"/>
                </a:lnTo>
                <a:lnTo>
                  <a:pt x="1209675" y="346075"/>
                </a:lnTo>
                <a:lnTo>
                  <a:pt x="1209675" y="346075"/>
                </a:lnTo>
                <a:lnTo>
                  <a:pt x="1171575" y="358775"/>
                </a:lnTo>
                <a:lnTo>
                  <a:pt x="920750" y="333375"/>
                </a:lnTo>
                <a:lnTo>
                  <a:pt x="717550" y="292100"/>
                </a:lnTo>
                <a:lnTo>
                  <a:pt x="701675" y="269875"/>
                </a:lnTo>
                <a:lnTo>
                  <a:pt x="619125" y="254000"/>
                </a:lnTo>
                <a:lnTo>
                  <a:pt x="511175" y="222250"/>
                </a:lnTo>
                <a:lnTo>
                  <a:pt x="542925" y="190500"/>
                </a:lnTo>
                <a:lnTo>
                  <a:pt x="485775" y="158750"/>
                </a:lnTo>
                <a:lnTo>
                  <a:pt x="365125" y="139700"/>
                </a:lnTo>
                <a:lnTo>
                  <a:pt x="187325" y="133350"/>
                </a:lnTo>
                <a:lnTo>
                  <a:pt x="254000" y="111125"/>
                </a:lnTo>
                <a:lnTo>
                  <a:pt x="250825" y="79375"/>
                </a:lnTo>
                <a:lnTo>
                  <a:pt x="250825" y="79375"/>
                </a:lnTo>
                <a:lnTo>
                  <a:pt x="212725" y="41275"/>
                </a:lnTo>
                <a:lnTo>
                  <a:pt x="0" y="3175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28C53B5-B1A5-F34B-8AB3-3A03FD36938C}"/>
              </a:ext>
            </a:extLst>
          </p:cNvPr>
          <p:cNvSpPr txBox="1"/>
          <p:nvPr/>
        </p:nvSpPr>
        <p:spPr>
          <a:xfrm>
            <a:off x="8156423" y="4303029"/>
            <a:ext cx="4446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SAL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6E54868-8C23-8840-8DF3-FB95ADEE4954}"/>
              </a:ext>
            </a:extLst>
          </p:cNvPr>
          <p:cNvSpPr txBox="1"/>
          <p:nvPr/>
        </p:nvSpPr>
        <p:spPr>
          <a:xfrm>
            <a:off x="7561576" y="3738309"/>
            <a:ext cx="101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MLDAI/</a:t>
            </a:r>
          </a:p>
          <a:p>
            <a:r>
              <a:rPr lang="en-US" sz="1400" i="1" dirty="0"/>
              <a:t>Subsidence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F2900C1-4E36-AE4C-BD02-D7A2A4DCAA00}"/>
              </a:ext>
            </a:extLst>
          </p:cNvPr>
          <p:cNvSpPr/>
          <p:nvPr/>
        </p:nvSpPr>
        <p:spPr>
          <a:xfrm>
            <a:off x="4440092" y="5154504"/>
            <a:ext cx="112426" cy="11242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D155BD5-E041-D54E-A3E6-A7A89E17661E}"/>
              </a:ext>
            </a:extLst>
          </p:cNvPr>
          <p:cNvCxnSpPr>
            <a:cxnSpLocks/>
            <a:stCxn id="30" idx="5"/>
            <a:endCxn id="32" idx="1"/>
          </p:cNvCxnSpPr>
          <p:nvPr/>
        </p:nvCxnSpPr>
        <p:spPr>
          <a:xfrm>
            <a:off x="4536054" y="5250466"/>
            <a:ext cx="2111613" cy="39350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D56AA207-6E6F-2E4A-9AA7-0A0A466B6B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667" y="5026751"/>
            <a:ext cx="1645920" cy="123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87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4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/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4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2E75B5"/>
                </a:solidFill>
              </a:rPr>
              <a:t>HRD-NESDIS G-IV SAL Mission Debrief</a:t>
            </a:r>
            <a:endParaRPr dirty="0"/>
          </a:p>
        </p:txBody>
      </p:sp>
      <p:cxnSp>
        <p:nvCxnSpPr>
          <p:cNvPr id="102" name="Google Shape;102;p14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" name="20180820H1">
            <a:extLst>
              <a:ext uri="{FF2B5EF4-FFF2-40B4-BE49-F238E27FC236}">
                <a16:creationId xmlns:a16="http://schemas.microsoft.com/office/drawing/2014/main" id="{0067F3B6-4D94-8949-82D0-B0DEFBBFC180}"/>
              </a:ext>
            </a:extLst>
          </p:cNvPr>
          <p:cNvSpPr txBox="1"/>
          <p:nvPr/>
        </p:nvSpPr>
        <p:spPr>
          <a:xfrm>
            <a:off x="0" y="1265535"/>
            <a:ext cx="12192000" cy="1877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600" b="1"/>
            </a:lvl1pPr>
          </a:lstStyle>
          <a:p>
            <a:pPr algn="ctr"/>
            <a:r>
              <a:rPr sz="2800" dirty="0"/>
              <a:t>20180</a:t>
            </a:r>
            <a:r>
              <a:rPr lang="en-US" sz="2800" dirty="0"/>
              <a:t>920N</a:t>
            </a:r>
            <a:r>
              <a:rPr sz="2800" dirty="0"/>
              <a:t>1</a:t>
            </a:r>
            <a:endParaRPr lang="en-US" sz="2800" dirty="0"/>
          </a:p>
          <a:p>
            <a:pPr algn="ctr"/>
            <a:r>
              <a:rPr lang="en-US" sz="2400" b="0" dirty="0"/>
              <a:t>NOAA NESDIS Unique Combined Atmospheric Processing System (NUCAPS)</a:t>
            </a:r>
          </a:p>
          <a:p>
            <a:pPr marL="285750" indent="-166688" algn="ctr">
              <a:buFont typeface="Arial" panose="020B0604020202020204" pitchFamily="34" charset="0"/>
              <a:buChar char="•"/>
            </a:pPr>
            <a:r>
              <a:rPr lang="en-US" sz="1600" b="0" dirty="0"/>
              <a:t>Atmospheric soundings derived from the </a:t>
            </a:r>
            <a:r>
              <a:rPr lang="en-US" sz="1600" b="0" dirty="0" err="1"/>
              <a:t>CrIS</a:t>
            </a:r>
            <a:r>
              <a:rPr lang="en-US" sz="1600" b="0" dirty="0"/>
              <a:t> (IR) and ATMS (MW) instruments flying on the Suomi-NPP &amp; NOAA-20 satellites</a:t>
            </a:r>
          </a:p>
          <a:p>
            <a:pPr marL="285750" indent="-166688" algn="ctr">
              <a:buFont typeface="Arial" panose="020B0604020202020204" pitchFamily="34" charset="0"/>
              <a:buChar char="•"/>
            </a:pPr>
            <a:r>
              <a:rPr lang="en-US" sz="1600" b="0" dirty="0" err="1"/>
              <a:t>CrIS</a:t>
            </a:r>
            <a:r>
              <a:rPr lang="en-US" sz="1600" b="0" dirty="0"/>
              <a:t>: 1305 IR channels (3.9-15 </a:t>
            </a:r>
            <a:r>
              <a:rPr lang="en-US" sz="1600" b="0" dirty="0" err="1"/>
              <a:t>μm</a:t>
            </a:r>
            <a:r>
              <a:rPr lang="en-US" sz="1600" b="0" dirty="0"/>
              <a:t>); ATMS: 22 MW channels (23-183 GHz)</a:t>
            </a:r>
          </a:p>
          <a:p>
            <a:pPr marL="285750" indent="-166688" algn="ctr">
              <a:buFont typeface="Arial" panose="020B0604020202020204" pitchFamily="34" charset="0"/>
              <a:buChar char="•"/>
            </a:pPr>
            <a:r>
              <a:rPr lang="en-US" sz="1600" b="0" dirty="0"/>
              <a:t>NUCAPS soundings: 324,000 soundings per day; 20-30 min latency</a:t>
            </a:r>
          </a:p>
          <a:p>
            <a:pPr marL="285750" indent="-166688" algn="ctr">
              <a:buFont typeface="Arial" panose="020B0604020202020204" pitchFamily="34" charset="0"/>
              <a:buChar char="•"/>
            </a:pPr>
            <a:r>
              <a:rPr lang="en-US" sz="1600" b="0" dirty="0"/>
              <a:t>NUCAPS retrievals: temperature, water vapor, cloud fraction, cloud top pressure, trace gases, dust, volcanic emissions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24952C-E629-1347-870A-246A9F4A3220}"/>
              </a:ext>
            </a:extLst>
          </p:cNvPr>
          <p:cNvSpPr txBox="1"/>
          <p:nvPr/>
        </p:nvSpPr>
        <p:spPr>
          <a:xfrm>
            <a:off x="2416588" y="3165730"/>
            <a:ext cx="3546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GOES-16 IR – Suomi NPP Morning Overpass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A2A6B2-8425-6749-873D-005C16FC07EA}"/>
              </a:ext>
            </a:extLst>
          </p:cNvPr>
          <p:cNvSpPr txBox="1"/>
          <p:nvPr/>
        </p:nvSpPr>
        <p:spPr>
          <a:xfrm>
            <a:off x="6138618" y="3165730"/>
            <a:ext cx="4412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NUCAPS Profile: ~1600 UTC 20 Sep 2018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9BE09631-17DC-0749-9DE3-23A16F86EE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618" y="3453913"/>
            <a:ext cx="4446104" cy="333457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A832B2-53D1-8249-B257-EBB3B63B9D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588" y="3453913"/>
            <a:ext cx="3546890" cy="333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831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655519-11CA-1549-A30A-F947BC6FA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696" y="3182282"/>
            <a:ext cx="4864608" cy="3474720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48D5F0F8-910B-1244-B300-FFA8CE37EF0F}"/>
              </a:ext>
            </a:extLst>
          </p:cNvPr>
          <p:cNvSpPr/>
          <p:nvPr/>
        </p:nvSpPr>
        <p:spPr>
          <a:xfrm>
            <a:off x="8096250" y="5302250"/>
            <a:ext cx="1762125" cy="679450"/>
          </a:xfrm>
          <a:custGeom>
            <a:avLst/>
            <a:gdLst>
              <a:gd name="connsiteX0" fmla="*/ 1511300 w 1762125"/>
              <a:gd name="connsiteY0" fmla="*/ 673100 h 679450"/>
              <a:gd name="connsiteX1" fmla="*/ 1143000 w 1762125"/>
              <a:gd name="connsiteY1" fmla="*/ 625475 h 679450"/>
              <a:gd name="connsiteX2" fmla="*/ 984250 w 1762125"/>
              <a:gd name="connsiteY2" fmla="*/ 577850 h 679450"/>
              <a:gd name="connsiteX3" fmla="*/ 742950 w 1762125"/>
              <a:gd name="connsiteY3" fmla="*/ 514350 h 679450"/>
              <a:gd name="connsiteX4" fmla="*/ 555625 w 1762125"/>
              <a:gd name="connsiteY4" fmla="*/ 485775 h 679450"/>
              <a:gd name="connsiteX5" fmla="*/ 307975 w 1762125"/>
              <a:gd name="connsiteY5" fmla="*/ 393700 h 679450"/>
              <a:gd name="connsiteX6" fmla="*/ 152400 w 1762125"/>
              <a:gd name="connsiteY6" fmla="*/ 317500 h 679450"/>
              <a:gd name="connsiteX7" fmla="*/ 152400 w 1762125"/>
              <a:gd name="connsiteY7" fmla="*/ 257175 h 679450"/>
              <a:gd name="connsiteX8" fmla="*/ 250825 w 1762125"/>
              <a:gd name="connsiteY8" fmla="*/ 234950 h 679450"/>
              <a:gd name="connsiteX9" fmla="*/ 234950 w 1762125"/>
              <a:gd name="connsiteY9" fmla="*/ 184150 h 679450"/>
              <a:gd name="connsiteX10" fmla="*/ 31750 w 1762125"/>
              <a:gd name="connsiteY10" fmla="*/ 139700 h 679450"/>
              <a:gd name="connsiteX11" fmla="*/ 0 w 1762125"/>
              <a:gd name="connsiteY11" fmla="*/ 98425 h 679450"/>
              <a:gd name="connsiteX12" fmla="*/ 3175 w 1762125"/>
              <a:gd name="connsiteY12" fmla="*/ 47625 h 679450"/>
              <a:gd name="connsiteX13" fmla="*/ 212725 w 1762125"/>
              <a:gd name="connsiteY13" fmla="*/ 0 h 679450"/>
              <a:gd name="connsiteX14" fmla="*/ 1492250 w 1762125"/>
              <a:gd name="connsiteY14" fmla="*/ 9525 h 679450"/>
              <a:gd name="connsiteX15" fmla="*/ 1562100 w 1762125"/>
              <a:gd name="connsiteY15" fmla="*/ 146050 h 679450"/>
              <a:gd name="connsiteX16" fmla="*/ 1593850 w 1762125"/>
              <a:gd name="connsiteY16" fmla="*/ 257175 h 679450"/>
              <a:gd name="connsiteX17" fmla="*/ 1628775 w 1762125"/>
              <a:gd name="connsiteY17" fmla="*/ 292100 h 679450"/>
              <a:gd name="connsiteX18" fmla="*/ 1679575 w 1762125"/>
              <a:gd name="connsiteY18" fmla="*/ 447675 h 679450"/>
              <a:gd name="connsiteX19" fmla="*/ 1762125 w 1762125"/>
              <a:gd name="connsiteY19" fmla="*/ 600075 h 679450"/>
              <a:gd name="connsiteX20" fmla="*/ 1739900 w 1762125"/>
              <a:gd name="connsiteY20" fmla="*/ 679450 h 679450"/>
              <a:gd name="connsiteX21" fmla="*/ 1511300 w 1762125"/>
              <a:gd name="connsiteY21" fmla="*/ 673100 h 67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62125" h="679450">
                <a:moveTo>
                  <a:pt x="1511300" y="673100"/>
                </a:moveTo>
                <a:lnTo>
                  <a:pt x="1143000" y="625475"/>
                </a:lnTo>
                <a:lnTo>
                  <a:pt x="984250" y="577850"/>
                </a:lnTo>
                <a:lnTo>
                  <a:pt x="742950" y="514350"/>
                </a:lnTo>
                <a:lnTo>
                  <a:pt x="555625" y="485775"/>
                </a:lnTo>
                <a:lnTo>
                  <a:pt x="307975" y="393700"/>
                </a:lnTo>
                <a:lnTo>
                  <a:pt x="152400" y="317500"/>
                </a:lnTo>
                <a:lnTo>
                  <a:pt x="152400" y="257175"/>
                </a:lnTo>
                <a:lnTo>
                  <a:pt x="250825" y="234950"/>
                </a:lnTo>
                <a:lnTo>
                  <a:pt x="234950" y="184150"/>
                </a:lnTo>
                <a:lnTo>
                  <a:pt x="31750" y="139700"/>
                </a:lnTo>
                <a:lnTo>
                  <a:pt x="0" y="98425"/>
                </a:lnTo>
                <a:lnTo>
                  <a:pt x="3175" y="47625"/>
                </a:lnTo>
                <a:lnTo>
                  <a:pt x="212725" y="0"/>
                </a:lnTo>
                <a:lnTo>
                  <a:pt x="1492250" y="9525"/>
                </a:lnTo>
                <a:lnTo>
                  <a:pt x="1562100" y="146050"/>
                </a:lnTo>
                <a:lnTo>
                  <a:pt x="1593850" y="257175"/>
                </a:lnTo>
                <a:lnTo>
                  <a:pt x="1628775" y="292100"/>
                </a:lnTo>
                <a:lnTo>
                  <a:pt x="1679575" y="447675"/>
                </a:lnTo>
                <a:lnTo>
                  <a:pt x="1762125" y="600075"/>
                </a:lnTo>
                <a:lnTo>
                  <a:pt x="1739900" y="679450"/>
                </a:lnTo>
                <a:lnTo>
                  <a:pt x="1511300" y="673100"/>
                </a:lnTo>
                <a:close/>
              </a:path>
            </a:pathLst>
          </a:cu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38E4A0-1B35-5F4D-B0FB-C8B2BF73F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2" y="3182282"/>
            <a:ext cx="4519321" cy="3474720"/>
          </a:xfrm>
          <a:prstGeom prst="rect">
            <a:avLst/>
          </a:prstGeom>
        </p:spPr>
      </p:pic>
      <p:sp>
        <p:nvSpPr>
          <p:cNvPr id="7" name="Google Shape;98;p14">
            <a:extLst>
              <a:ext uri="{FF2B5EF4-FFF2-40B4-BE49-F238E27FC236}">
                <a16:creationId xmlns:a16="http://schemas.microsoft.com/office/drawing/2014/main" id="{F4AC0D46-8854-1B41-BD06-92C267DC9C58}"/>
              </a:ext>
            </a:extLst>
          </p:cNvPr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/>
          </a:p>
        </p:txBody>
      </p:sp>
      <p:pic>
        <p:nvPicPr>
          <p:cNvPr id="8" name="Google Shape;99;p14">
            <a:extLst>
              <a:ext uri="{FF2B5EF4-FFF2-40B4-BE49-F238E27FC236}">
                <a16:creationId xmlns:a16="http://schemas.microsoft.com/office/drawing/2014/main" id="{95180FDB-B8F8-FA44-9AB6-66E5506D42E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00;p14">
            <a:extLst>
              <a:ext uri="{FF2B5EF4-FFF2-40B4-BE49-F238E27FC236}">
                <a16:creationId xmlns:a16="http://schemas.microsoft.com/office/drawing/2014/main" id="{5479BB0E-3D0B-164F-B789-1957B025B59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1;p14">
            <a:extLst>
              <a:ext uri="{FF2B5EF4-FFF2-40B4-BE49-F238E27FC236}">
                <a16:creationId xmlns:a16="http://schemas.microsoft.com/office/drawing/2014/main" id="{AF6A5F22-31CF-424C-B6C3-9ABA498686D9}"/>
              </a:ext>
            </a:extLst>
          </p:cNvPr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2E75B5"/>
                </a:solidFill>
              </a:rPr>
              <a:t>HRD-NESDIS G-IV SAL Mission Debrief</a:t>
            </a:r>
            <a:endParaRPr dirty="0"/>
          </a:p>
        </p:txBody>
      </p:sp>
      <p:cxnSp>
        <p:nvCxnSpPr>
          <p:cNvPr id="11" name="Google Shape;102;p14">
            <a:extLst>
              <a:ext uri="{FF2B5EF4-FFF2-40B4-BE49-F238E27FC236}">
                <a16:creationId xmlns:a16="http://schemas.microsoft.com/office/drawing/2014/main" id="{CC21DB2E-B845-FE4A-B7A5-A7A718D9C08A}"/>
              </a:ext>
            </a:extLst>
          </p:cNvPr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" name="20180820H1">
            <a:extLst>
              <a:ext uri="{FF2B5EF4-FFF2-40B4-BE49-F238E27FC236}">
                <a16:creationId xmlns:a16="http://schemas.microsoft.com/office/drawing/2014/main" id="{6988155F-AA3D-2143-9A08-A4F8BBE175D9}"/>
              </a:ext>
            </a:extLst>
          </p:cNvPr>
          <p:cNvSpPr txBox="1"/>
          <p:nvPr/>
        </p:nvSpPr>
        <p:spPr>
          <a:xfrm>
            <a:off x="0" y="1268402"/>
            <a:ext cx="12192000" cy="1384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600" b="1"/>
            </a:lvl1pPr>
          </a:lstStyle>
          <a:p>
            <a:pPr algn="ctr"/>
            <a:r>
              <a:rPr sz="2800" dirty="0"/>
              <a:t>20180</a:t>
            </a:r>
            <a:r>
              <a:rPr lang="en-US" sz="2800" dirty="0"/>
              <a:t>920N</a:t>
            </a:r>
            <a:r>
              <a:rPr sz="2800" dirty="0"/>
              <a:t>1</a:t>
            </a:r>
            <a:endParaRPr lang="en-US" sz="2800" dirty="0"/>
          </a:p>
          <a:p>
            <a:pPr algn="ctr"/>
            <a:r>
              <a:rPr lang="en-US" sz="2400" b="0" dirty="0"/>
              <a:t>G-IV Drop #26 (172822 UTC)</a:t>
            </a:r>
          </a:p>
          <a:p>
            <a:pPr marL="285750" indent="-166688" algn="ctr">
              <a:buFont typeface="Arial" panose="020B0604020202020204" pitchFamily="34" charset="0"/>
              <a:buChar char="•"/>
            </a:pPr>
            <a:r>
              <a:rPr lang="en-US" sz="1600" b="0" dirty="0"/>
              <a:t>Environments: Saharan Air Layer, mid/upper-level subsidence</a:t>
            </a:r>
          </a:p>
          <a:p>
            <a:pPr marL="285750" indent="-166688" algn="ctr">
              <a:buFont typeface="Arial" panose="020B0604020202020204" pitchFamily="34" charset="0"/>
              <a:buChar char="•"/>
            </a:pPr>
            <a:r>
              <a:rPr lang="en-US" sz="1600" b="0" dirty="0"/>
              <a:t>Dropsonde-NUCAPS temporal &amp; spatial separation: 9 min, 2.0 km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30CEA6-5348-8247-B83F-33A0BFE2FFE5}"/>
              </a:ext>
            </a:extLst>
          </p:cNvPr>
          <p:cNvSpPr txBox="1"/>
          <p:nvPr/>
        </p:nvSpPr>
        <p:spPr>
          <a:xfrm>
            <a:off x="1039673" y="2925253"/>
            <a:ext cx="5056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G-IV track - MIMIC TPW Imagery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87AEB2-7373-9F4E-A597-71409B7041D9}"/>
              </a:ext>
            </a:extLst>
          </p:cNvPr>
          <p:cNvSpPr txBox="1"/>
          <p:nvPr/>
        </p:nvSpPr>
        <p:spPr>
          <a:xfrm>
            <a:off x="6181696" y="2938661"/>
            <a:ext cx="4861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G-IV GPS Dropsonde - GFS - NUCAPS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DCB2002-5B80-154A-8E54-68F9D80F3BAF}"/>
              </a:ext>
            </a:extLst>
          </p:cNvPr>
          <p:cNvGrpSpPr/>
          <p:nvPr/>
        </p:nvGrpSpPr>
        <p:grpSpPr>
          <a:xfrm>
            <a:off x="4020741" y="5313595"/>
            <a:ext cx="978449" cy="572203"/>
            <a:chOff x="4305659" y="5472619"/>
            <a:chExt cx="978449" cy="57220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F451856-B3AB-F34E-9A4C-96C9868A4759}"/>
                </a:ext>
              </a:extLst>
            </p:cNvPr>
            <p:cNvSpPr txBox="1"/>
            <p:nvPr/>
          </p:nvSpPr>
          <p:spPr>
            <a:xfrm>
              <a:off x="4330129" y="5706268"/>
              <a:ext cx="9539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Drop #26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150514E-9BFB-0840-804E-84DF62A0623B}"/>
                </a:ext>
              </a:extLst>
            </p:cNvPr>
            <p:cNvSpPr/>
            <p:nvPr/>
          </p:nvSpPr>
          <p:spPr>
            <a:xfrm>
              <a:off x="4305659" y="5472619"/>
              <a:ext cx="182880" cy="18288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EEBD209-992C-0E4F-81A3-A5C53C80D71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451067" y="5634161"/>
              <a:ext cx="120933" cy="1702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F4220A33-5267-FB42-A309-8A8447EB748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19"/>
          <a:stretch/>
        </p:blipFill>
        <p:spPr>
          <a:xfrm>
            <a:off x="5550760" y="3205466"/>
            <a:ext cx="630936" cy="345153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18AC1F86-0E39-D846-9C77-7673BD626287}"/>
              </a:ext>
            </a:extLst>
          </p:cNvPr>
          <p:cNvSpPr/>
          <p:nvPr/>
        </p:nvSpPr>
        <p:spPr>
          <a:xfrm>
            <a:off x="9626853" y="5950857"/>
            <a:ext cx="361576" cy="343728"/>
          </a:xfrm>
          <a:prstGeom prst="ellipse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31F695F-7C7C-B847-8B01-9FA8A3E37635}"/>
              </a:ext>
            </a:extLst>
          </p:cNvPr>
          <p:cNvSpPr txBox="1"/>
          <p:nvPr/>
        </p:nvSpPr>
        <p:spPr>
          <a:xfrm>
            <a:off x="8835797" y="5405035"/>
            <a:ext cx="482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SAL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0BBB9AE-F184-7B4A-A1FA-73C8C841CEA7}"/>
              </a:ext>
            </a:extLst>
          </p:cNvPr>
          <p:cNvSpPr/>
          <p:nvPr/>
        </p:nvSpPr>
        <p:spPr>
          <a:xfrm>
            <a:off x="7445374" y="4818289"/>
            <a:ext cx="1009197" cy="827139"/>
          </a:xfrm>
          <a:prstGeom prst="ellipse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EDA869E-D5C2-0F43-B8C0-6D42CF087CC5}"/>
              </a:ext>
            </a:extLst>
          </p:cNvPr>
          <p:cNvSpPr txBox="1"/>
          <p:nvPr/>
        </p:nvSpPr>
        <p:spPr>
          <a:xfrm>
            <a:off x="9060317" y="3465576"/>
            <a:ext cx="1431226" cy="95410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u="sng" dirty="0"/>
              <a:t>600 </a:t>
            </a:r>
            <a:r>
              <a:rPr lang="en-US" sz="1400" b="1" u="sng" dirty="0" err="1"/>
              <a:t>hPa</a:t>
            </a:r>
            <a:r>
              <a:rPr lang="en-US" sz="1400" b="1" u="sng" dirty="0"/>
              <a:t> RH</a:t>
            </a:r>
          </a:p>
          <a:p>
            <a:r>
              <a:rPr lang="en-US" sz="1400" i="1" dirty="0"/>
              <a:t>Dropsonde: 8.5%</a:t>
            </a:r>
          </a:p>
          <a:p>
            <a:r>
              <a:rPr lang="en-US" sz="1400" i="1" dirty="0"/>
              <a:t>NUCAPS: ~8%</a:t>
            </a:r>
          </a:p>
          <a:p>
            <a:r>
              <a:rPr lang="en-US" sz="1400" i="1" dirty="0"/>
              <a:t>GFS: ~10%</a:t>
            </a:r>
          </a:p>
        </p:txBody>
      </p:sp>
    </p:spTree>
    <p:extLst>
      <p:ext uri="{BB962C8B-B14F-4D97-AF65-F5344CB8AC3E}">
        <p14:creationId xmlns:p14="http://schemas.microsoft.com/office/powerpoint/2010/main" val="1767988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01E2D87-2772-A24F-AC65-8C974C322B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344" y="3182112"/>
            <a:ext cx="4864608" cy="347472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10F62E0-70FA-D746-A6A9-ACBE201F4F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72" y="3182282"/>
            <a:ext cx="4519321" cy="3474720"/>
          </a:xfrm>
          <a:prstGeom prst="rect">
            <a:avLst/>
          </a:prstGeom>
        </p:spPr>
      </p:pic>
      <p:sp>
        <p:nvSpPr>
          <p:cNvPr id="98" name="Google Shape;98;p14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/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4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2E75B5"/>
                </a:solidFill>
              </a:rPr>
              <a:t>HRD-NESDIS G-IV SAL Mission Debrief</a:t>
            </a:r>
            <a:endParaRPr dirty="0"/>
          </a:p>
        </p:txBody>
      </p:sp>
      <p:cxnSp>
        <p:nvCxnSpPr>
          <p:cNvPr id="102" name="Google Shape;102;p14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" name="20180820H1">
            <a:extLst>
              <a:ext uri="{FF2B5EF4-FFF2-40B4-BE49-F238E27FC236}">
                <a16:creationId xmlns:a16="http://schemas.microsoft.com/office/drawing/2014/main" id="{0067F3B6-4D94-8949-82D0-B0DEFBBFC180}"/>
              </a:ext>
            </a:extLst>
          </p:cNvPr>
          <p:cNvSpPr txBox="1"/>
          <p:nvPr/>
        </p:nvSpPr>
        <p:spPr>
          <a:xfrm>
            <a:off x="0" y="1268402"/>
            <a:ext cx="12192000" cy="1384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600" b="1"/>
            </a:lvl1pPr>
          </a:lstStyle>
          <a:p>
            <a:pPr algn="ctr"/>
            <a:r>
              <a:rPr sz="2800" dirty="0"/>
              <a:t>20180</a:t>
            </a:r>
            <a:r>
              <a:rPr lang="en-US" sz="2800" dirty="0"/>
              <a:t>920N</a:t>
            </a:r>
            <a:r>
              <a:rPr sz="2800" dirty="0"/>
              <a:t>1</a:t>
            </a:r>
            <a:endParaRPr lang="en-US" sz="2800" dirty="0"/>
          </a:p>
          <a:p>
            <a:pPr algn="ctr"/>
            <a:r>
              <a:rPr lang="en-US" sz="2400" b="0" dirty="0"/>
              <a:t>G-IV Drop #32 (181448 UTC)</a:t>
            </a:r>
          </a:p>
          <a:p>
            <a:pPr marL="285750" indent="-166688" algn="ctr">
              <a:buFont typeface="Arial" panose="020B0604020202020204" pitchFamily="34" charset="0"/>
              <a:buChar char="•"/>
            </a:pPr>
            <a:r>
              <a:rPr lang="en-US" sz="1600" b="0" dirty="0"/>
              <a:t>Environments: Saharan Air Layer leading edge, mid/upper-level subsidence</a:t>
            </a:r>
          </a:p>
          <a:p>
            <a:pPr marL="285750" indent="-166688" algn="ctr">
              <a:buFont typeface="Arial" panose="020B0604020202020204" pitchFamily="34" charset="0"/>
              <a:buChar char="•"/>
            </a:pPr>
            <a:r>
              <a:rPr lang="en-US" sz="1600" b="0" dirty="0"/>
              <a:t>Dropsonde-NUCAPS temporal &amp; spatial separation: 9 min, 2.4 km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24952C-E629-1347-870A-246A9F4A3220}"/>
              </a:ext>
            </a:extLst>
          </p:cNvPr>
          <p:cNvSpPr txBox="1"/>
          <p:nvPr/>
        </p:nvSpPr>
        <p:spPr>
          <a:xfrm>
            <a:off x="1039673" y="2925253"/>
            <a:ext cx="5056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G-IV track - MIMIC TPW Imagery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A2A6B2-8425-6749-873D-005C16FC07EA}"/>
              </a:ext>
            </a:extLst>
          </p:cNvPr>
          <p:cNvSpPr txBox="1"/>
          <p:nvPr/>
        </p:nvSpPr>
        <p:spPr>
          <a:xfrm>
            <a:off x="6181696" y="2938661"/>
            <a:ext cx="4861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G-IV GPS Dropsonde - GFS - NUCAPS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CE30C4D-7090-0849-9D31-8D825A421E75}"/>
              </a:ext>
            </a:extLst>
          </p:cNvPr>
          <p:cNvGrpSpPr/>
          <p:nvPr/>
        </p:nvGrpSpPr>
        <p:grpSpPr>
          <a:xfrm>
            <a:off x="3466594" y="5313595"/>
            <a:ext cx="978449" cy="572203"/>
            <a:chOff x="4305659" y="5472619"/>
            <a:chExt cx="978449" cy="57220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91EBC9B-953C-9E47-82D3-8C68159A4328}"/>
                </a:ext>
              </a:extLst>
            </p:cNvPr>
            <p:cNvSpPr txBox="1"/>
            <p:nvPr/>
          </p:nvSpPr>
          <p:spPr>
            <a:xfrm>
              <a:off x="4330129" y="5706268"/>
              <a:ext cx="9539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Drop #32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9BB5133-9777-D54F-B1DC-709AF001392B}"/>
                </a:ext>
              </a:extLst>
            </p:cNvPr>
            <p:cNvSpPr/>
            <p:nvPr/>
          </p:nvSpPr>
          <p:spPr>
            <a:xfrm>
              <a:off x="4305659" y="5472619"/>
              <a:ext cx="182880" cy="18288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A5CF931-F555-E24C-A296-8F4F0AD3213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451067" y="5634161"/>
              <a:ext cx="120933" cy="1702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1BA20623-E64B-2A40-A6E5-5055AC79676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19"/>
          <a:stretch/>
        </p:blipFill>
        <p:spPr>
          <a:xfrm>
            <a:off x="5550760" y="3205466"/>
            <a:ext cx="630936" cy="345153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3D84DAD2-70C6-0E4F-A17F-4367C5B11BD3}"/>
              </a:ext>
            </a:extLst>
          </p:cNvPr>
          <p:cNvSpPr/>
          <p:nvPr/>
        </p:nvSpPr>
        <p:spPr>
          <a:xfrm>
            <a:off x="7841020" y="4811486"/>
            <a:ext cx="1440865" cy="663651"/>
          </a:xfrm>
          <a:prstGeom prst="ellipse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422FE052-8B98-EC4A-95B2-B7909AADF62B}"/>
              </a:ext>
            </a:extLst>
          </p:cNvPr>
          <p:cNvSpPr/>
          <p:nvPr/>
        </p:nvSpPr>
        <p:spPr>
          <a:xfrm>
            <a:off x="8518525" y="5502275"/>
            <a:ext cx="1425575" cy="555625"/>
          </a:xfrm>
          <a:custGeom>
            <a:avLst/>
            <a:gdLst>
              <a:gd name="connsiteX0" fmla="*/ 1425575 w 1425575"/>
              <a:gd name="connsiteY0" fmla="*/ 574675 h 574675"/>
              <a:gd name="connsiteX1" fmla="*/ 1044575 w 1425575"/>
              <a:gd name="connsiteY1" fmla="*/ 568325 h 574675"/>
              <a:gd name="connsiteX2" fmla="*/ 828675 w 1425575"/>
              <a:gd name="connsiteY2" fmla="*/ 495300 h 574675"/>
              <a:gd name="connsiteX3" fmla="*/ 635000 w 1425575"/>
              <a:gd name="connsiteY3" fmla="*/ 460375 h 574675"/>
              <a:gd name="connsiteX4" fmla="*/ 479425 w 1425575"/>
              <a:gd name="connsiteY4" fmla="*/ 384175 h 574675"/>
              <a:gd name="connsiteX5" fmla="*/ 546100 w 1425575"/>
              <a:gd name="connsiteY5" fmla="*/ 336550 h 574675"/>
              <a:gd name="connsiteX6" fmla="*/ 254000 w 1425575"/>
              <a:gd name="connsiteY6" fmla="*/ 298450 h 574675"/>
              <a:gd name="connsiteX7" fmla="*/ 101600 w 1425575"/>
              <a:gd name="connsiteY7" fmla="*/ 260350 h 574675"/>
              <a:gd name="connsiteX8" fmla="*/ 111125 w 1425575"/>
              <a:gd name="connsiteY8" fmla="*/ 209550 h 574675"/>
              <a:gd name="connsiteX9" fmla="*/ 66675 w 1425575"/>
              <a:gd name="connsiteY9" fmla="*/ 184150 h 574675"/>
              <a:gd name="connsiteX10" fmla="*/ 155575 w 1425575"/>
              <a:gd name="connsiteY10" fmla="*/ 136525 h 574675"/>
              <a:gd name="connsiteX11" fmla="*/ 0 w 1425575"/>
              <a:gd name="connsiteY11" fmla="*/ 92075 h 574675"/>
              <a:gd name="connsiteX12" fmla="*/ 860425 w 1425575"/>
              <a:gd name="connsiteY12" fmla="*/ 6350 h 574675"/>
              <a:gd name="connsiteX13" fmla="*/ 1136650 w 1425575"/>
              <a:gd name="connsiteY13" fmla="*/ 0 h 574675"/>
              <a:gd name="connsiteX14" fmla="*/ 1200150 w 1425575"/>
              <a:gd name="connsiteY14" fmla="*/ 149225 h 574675"/>
              <a:gd name="connsiteX15" fmla="*/ 1266825 w 1425575"/>
              <a:gd name="connsiteY15" fmla="*/ 174625 h 574675"/>
              <a:gd name="connsiteX16" fmla="*/ 1304925 w 1425575"/>
              <a:gd name="connsiteY16" fmla="*/ 311150 h 574675"/>
              <a:gd name="connsiteX17" fmla="*/ 1365250 w 1425575"/>
              <a:gd name="connsiteY17" fmla="*/ 422275 h 574675"/>
              <a:gd name="connsiteX18" fmla="*/ 1381125 w 1425575"/>
              <a:gd name="connsiteY18" fmla="*/ 517525 h 574675"/>
              <a:gd name="connsiteX19" fmla="*/ 1425575 w 1425575"/>
              <a:gd name="connsiteY19" fmla="*/ 574675 h 574675"/>
              <a:gd name="connsiteX0" fmla="*/ 1425575 w 1425575"/>
              <a:gd name="connsiteY0" fmla="*/ 574675 h 574675"/>
              <a:gd name="connsiteX1" fmla="*/ 1044575 w 1425575"/>
              <a:gd name="connsiteY1" fmla="*/ 568325 h 574675"/>
              <a:gd name="connsiteX2" fmla="*/ 828675 w 1425575"/>
              <a:gd name="connsiteY2" fmla="*/ 495300 h 574675"/>
              <a:gd name="connsiteX3" fmla="*/ 635000 w 1425575"/>
              <a:gd name="connsiteY3" fmla="*/ 460375 h 574675"/>
              <a:gd name="connsiteX4" fmla="*/ 479425 w 1425575"/>
              <a:gd name="connsiteY4" fmla="*/ 384175 h 574675"/>
              <a:gd name="connsiteX5" fmla="*/ 546100 w 1425575"/>
              <a:gd name="connsiteY5" fmla="*/ 336550 h 574675"/>
              <a:gd name="connsiteX6" fmla="*/ 254000 w 1425575"/>
              <a:gd name="connsiteY6" fmla="*/ 298450 h 574675"/>
              <a:gd name="connsiteX7" fmla="*/ 101600 w 1425575"/>
              <a:gd name="connsiteY7" fmla="*/ 260350 h 574675"/>
              <a:gd name="connsiteX8" fmla="*/ 111125 w 1425575"/>
              <a:gd name="connsiteY8" fmla="*/ 209550 h 574675"/>
              <a:gd name="connsiteX9" fmla="*/ 66675 w 1425575"/>
              <a:gd name="connsiteY9" fmla="*/ 184150 h 574675"/>
              <a:gd name="connsiteX10" fmla="*/ 155575 w 1425575"/>
              <a:gd name="connsiteY10" fmla="*/ 136525 h 574675"/>
              <a:gd name="connsiteX11" fmla="*/ 0 w 1425575"/>
              <a:gd name="connsiteY11" fmla="*/ 92075 h 574675"/>
              <a:gd name="connsiteX12" fmla="*/ 857250 w 1425575"/>
              <a:gd name="connsiteY12" fmla="*/ 22225 h 574675"/>
              <a:gd name="connsiteX13" fmla="*/ 1136650 w 1425575"/>
              <a:gd name="connsiteY13" fmla="*/ 0 h 574675"/>
              <a:gd name="connsiteX14" fmla="*/ 1200150 w 1425575"/>
              <a:gd name="connsiteY14" fmla="*/ 149225 h 574675"/>
              <a:gd name="connsiteX15" fmla="*/ 1266825 w 1425575"/>
              <a:gd name="connsiteY15" fmla="*/ 174625 h 574675"/>
              <a:gd name="connsiteX16" fmla="*/ 1304925 w 1425575"/>
              <a:gd name="connsiteY16" fmla="*/ 311150 h 574675"/>
              <a:gd name="connsiteX17" fmla="*/ 1365250 w 1425575"/>
              <a:gd name="connsiteY17" fmla="*/ 422275 h 574675"/>
              <a:gd name="connsiteX18" fmla="*/ 1381125 w 1425575"/>
              <a:gd name="connsiteY18" fmla="*/ 517525 h 574675"/>
              <a:gd name="connsiteX19" fmla="*/ 1425575 w 1425575"/>
              <a:gd name="connsiteY19" fmla="*/ 574675 h 574675"/>
              <a:gd name="connsiteX0" fmla="*/ 1425575 w 1425575"/>
              <a:gd name="connsiteY0" fmla="*/ 555625 h 555625"/>
              <a:gd name="connsiteX1" fmla="*/ 1044575 w 1425575"/>
              <a:gd name="connsiteY1" fmla="*/ 549275 h 555625"/>
              <a:gd name="connsiteX2" fmla="*/ 828675 w 1425575"/>
              <a:gd name="connsiteY2" fmla="*/ 476250 h 555625"/>
              <a:gd name="connsiteX3" fmla="*/ 635000 w 1425575"/>
              <a:gd name="connsiteY3" fmla="*/ 441325 h 555625"/>
              <a:gd name="connsiteX4" fmla="*/ 479425 w 1425575"/>
              <a:gd name="connsiteY4" fmla="*/ 365125 h 555625"/>
              <a:gd name="connsiteX5" fmla="*/ 546100 w 1425575"/>
              <a:gd name="connsiteY5" fmla="*/ 317500 h 555625"/>
              <a:gd name="connsiteX6" fmla="*/ 254000 w 1425575"/>
              <a:gd name="connsiteY6" fmla="*/ 279400 h 555625"/>
              <a:gd name="connsiteX7" fmla="*/ 101600 w 1425575"/>
              <a:gd name="connsiteY7" fmla="*/ 241300 h 555625"/>
              <a:gd name="connsiteX8" fmla="*/ 111125 w 1425575"/>
              <a:gd name="connsiteY8" fmla="*/ 190500 h 555625"/>
              <a:gd name="connsiteX9" fmla="*/ 66675 w 1425575"/>
              <a:gd name="connsiteY9" fmla="*/ 165100 h 555625"/>
              <a:gd name="connsiteX10" fmla="*/ 155575 w 1425575"/>
              <a:gd name="connsiteY10" fmla="*/ 117475 h 555625"/>
              <a:gd name="connsiteX11" fmla="*/ 0 w 1425575"/>
              <a:gd name="connsiteY11" fmla="*/ 73025 h 555625"/>
              <a:gd name="connsiteX12" fmla="*/ 857250 w 1425575"/>
              <a:gd name="connsiteY12" fmla="*/ 3175 h 555625"/>
              <a:gd name="connsiteX13" fmla="*/ 1136650 w 1425575"/>
              <a:gd name="connsiteY13" fmla="*/ 0 h 555625"/>
              <a:gd name="connsiteX14" fmla="*/ 1200150 w 1425575"/>
              <a:gd name="connsiteY14" fmla="*/ 130175 h 555625"/>
              <a:gd name="connsiteX15" fmla="*/ 1266825 w 1425575"/>
              <a:gd name="connsiteY15" fmla="*/ 155575 h 555625"/>
              <a:gd name="connsiteX16" fmla="*/ 1304925 w 1425575"/>
              <a:gd name="connsiteY16" fmla="*/ 292100 h 555625"/>
              <a:gd name="connsiteX17" fmla="*/ 1365250 w 1425575"/>
              <a:gd name="connsiteY17" fmla="*/ 403225 h 555625"/>
              <a:gd name="connsiteX18" fmla="*/ 1381125 w 1425575"/>
              <a:gd name="connsiteY18" fmla="*/ 498475 h 555625"/>
              <a:gd name="connsiteX19" fmla="*/ 1425575 w 1425575"/>
              <a:gd name="connsiteY19" fmla="*/ 555625 h 55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25575" h="555625">
                <a:moveTo>
                  <a:pt x="1425575" y="555625"/>
                </a:moveTo>
                <a:lnTo>
                  <a:pt x="1044575" y="549275"/>
                </a:lnTo>
                <a:lnTo>
                  <a:pt x="828675" y="476250"/>
                </a:lnTo>
                <a:lnTo>
                  <a:pt x="635000" y="441325"/>
                </a:lnTo>
                <a:lnTo>
                  <a:pt x="479425" y="365125"/>
                </a:lnTo>
                <a:lnTo>
                  <a:pt x="546100" y="317500"/>
                </a:lnTo>
                <a:lnTo>
                  <a:pt x="254000" y="279400"/>
                </a:lnTo>
                <a:lnTo>
                  <a:pt x="101600" y="241300"/>
                </a:lnTo>
                <a:lnTo>
                  <a:pt x="111125" y="190500"/>
                </a:lnTo>
                <a:lnTo>
                  <a:pt x="66675" y="165100"/>
                </a:lnTo>
                <a:lnTo>
                  <a:pt x="155575" y="117475"/>
                </a:lnTo>
                <a:lnTo>
                  <a:pt x="0" y="73025"/>
                </a:lnTo>
                <a:lnTo>
                  <a:pt x="857250" y="3175"/>
                </a:lnTo>
                <a:lnTo>
                  <a:pt x="1136650" y="0"/>
                </a:lnTo>
                <a:lnTo>
                  <a:pt x="1200150" y="130175"/>
                </a:lnTo>
                <a:lnTo>
                  <a:pt x="1266825" y="155575"/>
                </a:lnTo>
                <a:lnTo>
                  <a:pt x="1304925" y="292100"/>
                </a:lnTo>
                <a:lnTo>
                  <a:pt x="1365250" y="403225"/>
                </a:lnTo>
                <a:lnTo>
                  <a:pt x="1381125" y="498475"/>
                </a:lnTo>
                <a:lnTo>
                  <a:pt x="1425575" y="555625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4037394-9CF6-BA48-8FEA-BDCBB2FB596E}"/>
              </a:ext>
            </a:extLst>
          </p:cNvPr>
          <p:cNvSpPr/>
          <p:nvPr/>
        </p:nvSpPr>
        <p:spPr>
          <a:xfrm>
            <a:off x="8534814" y="5474318"/>
            <a:ext cx="774791" cy="458755"/>
          </a:xfrm>
          <a:prstGeom prst="ellipse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47948C0-3D3C-A248-8A98-502E188ED37D}"/>
              </a:ext>
            </a:extLst>
          </p:cNvPr>
          <p:cNvSpPr txBox="1"/>
          <p:nvPr/>
        </p:nvSpPr>
        <p:spPr>
          <a:xfrm>
            <a:off x="9309605" y="5596320"/>
            <a:ext cx="4446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70B862E-3B8D-C849-B425-2B79416685B7}"/>
              </a:ext>
            </a:extLst>
          </p:cNvPr>
          <p:cNvSpPr txBox="1"/>
          <p:nvPr/>
        </p:nvSpPr>
        <p:spPr>
          <a:xfrm>
            <a:off x="8988553" y="3467655"/>
            <a:ext cx="1507849" cy="95410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u="sng" dirty="0"/>
              <a:t>700 </a:t>
            </a:r>
            <a:r>
              <a:rPr lang="en-US" sz="1400" b="1" u="sng" dirty="0" err="1"/>
              <a:t>hPa</a:t>
            </a:r>
            <a:r>
              <a:rPr lang="en-US" sz="1400" b="1" u="sng" dirty="0"/>
              <a:t> RH</a:t>
            </a:r>
          </a:p>
          <a:p>
            <a:r>
              <a:rPr lang="en-US" sz="1400" i="1" dirty="0"/>
              <a:t>Dropsonde: 14.5%</a:t>
            </a:r>
          </a:p>
          <a:p>
            <a:r>
              <a:rPr lang="en-US" sz="1400" i="1" dirty="0"/>
              <a:t>NUCAPS: ~55%</a:t>
            </a:r>
          </a:p>
          <a:p>
            <a:r>
              <a:rPr lang="en-US" sz="1400" i="1" dirty="0"/>
              <a:t>GFS: ~50%</a:t>
            </a:r>
          </a:p>
        </p:txBody>
      </p:sp>
    </p:spTree>
    <p:extLst>
      <p:ext uri="{BB962C8B-B14F-4D97-AF65-F5344CB8AC3E}">
        <p14:creationId xmlns:p14="http://schemas.microsoft.com/office/powerpoint/2010/main" val="1814675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4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/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4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2E75B5"/>
                </a:solidFill>
              </a:rPr>
              <a:t>HRD-NESDIS G-IV SAL Mission Debrief</a:t>
            </a:r>
            <a:endParaRPr dirty="0"/>
          </a:p>
        </p:txBody>
      </p:sp>
      <p:cxnSp>
        <p:nvCxnSpPr>
          <p:cNvPr id="102" name="Google Shape;102;p14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" name="20180820H1">
            <a:extLst>
              <a:ext uri="{FF2B5EF4-FFF2-40B4-BE49-F238E27FC236}">
                <a16:creationId xmlns:a16="http://schemas.microsoft.com/office/drawing/2014/main" id="{0067F3B6-4D94-8949-82D0-B0DEFBBFC180}"/>
              </a:ext>
            </a:extLst>
          </p:cNvPr>
          <p:cNvSpPr txBox="1"/>
          <p:nvPr/>
        </p:nvSpPr>
        <p:spPr>
          <a:xfrm>
            <a:off x="0" y="1265535"/>
            <a:ext cx="12192000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600" b="1"/>
            </a:lvl1pPr>
          </a:lstStyle>
          <a:p>
            <a:pPr algn="ctr"/>
            <a:r>
              <a:rPr sz="3200" dirty="0"/>
              <a:t>20180</a:t>
            </a:r>
            <a:r>
              <a:rPr lang="en-US" sz="3200" dirty="0"/>
              <a:t>920N</a:t>
            </a:r>
            <a:r>
              <a:rPr sz="3200" dirty="0"/>
              <a:t>1</a:t>
            </a:r>
            <a:endParaRPr lang="en-US" sz="3200" dirty="0"/>
          </a:p>
        </p:txBody>
      </p:sp>
      <p:sp>
        <p:nvSpPr>
          <p:cNvPr id="13" name="20180820H1">
            <a:extLst>
              <a:ext uri="{FF2B5EF4-FFF2-40B4-BE49-F238E27FC236}">
                <a16:creationId xmlns:a16="http://schemas.microsoft.com/office/drawing/2014/main" id="{246989BA-50EC-5B4E-8913-F1E4DF1F4F6E}"/>
              </a:ext>
            </a:extLst>
          </p:cNvPr>
          <p:cNvSpPr txBox="1"/>
          <p:nvPr/>
        </p:nvSpPr>
        <p:spPr>
          <a:xfrm>
            <a:off x="187778" y="4354147"/>
            <a:ext cx="12004221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600" b="1"/>
            </a:lvl1pPr>
          </a:lstStyle>
          <a:p>
            <a:r>
              <a:rPr lang="en-US" sz="2400" b="0" u="sng" dirty="0"/>
              <a:t>Expendables</a:t>
            </a:r>
          </a:p>
          <a:p>
            <a:pPr marL="406400" indent="-171450">
              <a:buFont typeface="Arial" panose="020B0604020202020204" pitchFamily="34" charset="0"/>
              <a:buChar char="•"/>
            </a:pPr>
            <a:r>
              <a:rPr lang="en-US" sz="1800" b="0" dirty="0"/>
              <a:t>42 GPS dropsondes (40 + 2 back-ups)</a:t>
            </a:r>
          </a:p>
        </p:txBody>
      </p:sp>
      <p:sp>
        <p:nvSpPr>
          <p:cNvPr id="14" name="20180820H1">
            <a:extLst>
              <a:ext uri="{FF2B5EF4-FFF2-40B4-BE49-F238E27FC236}">
                <a16:creationId xmlns:a16="http://schemas.microsoft.com/office/drawing/2014/main" id="{4167A628-663D-FC49-94EE-8F3A9CA37280}"/>
              </a:ext>
            </a:extLst>
          </p:cNvPr>
          <p:cNvSpPr txBox="1"/>
          <p:nvPr/>
        </p:nvSpPr>
        <p:spPr>
          <a:xfrm>
            <a:off x="187778" y="5059646"/>
            <a:ext cx="12004222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600" b="1"/>
            </a:lvl1pPr>
          </a:lstStyle>
          <a:p>
            <a:r>
              <a:rPr lang="en-US" sz="2400" b="0" u="sng" dirty="0"/>
              <a:t>Issues</a:t>
            </a:r>
          </a:p>
          <a:p>
            <a:pPr marL="406400" indent="-171450">
              <a:buFont typeface="Arial" panose="020B0604020202020204" pitchFamily="34" charset="0"/>
              <a:buChar char="•"/>
            </a:pPr>
            <a:r>
              <a:rPr lang="en-US" sz="1800" b="0" dirty="0"/>
              <a:t>None</a:t>
            </a:r>
          </a:p>
        </p:txBody>
      </p:sp>
      <p:sp>
        <p:nvSpPr>
          <p:cNvPr id="10" name="20180820H1">
            <a:extLst>
              <a:ext uri="{FF2B5EF4-FFF2-40B4-BE49-F238E27FC236}">
                <a16:creationId xmlns:a16="http://schemas.microsoft.com/office/drawing/2014/main" id="{AD01EA2A-5764-8249-B42A-EFA3C3C8F664}"/>
              </a:ext>
            </a:extLst>
          </p:cNvPr>
          <p:cNvSpPr txBox="1"/>
          <p:nvPr/>
        </p:nvSpPr>
        <p:spPr>
          <a:xfrm>
            <a:off x="187779" y="3284051"/>
            <a:ext cx="12004221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600" b="1"/>
            </a:lvl1pPr>
          </a:lstStyle>
          <a:p>
            <a:r>
              <a:rPr lang="en-US" sz="2400" b="0" u="sng" dirty="0"/>
              <a:t>HRD-NESDIS Coordination</a:t>
            </a:r>
          </a:p>
          <a:p>
            <a:pPr marL="406400" indent="-171450">
              <a:buFont typeface="Arial" panose="020B0604020202020204" pitchFamily="34" charset="0"/>
              <a:buChar char="•"/>
            </a:pPr>
            <a:r>
              <a:rPr lang="en-US" sz="1800" b="0" dirty="0"/>
              <a:t>G-IV take-off time: 1300 UTC/0900 LT</a:t>
            </a:r>
          </a:p>
          <a:p>
            <a:pPr marL="406400" indent="-171450">
              <a:buFont typeface="Arial" panose="020B0604020202020204" pitchFamily="34" charset="0"/>
              <a:buChar char="•"/>
            </a:pPr>
            <a:r>
              <a:rPr lang="en-US" sz="1800" b="0" dirty="0"/>
              <a:t>optimize GPS dropsonde SAL sampling and coincident satellite overpasses (Suomi-NPP and NOAA-20)</a:t>
            </a:r>
          </a:p>
        </p:txBody>
      </p:sp>
      <p:sp>
        <p:nvSpPr>
          <p:cNvPr id="12" name="20180820H1">
            <a:extLst>
              <a:ext uri="{FF2B5EF4-FFF2-40B4-BE49-F238E27FC236}">
                <a16:creationId xmlns:a16="http://schemas.microsoft.com/office/drawing/2014/main" id="{F81A39B3-1B4F-574D-B1A3-F75FBFDEFF01}"/>
              </a:ext>
            </a:extLst>
          </p:cNvPr>
          <p:cNvSpPr txBox="1"/>
          <p:nvPr/>
        </p:nvSpPr>
        <p:spPr>
          <a:xfrm>
            <a:off x="187777" y="5798310"/>
            <a:ext cx="12004222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600" b="1"/>
            </a:lvl1pPr>
          </a:lstStyle>
          <a:p>
            <a:r>
              <a:rPr lang="en-US" sz="2400" b="0" u="sng" dirty="0"/>
              <a:t>2019 Plans</a:t>
            </a:r>
          </a:p>
          <a:p>
            <a:pPr marL="406400" indent="-171450">
              <a:buFont typeface="Arial" panose="020B0604020202020204" pitchFamily="34" charset="0"/>
              <a:buChar char="•"/>
            </a:pPr>
            <a:r>
              <a:rPr lang="en-US" sz="1800" b="0" dirty="0"/>
              <a:t>Possible HRD-NESDIS/JPSS SAL missions pending NESDIS dropsonde purchase</a:t>
            </a:r>
          </a:p>
          <a:p>
            <a:pPr marL="406400" indent="-171450">
              <a:buFont typeface="Arial" panose="020B0604020202020204" pitchFamily="34" charset="0"/>
              <a:buChar char="•"/>
            </a:pPr>
            <a:r>
              <a:rPr lang="en-US" sz="1800" b="0" dirty="0"/>
              <a:t>Possible inclusion of the Saharan Air Layer Experiment (SALEX) in the HRD HFP</a:t>
            </a:r>
          </a:p>
        </p:txBody>
      </p:sp>
      <p:sp>
        <p:nvSpPr>
          <p:cNvPr id="15" name="20180820H1">
            <a:extLst>
              <a:ext uri="{FF2B5EF4-FFF2-40B4-BE49-F238E27FC236}">
                <a16:creationId xmlns:a16="http://schemas.microsoft.com/office/drawing/2014/main" id="{861562B9-3487-DA4B-8D5D-D1F4FAC3D71E}"/>
              </a:ext>
            </a:extLst>
          </p:cNvPr>
          <p:cNvSpPr txBox="1"/>
          <p:nvPr/>
        </p:nvSpPr>
        <p:spPr>
          <a:xfrm>
            <a:off x="187778" y="1675866"/>
            <a:ext cx="12004221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3600" b="1"/>
            </a:lvl1pPr>
          </a:lstStyle>
          <a:p>
            <a:r>
              <a:rPr lang="en-US" sz="2400" b="0" u="sng" dirty="0"/>
              <a:t>Objectives</a:t>
            </a:r>
          </a:p>
          <a:p>
            <a:pPr marL="406400" indent="-171450">
              <a:buFont typeface="Arial" panose="020B0604020202020204" pitchFamily="34" charset="0"/>
              <a:buChar char="•"/>
            </a:pPr>
            <a:r>
              <a:rPr lang="en-US" sz="1800" b="0" dirty="0"/>
              <a:t>Validate NESDIS NUCAPS sounding profiles with G-IV GPS dropsondes &gt;&gt; focus on SAL &amp; MLDAI environments</a:t>
            </a:r>
          </a:p>
          <a:p>
            <a:pPr marL="406400" indent="-171450">
              <a:buFont typeface="Arial" panose="020B0604020202020204" pitchFamily="34" charset="0"/>
              <a:buChar char="•"/>
            </a:pPr>
            <a:r>
              <a:rPr lang="en-US" sz="1800" b="0" dirty="0"/>
              <a:t>Assess NUCAPS performance in high gradient areas &gt;&gt; e.g., moist tropical-SAL (or mid-latitude dry air intrusion) boundaries</a:t>
            </a:r>
          </a:p>
          <a:p>
            <a:pPr marL="406400" indent="-171450">
              <a:buFont typeface="Arial" panose="020B0604020202020204" pitchFamily="34" charset="0"/>
              <a:buChar char="•"/>
            </a:pPr>
            <a:r>
              <a:rPr lang="en-US" sz="1800" b="0" dirty="0"/>
              <a:t>Assess NUCAPS performance in SAL/MLDAI environments that are capped by moist layers (particularly challenging)</a:t>
            </a:r>
          </a:p>
          <a:p>
            <a:pPr marL="406400" indent="-171450">
              <a:buFont typeface="Arial" panose="020B0604020202020204" pitchFamily="34" charset="0"/>
              <a:buChar char="•"/>
            </a:pPr>
            <a:r>
              <a:rPr lang="en-US" sz="1800" b="0" dirty="0"/>
              <a:t>Repeat assessments for various models (e.g., HRWF, Basin-Scale HWRF, GFS)</a:t>
            </a:r>
          </a:p>
        </p:txBody>
      </p:sp>
    </p:spTree>
    <p:extLst>
      <p:ext uri="{BB962C8B-B14F-4D97-AF65-F5344CB8AC3E}">
        <p14:creationId xmlns:p14="http://schemas.microsoft.com/office/powerpoint/2010/main" val="2443879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6122</TotalTime>
  <Words>585</Words>
  <Application>Microsoft Macintosh PowerPoint</Application>
  <PresentationFormat>Widescreen</PresentationFormat>
  <Paragraphs>89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Zawislak</dc:creator>
  <cp:lastModifiedBy>Jason Dunion</cp:lastModifiedBy>
  <cp:revision>62</cp:revision>
  <dcterms:created xsi:type="dcterms:W3CDTF">2018-08-27T19:58:02Z</dcterms:created>
  <dcterms:modified xsi:type="dcterms:W3CDTF">2018-10-22T13:41:19Z</dcterms:modified>
</cp:coreProperties>
</file>