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99"/>
    <p:restoredTop sz="94677"/>
  </p:normalViewPr>
  <p:slideViewPr>
    <p:cSldViewPr snapToGrid="0" snapToObjects="1">
      <p:cViewPr varScale="1">
        <p:scale>
          <a:sx n="214" d="100"/>
          <a:sy n="214" d="100"/>
        </p:scale>
        <p:origin x="11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016CB-F616-5147-AA9D-2B9A71FFD31C}" type="datetimeFigureOut">
              <a:rPr lang="en-US" smtClean="0"/>
              <a:t>2/8/17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80A74-8452-C140-B8EC-2BC2530DD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01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SFMR error bars are +-</a:t>
            </a:r>
            <a:r>
              <a:rPr lang="en-US" baseline="0" dirty="0" smtClean="0"/>
              <a:t>2 standard deviations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80A74-8452-C140-B8EC-2BC2530DD5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79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799" y="1648344"/>
            <a:ext cx="9144000" cy="2466455"/>
          </a:xfrm>
        </p:spPr>
        <p:txBody>
          <a:bodyPr wrap="none" anchor="t">
            <a:normAutofit/>
          </a:bodyPr>
          <a:lstStyle>
            <a:lvl1pPr algn="r">
              <a:defRPr sz="80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4179453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6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158823"/>
            <a:ext cx="10515600" cy="1325563"/>
          </a:xfrm>
        </p:spPr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719686"/>
            <a:ext cx="10233800" cy="4351338"/>
          </a:xfrm>
        </p:spPr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  <a:lvl2pPr>
              <a:defRPr>
                <a:latin typeface="Calibri" charset="0"/>
                <a:ea typeface="Calibri" charset="0"/>
                <a:cs typeface="Calibri" charset="0"/>
              </a:defRPr>
            </a:lvl2pPr>
            <a:lvl3pPr>
              <a:defRPr>
                <a:latin typeface="Calibri" charset="0"/>
                <a:ea typeface="Calibri" charset="0"/>
                <a:cs typeface="Calibri" charset="0"/>
              </a:defRPr>
            </a:lvl3pPr>
            <a:lvl4pPr>
              <a:defRPr>
                <a:latin typeface="Calibri" charset="0"/>
                <a:ea typeface="Calibri" charset="0"/>
                <a:cs typeface="Calibri" charset="0"/>
              </a:defRPr>
            </a:lvl4pPr>
            <a:lvl5pPr>
              <a:defRPr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8827"/>
            <a:ext cx="10515600" cy="1325563"/>
          </a:xfrm>
        </p:spPr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E1517C17-22B4-2E42-BCD7-E6B96F722EC2}" type="datetimeFigureOut">
              <a:rPr lang="en-US" smtClean="0"/>
              <a:t>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EE9EBB56-C155-3244-BDD3-D99E1762D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33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398" y="1491269"/>
            <a:ext cx="9144000" cy="2466455"/>
          </a:xfrm>
        </p:spPr>
        <p:txBody>
          <a:bodyPr/>
          <a:lstStyle/>
          <a:p>
            <a:pPr algn="ctr"/>
            <a:r>
              <a:rPr lang="en-US" dirty="0" smtClean="0"/>
              <a:t>Preliminary Analysis of </a:t>
            </a:r>
            <a:br>
              <a:rPr lang="en-US" dirty="0" smtClean="0"/>
            </a:br>
            <a:r>
              <a:rPr lang="en-US" dirty="0" smtClean="0"/>
              <a:t>HIRAD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5401" y="4027988"/>
            <a:ext cx="9144000" cy="1194751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/>
              <a:t>Heather Holbach</a:t>
            </a:r>
          </a:p>
          <a:p>
            <a:pPr algn="ctr"/>
            <a:r>
              <a:rPr lang="en-US" sz="2000" dirty="0" smtClean="0"/>
              <a:t>HRD Science Meeting</a:t>
            </a:r>
          </a:p>
          <a:p>
            <a:pPr algn="ctr"/>
            <a:r>
              <a:rPr lang="en-US" sz="2000" dirty="0" smtClean="0"/>
              <a:t>February 9, 2017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058904" y="5929754"/>
            <a:ext cx="4074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Collaborators: Dan Cecil and Michael Bell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76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H</a:t>
            </a:r>
            <a:r>
              <a:rPr lang="en-US" dirty="0" smtClean="0"/>
              <a:t>urricane </a:t>
            </a:r>
            <a:r>
              <a:rPr lang="en-US" u="sng" dirty="0" smtClean="0"/>
              <a:t>I</a:t>
            </a:r>
            <a:r>
              <a:rPr lang="en-US" dirty="0" smtClean="0"/>
              <a:t>maging </a:t>
            </a:r>
            <a:r>
              <a:rPr lang="en-US" u="sng" dirty="0" err="1" smtClean="0"/>
              <a:t>RAD</a:t>
            </a:r>
            <a:r>
              <a:rPr lang="en-US" dirty="0" err="1" smtClean="0"/>
              <a:t>iometer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Speed and Rain Rate</a:t>
            </a:r>
          </a:p>
          <a:p>
            <a:r>
              <a:rPr lang="en-US" dirty="0" smtClean="0"/>
              <a:t>Wide Swath: ±60° incidence angles</a:t>
            </a:r>
          </a:p>
          <a:p>
            <a:r>
              <a:rPr lang="en-US" dirty="0"/>
              <a:t>4 frequencies: 4.0, 5.0, 6.0, and 6.6 </a:t>
            </a:r>
            <a:r>
              <a:rPr lang="en-US" dirty="0" smtClean="0"/>
              <a:t>GHz</a:t>
            </a:r>
          </a:p>
          <a:p>
            <a:r>
              <a:rPr lang="en-US" dirty="0" smtClean="0"/>
              <a:t>Data from 4 storms (10 flights)</a:t>
            </a:r>
          </a:p>
          <a:p>
            <a:pPr lvl="1"/>
            <a:r>
              <a:rPr lang="en-US" dirty="0" smtClean="0"/>
              <a:t>Erika, Joaquin, Marty, and Patricia (2015)</a:t>
            </a:r>
          </a:p>
          <a:p>
            <a:r>
              <a:rPr lang="en-US" dirty="0" smtClean="0"/>
              <a:t>TCI Dropsondes used for comparison</a:t>
            </a:r>
          </a:p>
          <a:p>
            <a:pPr lvl="1"/>
            <a:r>
              <a:rPr lang="en-US" dirty="0" smtClean="0"/>
              <a:t>No </a:t>
            </a:r>
            <a:r>
              <a:rPr lang="en-US" dirty="0" err="1" smtClean="0"/>
              <a:t>lat</a:t>
            </a:r>
            <a:r>
              <a:rPr lang="en-US" dirty="0" smtClean="0"/>
              <a:t>/</a:t>
            </a:r>
            <a:r>
              <a:rPr lang="en-US" dirty="0" err="1" smtClean="0"/>
              <a:t>lon</a:t>
            </a:r>
            <a:r>
              <a:rPr lang="en-US" dirty="0" smtClean="0"/>
              <a:t> data for lowest ~300m or more</a:t>
            </a:r>
          </a:p>
        </p:txBody>
      </p:sp>
    </p:spTree>
    <p:extLst>
      <p:ext uri="{BB962C8B-B14F-4D97-AF65-F5344CB8AC3E}">
        <p14:creationId xmlns:p14="http://schemas.microsoft.com/office/powerpoint/2010/main" val="83094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Swath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382479" y="1284200"/>
            <a:ext cx="5427042" cy="5394960"/>
            <a:chOff x="3397678" y="1345908"/>
            <a:chExt cx="5396644" cy="536474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6" t="9080" r="12018" b="8385"/>
            <a:stretch/>
          </p:blipFill>
          <p:spPr>
            <a:xfrm>
              <a:off x="3397678" y="1345908"/>
              <a:ext cx="5396644" cy="536474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332029" y="2889055"/>
              <a:ext cx="448786" cy="20407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236663" y="2821738"/>
              <a:ext cx="7001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Lowest</a:t>
              </a:r>
              <a:endParaRPr lang="en-US" sz="14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370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Excess Brightness Temperatures: Joaquin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1"/>
          <a:stretch/>
        </p:blipFill>
        <p:spPr>
          <a:xfrm>
            <a:off x="613798" y="1329524"/>
            <a:ext cx="5676605" cy="5391033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6453925" y="1282086"/>
            <a:ext cx="5358931" cy="5456753"/>
            <a:chOff x="6734425" y="1355016"/>
            <a:chExt cx="5358931" cy="545675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36" t="8834" r="4082" b="9775"/>
            <a:stretch/>
          </p:blipFill>
          <p:spPr>
            <a:xfrm>
              <a:off x="7343839" y="1690688"/>
              <a:ext cx="4560189" cy="4583219"/>
            </a:xfrm>
            <a:prstGeom prst="rect">
              <a:avLst/>
            </a:prstGeom>
          </p:spPr>
        </p:pic>
        <p:grpSp>
          <p:nvGrpSpPr>
            <p:cNvPr id="21" name="Group 20"/>
            <p:cNvGrpSpPr/>
            <p:nvPr/>
          </p:nvGrpSpPr>
          <p:grpSpPr>
            <a:xfrm>
              <a:off x="7199183" y="6228829"/>
              <a:ext cx="4894173" cy="582940"/>
              <a:chOff x="7199183" y="6228829"/>
              <a:chExt cx="4894173" cy="58294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7199183" y="6228829"/>
                <a:ext cx="4894173" cy="370224"/>
                <a:chOff x="7199183" y="6228829"/>
                <a:chExt cx="4894173" cy="370224"/>
              </a:xfrm>
            </p:grpSpPr>
            <p:sp>
              <p:nvSpPr>
                <p:cNvPr id="11" name="TextBox 10"/>
                <p:cNvSpPr txBox="1"/>
                <p:nvPr/>
              </p:nvSpPr>
              <p:spPr>
                <a:xfrm>
                  <a:off x="7199183" y="6229721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dirty="0" smtClean="0">
                      <a:latin typeface="Calibri" charset="0"/>
                      <a:ea typeface="Calibri" charset="0"/>
                      <a:cs typeface="Calibri" charset="0"/>
                    </a:rPr>
                    <a:t>0</a:t>
                  </a:r>
                  <a:endParaRPr lang="en-US" dirty="0"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050826" y="6228829"/>
                  <a:ext cx="4187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Calibri" charset="0"/>
                      <a:ea typeface="Calibri" charset="0"/>
                      <a:cs typeface="Calibri" charset="0"/>
                    </a:rPr>
                    <a:t>10</a:t>
                  </a:r>
                  <a:endParaRPr lang="en-US" dirty="0"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8961313" y="6228829"/>
                  <a:ext cx="4187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Calibri" charset="0"/>
                      <a:ea typeface="Calibri" charset="0"/>
                      <a:cs typeface="Calibri" charset="0"/>
                    </a:rPr>
                    <a:t>20</a:t>
                  </a:r>
                  <a:endParaRPr lang="en-US" dirty="0"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9854970" y="6228829"/>
                  <a:ext cx="4187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Calibri" charset="0"/>
                      <a:ea typeface="Calibri" charset="0"/>
                      <a:cs typeface="Calibri" charset="0"/>
                    </a:rPr>
                    <a:t>30</a:t>
                  </a:r>
                  <a:endParaRPr lang="en-US" dirty="0"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10765457" y="6228829"/>
                  <a:ext cx="4187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Calibri" charset="0"/>
                      <a:ea typeface="Calibri" charset="0"/>
                      <a:cs typeface="Calibri" charset="0"/>
                    </a:rPr>
                    <a:t>40</a:t>
                  </a:r>
                  <a:endParaRPr lang="en-US" dirty="0"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11674652" y="6228829"/>
                  <a:ext cx="4187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Calibri" charset="0"/>
                      <a:ea typeface="Calibri" charset="0"/>
                      <a:cs typeface="Calibri" charset="0"/>
                    </a:rPr>
                    <a:t>50</a:t>
                  </a:r>
                  <a:endParaRPr lang="en-US" dirty="0"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sp>
            <p:nvSpPr>
              <p:cNvPr id="20" name="TextBox 19"/>
              <p:cNvSpPr txBox="1"/>
              <p:nvPr/>
            </p:nvSpPr>
            <p:spPr>
              <a:xfrm>
                <a:off x="8687396" y="6442437"/>
                <a:ext cx="18730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Calibri" charset="0"/>
                    <a:ea typeface="Calibri" charset="0"/>
                    <a:cs typeface="Calibri" charset="0"/>
                  </a:rPr>
                  <a:t>Wind Speed (m/s)</a:t>
                </a:r>
                <a:endParaRPr lang="en-US" dirty="0">
                  <a:latin typeface="Calibri" charset="0"/>
                  <a:ea typeface="Calibri" charset="0"/>
                  <a:cs typeface="Calibri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6734425" y="1542699"/>
              <a:ext cx="668498" cy="4899738"/>
              <a:chOff x="6734427" y="1542699"/>
              <a:chExt cx="668498" cy="4899738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6984221" y="1542699"/>
                <a:ext cx="418704" cy="4899738"/>
                <a:chOff x="6984221" y="1542699"/>
                <a:chExt cx="418704" cy="4899738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6984221" y="1542699"/>
                  <a:ext cx="4187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mtClean="0">
                      <a:latin typeface="Calibri" charset="0"/>
                      <a:ea typeface="Calibri" charset="0"/>
                      <a:cs typeface="Calibri" charset="0"/>
                    </a:rPr>
                    <a:t>50</a:t>
                  </a:r>
                  <a:endParaRPr lang="en-US"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6984221" y="2441204"/>
                  <a:ext cx="4187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dirty="0" smtClean="0">
                      <a:latin typeface="Calibri" charset="0"/>
                      <a:ea typeface="Calibri" charset="0"/>
                      <a:cs typeface="Calibri" charset="0"/>
                    </a:rPr>
                    <a:t>40</a:t>
                  </a:r>
                  <a:endParaRPr lang="en-US" dirty="0"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6984221" y="3351893"/>
                  <a:ext cx="4187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dirty="0" smtClean="0">
                      <a:latin typeface="Calibri" charset="0"/>
                      <a:ea typeface="Calibri" charset="0"/>
                      <a:cs typeface="Calibri" charset="0"/>
                    </a:rPr>
                    <a:t>30</a:t>
                  </a:r>
                  <a:endParaRPr lang="en-US" dirty="0"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6984221" y="4253496"/>
                  <a:ext cx="4187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dirty="0" smtClean="0">
                      <a:latin typeface="Calibri" charset="0"/>
                      <a:ea typeface="Calibri" charset="0"/>
                      <a:cs typeface="Calibri" charset="0"/>
                    </a:rPr>
                    <a:t>20</a:t>
                  </a:r>
                  <a:endParaRPr lang="en-US" dirty="0"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984221" y="5166319"/>
                  <a:ext cx="4187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dirty="0" smtClean="0">
                      <a:latin typeface="Calibri" charset="0"/>
                      <a:ea typeface="Calibri" charset="0"/>
                      <a:cs typeface="Calibri" charset="0"/>
                    </a:rPr>
                    <a:t>10</a:t>
                  </a:r>
                  <a:endParaRPr lang="en-US" dirty="0"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7101239" y="6073105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dirty="0" smtClean="0">
                      <a:latin typeface="Calibri" charset="0"/>
                      <a:ea typeface="Calibri" charset="0"/>
                      <a:cs typeface="Calibri" charset="0"/>
                    </a:rPr>
                    <a:t>0</a:t>
                  </a:r>
                  <a:endParaRPr lang="en-US" dirty="0"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sp>
            <p:nvSpPr>
              <p:cNvPr id="22" name="TextBox 21"/>
              <p:cNvSpPr txBox="1"/>
              <p:nvPr/>
            </p:nvSpPr>
            <p:spPr>
              <a:xfrm rot="16200000">
                <a:off x="5224686" y="3797630"/>
                <a:ext cx="33888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Calibri" charset="0"/>
                    <a:ea typeface="Calibri" charset="0"/>
                    <a:cs typeface="Calibri" charset="0"/>
                  </a:rPr>
                  <a:t>Excess </a:t>
                </a:r>
                <a:r>
                  <a:rPr lang="en-US" smtClean="0">
                    <a:latin typeface="Calibri" charset="0"/>
                    <a:ea typeface="Calibri" charset="0"/>
                    <a:cs typeface="Calibri" charset="0"/>
                  </a:rPr>
                  <a:t>Brightness Temperature </a:t>
                </a:r>
                <a:r>
                  <a:rPr lang="en-US" dirty="0" smtClean="0">
                    <a:latin typeface="Calibri" charset="0"/>
                    <a:ea typeface="Calibri" charset="0"/>
                    <a:cs typeface="Calibri" charset="0"/>
                  </a:rPr>
                  <a:t>(K)</a:t>
                </a:r>
                <a:endParaRPr lang="en-US" dirty="0">
                  <a:latin typeface="Calibri" charset="0"/>
                  <a:ea typeface="Calibri" charset="0"/>
                  <a:cs typeface="Calibri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8843109" y="1355016"/>
              <a:ext cx="15616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mtClean="0">
                  <a:latin typeface="Calibri" charset="0"/>
                  <a:ea typeface="Calibri" charset="0"/>
                  <a:cs typeface="Calibri" charset="0"/>
                </a:rPr>
                <a:t>SFMR 5.57GHz</a:t>
              </a:r>
              <a:endParaRPr lang="en-US" dirty="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3322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Excess Brightness Temperatures: Patricia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3"/>
          <a:stretch/>
        </p:blipFill>
        <p:spPr>
          <a:xfrm>
            <a:off x="3253182" y="1279034"/>
            <a:ext cx="5685636" cy="539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94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Patricia Oct 23, 2015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6" t="8344" r="12018" b="7648"/>
          <a:stretch/>
        </p:blipFill>
        <p:spPr>
          <a:xfrm>
            <a:off x="484778" y="1211720"/>
            <a:ext cx="5363531" cy="5486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3"/>
          <a:stretch/>
        </p:blipFill>
        <p:spPr>
          <a:xfrm>
            <a:off x="5948737" y="1211720"/>
            <a:ext cx="5782003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67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HIRAD </a:t>
            </a:r>
            <a:r>
              <a:rPr lang="en-US" dirty="0" err="1" smtClean="0"/>
              <a:t>Wspd</a:t>
            </a:r>
            <a:r>
              <a:rPr lang="en-US" dirty="0" smtClean="0"/>
              <a:t> vs </a:t>
            </a:r>
            <a:r>
              <a:rPr lang="en-US" dirty="0" err="1" smtClean="0"/>
              <a:t>Sonde</a:t>
            </a:r>
            <a:r>
              <a:rPr lang="en-US" dirty="0" smtClean="0"/>
              <a:t> </a:t>
            </a:r>
            <a:r>
              <a:rPr lang="en-US" dirty="0" err="1" smtClean="0"/>
              <a:t>Wspd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" t="5727" r="10627" b="3722"/>
          <a:stretch/>
        </p:blipFill>
        <p:spPr>
          <a:xfrm>
            <a:off x="838200" y="1252395"/>
            <a:ext cx="5029448" cy="53949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" t="5480" r="10300" b="3722"/>
          <a:stretch/>
        </p:blipFill>
        <p:spPr>
          <a:xfrm>
            <a:off x="6328224" y="1252395"/>
            <a:ext cx="5025576" cy="539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1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 error characteristics for HIRAD data</a:t>
            </a:r>
          </a:p>
          <a:p>
            <a:r>
              <a:rPr lang="en-US" dirty="0" smtClean="0"/>
              <a:t>Re-evaluate when new </a:t>
            </a:r>
            <a:r>
              <a:rPr lang="en-US" dirty="0" err="1" smtClean="0"/>
              <a:t>sonde</a:t>
            </a:r>
            <a:r>
              <a:rPr lang="en-US" dirty="0" smtClean="0"/>
              <a:t> data are released</a:t>
            </a:r>
          </a:p>
          <a:p>
            <a:r>
              <a:rPr lang="en-US" dirty="0" smtClean="0"/>
              <a:t>Compare HIRAD data with SFMR high-incidence angle data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587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350</TotalTime>
  <Words>160</Words>
  <Application>Microsoft Macintosh PowerPoint</Application>
  <PresentationFormat>Widescreen</PresentationFormat>
  <Paragraphs>40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Corbel</vt:lpstr>
      <vt:lpstr>Arial</vt:lpstr>
      <vt:lpstr>Depth</vt:lpstr>
      <vt:lpstr>Preliminary Analysis of  HIRAD Data</vt:lpstr>
      <vt:lpstr>Hurricane Imaging RADiometer</vt:lpstr>
      <vt:lpstr>Example Swath</vt:lpstr>
      <vt:lpstr>Excess Brightness Temperatures: Joaquin</vt:lpstr>
      <vt:lpstr>Excess Brightness Temperatures: Patricia</vt:lpstr>
      <vt:lpstr>Patricia Oct 23, 2015</vt:lpstr>
      <vt:lpstr>HIRAD Wspd vs Sonde Wspd</vt:lpstr>
      <vt:lpstr>Future Work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Analysis of HIRAD Data</dc:title>
  <dc:creator>Heather Holbach</dc:creator>
  <cp:lastModifiedBy>Heather Holbach</cp:lastModifiedBy>
  <cp:revision>23</cp:revision>
  <dcterms:created xsi:type="dcterms:W3CDTF">2017-02-08T15:10:21Z</dcterms:created>
  <dcterms:modified xsi:type="dcterms:W3CDTF">2017-02-08T21:02:19Z</dcterms:modified>
</cp:coreProperties>
</file>