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1" r:id="rId3"/>
    <p:sldId id="272" r:id="rId4"/>
    <p:sldId id="267" r:id="rId5"/>
    <p:sldId id="268" r:id="rId6"/>
    <p:sldId id="270" r:id="rId7"/>
    <p:sldId id="258" r:id="rId8"/>
    <p:sldId id="273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CC784-2540-4967-835D-0C32E19F1FD2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54765-887F-4F3E-8287-9931F85020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23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54765-887F-4F3E-8287-9931F850206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12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54765-887F-4F3E-8287-9931F85020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23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54765-887F-4F3E-8287-9931F85020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14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54765-887F-4F3E-8287-9931F850206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5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54765-887F-4F3E-8287-9931F850206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481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54765-887F-4F3E-8287-9931F850206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39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54765-887F-4F3E-8287-9931F850206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97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600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Eddy Contributions to the Spin-up of a Vertically-Sheared TC in an Axisymmetric Balanced Model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1981200"/>
            <a:ext cx="8001000" cy="1219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Paul </a:t>
            </a:r>
            <a:r>
              <a:rPr lang="en-US" dirty="0" err="1" smtClean="0"/>
              <a:t>Reasor</a:t>
            </a:r>
            <a:r>
              <a:rPr lang="en-US" dirty="0" smtClean="0"/>
              <a:t>, S. </a:t>
            </a:r>
            <a:r>
              <a:rPr lang="en-US" dirty="0" err="1" smtClean="0"/>
              <a:t>Gopalakrishnan</a:t>
            </a:r>
            <a:r>
              <a:rPr lang="en-US" dirty="0" smtClean="0"/>
              <a:t>, Hua Chen</a:t>
            </a:r>
          </a:p>
          <a:p>
            <a:r>
              <a:rPr lang="en-US" sz="2400" dirty="0" smtClean="0"/>
              <a:t>SE balanced model code developed by: Hai Bui, Roger Smith, Michael Montgomery, and Sergio </a:t>
            </a:r>
            <a:r>
              <a:rPr lang="en-US" sz="2400" dirty="0" err="1" smtClean="0"/>
              <a:t>Abarca</a:t>
            </a:r>
            <a:r>
              <a:rPr lang="en-US" sz="2400" dirty="0" smtClean="0"/>
              <a:t> (Bui et al. 2009, QJRMS)</a:t>
            </a:r>
          </a:p>
          <a:p>
            <a:r>
              <a:rPr lang="en-US" sz="2400" dirty="0" smtClean="0"/>
              <a:t>Thanks to Michael Montgomery for making the code available to us.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352800"/>
            <a:ext cx="8686800" cy="29084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smtClean="0"/>
              <a:t>How do TCs spin up under vertical wind shear forcing?</a:t>
            </a:r>
          </a:p>
          <a:p>
            <a:pPr marL="225425" indent="-225425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Classical mechanism: Aggregate convective heating draws angular momentum surfaces inward. </a:t>
            </a:r>
            <a:r>
              <a:rPr lang="en-US" dirty="0" smtClean="0">
                <a:sym typeface="Wingdings" panose="05000000000000000000" pitchFamily="2" charset="2"/>
              </a:rPr>
              <a:t>Spin-up can be approximated using an axisymmetric balanced model (ABM).</a:t>
            </a:r>
            <a:r>
              <a:rPr lang="en-US" dirty="0" smtClean="0"/>
              <a:t> </a:t>
            </a:r>
          </a:p>
          <a:p>
            <a:pPr marL="225425" indent="-225425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In the ABM framework, eddies contribute to spin-up in two ways:</a:t>
            </a:r>
          </a:p>
          <a:p>
            <a:pPr marL="682625" lvl="1" indent="-225425">
              <a:buFont typeface="Arial" pitchFamily="34" charset="0"/>
              <a:buChar char="•"/>
            </a:pPr>
            <a:r>
              <a:rPr lang="en-US" dirty="0" smtClean="0"/>
              <a:t>Direct: eddy radial vorticity flux and eddy vertical advection of momentum</a:t>
            </a:r>
          </a:p>
          <a:p>
            <a:pPr marL="688975" lvl="1" indent="-231775">
              <a:buFont typeface="Arial" pitchFamily="34" charset="0"/>
              <a:buChar char="•"/>
            </a:pPr>
            <a:r>
              <a:rPr lang="en-US" dirty="0" smtClean="0"/>
              <a:t>Indirect: eddy heat and momentum fluxes force a symmetric secondary 	circulation which draws angular momentum surfaces inward</a:t>
            </a:r>
          </a:p>
          <a:p>
            <a:pPr marL="231775" indent="-231775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Unbalanced processes: boundary layer spin-up; </a:t>
            </a:r>
            <a:r>
              <a:rPr lang="en-US" dirty="0" err="1" smtClean="0"/>
              <a:t>agradient</a:t>
            </a:r>
            <a:r>
              <a:rPr lang="en-US" dirty="0" smtClean="0"/>
              <a:t> effects associated with convection (see Smith, Zhang and Montgomery 2016 for a recent discussion)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6477819"/>
            <a:ext cx="2911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Science Meeting (2-9-2017)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77773"/>
            <a:ext cx="8305800" cy="792162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Simulated Spin-up in Vertical Wind Shear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792383"/>
            <a:ext cx="868680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/>
              <a:t>Examine HWRF output from an Earl (2010) simulation (Chen and </a:t>
            </a:r>
            <a:r>
              <a:rPr lang="en-US" sz="2400" dirty="0" err="1" smtClean="0"/>
              <a:t>Gopalakrishnan</a:t>
            </a:r>
            <a:r>
              <a:rPr lang="en-US" sz="2400" dirty="0" smtClean="0"/>
              <a:t> 2015; Smith et al. 2016). </a:t>
            </a:r>
            <a:r>
              <a:rPr lang="en-US" sz="2400" i="1" dirty="0" smtClean="0"/>
              <a:t>Hourly output, 3h average.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03414" y="5245754"/>
            <a:ext cx="1722586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 smtClean="0"/>
              <a:t>t = 82 h (during RI)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03414" y="2690527"/>
            <a:ext cx="1676400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 smtClean="0"/>
              <a:t>t = 54 h (RI onset)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931814" y="1718846"/>
            <a:ext cx="3124200" cy="2267378"/>
            <a:chOff x="3931814" y="1718846"/>
            <a:chExt cx="3124200" cy="2267378"/>
          </a:xfrm>
        </p:grpSpPr>
        <p:grpSp>
          <p:nvGrpSpPr>
            <p:cNvPr id="23" name="Group 22"/>
            <p:cNvGrpSpPr/>
            <p:nvPr/>
          </p:nvGrpSpPr>
          <p:grpSpPr>
            <a:xfrm>
              <a:off x="3931814" y="1873749"/>
              <a:ext cx="3124200" cy="2112475"/>
              <a:chOff x="3931814" y="1740271"/>
              <a:chExt cx="3124200" cy="2112475"/>
            </a:xfrm>
          </p:grpSpPr>
          <p:pic>
            <p:nvPicPr>
              <p:cNvPr id="18" name="Picture 17"/>
              <p:cNvPicPr/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180" t="3252" r="19524" b="52058"/>
              <a:stretch/>
            </p:blipFill>
            <p:spPr bwMode="auto">
              <a:xfrm>
                <a:off x="3931814" y="1740271"/>
                <a:ext cx="3124200" cy="211247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1" name="Freeform 20"/>
              <p:cNvSpPr/>
              <p:nvPr/>
            </p:nvSpPr>
            <p:spPr>
              <a:xfrm>
                <a:off x="5278170" y="3295461"/>
                <a:ext cx="289711" cy="344032"/>
              </a:xfrm>
              <a:custGeom>
                <a:avLst/>
                <a:gdLst>
                  <a:gd name="connsiteX0" fmla="*/ 0 w 289711"/>
                  <a:gd name="connsiteY0" fmla="*/ 344032 h 344032"/>
                  <a:gd name="connsiteX1" fmla="*/ 9054 w 289711"/>
                  <a:gd name="connsiteY1" fmla="*/ 298765 h 344032"/>
                  <a:gd name="connsiteX2" fmla="*/ 45268 w 289711"/>
                  <a:gd name="connsiteY2" fmla="*/ 244444 h 344032"/>
                  <a:gd name="connsiteX3" fmla="*/ 63375 w 289711"/>
                  <a:gd name="connsiteY3" fmla="*/ 217284 h 344032"/>
                  <a:gd name="connsiteX4" fmla="*/ 81481 w 289711"/>
                  <a:gd name="connsiteY4" fmla="*/ 190123 h 344032"/>
                  <a:gd name="connsiteX5" fmla="*/ 108642 w 289711"/>
                  <a:gd name="connsiteY5" fmla="*/ 162963 h 344032"/>
                  <a:gd name="connsiteX6" fmla="*/ 153909 w 289711"/>
                  <a:gd name="connsiteY6" fmla="*/ 117695 h 344032"/>
                  <a:gd name="connsiteX7" fmla="*/ 162963 w 289711"/>
                  <a:gd name="connsiteY7" fmla="*/ 90535 h 344032"/>
                  <a:gd name="connsiteX8" fmla="*/ 217283 w 289711"/>
                  <a:gd name="connsiteY8" fmla="*/ 54321 h 344032"/>
                  <a:gd name="connsiteX9" fmla="*/ 244444 w 289711"/>
                  <a:gd name="connsiteY9" fmla="*/ 27161 h 344032"/>
                  <a:gd name="connsiteX10" fmla="*/ 289711 w 289711"/>
                  <a:gd name="connsiteY10" fmla="*/ 0 h 34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9711" h="344032">
                    <a:moveTo>
                      <a:pt x="0" y="344032"/>
                    </a:moveTo>
                    <a:cubicBezTo>
                      <a:pt x="3018" y="328943"/>
                      <a:pt x="2686" y="312774"/>
                      <a:pt x="9054" y="298765"/>
                    </a:cubicBezTo>
                    <a:cubicBezTo>
                      <a:pt x="18059" y="278954"/>
                      <a:pt x="33197" y="262551"/>
                      <a:pt x="45268" y="244444"/>
                    </a:cubicBezTo>
                    <a:lnTo>
                      <a:pt x="63375" y="217284"/>
                    </a:lnTo>
                    <a:cubicBezTo>
                      <a:pt x="69411" y="208230"/>
                      <a:pt x="73787" y="197817"/>
                      <a:pt x="81481" y="190123"/>
                    </a:cubicBezTo>
                    <a:cubicBezTo>
                      <a:pt x="90535" y="181070"/>
                      <a:pt x="100445" y="172799"/>
                      <a:pt x="108642" y="162963"/>
                    </a:cubicBezTo>
                    <a:cubicBezTo>
                      <a:pt x="146367" y="117693"/>
                      <a:pt x="104113" y="150893"/>
                      <a:pt x="153909" y="117695"/>
                    </a:cubicBezTo>
                    <a:cubicBezTo>
                      <a:pt x="156927" y="108642"/>
                      <a:pt x="157669" y="98475"/>
                      <a:pt x="162963" y="90535"/>
                    </a:cubicBezTo>
                    <a:cubicBezTo>
                      <a:pt x="182339" y="61471"/>
                      <a:pt x="188808" y="63813"/>
                      <a:pt x="217283" y="54321"/>
                    </a:cubicBezTo>
                    <a:cubicBezTo>
                      <a:pt x="226337" y="45268"/>
                      <a:pt x="234608" y="35358"/>
                      <a:pt x="244444" y="27161"/>
                    </a:cubicBezTo>
                    <a:cubicBezTo>
                      <a:pt x="260832" y="13505"/>
                      <a:pt x="272035" y="8838"/>
                      <a:pt x="289711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4115490" y="1718846"/>
              <a:ext cx="21336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1600" dirty="0" smtClean="0"/>
                <a:t>Net Tendency [m/s/</a:t>
              </a:r>
              <a:r>
                <a:rPr lang="en-US" sz="1600" dirty="0" err="1" smtClean="0"/>
                <a:t>hr</a:t>
              </a:r>
              <a:r>
                <a:rPr lang="en-US" sz="1600" dirty="0" smtClean="0"/>
                <a:t>]</a:t>
              </a:r>
              <a:endParaRPr lang="en-US" sz="1600" dirty="0" smtClean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31814" y="4242894"/>
            <a:ext cx="3249847" cy="2124637"/>
            <a:chOff x="3931814" y="4242894"/>
            <a:chExt cx="3249847" cy="2124637"/>
          </a:xfrm>
        </p:grpSpPr>
        <p:grpSp>
          <p:nvGrpSpPr>
            <p:cNvPr id="24" name="Group 23"/>
            <p:cNvGrpSpPr/>
            <p:nvPr/>
          </p:nvGrpSpPr>
          <p:grpSpPr>
            <a:xfrm>
              <a:off x="3931814" y="4462530"/>
              <a:ext cx="3249847" cy="1905001"/>
              <a:chOff x="3931814" y="4462530"/>
              <a:chExt cx="3249847" cy="1905001"/>
            </a:xfrm>
          </p:grpSpPr>
          <p:pic>
            <p:nvPicPr>
              <p:cNvPr id="19" name="Picture 18"/>
              <p:cNvPicPr/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946" t="1721" r="17954" b="55257"/>
              <a:stretch/>
            </p:blipFill>
            <p:spPr bwMode="auto">
              <a:xfrm>
                <a:off x="3931814" y="4462530"/>
                <a:ext cx="3249847" cy="1905001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" name="Freeform 1"/>
              <p:cNvSpPr/>
              <p:nvPr/>
            </p:nvSpPr>
            <p:spPr>
              <a:xfrm>
                <a:off x="4825497" y="4599160"/>
                <a:ext cx="443620" cy="1557196"/>
              </a:xfrm>
              <a:custGeom>
                <a:avLst/>
                <a:gdLst>
                  <a:gd name="connsiteX0" fmla="*/ 0 w 443620"/>
                  <a:gd name="connsiteY0" fmla="*/ 1557196 h 1557196"/>
                  <a:gd name="connsiteX1" fmla="*/ 9053 w 443620"/>
                  <a:gd name="connsiteY1" fmla="*/ 1484769 h 1557196"/>
                  <a:gd name="connsiteX2" fmla="*/ 27160 w 443620"/>
                  <a:gd name="connsiteY2" fmla="*/ 1222218 h 1557196"/>
                  <a:gd name="connsiteX3" fmla="*/ 45267 w 443620"/>
                  <a:gd name="connsiteY3" fmla="*/ 1149790 h 1557196"/>
                  <a:gd name="connsiteX4" fmla="*/ 54321 w 443620"/>
                  <a:gd name="connsiteY4" fmla="*/ 1095470 h 1557196"/>
                  <a:gd name="connsiteX5" fmla="*/ 72428 w 443620"/>
                  <a:gd name="connsiteY5" fmla="*/ 1041149 h 1557196"/>
                  <a:gd name="connsiteX6" fmla="*/ 81481 w 443620"/>
                  <a:gd name="connsiteY6" fmla="*/ 1013989 h 1557196"/>
                  <a:gd name="connsiteX7" fmla="*/ 90535 w 443620"/>
                  <a:gd name="connsiteY7" fmla="*/ 986828 h 1557196"/>
                  <a:gd name="connsiteX8" fmla="*/ 108642 w 443620"/>
                  <a:gd name="connsiteY8" fmla="*/ 932507 h 1557196"/>
                  <a:gd name="connsiteX9" fmla="*/ 135802 w 443620"/>
                  <a:gd name="connsiteY9" fmla="*/ 805759 h 1557196"/>
                  <a:gd name="connsiteX10" fmla="*/ 153909 w 443620"/>
                  <a:gd name="connsiteY10" fmla="*/ 697117 h 1557196"/>
                  <a:gd name="connsiteX11" fmla="*/ 172016 w 443620"/>
                  <a:gd name="connsiteY11" fmla="*/ 642796 h 1557196"/>
                  <a:gd name="connsiteX12" fmla="*/ 181069 w 443620"/>
                  <a:gd name="connsiteY12" fmla="*/ 615636 h 1557196"/>
                  <a:gd name="connsiteX13" fmla="*/ 208230 w 443620"/>
                  <a:gd name="connsiteY13" fmla="*/ 525101 h 1557196"/>
                  <a:gd name="connsiteX14" fmla="*/ 226337 w 443620"/>
                  <a:gd name="connsiteY14" fmla="*/ 497941 h 1557196"/>
                  <a:gd name="connsiteX15" fmla="*/ 244444 w 443620"/>
                  <a:gd name="connsiteY15" fmla="*/ 398353 h 1557196"/>
                  <a:gd name="connsiteX16" fmla="*/ 262551 w 443620"/>
                  <a:gd name="connsiteY16" fmla="*/ 344032 h 1557196"/>
                  <a:gd name="connsiteX17" fmla="*/ 271604 w 443620"/>
                  <a:gd name="connsiteY17" fmla="*/ 316872 h 1557196"/>
                  <a:gd name="connsiteX18" fmla="*/ 325925 w 443620"/>
                  <a:gd name="connsiteY18" fmla="*/ 235390 h 1557196"/>
                  <a:gd name="connsiteX19" fmla="*/ 344032 w 443620"/>
                  <a:gd name="connsiteY19" fmla="*/ 208230 h 1557196"/>
                  <a:gd name="connsiteX20" fmla="*/ 362139 w 443620"/>
                  <a:gd name="connsiteY20" fmla="*/ 181070 h 1557196"/>
                  <a:gd name="connsiteX21" fmla="*/ 380246 w 443620"/>
                  <a:gd name="connsiteY21" fmla="*/ 135802 h 1557196"/>
                  <a:gd name="connsiteX22" fmla="*/ 389299 w 443620"/>
                  <a:gd name="connsiteY22" fmla="*/ 99589 h 1557196"/>
                  <a:gd name="connsiteX23" fmla="*/ 407406 w 443620"/>
                  <a:gd name="connsiteY23" fmla="*/ 72428 h 1557196"/>
                  <a:gd name="connsiteX24" fmla="*/ 416459 w 443620"/>
                  <a:gd name="connsiteY24" fmla="*/ 45268 h 1557196"/>
                  <a:gd name="connsiteX25" fmla="*/ 434566 w 443620"/>
                  <a:gd name="connsiteY25" fmla="*/ 18107 h 1557196"/>
                  <a:gd name="connsiteX26" fmla="*/ 443620 w 443620"/>
                  <a:gd name="connsiteY26" fmla="*/ 0 h 1557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43620" h="1557196">
                    <a:moveTo>
                      <a:pt x="0" y="1557196"/>
                    </a:moveTo>
                    <a:cubicBezTo>
                      <a:pt x="3018" y="1533054"/>
                      <a:pt x="7087" y="1509020"/>
                      <a:pt x="9053" y="1484769"/>
                    </a:cubicBezTo>
                    <a:cubicBezTo>
                      <a:pt x="16142" y="1397331"/>
                      <a:pt x="-583" y="1305441"/>
                      <a:pt x="27160" y="1222218"/>
                    </a:cubicBezTo>
                    <a:cubicBezTo>
                      <a:pt x="39727" y="1184521"/>
                      <a:pt x="36526" y="1197867"/>
                      <a:pt x="45267" y="1149790"/>
                    </a:cubicBezTo>
                    <a:cubicBezTo>
                      <a:pt x="48551" y="1131730"/>
                      <a:pt x="49869" y="1113278"/>
                      <a:pt x="54321" y="1095470"/>
                    </a:cubicBezTo>
                    <a:cubicBezTo>
                      <a:pt x="58950" y="1076953"/>
                      <a:pt x="66392" y="1059256"/>
                      <a:pt x="72428" y="1041149"/>
                    </a:cubicBezTo>
                    <a:lnTo>
                      <a:pt x="81481" y="1013989"/>
                    </a:lnTo>
                    <a:lnTo>
                      <a:pt x="90535" y="986828"/>
                    </a:lnTo>
                    <a:lnTo>
                      <a:pt x="108642" y="932507"/>
                    </a:lnTo>
                    <a:cubicBezTo>
                      <a:pt x="132022" y="745462"/>
                      <a:pt x="100619" y="958220"/>
                      <a:pt x="135802" y="805759"/>
                    </a:cubicBezTo>
                    <a:cubicBezTo>
                      <a:pt x="155238" y="721537"/>
                      <a:pt x="134752" y="767358"/>
                      <a:pt x="153909" y="697117"/>
                    </a:cubicBezTo>
                    <a:cubicBezTo>
                      <a:pt x="158931" y="678703"/>
                      <a:pt x="165980" y="660903"/>
                      <a:pt x="172016" y="642796"/>
                    </a:cubicBezTo>
                    <a:cubicBezTo>
                      <a:pt x="175034" y="633743"/>
                      <a:pt x="178754" y="624894"/>
                      <a:pt x="181069" y="615636"/>
                    </a:cubicBezTo>
                    <a:cubicBezTo>
                      <a:pt x="186130" y="595394"/>
                      <a:pt x="199415" y="538324"/>
                      <a:pt x="208230" y="525101"/>
                    </a:cubicBezTo>
                    <a:lnTo>
                      <a:pt x="226337" y="497941"/>
                    </a:lnTo>
                    <a:cubicBezTo>
                      <a:pt x="229297" y="480182"/>
                      <a:pt x="239018" y="418247"/>
                      <a:pt x="244444" y="398353"/>
                    </a:cubicBezTo>
                    <a:cubicBezTo>
                      <a:pt x="249466" y="379939"/>
                      <a:pt x="256515" y="362139"/>
                      <a:pt x="262551" y="344032"/>
                    </a:cubicBezTo>
                    <a:cubicBezTo>
                      <a:pt x="265569" y="334979"/>
                      <a:pt x="266310" y="324812"/>
                      <a:pt x="271604" y="316872"/>
                    </a:cubicBezTo>
                    <a:lnTo>
                      <a:pt x="325925" y="235390"/>
                    </a:lnTo>
                    <a:lnTo>
                      <a:pt x="344032" y="208230"/>
                    </a:lnTo>
                    <a:cubicBezTo>
                      <a:pt x="350068" y="199177"/>
                      <a:pt x="358098" y="191173"/>
                      <a:pt x="362139" y="181070"/>
                    </a:cubicBezTo>
                    <a:cubicBezTo>
                      <a:pt x="368175" y="165981"/>
                      <a:pt x="375107" y="151220"/>
                      <a:pt x="380246" y="135802"/>
                    </a:cubicBezTo>
                    <a:cubicBezTo>
                      <a:pt x="384181" y="123998"/>
                      <a:pt x="384398" y="111025"/>
                      <a:pt x="389299" y="99589"/>
                    </a:cubicBezTo>
                    <a:cubicBezTo>
                      <a:pt x="393585" y="89588"/>
                      <a:pt x="401370" y="81482"/>
                      <a:pt x="407406" y="72428"/>
                    </a:cubicBezTo>
                    <a:cubicBezTo>
                      <a:pt x="410424" y="63375"/>
                      <a:pt x="412191" y="53804"/>
                      <a:pt x="416459" y="45268"/>
                    </a:cubicBezTo>
                    <a:cubicBezTo>
                      <a:pt x="421325" y="35536"/>
                      <a:pt x="428968" y="27437"/>
                      <a:pt x="434566" y="18107"/>
                    </a:cubicBezTo>
                    <a:cubicBezTo>
                      <a:pt x="438038" y="12321"/>
                      <a:pt x="440602" y="6036"/>
                      <a:pt x="443620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4102575" y="4242894"/>
              <a:ext cx="21336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1600" dirty="0" smtClean="0"/>
                <a:t>Net Tendency [m/s/</a:t>
              </a:r>
              <a:r>
                <a:rPr lang="en-US" sz="1600" dirty="0" err="1" smtClean="0"/>
                <a:t>hr</a:t>
              </a:r>
              <a:r>
                <a:rPr lang="en-US" sz="1600" dirty="0" smtClean="0"/>
                <a:t>]</a:t>
              </a:r>
              <a:endParaRPr lang="en-US" sz="1600" dirty="0" smtClean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42686" y="1839364"/>
            <a:ext cx="3444499" cy="2379433"/>
            <a:chOff x="242686" y="1839364"/>
            <a:chExt cx="3444499" cy="2379433"/>
          </a:xfrm>
        </p:grpSpPr>
        <p:grpSp>
          <p:nvGrpSpPr>
            <p:cNvPr id="26" name="Group 25"/>
            <p:cNvGrpSpPr/>
            <p:nvPr/>
          </p:nvGrpSpPr>
          <p:grpSpPr>
            <a:xfrm>
              <a:off x="242686" y="1839364"/>
              <a:ext cx="3444499" cy="2379433"/>
              <a:chOff x="242686" y="1740271"/>
              <a:chExt cx="3444499" cy="2379433"/>
            </a:xfrm>
          </p:grpSpPr>
          <p:grpSp>
            <p:nvGrpSpPr>
              <p:cNvPr id="3" name="Group 4"/>
              <p:cNvGrpSpPr>
                <a:grpSpLocks noChangeAspect="1"/>
              </p:cNvGrpSpPr>
              <p:nvPr/>
            </p:nvGrpSpPr>
            <p:grpSpPr bwMode="auto">
              <a:xfrm>
                <a:off x="242686" y="1740271"/>
                <a:ext cx="3444499" cy="2379433"/>
                <a:chOff x="192" y="1200"/>
                <a:chExt cx="2487" cy="1718"/>
              </a:xfrm>
            </p:grpSpPr>
            <p:sp>
              <p:nvSpPr>
                <p:cNvPr id="4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92" y="1200"/>
                  <a:ext cx="2487" cy="1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pic>
              <p:nvPicPr>
                <p:cNvPr id="1029" name="Picture 5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" y="1200"/>
                  <a:ext cx="2489" cy="1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2" name="Oval 21"/>
              <p:cNvSpPr/>
              <p:nvPr/>
            </p:nvSpPr>
            <p:spPr>
              <a:xfrm>
                <a:off x="685800" y="2133601"/>
                <a:ext cx="914400" cy="89548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Freeform 31"/>
            <p:cNvSpPr/>
            <p:nvPr/>
          </p:nvSpPr>
          <p:spPr>
            <a:xfrm>
              <a:off x="1398249" y="3276600"/>
              <a:ext cx="364704" cy="371518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8600" y="4350802"/>
            <a:ext cx="3433712" cy="2351480"/>
            <a:chOff x="228600" y="4350802"/>
            <a:chExt cx="3433712" cy="2351480"/>
          </a:xfrm>
        </p:grpSpPr>
        <p:grpSp>
          <p:nvGrpSpPr>
            <p:cNvPr id="25" name="Group 24"/>
            <p:cNvGrpSpPr/>
            <p:nvPr/>
          </p:nvGrpSpPr>
          <p:grpSpPr>
            <a:xfrm>
              <a:off x="228600" y="4350802"/>
              <a:ext cx="3433712" cy="2351480"/>
              <a:chOff x="228600" y="4350802"/>
              <a:chExt cx="3433712" cy="2351480"/>
            </a:xfrm>
          </p:grpSpPr>
          <p:grpSp>
            <p:nvGrpSpPr>
              <p:cNvPr id="9" name="Group 12"/>
              <p:cNvGrpSpPr>
                <a:grpSpLocks noChangeAspect="1"/>
              </p:cNvGrpSpPr>
              <p:nvPr/>
            </p:nvGrpSpPr>
            <p:grpSpPr bwMode="auto">
              <a:xfrm>
                <a:off x="228600" y="4350802"/>
                <a:ext cx="3433712" cy="2351480"/>
                <a:chOff x="-480" y="-141"/>
                <a:chExt cx="6720" cy="4602"/>
              </a:xfrm>
            </p:grpSpPr>
            <p:sp>
              <p:nvSpPr>
                <p:cNvPr id="12" name="AutoShape 11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-480" y="-141"/>
                  <a:ext cx="6720" cy="46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pic>
              <p:nvPicPr>
                <p:cNvPr id="1037" name="Picture 13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480" y="-141"/>
                  <a:ext cx="6726" cy="4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7" name="Oval 26"/>
              <p:cNvSpPr/>
              <p:nvPr/>
            </p:nvSpPr>
            <p:spPr>
              <a:xfrm rot="1516432">
                <a:off x="732928" y="5762635"/>
                <a:ext cx="345536" cy="38745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1144637" y="4800600"/>
                <a:ext cx="607963" cy="60960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 rot="827725">
                <a:off x="982521" y="4649785"/>
                <a:ext cx="158628" cy="895480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Freeform 32"/>
            <p:cNvSpPr/>
            <p:nvPr/>
          </p:nvSpPr>
          <p:spPr>
            <a:xfrm>
              <a:off x="1061835" y="4581448"/>
              <a:ext cx="443620" cy="1557196"/>
            </a:xfrm>
            <a:custGeom>
              <a:avLst/>
              <a:gdLst>
                <a:gd name="connsiteX0" fmla="*/ 0 w 443620"/>
                <a:gd name="connsiteY0" fmla="*/ 1557196 h 1557196"/>
                <a:gd name="connsiteX1" fmla="*/ 9053 w 443620"/>
                <a:gd name="connsiteY1" fmla="*/ 1484769 h 1557196"/>
                <a:gd name="connsiteX2" fmla="*/ 27160 w 443620"/>
                <a:gd name="connsiteY2" fmla="*/ 1222218 h 1557196"/>
                <a:gd name="connsiteX3" fmla="*/ 45267 w 443620"/>
                <a:gd name="connsiteY3" fmla="*/ 1149790 h 1557196"/>
                <a:gd name="connsiteX4" fmla="*/ 54321 w 443620"/>
                <a:gd name="connsiteY4" fmla="*/ 1095470 h 1557196"/>
                <a:gd name="connsiteX5" fmla="*/ 72428 w 443620"/>
                <a:gd name="connsiteY5" fmla="*/ 1041149 h 1557196"/>
                <a:gd name="connsiteX6" fmla="*/ 81481 w 443620"/>
                <a:gd name="connsiteY6" fmla="*/ 1013989 h 1557196"/>
                <a:gd name="connsiteX7" fmla="*/ 90535 w 443620"/>
                <a:gd name="connsiteY7" fmla="*/ 986828 h 1557196"/>
                <a:gd name="connsiteX8" fmla="*/ 108642 w 443620"/>
                <a:gd name="connsiteY8" fmla="*/ 932507 h 1557196"/>
                <a:gd name="connsiteX9" fmla="*/ 135802 w 443620"/>
                <a:gd name="connsiteY9" fmla="*/ 805759 h 1557196"/>
                <a:gd name="connsiteX10" fmla="*/ 153909 w 443620"/>
                <a:gd name="connsiteY10" fmla="*/ 697117 h 1557196"/>
                <a:gd name="connsiteX11" fmla="*/ 172016 w 443620"/>
                <a:gd name="connsiteY11" fmla="*/ 642796 h 1557196"/>
                <a:gd name="connsiteX12" fmla="*/ 181069 w 443620"/>
                <a:gd name="connsiteY12" fmla="*/ 615636 h 1557196"/>
                <a:gd name="connsiteX13" fmla="*/ 208230 w 443620"/>
                <a:gd name="connsiteY13" fmla="*/ 525101 h 1557196"/>
                <a:gd name="connsiteX14" fmla="*/ 226337 w 443620"/>
                <a:gd name="connsiteY14" fmla="*/ 497941 h 1557196"/>
                <a:gd name="connsiteX15" fmla="*/ 244444 w 443620"/>
                <a:gd name="connsiteY15" fmla="*/ 398353 h 1557196"/>
                <a:gd name="connsiteX16" fmla="*/ 262551 w 443620"/>
                <a:gd name="connsiteY16" fmla="*/ 344032 h 1557196"/>
                <a:gd name="connsiteX17" fmla="*/ 271604 w 443620"/>
                <a:gd name="connsiteY17" fmla="*/ 316872 h 1557196"/>
                <a:gd name="connsiteX18" fmla="*/ 325925 w 443620"/>
                <a:gd name="connsiteY18" fmla="*/ 235390 h 1557196"/>
                <a:gd name="connsiteX19" fmla="*/ 344032 w 443620"/>
                <a:gd name="connsiteY19" fmla="*/ 208230 h 1557196"/>
                <a:gd name="connsiteX20" fmla="*/ 362139 w 443620"/>
                <a:gd name="connsiteY20" fmla="*/ 181070 h 1557196"/>
                <a:gd name="connsiteX21" fmla="*/ 380246 w 443620"/>
                <a:gd name="connsiteY21" fmla="*/ 135802 h 1557196"/>
                <a:gd name="connsiteX22" fmla="*/ 389299 w 443620"/>
                <a:gd name="connsiteY22" fmla="*/ 99589 h 1557196"/>
                <a:gd name="connsiteX23" fmla="*/ 407406 w 443620"/>
                <a:gd name="connsiteY23" fmla="*/ 72428 h 1557196"/>
                <a:gd name="connsiteX24" fmla="*/ 416459 w 443620"/>
                <a:gd name="connsiteY24" fmla="*/ 45268 h 1557196"/>
                <a:gd name="connsiteX25" fmla="*/ 434566 w 443620"/>
                <a:gd name="connsiteY25" fmla="*/ 18107 h 1557196"/>
                <a:gd name="connsiteX26" fmla="*/ 443620 w 443620"/>
                <a:gd name="connsiteY26" fmla="*/ 0 h 155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3620" h="1557196">
                  <a:moveTo>
                    <a:pt x="0" y="1557196"/>
                  </a:moveTo>
                  <a:cubicBezTo>
                    <a:pt x="3018" y="1533054"/>
                    <a:pt x="7087" y="1509020"/>
                    <a:pt x="9053" y="1484769"/>
                  </a:cubicBezTo>
                  <a:cubicBezTo>
                    <a:pt x="16142" y="1397331"/>
                    <a:pt x="-583" y="1305441"/>
                    <a:pt x="27160" y="1222218"/>
                  </a:cubicBezTo>
                  <a:cubicBezTo>
                    <a:pt x="39727" y="1184521"/>
                    <a:pt x="36526" y="1197867"/>
                    <a:pt x="45267" y="1149790"/>
                  </a:cubicBezTo>
                  <a:cubicBezTo>
                    <a:pt x="48551" y="1131730"/>
                    <a:pt x="49869" y="1113278"/>
                    <a:pt x="54321" y="1095470"/>
                  </a:cubicBezTo>
                  <a:cubicBezTo>
                    <a:pt x="58950" y="1076953"/>
                    <a:pt x="66392" y="1059256"/>
                    <a:pt x="72428" y="1041149"/>
                  </a:cubicBezTo>
                  <a:lnTo>
                    <a:pt x="81481" y="1013989"/>
                  </a:lnTo>
                  <a:lnTo>
                    <a:pt x="90535" y="986828"/>
                  </a:lnTo>
                  <a:lnTo>
                    <a:pt x="108642" y="932507"/>
                  </a:lnTo>
                  <a:cubicBezTo>
                    <a:pt x="132022" y="745462"/>
                    <a:pt x="100619" y="958220"/>
                    <a:pt x="135802" y="805759"/>
                  </a:cubicBezTo>
                  <a:cubicBezTo>
                    <a:pt x="155238" y="721537"/>
                    <a:pt x="134752" y="767358"/>
                    <a:pt x="153909" y="697117"/>
                  </a:cubicBezTo>
                  <a:cubicBezTo>
                    <a:pt x="158931" y="678703"/>
                    <a:pt x="165980" y="660903"/>
                    <a:pt x="172016" y="642796"/>
                  </a:cubicBezTo>
                  <a:cubicBezTo>
                    <a:pt x="175034" y="633743"/>
                    <a:pt x="178754" y="624894"/>
                    <a:pt x="181069" y="615636"/>
                  </a:cubicBezTo>
                  <a:cubicBezTo>
                    <a:pt x="186130" y="595394"/>
                    <a:pt x="199415" y="538324"/>
                    <a:pt x="208230" y="525101"/>
                  </a:cubicBezTo>
                  <a:lnTo>
                    <a:pt x="226337" y="497941"/>
                  </a:lnTo>
                  <a:cubicBezTo>
                    <a:pt x="229297" y="480182"/>
                    <a:pt x="239018" y="418247"/>
                    <a:pt x="244444" y="398353"/>
                  </a:cubicBezTo>
                  <a:cubicBezTo>
                    <a:pt x="249466" y="379939"/>
                    <a:pt x="256515" y="362139"/>
                    <a:pt x="262551" y="344032"/>
                  </a:cubicBezTo>
                  <a:cubicBezTo>
                    <a:pt x="265569" y="334979"/>
                    <a:pt x="266310" y="324812"/>
                    <a:pt x="271604" y="316872"/>
                  </a:cubicBezTo>
                  <a:lnTo>
                    <a:pt x="325925" y="235390"/>
                  </a:lnTo>
                  <a:lnTo>
                    <a:pt x="344032" y="208230"/>
                  </a:lnTo>
                  <a:cubicBezTo>
                    <a:pt x="350068" y="199177"/>
                    <a:pt x="358098" y="191173"/>
                    <a:pt x="362139" y="181070"/>
                  </a:cubicBezTo>
                  <a:cubicBezTo>
                    <a:pt x="368175" y="165981"/>
                    <a:pt x="375107" y="151220"/>
                    <a:pt x="380246" y="135802"/>
                  </a:cubicBezTo>
                  <a:cubicBezTo>
                    <a:pt x="384181" y="123998"/>
                    <a:pt x="384398" y="111025"/>
                    <a:pt x="389299" y="99589"/>
                  </a:cubicBezTo>
                  <a:cubicBezTo>
                    <a:pt x="393585" y="89588"/>
                    <a:pt x="401370" y="81482"/>
                    <a:pt x="407406" y="72428"/>
                  </a:cubicBezTo>
                  <a:cubicBezTo>
                    <a:pt x="410424" y="63375"/>
                    <a:pt x="412191" y="53804"/>
                    <a:pt x="416459" y="45268"/>
                  </a:cubicBezTo>
                  <a:cubicBezTo>
                    <a:pt x="421325" y="35536"/>
                    <a:pt x="428968" y="27437"/>
                    <a:pt x="434566" y="18107"/>
                  </a:cubicBezTo>
                  <a:cubicBezTo>
                    <a:pt x="438038" y="12321"/>
                    <a:pt x="440602" y="6036"/>
                    <a:pt x="44362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96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2002" y="49061"/>
            <a:ext cx="8305800" cy="792162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/>
              <a:t>T</a:t>
            </a:r>
            <a:r>
              <a:rPr lang="en-US" sz="3600" dirty="0" smtClean="0"/>
              <a:t>he Classical Spin-up Mechanism 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792383"/>
            <a:ext cx="868680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/>
              <a:t>Use the Earl (2010) simulated heating at RI onset and during RI as forcing for the Sawyer-</a:t>
            </a:r>
            <a:r>
              <a:rPr lang="en-US" sz="2400" dirty="0" err="1" smtClean="0"/>
              <a:t>Eliassen</a:t>
            </a:r>
            <a:r>
              <a:rPr lang="en-US" sz="2400" dirty="0" smtClean="0"/>
              <a:t> equation.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03414" y="5245754"/>
            <a:ext cx="1722586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 smtClean="0"/>
              <a:t>t = 82 h (during RI)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03414" y="2690527"/>
            <a:ext cx="1676400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 smtClean="0"/>
              <a:t>t = 54 h (RI onset)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2686" y="1740271"/>
            <a:ext cx="3444499" cy="2379433"/>
            <a:chOff x="242686" y="1740271"/>
            <a:chExt cx="3444499" cy="2379433"/>
          </a:xfrm>
        </p:grpSpPr>
        <p:grpSp>
          <p:nvGrpSpPr>
            <p:cNvPr id="3" name="Group 4"/>
            <p:cNvGrpSpPr>
              <a:grpSpLocks noChangeAspect="1"/>
            </p:cNvGrpSpPr>
            <p:nvPr/>
          </p:nvGrpSpPr>
          <p:grpSpPr bwMode="auto">
            <a:xfrm>
              <a:off x="242686" y="1740271"/>
              <a:ext cx="3444499" cy="2379433"/>
              <a:chOff x="192" y="1200"/>
              <a:chExt cx="2487" cy="1718"/>
            </a:xfrm>
          </p:grpSpPr>
          <p:sp>
            <p:nvSpPr>
              <p:cNvPr id="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92" y="1200"/>
                <a:ext cx="2487" cy="17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1200"/>
                <a:ext cx="2489" cy="1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Freeform 21"/>
            <p:cNvSpPr/>
            <p:nvPr/>
          </p:nvSpPr>
          <p:spPr>
            <a:xfrm>
              <a:off x="1387896" y="3200400"/>
              <a:ext cx="364704" cy="371518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58216" y="1676400"/>
            <a:ext cx="3497450" cy="2491267"/>
            <a:chOff x="3758216" y="1676400"/>
            <a:chExt cx="3497450" cy="2491267"/>
          </a:xfrm>
        </p:grpSpPr>
        <p:grpSp>
          <p:nvGrpSpPr>
            <p:cNvPr id="2" name="Group 1"/>
            <p:cNvGrpSpPr/>
            <p:nvPr/>
          </p:nvGrpSpPr>
          <p:grpSpPr>
            <a:xfrm>
              <a:off x="3758216" y="1676400"/>
              <a:ext cx="3497450" cy="2491267"/>
              <a:chOff x="3758216" y="1676400"/>
              <a:chExt cx="3497450" cy="2491267"/>
            </a:xfrm>
          </p:grpSpPr>
          <p:grpSp>
            <p:nvGrpSpPr>
              <p:cNvPr id="6" name="Group 8"/>
              <p:cNvGrpSpPr>
                <a:grpSpLocks noChangeAspect="1"/>
              </p:cNvGrpSpPr>
              <p:nvPr/>
            </p:nvGrpSpPr>
            <p:grpSpPr bwMode="auto">
              <a:xfrm>
                <a:off x="3758216" y="1740271"/>
                <a:ext cx="3497450" cy="2427396"/>
                <a:chOff x="-480" y="-172"/>
                <a:chExt cx="6720" cy="4664"/>
              </a:xfrm>
            </p:grpSpPr>
            <p:sp>
              <p:nvSpPr>
                <p:cNvPr id="7" name="AutoShape 7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-480" y="-172"/>
                  <a:ext cx="6720" cy="46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pic>
              <p:nvPicPr>
                <p:cNvPr id="1033" name="Picture 9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480" y="-172"/>
                  <a:ext cx="6726" cy="46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8" name="TextBox 17"/>
              <p:cNvSpPr txBox="1"/>
              <p:nvPr/>
            </p:nvSpPr>
            <p:spPr>
              <a:xfrm>
                <a:off x="4572000" y="1676400"/>
                <a:ext cx="213360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n-US" sz="1600" dirty="0" err="1" smtClean="0"/>
                  <a:t>Diabatic</a:t>
                </a:r>
                <a:r>
                  <a:rPr lang="en-US" sz="1600" dirty="0" smtClean="0"/>
                  <a:t> Heating [</a:t>
                </a:r>
                <a:r>
                  <a:rPr lang="en-US" sz="1600" dirty="0" smtClean="0"/>
                  <a:t>K/</a:t>
                </a:r>
                <a:r>
                  <a:rPr lang="en-US" sz="1600" dirty="0" err="1" smtClean="0"/>
                  <a:t>hr</a:t>
                </a:r>
                <a:r>
                  <a:rPr lang="en-US" sz="1600" dirty="0" smtClean="0"/>
                  <a:t>]</a:t>
                </a:r>
                <a:endParaRPr lang="en-US" sz="1600" dirty="0" smtClean="0"/>
              </a:p>
            </p:txBody>
          </p:sp>
        </p:grpSp>
        <p:sp>
          <p:nvSpPr>
            <p:cNvPr id="23" name="Freeform 22"/>
            <p:cNvSpPr/>
            <p:nvPr/>
          </p:nvSpPr>
          <p:spPr>
            <a:xfrm>
              <a:off x="4953000" y="3189626"/>
              <a:ext cx="364704" cy="371518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28600" y="4350802"/>
            <a:ext cx="3433712" cy="2351480"/>
            <a:chOff x="228600" y="4350802"/>
            <a:chExt cx="3433712" cy="2351480"/>
          </a:xfrm>
        </p:grpSpPr>
        <p:grpSp>
          <p:nvGrpSpPr>
            <p:cNvPr id="9" name="Group 12"/>
            <p:cNvGrpSpPr>
              <a:grpSpLocks noChangeAspect="1"/>
            </p:cNvGrpSpPr>
            <p:nvPr/>
          </p:nvGrpSpPr>
          <p:grpSpPr bwMode="auto">
            <a:xfrm>
              <a:off x="228600" y="4350802"/>
              <a:ext cx="3433712" cy="2351480"/>
              <a:chOff x="-480" y="-141"/>
              <a:chExt cx="6720" cy="4602"/>
            </a:xfrm>
          </p:grpSpPr>
          <p:sp>
            <p:nvSpPr>
              <p:cNvPr id="12" name="AutoShape 11"/>
              <p:cNvSpPr>
                <a:spLocks noChangeAspect="1" noChangeArrowheads="1" noTextEdit="1"/>
              </p:cNvSpPr>
              <p:nvPr/>
            </p:nvSpPr>
            <p:spPr bwMode="auto">
              <a:xfrm>
                <a:off x="-480" y="-141"/>
                <a:ext cx="6720" cy="46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37" name="Picture 1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80" y="-141"/>
                <a:ext cx="6726" cy="4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6" name="Freeform 25"/>
            <p:cNvSpPr/>
            <p:nvPr/>
          </p:nvSpPr>
          <p:spPr>
            <a:xfrm>
              <a:off x="1061835" y="4581448"/>
              <a:ext cx="443620" cy="1557196"/>
            </a:xfrm>
            <a:custGeom>
              <a:avLst/>
              <a:gdLst>
                <a:gd name="connsiteX0" fmla="*/ 0 w 443620"/>
                <a:gd name="connsiteY0" fmla="*/ 1557196 h 1557196"/>
                <a:gd name="connsiteX1" fmla="*/ 9053 w 443620"/>
                <a:gd name="connsiteY1" fmla="*/ 1484769 h 1557196"/>
                <a:gd name="connsiteX2" fmla="*/ 27160 w 443620"/>
                <a:gd name="connsiteY2" fmla="*/ 1222218 h 1557196"/>
                <a:gd name="connsiteX3" fmla="*/ 45267 w 443620"/>
                <a:gd name="connsiteY3" fmla="*/ 1149790 h 1557196"/>
                <a:gd name="connsiteX4" fmla="*/ 54321 w 443620"/>
                <a:gd name="connsiteY4" fmla="*/ 1095470 h 1557196"/>
                <a:gd name="connsiteX5" fmla="*/ 72428 w 443620"/>
                <a:gd name="connsiteY5" fmla="*/ 1041149 h 1557196"/>
                <a:gd name="connsiteX6" fmla="*/ 81481 w 443620"/>
                <a:gd name="connsiteY6" fmla="*/ 1013989 h 1557196"/>
                <a:gd name="connsiteX7" fmla="*/ 90535 w 443620"/>
                <a:gd name="connsiteY7" fmla="*/ 986828 h 1557196"/>
                <a:gd name="connsiteX8" fmla="*/ 108642 w 443620"/>
                <a:gd name="connsiteY8" fmla="*/ 932507 h 1557196"/>
                <a:gd name="connsiteX9" fmla="*/ 135802 w 443620"/>
                <a:gd name="connsiteY9" fmla="*/ 805759 h 1557196"/>
                <a:gd name="connsiteX10" fmla="*/ 153909 w 443620"/>
                <a:gd name="connsiteY10" fmla="*/ 697117 h 1557196"/>
                <a:gd name="connsiteX11" fmla="*/ 172016 w 443620"/>
                <a:gd name="connsiteY11" fmla="*/ 642796 h 1557196"/>
                <a:gd name="connsiteX12" fmla="*/ 181069 w 443620"/>
                <a:gd name="connsiteY12" fmla="*/ 615636 h 1557196"/>
                <a:gd name="connsiteX13" fmla="*/ 208230 w 443620"/>
                <a:gd name="connsiteY13" fmla="*/ 525101 h 1557196"/>
                <a:gd name="connsiteX14" fmla="*/ 226337 w 443620"/>
                <a:gd name="connsiteY14" fmla="*/ 497941 h 1557196"/>
                <a:gd name="connsiteX15" fmla="*/ 244444 w 443620"/>
                <a:gd name="connsiteY15" fmla="*/ 398353 h 1557196"/>
                <a:gd name="connsiteX16" fmla="*/ 262551 w 443620"/>
                <a:gd name="connsiteY16" fmla="*/ 344032 h 1557196"/>
                <a:gd name="connsiteX17" fmla="*/ 271604 w 443620"/>
                <a:gd name="connsiteY17" fmla="*/ 316872 h 1557196"/>
                <a:gd name="connsiteX18" fmla="*/ 325925 w 443620"/>
                <a:gd name="connsiteY18" fmla="*/ 235390 h 1557196"/>
                <a:gd name="connsiteX19" fmla="*/ 344032 w 443620"/>
                <a:gd name="connsiteY19" fmla="*/ 208230 h 1557196"/>
                <a:gd name="connsiteX20" fmla="*/ 362139 w 443620"/>
                <a:gd name="connsiteY20" fmla="*/ 181070 h 1557196"/>
                <a:gd name="connsiteX21" fmla="*/ 380246 w 443620"/>
                <a:gd name="connsiteY21" fmla="*/ 135802 h 1557196"/>
                <a:gd name="connsiteX22" fmla="*/ 389299 w 443620"/>
                <a:gd name="connsiteY22" fmla="*/ 99589 h 1557196"/>
                <a:gd name="connsiteX23" fmla="*/ 407406 w 443620"/>
                <a:gd name="connsiteY23" fmla="*/ 72428 h 1557196"/>
                <a:gd name="connsiteX24" fmla="*/ 416459 w 443620"/>
                <a:gd name="connsiteY24" fmla="*/ 45268 h 1557196"/>
                <a:gd name="connsiteX25" fmla="*/ 434566 w 443620"/>
                <a:gd name="connsiteY25" fmla="*/ 18107 h 1557196"/>
                <a:gd name="connsiteX26" fmla="*/ 443620 w 443620"/>
                <a:gd name="connsiteY26" fmla="*/ 0 h 155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3620" h="1557196">
                  <a:moveTo>
                    <a:pt x="0" y="1557196"/>
                  </a:moveTo>
                  <a:cubicBezTo>
                    <a:pt x="3018" y="1533054"/>
                    <a:pt x="7087" y="1509020"/>
                    <a:pt x="9053" y="1484769"/>
                  </a:cubicBezTo>
                  <a:cubicBezTo>
                    <a:pt x="16142" y="1397331"/>
                    <a:pt x="-583" y="1305441"/>
                    <a:pt x="27160" y="1222218"/>
                  </a:cubicBezTo>
                  <a:cubicBezTo>
                    <a:pt x="39727" y="1184521"/>
                    <a:pt x="36526" y="1197867"/>
                    <a:pt x="45267" y="1149790"/>
                  </a:cubicBezTo>
                  <a:cubicBezTo>
                    <a:pt x="48551" y="1131730"/>
                    <a:pt x="49869" y="1113278"/>
                    <a:pt x="54321" y="1095470"/>
                  </a:cubicBezTo>
                  <a:cubicBezTo>
                    <a:pt x="58950" y="1076953"/>
                    <a:pt x="66392" y="1059256"/>
                    <a:pt x="72428" y="1041149"/>
                  </a:cubicBezTo>
                  <a:lnTo>
                    <a:pt x="81481" y="1013989"/>
                  </a:lnTo>
                  <a:lnTo>
                    <a:pt x="90535" y="986828"/>
                  </a:lnTo>
                  <a:lnTo>
                    <a:pt x="108642" y="932507"/>
                  </a:lnTo>
                  <a:cubicBezTo>
                    <a:pt x="132022" y="745462"/>
                    <a:pt x="100619" y="958220"/>
                    <a:pt x="135802" y="805759"/>
                  </a:cubicBezTo>
                  <a:cubicBezTo>
                    <a:pt x="155238" y="721537"/>
                    <a:pt x="134752" y="767358"/>
                    <a:pt x="153909" y="697117"/>
                  </a:cubicBezTo>
                  <a:cubicBezTo>
                    <a:pt x="158931" y="678703"/>
                    <a:pt x="165980" y="660903"/>
                    <a:pt x="172016" y="642796"/>
                  </a:cubicBezTo>
                  <a:cubicBezTo>
                    <a:pt x="175034" y="633743"/>
                    <a:pt x="178754" y="624894"/>
                    <a:pt x="181069" y="615636"/>
                  </a:cubicBezTo>
                  <a:cubicBezTo>
                    <a:pt x="186130" y="595394"/>
                    <a:pt x="199415" y="538324"/>
                    <a:pt x="208230" y="525101"/>
                  </a:cubicBezTo>
                  <a:lnTo>
                    <a:pt x="226337" y="497941"/>
                  </a:lnTo>
                  <a:cubicBezTo>
                    <a:pt x="229297" y="480182"/>
                    <a:pt x="239018" y="418247"/>
                    <a:pt x="244444" y="398353"/>
                  </a:cubicBezTo>
                  <a:cubicBezTo>
                    <a:pt x="249466" y="379939"/>
                    <a:pt x="256515" y="362139"/>
                    <a:pt x="262551" y="344032"/>
                  </a:cubicBezTo>
                  <a:cubicBezTo>
                    <a:pt x="265569" y="334979"/>
                    <a:pt x="266310" y="324812"/>
                    <a:pt x="271604" y="316872"/>
                  </a:cubicBezTo>
                  <a:lnTo>
                    <a:pt x="325925" y="235390"/>
                  </a:lnTo>
                  <a:lnTo>
                    <a:pt x="344032" y="208230"/>
                  </a:lnTo>
                  <a:cubicBezTo>
                    <a:pt x="350068" y="199177"/>
                    <a:pt x="358098" y="191173"/>
                    <a:pt x="362139" y="181070"/>
                  </a:cubicBezTo>
                  <a:cubicBezTo>
                    <a:pt x="368175" y="165981"/>
                    <a:pt x="375107" y="151220"/>
                    <a:pt x="380246" y="135802"/>
                  </a:cubicBezTo>
                  <a:cubicBezTo>
                    <a:pt x="384181" y="123998"/>
                    <a:pt x="384398" y="111025"/>
                    <a:pt x="389299" y="99589"/>
                  </a:cubicBezTo>
                  <a:cubicBezTo>
                    <a:pt x="393585" y="89588"/>
                    <a:pt x="401370" y="81482"/>
                    <a:pt x="407406" y="72428"/>
                  </a:cubicBezTo>
                  <a:cubicBezTo>
                    <a:pt x="410424" y="63375"/>
                    <a:pt x="412191" y="53804"/>
                    <a:pt x="416459" y="45268"/>
                  </a:cubicBezTo>
                  <a:cubicBezTo>
                    <a:pt x="421325" y="35536"/>
                    <a:pt x="428968" y="27437"/>
                    <a:pt x="434566" y="18107"/>
                  </a:cubicBezTo>
                  <a:cubicBezTo>
                    <a:pt x="438038" y="12321"/>
                    <a:pt x="440602" y="6036"/>
                    <a:pt x="44362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61339" y="4184911"/>
            <a:ext cx="3494327" cy="2517371"/>
            <a:chOff x="3761339" y="4184911"/>
            <a:chExt cx="3494327" cy="2517371"/>
          </a:xfrm>
        </p:grpSpPr>
        <p:grpSp>
          <p:nvGrpSpPr>
            <p:cNvPr id="5" name="Group 4"/>
            <p:cNvGrpSpPr/>
            <p:nvPr/>
          </p:nvGrpSpPr>
          <p:grpSpPr>
            <a:xfrm>
              <a:off x="3761339" y="4184911"/>
              <a:ext cx="3494327" cy="2517371"/>
              <a:chOff x="3761339" y="4184911"/>
              <a:chExt cx="3494327" cy="2517371"/>
            </a:xfrm>
          </p:grpSpPr>
          <p:grpSp>
            <p:nvGrpSpPr>
              <p:cNvPr id="14" name="Group 16"/>
              <p:cNvGrpSpPr>
                <a:grpSpLocks noChangeAspect="1"/>
              </p:cNvGrpSpPr>
              <p:nvPr/>
            </p:nvGrpSpPr>
            <p:grpSpPr bwMode="auto">
              <a:xfrm>
                <a:off x="3761339" y="4239291"/>
                <a:ext cx="3494327" cy="2462991"/>
                <a:chOff x="-816" y="-768"/>
                <a:chExt cx="6695" cy="4719"/>
              </a:xfrm>
            </p:grpSpPr>
            <p:sp>
              <p:nvSpPr>
                <p:cNvPr id="16" name="AutoShape 15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-816" y="-768"/>
                  <a:ext cx="6695" cy="47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pic>
              <p:nvPicPr>
                <p:cNvPr id="1041" name="Picture 17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816" y="-768"/>
                  <a:ext cx="6701" cy="4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9" name="TextBox 18"/>
              <p:cNvSpPr txBox="1"/>
              <p:nvPr/>
            </p:nvSpPr>
            <p:spPr>
              <a:xfrm>
                <a:off x="4572000" y="4184911"/>
                <a:ext cx="213360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n-US" sz="1600" dirty="0" err="1" smtClean="0"/>
                  <a:t>Diabatic</a:t>
                </a:r>
                <a:r>
                  <a:rPr lang="en-US" sz="1600" dirty="0" smtClean="0"/>
                  <a:t> Heating [</a:t>
                </a:r>
                <a:r>
                  <a:rPr lang="en-US" sz="1600" dirty="0" smtClean="0"/>
                  <a:t>K/</a:t>
                </a:r>
                <a:r>
                  <a:rPr lang="en-US" sz="1600" dirty="0" err="1" smtClean="0"/>
                  <a:t>hr</a:t>
                </a:r>
                <a:r>
                  <a:rPr lang="en-US" sz="1600" dirty="0" smtClean="0"/>
                  <a:t>]</a:t>
                </a:r>
                <a:endParaRPr lang="en-US" sz="1600" dirty="0" smtClean="0"/>
              </a:p>
            </p:txBody>
          </p:sp>
        </p:grpSp>
        <p:sp>
          <p:nvSpPr>
            <p:cNvPr id="27" name="Freeform 26"/>
            <p:cNvSpPr/>
            <p:nvPr/>
          </p:nvSpPr>
          <p:spPr>
            <a:xfrm>
              <a:off x="4579286" y="4547868"/>
              <a:ext cx="443620" cy="1557196"/>
            </a:xfrm>
            <a:custGeom>
              <a:avLst/>
              <a:gdLst>
                <a:gd name="connsiteX0" fmla="*/ 0 w 443620"/>
                <a:gd name="connsiteY0" fmla="*/ 1557196 h 1557196"/>
                <a:gd name="connsiteX1" fmla="*/ 9053 w 443620"/>
                <a:gd name="connsiteY1" fmla="*/ 1484769 h 1557196"/>
                <a:gd name="connsiteX2" fmla="*/ 27160 w 443620"/>
                <a:gd name="connsiteY2" fmla="*/ 1222218 h 1557196"/>
                <a:gd name="connsiteX3" fmla="*/ 45267 w 443620"/>
                <a:gd name="connsiteY3" fmla="*/ 1149790 h 1557196"/>
                <a:gd name="connsiteX4" fmla="*/ 54321 w 443620"/>
                <a:gd name="connsiteY4" fmla="*/ 1095470 h 1557196"/>
                <a:gd name="connsiteX5" fmla="*/ 72428 w 443620"/>
                <a:gd name="connsiteY5" fmla="*/ 1041149 h 1557196"/>
                <a:gd name="connsiteX6" fmla="*/ 81481 w 443620"/>
                <a:gd name="connsiteY6" fmla="*/ 1013989 h 1557196"/>
                <a:gd name="connsiteX7" fmla="*/ 90535 w 443620"/>
                <a:gd name="connsiteY7" fmla="*/ 986828 h 1557196"/>
                <a:gd name="connsiteX8" fmla="*/ 108642 w 443620"/>
                <a:gd name="connsiteY8" fmla="*/ 932507 h 1557196"/>
                <a:gd name="connsiteX9" fmla="*/ 135802 w 443620"/>
                <a:gd name="connsiteY9" fmla="*/ 805759 h 1557196"/>
                <a:gd name="connsiteX10" fmla="*/ 153909 w 443620"/>
                <a:gd name="connsiteY10" fmla="*/ 697117 h 1557196"/>
                <a:gd name="connsiteX11" fmla="*/ 172016 w 443620"/>
                <a:gd name="connsiteY11" fmla="*/ 642796 h 1557196"/>
                <a:gd name="connsiteX12" fmla="*/ 181069 w 443620"/>
                <a:gd name="connsiteY12" fmla="*/ 615636 h 1557196"/>
                <a:gd name="connsiteX13" fmla="*/ 208230 w 443620"/>
                <a:gd name="connsiteY13" fmla="*/ 525101 h 1557196"/>
                <a:gd name="connsiteX14" fmla="*/ 226337 w 443620"/>
                <a:gd name="connsiteY14" fmla="*/ 497941 h 1557196"/>
                <a:gd name="connsiteX15" fmla="*/ 244444 w 443620"/>
                <a:gd name="connsiteY15" fmla="*/ 398353 h 1557196"/>
                <a:gd name="connsiteX16" fmla="*/ 262551 w 443620"/>
                <a:gd name="connsiteY16" fmla="*/ 344032 h 1557196"/>
                <a:gd name="connsiteX17" fmla="*/ 271604 w 443620"/>
                <a:gd name="connsiteY17" fmla="*/ 316872 h 1557196"/>
                <a:gd name="connsiteX18" fmla="*/ 325925 w 443620"/>
                <a:gd name="connsiteY18" fmla="*/ 235390 h 1557196"/>
                <a:gd name="connsiteX19" fmla="*/ 344032 w 443620"/>
                <a:gd name="connsiteY19" fmla="*/ 208230 h 1557196"/>
                <a:gd name="connsiteX20" fmla="*/ 362139 w 443620"/>
                <a:gd name="connsiteY20" fmla="*/ 181070 h 1557196"/>
                <a:gd name="connsiteX21" fmla="*/ 380246 w 443620"/>
                <a:gd name="connsiteY21" fmla="*/ 135802 h 1557196"/>
                <a:gd name="connsiteX22" fmla="*/ 389299 w 443620"/>
                <a:gd name="connsiteY22" fmla="*/ 99589 h 1557196"/>
                <a:gd name="connsiteX23" fmla="*/ 407406 w 443620"/>
                <a:gd name="connsiteY23" fmla="*/ 72428 h 1557196"/>
                <a:gd name="connsiteX24" fmla="*/ 416459 w 443620"/>
                <a:gd name="connsiteY24" fmla="*/ 45268 h 1557196"/>
                <a:gd name="connsiteX25" fmla="*/ 434566 w 443620"/>
                <a:gd name="connsiteY25" fmla="*/ 18107 h 1557196"/>
                <a:gd name="connsiteX26" fmla="*/ 443620 w 443620"/>
                <a:gd name="connsiteY26" fmla="*/ 0 h 155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3620" h="1557196">
                  <a:moveTo>
                    <a:pt x="0" y="1557196"/>
                  </a:moveTo>
                  <a:cubicBezTo>
                    <a:pt x="3018" y="1533054"/>
                    <a:pt x="7087" y="1509020"/>
                    <a:pt x="9053" y="1484769"/>
                  </a:cubicBezTo>
                  <a:cubicBezTo>
                    <a:pt x="16142" y="1397331"/>
                    <a:pt x="-583" y="1305441"/>
                    <a:pt x="27160" y="1222218"/>
                  </a:cubicBezTo>
                  <a:cubicBezTo>
                    <a:pt x="39727" y="1184521"/>
                    <a:pt x="36526" y="1197867"/>
                    <a:pt x="45267" y="1149790"/>
                  </a:cubicBezTo>
                  <a:cubicBezTo>
                    <a:pt x="48551" y="1131730"/>
                    <a:pt x="49869" y="1113278"/>
                    <a:pt x="54321" y="1095470"/>
                  </a:cubicBezTo>
                  <a:cubicBezTo>
                    <a:pt x="58950" y="1076953"/>
                    <a:pt x="66392" y="1059256"/>
                    <a:pt x="72428" y="1041149"/>
                  </a:cubicBezTo>
                  <a:lnTo>
                    <a:pt x="81481" y="1013989"/>
                  </a:lnTo>
                  <a:lnTo>
                    <a:pt x="90535" y="986828"/>
                  </a:lnTo>
                  <a:lnTo>
                    <a:pt x="108642" y="932507"/>
                  </a:lnTo>
                  <a:cubicBezTo>
                    <a:pt x="132022" y="745462"/>
                    <a:pt x="100619" y="958220"/>
                    <a:pt x="135802" y="805759"/>
                  </a:cubicBezTo>
                  <a:cubicBezTo>
                    <a:pt x="155238" y="721537"/>
                    <a:pt x="134752" y="767358"/>
                    <a:pt x="153909" y="697117"/>
                  </a:cubicBezTo>
                  <a:cubicBezTo>
                    <a:pt x="158931" y="678703"/>
                    <a:pt x="165980" y="660903"/>
                    <a:pt x="172016" y="642796"/>
                  </a:cubicBezTo>
                  <a:cubicBezTo>
                    <a:pt x="175034" y="633743"/>
                    <a:pt x="178754" y="624894"/>
                    <a:pt x="181069" y="615636"/>
                  </a:cubicBezTo>
                  <a:cubicBezTo>
                    <a:pt x="186130" y="595394"/>
                    <a:pt x="199415" y="538324"/>
                    <a:pt x="208230" y="525101"/>
                  </a:cubicBezTo>
                  <a:lnTo>
                    <a:pt x="226337" y="497941"/>
                  </a:lnTo>
                  <a:cubicBezTo>
                    <a:pt x="229297" y="480182"/>
                    <a:pt x="239018" y="418247"/>
                    <a:pt x="244444" y="398353"/>
                  </a:cubicBezTo>
                  <a:cubicBezTo>
                    <a:pt x="249466" y="379939"/>
                    <a:pt x="256515" y="362139"/>
                    <a:pt x="262551" y="344032"/>
                  </a:cubicBezTo>
                  <a:cubicBezTo>
                    <a:pt x="265569" y="334979"/>
                    <a:pt x="266310" y="324812"/>
                    <a:pt x="271604" y="316872"/>
                  </a:cubicBezTo>
                  <a:lnTo>
                    <a:pt x="325925" y="235390"/>
                  </a:lnTo>
                  <a:lnTo>
                    <a:pt x="344032" y="208230"/>
                  </a:lnTo>
                  <a:cubicBezTo>
                    <a:pt x="350068" y="199177"/>
                    <a:pt x="358098" y="191173"/>
                    <a:pt x="362139" y="181070"/>
                  </a:cubicBezTo>
                  <a:cubicBezTo>
                    <a:pt x="368175" y="165981"/>
                    <a:pt x="375107" y="151220"/>
                    <a:pt x="380246" y="135802"/>
                  </a:cubicBezTo>
                  <a:cubicBezTo>
                    <a:pt x="384181" y="123998"/>
                    <a:pt x="384398" y="111025"/>
                    <a:pt x="389299" y="99589"/>
                  </a:cubicBezTo>
                  <a:cubicBezTo>
                    <a:pt x="393585" y="89588"/>
                    <a:pt x="401370" y="81482"/>
                    <a:pt x="407406" y="72428"/>
                  </a:cubicBezTo>
                  <a:cubicBezTo>
                    <a:pt x="410424" y="63375"/>
                    <a:pt x="412191" y="53804"/>
                    <a:pt x="416459" y="45268"/>
                  </a:cubicBezTo>
                  <a:cubicBezTo>
                    <a:pt x="421325" y="35536"/>
                    <a:pt x="428968" y="27437"/>
                    <a:pt x="434566" y="18107"/>
                  </a:cubicBezTo>
                  <a:cubicBezTo>
                    <a:pt x="438038" y="12321"/>
                    <a:pt x="440602" y="6036"/>
                    <a:pt x="44362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966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72170"/>
            <a:ext cx="8305800" cy="792162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/>
              <a:t>T</a:t>
            </a:r>
            <a:r>
              <a:rPr lang="en-US" sz="3600" dirty="0" smtClean="0"/>
              <a:t>he Classical Spin-up Mechanism </a:t>
            </a:r>
            <a:endParaRPr 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3276600" y="998059"/>
            <a:ext cx="22860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/>
              <a:t>t = 82 h (during RI)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77200" y="2317755"/>
            <a:ext cx="9144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/>
              <a:t>HWRF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935128" y="4796649"/>
            <a:ext cx="69612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/>
              <a:t>SE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4800" y="1316204"/>
            <a:ext cx="3858447" cy="2413445"/>
            <a:chOff x="304800" y="1316204"/>
            <a:chExt cx="3858447" cy="2413445"/>
          </a:xfrm>
        </p:grpSpPr>
        <p:grpSp>
          <p:nvGrpSpPr>
            <p:cNvPr id="2" name="Group 1"/>
            <p:cNvGrpSpPr/>
            <p:nvPr/>
          </p:nvGrpSpPr>
          <p:grpSpPr>
            <a:xfrm>
              <a:off x="304800" y="1316204"/>
              <a:ext cx="3858447" cy="2413445"/>
              <a:chOff x="304800" y="1316204"/>
              <a:chExt cx="3858447" cy="2413445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04800" y="1485481"/>
                <a:ext cx="3858447" cy="2244168"/>
                <a:chOff x="255564" y="829965"/>
                <a:chExt cx="3858447" cy="2244168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166" r="63420" b="55556"/>
                <a:stretch/>
              </p:blipFill>
              <p:spPr>
                <a:xfrm>
                  <a:off x="255564" y="864332"/>
                  <a:ext cx="3554435" cy="2209801"/>
                </a:xfrm>
                <a:prstGeom prst="rect">
                  <a:avLst/>
                </a:prstGeom>
              </p:spPr>
            </p:pic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983" t="4166" r="53095" b="59573"/>
                <a:stretch/>
              </p:blipFill>
              <p:spPr>
                <a:xfrm>
                  <a:off x="3604458" y="829965"/>
                  <a:ext cx="509553" cy="1989436"/>
                </a:xfrm>
                <a:prstGeom prst="rect">
                  <a:avLst/>
                </a:prstGeom>
              </p:spPr>
            </p:pic>
          </p:grpSp>
          <p:sp>
            <p:nvSpPr>
              <p:cNvPr id="18" name="TextBox 17"/>
              <p:cNvSpPr txBox="1"/>
              <p:nvPr/>
            </p:nvSpPr>
            <p:spPr>
              <a:xfrm>
                <a:off x="1905000" y="1316204"/>
                <a:ext cx="910557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n-US" sz="1600" dirty="0" smtClean="0"/>
                  <a:t>u [</a:t>
                </a:r>
                <a:r>
                  <a:rPr lang="en-US" sz="1600" dirty="0" smtClean="0"/>
                  <a:t>m/s</a:t>
                </a:r>
                <a:r>
                  <a:rPr lang="en-US" sz="1600" dirty="0" smtClean="0"/>
                  <a:t>]</a:t>
                </a:r>
                <a:endParaRPr lang="en-US" sz="1600" dirty="0" smtClean="0"/>
              </a:p>
            </p:txBody>
          </p:sp>
        </p:grpSp>
        <p:sp>
          <p:nvSpPr>
            <p:cNvPr id="25" name="Freeform 24"/>
            <p:cNvSpPr/>
            <p:nvPr/>
          </p:nvSpPr>
          <p:spPr>
            <a:xfrm>
              <a:off x="1219200" y="1752600"/>
              <a:ext cx="443620" cy="1650746"/>
            </a:xfrm>
            <a:custGeom>
              <a:avLst/>
              <a:gdLst>
                <a:gd name="connsiteX0" fmla="*/ 0 w 443620"/>
                <a:gd name="connsiteY0" fmla="*/ 1557196 h 1557196"/>
                <a:gd name="connsiteX1" fmla="*/ 9053 w 443620"/>
                <a:gd name="connsiteY1" fmla="*/ 1484769 h 1557196"/>
                <a:gd name="connsiteX2" fmla="*/ 27160 w 443620"/>
                <a:gd name="connsiteY2" fmla="*/ 1222218 h 1557196"/>
                <a:gd name="connsiteX3" fmla="*/ 45267 w 443620"/>
                <a:gd name="connsiteY3" fmla="*/ 1149790 h 1557196"/>
                <a:gd name="connsiteX4" fmla="*/ 54321 w 443620"/>
                <a:gd name="connsiteY4" fmla="*/ 1095470 h 1557196"/>
                <a:gd name="connsiteX5" fmla="*/ 72428 w 443620"/>
                <a:gd name="connsiteY5" fmla="*/ 1041149 h 1557196"/>
                <a:gd name="connsiteX6" fmla="*/ 81481 w 443620"/>
                <a:gd name="connsiteY6" fmla="*/ 1013989 h 1557196"/>
                <a:gd name="connsiteX7" fmla="*/ 90535 w 443620"/>
                <a:gd name="connsiteY7" fmla="*/ 986828 h 1557196"/>
                <a:gd name="connsiteX8" fmla="*/ 108642 w 443620"/>
                <a:gd name="connsiteY8" fmla="*/ 932507 h 1557196"/>
                <a:gd name="connsiteX9" fmla="*/ 135802 w 443620"/>
                <a:gd name="connsiteY9" fmla="*/ 805759 h 1557196"/>
                <a:gd name="connsiteX10" fmla="*/ 153909 w 443620"/>
                <a:gd name="connsiteY10" fmla="*/ 697117 h 1557196"/>
                <a:gd name="connsiteX11" fmla="*/ 172016 w 443620"/>
                <a:gd name="connsiteY11" fmla="*/ 642796 h 1557196"/>
                <a:gd name="connsiteX12" fmla="*/ 181069 w 443620"/>
                <a:gd name="connsiteY12" fmla="*/ 615636 h 1557196"/>
                <a:gd name="connsiteX13" fmla="*/ 208230 w 443620"/>
                <a:gd name="connsiteY13" fmla="*/ 525101 h 1557196"/>
                <a:gd name="connsiteX14" fmla="*/ 226337 w 443620"/>
                <a:gd name="connsiteY14" fmla="*/ 497941 h 1557196"/>
                <a:gd name="connsiteX15" fmla="*/ 244444 w 443620"/>
                <a:gd name="connsiteY15" fmla="*/ 398353 h 1557196"/>
                <a:gd name="connsiteX16" fmla="*/ 262551 w 443620"/>
                <a:gd name="connsiteY16" fmla="*/ 344032 h 1557196"/>
                <a:gd name="connsiteX17" fmla="*/ 271604 w 443620"/>
                <a:gd name="connsiteY17" fmla="*/ 316872 h 1557196"/>
                <a:gd name="connsiteX18" fmla="*/ 325925 w 443620"/>
                <a:gd name="connsiteY18" fmla="*/ 235390 h 1557196"/>
                <a:gd name="connsiteX19" fmla="*/ 344032 w 443620"/>
                <a:gd name="connsiteY19" fmla="*/ 208230 h 1557196"/>
                <a:gd name="connsiteX20" fmla="*/ 362139 w 443620"/>
                <a:gd name="connsiteY20" fmla="*/ 181070 h 1557196"/>
                <a:gd name="connsiteX21" fmla="*/ 380246 w 443620"/>
                <a:gd name="connsiteY21" fmla="*/ 135802 h 1557196"/>
                <a:gd name="connsiteX22" fmla="*/ 389299 w 443620"/>
                <a:gd name="connsiteY22" fmla="*/ 99589 h 1557196"/>
                <a:gd name="connsiteX23" fmla="*/ 407406 w 443620"/>
                <a:gd name="connsiteY23" fmla="*/ 72428 h 1557196"/>
                <a:gd name="connsiteX24" fmla="*/ 416459 w 443620"/>
                <a:gd name="connsiteY24" fmla="*/ 45268 h 1557196"/>
                <a:gd name="connsiteX25" fmla="*/ 434566 w 443620"/>
                <a:gd name="connsiteY25" fmla="*/ 18107 h 1557196"/>
                <a:gd name="connsiteX26" fmla="*/ 443620 w 443620"/>
                <a:gd name="connsiteY26" fmla="*/ 0 h 155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3620" h="1557196">
                  <a:moveTo>
                    <a:pt x="0" y="1557196"/>
                  </a:moveTo>
                  <a:cubicBezTo>
                    <a:pt x="3018" y="1533054"/>
                    <a:pt x="7087" y="1509020"/>
                    <a:pt x="9053" y="1484769"/>
                  </a:cubicBezTo>
                  <a:cubicBezTo>
                    <a:pt x="16142" y="1397331"/>
                    <a:pt x="-583" y="1305441"/>
                    <a:pt x="27160" y="1222218"/>
                  </a:cubicBezTo>
                  <a:cubicBezTo>
                    <a:pt x="39727" y="1184521"/>
                    <a:pt x="36526" y="1197867"/>
                    <a:pt x="45267" y="1149790"/>
                  </a:cubicBezTo>
                  <a:cubicBezTo>
                    <a:pt x="48551" y="1131730"/>
                    <a:pt x="49869" y="1113278"/>
                    <a:pt x="54321" y="1095470"/>
                  </a:cubicBezTo>
                  <a:cubicBezTo>
                    <a:pt x="58950" y="1076953"/>
                    <a:pt x="66392" y="1059256"/>
                    <a:pt x="72428" y="1041149"/>
                  </a:cubicBezTo>
                  <a:lnTo>
                    <a:pt x="81481" y="1013989"/>
                  </a:lnTo>
                  <a:lnTo>
                    <a:pt x="90535" y="986828"/>
                  </a:lnTo>
                  <a:lnTo>
                    <a:pt x="108642" y="932507"/>
                  </a:lnTo>
                  <a:cubicBezTo>
                    <a:pt x="132022" y="745462"/>
                    <a:pt x="100619" y="958220"/>
                    <a:pt x="135802" y="805759"/>
                  </a:cubicBezTo>
                  <a:cubicBezTo>
                    <a:pt x="155238" y="721537"/>
                    <a:pt x="134752" y="767358"/>
                    <a:pt x="153909" y="697117"/>
                  </a:cubicBezTo>
                  <a:cubicBezTo>
                    <a:pt x="158931" y="678703"/>
                    <a:pt x="165980" y="660903"/>
                    <a:pt x="172016" y="642796"/>
                  </a:cubicBezTo>
                  <a:cubicBezTo>
                    <a:pt x="175034" y="633743"/>
                    <a:pt x="178754" y="624894"/>
                    <a:pt x="181069" y="615636"/>
                  </a:cubicBezTo>
                  <a:cubicBezTo>
                    <a:pt x="186130" y="595394"/>
                    <a:pt x="199415" y="538324"/>
                    <a:pt x="208230" y="525101"/>
                  </a:cubicBezTo>
                  <a:lnTo>
                    <a:pt x="226337" y="497941"/>
                  </a:lnTo>
                  <a:cubicBezTo>
                    <a:pt x="229297" y="480182"/>
                    <a:pt x="239018" y="418247"/>
                    <a:pt x="244444" y="398353"/>
                  </a:cubicBezTo>
                  <a:cubicBezTo>
                    <a:pt x="249466" y="379939"/>
                    <a:pt x="256515" y="362139"/>
                    <a:pt x="262551" y="344032"/>
                  </a:cubicBezTo>
                  <a:cubicBezTo>
                    <a:pt x="265569" y="334979"/>
                    <a:pt x="266310" y="324812"/>
                    <a:pt x="271604" y="316872"/>
                  </a:cubicBezTo>
                  <a:lnTo>
                    <a:pt x="325925" y="235390"/>
                  </a:lnTo>
                  <a:lnTo>
                    <a:pt x="344032" y="208230"/>
                  </a:lnTo>
                  <a:cubicBezTo>
                    <a:pt x="350068" y="199177"/>
                    <a:pt x="358098" y="191173"/>
                    <a:pt x="362139" y="181070"/>
                  </a:cubicBezTo>
                  <a:cubicBezTo>
                    <a:pt x="368175" y="165981"/>
                    <a:pt x="375107" y="151220"/>
                    <a:pt x="380246" y="135802"/>
                  </a:cubicBezTo>
                  <a:cubicBezTo>
                    <a:pt x="384181" y="123998"/>
                    <a:pt x="384398" y="111025"/>
                    <a:pt x="389299" y="99589"/>
                  </a:cubicBezTo>
                  <a:cubicBezTo>
                    <a:pt x="393585" y="89588"/>
                    <a:pt x="401370" y="81482"/>
                    <a:pt x="407406" y="72428"/>
                  </a:cubicBezTo>
                  <a:cubicBezTo>
                    <a:pt x="410424" y="63375"/>
                    <a:pt x="412191" y="53804"/>
                    <a:pt x="416459" y="45268"/>
                  </a:cubicBezTo>
                  <a:cubicBezTo>
                    <a:pt x="421325" y="35536"/>
                    <a:pt x="428968" y="27437"/>
                    <a:pt x="434566" y="18107"/>
                  </a:cubicBezTo>
                  <a:cubicBezTo>
                    <a:pt x="438038" y="12321"/>
                    <a:pt x="440602" y="6036"/>
                    <a:pt x="44362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200539" y="1350571"/>
            <a:ext cx="3734589" cy="2404774"/>
            <a:chOff x="4200539" y="1350571"/>
            <a:chExt cx="3734589" cy="2404774"/>
          </a:xfrm>
        </p:grpSpPr>
        <p:grpSp>
          <p:nvGrpSpPr>
            <p:cNvPr id="3" name="Group 2"/>
            <p:cNvGrpSpPr/>
            <p:nvPr/>
          </p:nvGrpSpPr>
          <p:grpSpPr>
            <a:xfrm>
              <a:off x="4200539" y="1350571"/>
              <a:ext cx="3734589" cy="2404774"/>
              <a:chOff x="4200539" y="1350571"/>
              <a:chExt cx="3734589" cy="2404774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4200539" y="1539935"/>
                <a:ext cx="3734589" cy="2215410"/>
                <a:chOff x="4407360" y="824356"/>
                <a:chExt cx="3734589" cy="2215410"/>
              </a:xfrm>
            </p:grpSpPr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438" t="4166" r="13482" b="55556"/>
                <a:stretch/>
              </p:blipFill>
              <p:spPr>
                <a:xfrm>
                  <a:off x="4407360" y="829965"/>
                  <a:ext cx="3441240" cy="2209801"/>
                </a:xfrm>
                <a:prstGeom prst="rect">
                  <a:avLst/>
                </a:prstGeom>
              </p:spPr>
            </p:pic>
            <p:pic>
              <p:nvPicPr>
                <p:cNvPr id="28" name="Picture 27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7057" t="4166" r="3022" b="60338"/>
                <a:stretch/>
              </p:blipFill>
              <p:spPr>
                <a:xfrm>
                  <a:off x="7643874" y="824356"/>
                  <a:ext cx="498075" cy="1947447"/>
                </a:xfrm>
                <a:prstGeom prst="rect">
                  <a:avLst/>
                </a:prstGeom>
              </p:spPr>
            </p:pic>
          </p:grpSp>
          <p:sp>
            <p:nvSpPr>
              <p:cNvPr id="23" name="TextBox 22"/>
              <p:cNvSpPr txBox="1"/>
              <p:nvPr/>
            </p:nvSpPr>
            <p:spPr>
              <a:xfrm>
                <a:off x="5791199" y="1350571"/>
                <a:ext cx="910557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n-US" sz="1600" dirty="0"/>
                  <a:t>w</a:t>
                </a:r>
                <a:r>
                  <a:rPr lang="en-US" sz="1600" dirty="0" smtClean="0"/>
                  <a:t> [</a:t>
                </a:r>
                <a:r>
                  <a:rPr lang="en-US" sz="1600" dirty="0" smtClean="0"/>
                  <a:t>m/s</a:t>
                </a:r>
                <a:r>
                  <a:rPr lang="en-US" sz="1600" dirty="0" smtClean="0"/>
                  <a:t>]</a:t>
                </a:r>
                <a:endParaRPr lang="en-US" sz="1600" dirty="0" smtClean="0"/>
              </a:p>
            </p:txBody>
          </p:sp>
        </p:grpSp>
        <p:sp>
          <p:nvSpPr>
            <p:cNvPr id="26" name="Freeform 25"/>
            <p:cNvSpPr/>
            <p:nvPr/>
          </p:nvSpPr>
          <p:spPr>
            <a:xfrm>
              <a:off x="5029200" y="1752600"/>
              <a:ext cx="443620" cy="1650746"/>
            </a:xfrm>
            <a:custGeom>
              <a:avLst/>
              <a:gdLst>
                <a:gd name="connsiteX0" fmla="*/ 0 w 443620"/>
                <a:gd name="connsiteY0" fmla="*/ 1557196 h 1557196"/>
                <a:gd name="connsiteX1" fmla="*/ 9053 w 443620"/>
                <a:gd name="connsiteY1" fmla="*/ 1484769 h 1557196"/>
                <a:gd name="connsiteX2" fmla="*/ 27160 w 443620"/>
                <a:gd name="connsiteY2" fmla="*/ 1222218 h 1557196"/>
                <a:gd name="connsiteX3" fmla="*/ 45267 w 443620"/>
                <a:gd name="connsiteY3" fmla="*/ 1149790 h 1557196"/>
                <a:gd name="connsiteX4" fmla="*/ 54321 w 443620"/>
                <a:gd name="connsiteY4" fmla="*/ 1095470 h 1557196"/>
                <a:gd name="connsiteX5" fmla="*/ 72428 w 443620"/>
                <a:gd name="connsiteY5" fmla="*/ 1041149 h 1557196"/>
                <a:gd name="connsiteX6" fmla="*/ 81481 w 443620"/>
                <a:gd name="connsiteY6" fmla="*/ 1013989 h 1557196"/>
                <a:gd name="connsiteX7" fmla="*/ 90535 w 443620"/>
                <a:gd name="connsiteY7" fmla="*/ 986828 h 1557196"/>
                <a:gd name="connsiteX8" fmla="*/ 108642 w 443620"/>
                <a:gd name="connsiteY8" fmla="*/ 932507 h 1557196"/>
                <a:gd name="connsiteX9" fmla="*/ 135802 w 443620"/>
                <a:gd name="connsiteY9" fmla="*/ 805759 h 1557196"/>
                <a:gd name="connsiteX10" fmla="*/ 153909 w 443620"/>
                <a:gd name="connsiteY10" fmla="*/ 697117 h 1557196"/>
                <a:gd name="connsiteX11" fmla="*/ 172016 w 443620"/>
                <a:gd name="connsiteY11" fmla="*/ 642796 h 1557196"/>
                <a:gd name="connsiteX12" fmla="*/ 181069 w 443620"/>
                <a:gd name="connsiteY12" fmla="*/ 615636 h 1557196"/>
                <a:gd name="connsiteX13" fmla="*/ 208230 w 443620"/>
                <a:gd name="connsiteY13" fmla="*/ 525101 h 1557196"/>
                <a:gd name="connsiteX14" fmla="*/ 226337 w 443620"/>
                <a:gd name="connsiteY14" fmla="*/ 497941 h 1557196"/>
                <a:gd name="connsiteX15" fmla="*/ 244444 w 443620"/>
                <a:gd name="connsiteY15" fmla="*/ 398353 h 1557196"/>
                <a:gd name="connsiteX16" fmla="*/ 262551 w 443620"/>
                <a:gd name="connsiteY16" fmla="*/ 344032 h 1557196"/>
                <a:gd name="connsiteX17" fmla="*/ 271604 w 443620"/>
                <a:gd name="connsiteY17" fmla="*/ 316872 h 1557196"/>
                <a:gd name="connsiteX18" fmla="*/ 325925 w 443620"/>
                <a:gd name="connsiteY18" fmla="*/ 235390 h 1557196"/>
                <a:gd name="connsiteX19" fmla="*/ 344032 w 443620"/>
                <a:gd name="connsiteY19" fmla="*/ 208230 h 1557196"/>
                <a:gd name="connsiteX20" fmla="*/ 362139 w 443620"/>
                <a:gd name="connsiteY20" fmla="*/ 181070 h 1557196"/>
                <a:gd name="connsiteX21" fmla="*/ 380246 w 443620"/>
                <a:gd name="connsiteY21" fmla="*/ 135802 h 1557196"/>
                <a:gd name="connsiteX22" fmla="*/ 389299 w 443620"/>
                <a:gd name="connsiteY22" fmla="*/ 99589 h 1557196"/>
                <a:gd name="connsiteX23" fmla="*/ 407406 w 443620"/>
                <a:gd name="connsiteY23" fmla="*/ 72428 h 1557196"/>
                <a:gd name="connsiteX24" fmla="*/ 416459 w 443620"/>
                <a:gd name="connsiteY24" fmla="*/ 45268 h 1557196"/>
                <a:gd name="connsiteX25" fmla="*/ 434566 w 443620"/>
                <a:gd name="connsiteY25" fmla="*/ 18107 h 1557196"/>
                <a:gd name="connsiteX26" fmla="*/ 443620 w 443620"/>
                <a:gd name="connsiteY26" fmla="*/ 0 h 155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3620" h="1557196">
                  <a:moveTo>
                    <a:pt x="0" y="1557196"/>
                  </a:moveTo>
                  <a:cubicBezTo>
                    <a:pt x="3018" y="1533054"/>
                    <a:pt x="7087" y="1509020"/>
                    <a:pt x="9053" y="1484769"/>
                  </a:cubicBezTo>
                  <a:cubicBezTo>
                    <a:pt x="16142" y="1397331"/>
                    <a:pt x="-583" y="1305441"/>
                    <a:pt x="27160" y="1222218"/>
                  </a:cubicBezTo>
                  <a:cubicBezTo>
                    <a:pt x="39727" y="1184521"/>
                    <a:pt x="36526" y="1197867"/>
                    <a:pt x="45267" y="1149790"/>
                  </a:cubicBezTo>
                  <a:cubicBezTo>
                    <a:pt x="48551" y="1131730"/>
                    <a:pt x="49869" y="1113278"/>
                    <a:pt x="54321" y="1095470"/>
                  </a:cubicBezTo>
                  <a:cubicBezTo>
                    <a:pt x="58950" y="1076953"/>
                    <a:pt x="66392" y="1059256"/>
                    <a:pt x="72428" y="1041149"/>
                  </a:cubicBezTo>
                  <a:lnTo>
                    <a:pt x="81481" y="1013989"/>
                  </a:lnTo>
                  <a:lnTo>
                    <a:pt x="90535" y="986828"/>
                  </a:lnTo>
                  <a:lnTo>
                    <a:pt x="108642" y="932507"/>
                  </a:lnTo>
                  <a:cubicBezTo>
                    <a:pt x="132022" y="745462"/>
                    <a:pt x="100619" y="958220"/>
                    <a:pt x="135802" y="805759"/>
                  </a:cubicBezTo>
                  <a:cubicBezTo>
                    <a:pt x="155238" y="721537"/>
                    <a:pt x="134752" y="767358"/>
                    <a:pt x="153909" y="697117"/>
                  </a:cubicBezTo>
                  <a:cubicBezTo>
                    <a:pt x="158931" y="678703"/>
                    <a:pt x="165980" y="660903"/>
                    <a:pt x="172016" y="642796"/>
                  </a:cubicBezTo>
                  <a:cubicBezTo>
                    <a:pt x="175034" y="633743"/>
                    <a:pt x="178754" y="624894"/>
                    <a:pt x="181069" y="615636"/>
                  </a:cubicBezTo>
                  <a:cubicBezTo>
                    <a:pt x="186130" y="595394"/>
                    <a:pt x="199415" y="538324"/>
                    <a:pt x="208230" y="525101"/>
                  </a:cubicBezTo>
                  <a:lnTo>
                    <a:pt x="226337" y="497941"/>
                  </a:lnTo>
                  <a:cubicBezTo>
                    <a:pt x="229297" y="480182"/>
                    <a:pt x="239018" y="418247"/>
                    <a:pt x="244444" y="398353"/>
                  </a:cubicBezTo>
                  <a:cubicBezTo>
                    <a:pt x="249466" y="379939"/>
                    <a:pt x="256515" y="362139"/>
                    <a:pt x="262551" y="344032"/>
                  </a:cubicBezTo>
                  <a:cubicBezTo>
                    <a:pt x="265569" y="334979"/>
                    <a:pt x="266310" y="324812"/>
                    <a:pt x="271604" y="316872"/>
                  </a:cubicBezTo>
                  <a:lnTo>
                    <a:pt x="325925" y="235390"/>
                  </a:lnTo>
                  <a:lnTo>
                    <a:pt x="344032" y="208230"/>
                  </a:lnTo>
                  <a:cubicBezTo>
                    <a:pt x="350068" y="199177"/>
                    <a:pt x="358098" y="191173"/>
                    <a:pt x="362139" y="181070"/>
                  </a:cubicBezTo>
                  <a:cubicBezTo>
                    <a:pt x="368175" y="165981"/>
                    <a:pt x="375107" y="151220"/>
                    <a:pt x="380246" y="135802"/>
                  </a:cubicBezTo>
                  <a:cubicBezTo>
                    <a:pt x="384181" y="123998"/>
                    <a:pt x="384398" y="111025"/>
                    <a:pt x="389299" y="99589"/>
                  </a:cubicBezTo>
                  <a:cubicBezTo>
                    <a:pt x="393585" y="89588"/>
                    <a:pt x="401370" y="81482"/>
                    <a:pt x="407406" y="72428"/>
                  </a:cubicBezTo>
                  <a:cubicBezTo>
                    <a:pt x="410424" y="63375"/>
                    <a:pt x="412191" y="53804"/>
                    <a:pt x="416459" y="45268"/>
                  </a:cubicBezTo>
                  <a:cubicBezTo>
                    <a:pt x="421325" y="35536"/>
                    <a:pt x="428968" y="27437"/>
                    <a:pt x="434566" y="18107"/>
                  </a:cubicBezTo>
                  <a:cubicBezTo>
                    <a:pt x="438038" y="12321"/>
                    <a:pt x="440602" y="6036"/>
                    <a:pt x="44362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04800" y="3859627"/>
            <a:ext cx="3429477" cy="2560499"/>
            <a:chOff x="304800" y="3859627"/>
            <a:chExt cx="3429477" cy="2560499"/>
          </a:xfrm>
        </p:grpSpPr>
        <p:grpSp>
          <p:nvGrpSpPr>
            <p:cNvPr id="13" name="Group 4"/>
            <p:cNvGrpSpPr>
              <a:grpSpLocks noChangeAspect="1"/>
            </p:cNvGrpSpPr>
            <p:nvPr/>
          </p:nvGrpSpPr>
          <p:grpSpPr bwMode="auto">
            <a:xfrm>
              <a:off x="304800" y="3859627"/>
              <a:ext cx="3429477" cy="2560499"/>
              <a:chOff x="1071" y="942"/>
              <a:chExt cx="3618" cy="2436"/>
            </a:xfrm>
          </p:grpSpPr>
          <p:sp>
            <p:nvSpPr>
              <p:cNvPr id="1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071" y="942"/>
                <a:ext cx="3618" cy="2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1" y="942"/>
                <a:ext cx="3624" cy="2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" name="Freeform 26"/>
            <p:cNvSpPr/>
            <p:nvPr/>
          </p:nvSpPr>
          <p:spPr>
            <a:xfrm>
              <a:off x="1156580" y="4114800"/>
              <a:ext cx="443620" cy="1650746"/>
            </a:xfrm>
            <a:custGeom>
              <a:avLst/>
              <a:gdLst>
                <a:gd name="connsiteX0" fmla="*/ 0 w 443620"/>
                <a:gd name="connsiteY0" fmla="*/ 1557196 h 1557196"/>
                <a:gd name="connsiteX1" fmla="*/ 9053 w 443620"/>
                <a:gd name="connsiteY1" fmla="*/ 1484769 h 1557196"/>
                <a:gd name="connsiteX2" fmla="*/ 27160 w 443620"/>
                <a:gd name="connsiteY2" fmla="*/ 1222218 h 1557196"/>
                <a:gd name="connsiteX3" fmla="*/ 45267 w 443620"/>
                <a:gd name="connsiteY3" fmla="*/ 1149790 h 1557196"/>
                <a:gd name="connsiteX4" fmla="*/ 54321 w 443620"/>
                <a:gd name="connsiteY4" fmla="*/ 1095470 h 1557196"/>
                <a:gd name="connsiteX5" fmla="*/ 72428 w 443620"/>
                <a:gd name="connsiteY5" fmla="*/ 1041149 h 1557196"/>
                <a:gd name="connsiteX6" fmla="*/ 81481 w 443620"/>
                <a:gd name="connsiteY6" fmla="*/ 1013989 h 1557196"/>
                <a:gd name="connsiteX7" fmla="*/ 90535 w 443620"/>
                <a:gd name="connsiteY7" fmla="*/ 986828 h 1557196"/>
                <a:gd name="connsiteX8" fmla="*/ 108642 w 443620"/>
                <a:gd name="connsiteY8" fmla="*/ 932507 h 1557196"/>
                <a:gd name="connsiteX9" fmla="*/ 135802 w 443620"/>
                <a:gd name="connsiteY9" fmla="*/ 805759 h 1557196"/>
                <a:gd name="connsiteX10" fmla="*/ 153909 w 443620"/>
                <a:gd name="connsiteY10" fmla="*/ 697117 h 1557196"/>
                <a:gd name="connsiteX11" fmla="*/ 172016 w 443620"/>
                <a:gd name="connsiteY11" fmla="*/ 642796 h 1557196"/>
                <a:gd name="connsiteX12" fmla="*/ 181069 w 443620"/>
                <a:gd name="connsiteY12" fmla="*/ 615636 h 1557196"/>
                <a:gd name="connsiteX13" fmla="*/ 208230 w 443620"/>
                <a:gd name="connsiteY13" fmla="*/ 525101 h 1557196"/>
                <a:gd name="connsiteX14" fmla="*/ 226337 w 443620"/>
                <a:gd name="connsiteY14" fmla="*/ 497941 h 1557196"/>
                <a:gd name="connsiteX15" fmla="*/ 244444 w 443620"/>
                <a:gd name="connsiteY15" fmla="*/ 398353 h 1557196"/>
                <a:gd name="connsiteX16" fmla="*/ 262551 w 443620"/>
                <a:gd name="connsiteY16" fmla="*/ 344032 h 1557196"/>
                <a:gd name="connsiteX17" fmla="*/ 271604 w 443620"/>
                <a:gd name="connsiteY17" fmla="*/ 316872 h 1557196"/>
                <a:gd name="connsiteX18" fmla="*/ 325925 w 443620"/>
                <a:gd name="connsiteY18" fmla="*/ 235390 h 1557196"/>
                <a:gd name="connsiteX19" fmla="*/ 344032 w 443620"/>
                <a:gd name="connsiteY19" fmla="*/ 208230 h 1557196"/>
                <a:gd name="connsiteX20" fmla="*/ 362139 w 443620"/>
                <a:gd name="connsiteY20" fmla="*/ 181070 h 1557196"/>
                <a:gd name="connsiteX21" fmla="*/ 380246 w 443620"/>
                <a:gd name="connsiteY21" fmla="*/ 135802 h 1557196"/>
                <a:gd name="connsiteX22" fmla="*/ 389299 w 443620"/>
                <a:gd name="connsiteY22" fmla="*/ 99589 h 1557196"/>
                <a:gd name="connsiteX23" fmla="*/ 407406 w 443620"/>
                <a:gd name="connsiteY23" fmla="*/ 72428 h 1557196"/>
                <a:gd name="connsiteX24" fmla="*/ 416459 w 443620"/>
                <a:gd name="connsiteY24" fmla="*/ 45268 h 1557196"/>
                <a:gd name="connsiteX25" fmla="*/ 434566 w 443620"/>
                <a:gd name="connsiteY25" fmla="*/ 18107 h 1557196"/>
                <a:gd name="connsiteX26" fmla="*/ 443620 w 443620"/>
                <a:gd name="connsiteY26" fmla="*/ 0 h 155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3620" h="1557196">
                  <a:moveTo>
                    <a:pt x="0" y="1557196"/>
                  </a:moveTo>
                  <a:cubicBezTo>
                    <a:pt x="3018" y="1533054"/>
                    <a:pt x="7087" y="1509020"/>
                    <a:pt x="9053" y="1484769"/>
                  </a:cubicBezTo>
                  <a:cubicBezTo>
                    <a:pt x="16142" y="1397331"/>
                    <a:pt x="-583" y="1305441"/>
                    <a:pt x="27160" y="1222218"/>
                  </a:cubicBezTo>
                  <a:cubicBezTo>
                    <a:pt x="39727" y="1184521"/>
                    <a:pt x="36526" y="1197867"/>
                    <a:pt x="45267" y="1149790"/>
                  </a:cubicBezTo>
                  <a:cubicBezTo>
                    <a:pt x="48551" y="1131730"/>
                    <a:pt x="49869" y="1113278"/>
                    <a:pt x="54321" y="1095470"/>
                  </a:cubicBezTo>
                  <a:cubicBezTo>
                    <a:pt x="58950" y="1076953"/>
                    <a:pt x="66392" y="1059256"/>
                    <a:pt x="72428" y="1041149"/>
                  </a:cubicBezTo>
                  <a:lnTo>
                    <a:pt x="81481" y="1013989"/>
                  </a:lnTo>
                  <a:lnTo>
                    <a:pt x="90535" y="986828"/>
                  </a:lnTo>
                  <a:lnTo>
                    <a:pt x="108642" y="932507"/>
                  </a:lnTo>
                  <a:cubicBezTo>
                    <a:pt x="132022" y="745462"/>
                    <a:pt x="100619" y="958220"/>
                    <a:pt x="135802" y="805759"/>
                  </a:cubicBezTo>
                  <a:cubicBezTo>
                    <a:pt x="155238" y="721537"/>
                    <a:pt x="134752" y="767358"/>
                    <a:pt x="153909" y="697117"/>
                  </a:cubicBezTo>
                  <a:cubicBezTo>
                    <a:pt x="158931" y="678703"/>
                    <a:pt x="165980" y="660903"/>
                    <a:pt x="172016" y="642796"/>
                  </a:cubicBezTo>
                  <a:cubicBezTo>
                    <a:pt x="175034" y="633743"/>
                    <a:pt x="178754" y="624894"/>
                    <a:pt x="181069" y="615636"/>
                  </a:cubicBezTo>
                  <a:cubicBezTo>
                    <a:pt x="186130" y="595394"/>
                    <a:pt x="199415" y="538324"/>
                    <a:pt x="208230" y="525101"/>
                  </a:cubicBezTo>
                  <a:lnTo>
                    <a:pt x="226337" y="497941"/>
                  </a:lnTo>
                  <a:cubicBezTo>
                    <a:pt x="229297" y="480182"/>
                    <a:pt x="239018" y="418247"/>
                    <a:pt x="244444" y="398353"/>
                  </a:cubicBezTo>
                  <a:cubicBezTo>
                    <a:pt x="249466" y="379939"/>
                    <a:pt x="256515" y="362139"/>
                    <a:pt x="262551" y="344032"/>
                  </a:cubicBezTo>
                  <a:cubicBezTo>
                    <a:pt x="265569" y="334979"/>
                    <a:pt x="266310" y="324812"/>
                    <a:pt x="271604" y="316872"/>
                  </a:cubicBezTo>
                  <a:lnTo>
                    <a:pt x="325925" y="235390"/>
                  </a:lnTo>
                  <a:lnTo>
                    <a:pt x="344032" y="208230"/>
                  </a:lnTo>
                  <a:cubicBezTo>
                    <a:pt x="350068" y="199177"/>
                    <a:pt x="358098" y="191173"/>
                    <a:pt x="362139" y="181070"/>
                  </a:cubicBezTo>
                  <a:cubicBezTo>
                    <a:pt x="368175" y="165981"/>
                    <a:pt x="375107" y="151220"/>
                    <a:pt x="380246" y="135802"/>
                  </a:cubicBezTo>
                  <a:cubicBezTo>
                    <a:pt x="384181" y="123998"/>
                    <a:pt x="384398" y="111025"/>
                    <a:pt x="389299" y="99589"/>
                  </a:cubicBezTo>
                  <a:cubicBezTo>
                    <a:pt x="393585" y="89588"/>
                    <a:pt x="401370" y="81482"/>
                    <a:pt x="407406" y="72428"/>
                  </a:cubicBezTo>
                  <a:cubicBezTo>
                    <a:pt x="410424" y="63375"/>
                    <a:pt x="412191" y="53804"/>
                    <a:pt x="416459" y="45268"/>
                  </a:cubicBezTo>
                  <a:cubicBezTo>
                    <a:pt x="421325" y="35536"/>
                    <a:pt x="428968" y="27437"/>
                    <a:pt x="434566" y="18107"/>
                  </a:cubicBezTo>
                  <a:cubicBezTo>
                    <a:pt x="438038" y="12321"/>
                    <a:pt x="440602" y="6036"/>
                    <a:pt x="44362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160984" y="3859627"/>
            <a:ext cx="3429000" cy="2641068"/>
            <a:chOff x="4160984" y="3859627"/>
            <a:chExt cx="3429000" cy="2641068"/>
          </a:xfrm>
        </p:grpSpPr>
        <p:grpSp>
          <p:nvGrpSpPr>
            <p:cNvPr id="19" name="Group 8"/>
            <p:cNvGrpSpPr>
              <a:grpSpLocks noChangeAspect="1"/>
            </p:cNvGrpSpPr>
            <p:nvPr/>
          </p:nvGrpSpPr>
          <p:grpSpPr bwMode="auto">
            <a:xfrm>
              <a:off x="4160984" y="3859627"/>
              <a:ext cx="3429000" cy="2641068"/>
              <a:chOff x="1046" y="923"/>
              <a:chExt cx="3668" cy="2474"/>
            </a:xfrm>
          </p:grpSpPr>
          <p:sp>
            <p:nvSpPr>
              <p:cNvPr id="21" name="AutoShape 7"/>
              <p:cNvSpPr>
                <a:spLocks noChangeAspect="1" noChangeArrowheads="1" noTextEdit="1"/>
              </p:cNvSpPr>
              <p:nvPr/>
            </p:nvSpPr>
            <p:spPr bwMode="auto">
              <a:xfrm>
                <a:off x="1046" y="923"/>
                <a:ext cx="3668" cy="24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057" name="Picture 9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6" y="923"/>
                <a:ext cx="3674" cy="2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" name="Freeform 29"/>
            <p:cNvSpPr/>
            <p:nvPr/>
          </p:nvSpPr>
          <p:spPr>
            <a:xfrm>
              <a:off x="5031118" y="4171331"/>
              <a:ext cx="443620" cy="1650746"/>
            </a:xfrm>
            <a:custGeom>
              <a:avLst/>
              <a:gdLst>
                <a:gd name="connsiteX0" fmla="*/ 0 w 443620"/>
                <a:gd name="connsiteY0" fmla="*/ 1557196 h 1557196"/>
                <a:gd name="connsiteX1" fmla="*/ 9053 w 443620"/>
                <a:gd name="connsiteY1" fmla="*/ 1484769 h 1557196"/>
                <a:gd name="connsiteX2" fmla="*/ 27160 w 443620"/>
                <a:gd name="connsiteY2" fmla="*/ 1222218 h 1557196"/>
                <a:gd name="connsiteX3" fmla="*/ 45267 w 443620"/>
                <a:gd name="connsiteY3" fmla="*/ 1149790 h 1557196"/>
                <a:gd name="connsiteX4" fmla="*/ 54321 w 443620"/>
                <a:gd name="connsiteY4" fmla="*/ 1095470 h 1557196"/>
                <a:gd name="connsiteX5" fmla="*/ 72428 w 443620"/>
                <a:gd name="connsiteY5" fmla="*/ 1041149 h 1557196"/>
                <a:gd name="connsiteX6" fmla="*/ 81481 w 443620"/>
                <a:gd name="connsiteY6" fmla="*/ 1013989 h 1557196"/>
                <a:gd name="connsiteX7" fmla="*/ 90535 w 443620"/>
                <a:gd name="connsiteY7" fmla="*/ 986828 h 1557196"/>
                <a:gd name="connsiteX8" fmla="*/ 108642 w 443620"/>
                <a:gd name="connsiteY8" fmla="*/ 932507 h 1557196"/>
                <a:gd name="connsiteX9" fmla="*/ 135802 w 443620"/>
                <a:gd name="connsiteY9" fmla="*/ 805759 h 1557196"/>
                <a:gd name="connsiteX10" fmla="*/ 153909 w 443620"/>
                <a:gd name="connsiteY10" fmla="*/ 697117 h 1557196"/>
                <a:gd name="connsiteX11" fmla="*/ 172016 w 443620"/>
                <a:gd name="connsiteY11" fmla="*/ 642796 h 1557196"/>
                <a:gd name="connsiteX12" fmla="*/ 181069 w 443620"/>
                <a:gd name="connsiteY12" fmla="*/ 615636 h 1557196"/>
                <a:gd name="connsiteX13" fmla="*/ 208230 w 443620"/>
                <a:gd name="connsiteY13" fmla="*/ 525101 h 1557196"/>
                <a:gd name="connsiteX14" fmla="*/ 226337 w 443620"/>
                <a:gd name="connsiteY14" fmla="*/ 497941 h 1557196"/>
                <a:gd name="connsiteX15" fmla="*/ 244444 w 443620"/>
                <a:gd name="connsiteY15" fmla="*/ 398353 h 1557196"/>
                <a:gd name="connsiteX16" fmla="*/ 262551 w 443620"/>
                <a:gd name="connsiteY16" fmla="*/ 344032 h 1557196"/>
                <a:gd name="connsiteX17" fmla="*/ 271604 w 443620"/>
                <a:gd name="connsiteY17" fmla="*/ 316872 h 1557196"/>
                <a:gd name="connsiteX18" fmla="*/ 325925 w 443620"/>
                <a:gd name="connsiteY18" fmla="*/ 235390 h 1557196"/>
                <a:gd name="connsiteX19" fmla="*/ 344032 w 443620"/>
                <a:gd name="connsiteY19" fmla="*/ 208230 h 1557196"/>
                <a:gd name="connsiteX20" fmla="*/ 362139 w 443620"/>
                <a:gd name="connsiteY20" fmla="*/ 181070 h 1557196"/>
                <a:gd name="connsiteX21" fmla="*/ 380246 w 443620"/>
                <a:gd name="connsiteY21" fmla="*/ 135802 h 1557196"/>
                <a:gd name="connsiteX22" fmla="*/ 389299 w 443620"/>
                <a:gd name="connsiteY22" fmla="*/ 99589 h 1557196"/>
                <a:gd name="connsiteX23" fmla="*/ 407406 w 443620"/>
                <a:gd name="connsiteY23" fmla="*/ 72428 h 1557196"/>
                <a:gd name="connsiteX24" fmla="*/ 416459 w 443620"/>
                <a:gd name="connsiteY24" fmla="*/ 45268 h 1557196"/>
                <a:gd name="connsiteX25" fmla="*/ 434566 w 443620"/>
                <a:gd name="connsiteY25" fmla="*/ 18107 h 1557196"/>
                <a:gd name="connsiteX26" fmla="*/ 443620 w 443620"/>
                <a:gd name="connsiteY26" fmla="*/ 0 h 155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3620" h="1557196">
                  <a:moveTo>
                    <a:pt x="0" y="1557196"/>
                  </a:moveTo>
                  <a:cubicBezTo>
                    <a:pt x="3018" y="1533054"/>
                    <a:pt x="7087" y="1509020"/>
                    <a:pt x="9053" y="1484769"/>
                  </a:cubicBezTo>
                  <a:cubicBezTo>
                    <a:pt x="16142" y="1397331"/>
                    <a:pt x="-583" y="1305441"/>
                    <a:pt x="27160" y="1222218"/>
                  </a:cubicBezTo>
                  <a:cubicBezTo>
                    <a:pt x="39727" y="1184521"/>
                    <a:pt x="36526" y="1197867"/>
                    <a:pt x="45267" y="1149790"/>
                  </a:cubicBezTo>
                  <a:cubicBezTo>
                    <a:pt x="48551" y="1131730"/>
                    <a:pt x="49869" y="1113278"/>
                    <a:pt x="54321" y="1095470"/>
                  </a:cubicBezTo>
                  <a:cubicBezTo>
                    <a:pt x="58950" y="1076953"/>
                    <a:pt x="66392" y="1059256"/>
                    <a:pt x="72428" y="1041149"/>
                  </a:cubicBezTo>
                  <a:lnTo>
                    <a:pt x="81481" y="1013989"/>
                  </a:lnTo>
                  <a:lnTo>
                    <a:pt x="90535" y="986828"/>
                  </a:lnTo>
                  <a:lnTo>
                    <a:pt x="108642" y="932507"/>
                  </a:lnTo>
                  <a:cubicBezTo>
                    <a:pt x="132022" y="745462"/>
                    <a:pt x="100619" y="958220"/>
                    <a:pt x="135802" y="805759"/>
                  </a:cubicBezTo>
                  <a:cubicBezTo>
                    <a:pt x="155238" y="721537"/>
                    <a:pt x="134752" y="767358"/>
                    <a:pt x="153909" y="697117"/>
                  </a:cubicBezTo>
                  <a:cubicBezTo>
                    <a:pt x="158931" y="678703"/>
                    <a:pt x="165980" y="660903"/>
                    <a:pt x="172016" y="642796"/>
                  </a:cubicBezTo>
                  <a:cubicBezTo>
                    <a:pt x="175034" y="633743"/>
                    <a:pt x="178754" y="624894"/>
                    <a:pt x="181069" y="615636"/>
                  </a:cubicBezTo>
                  <a:cubicBezTo>
                    <a:pt x="186130" y="595394"/>
                    <a:pt x="199415" y="538324"/>
                    <a:pt x="208230" y="525101"/>
                  </a:cubicBezTo>
                  <a:lnTo>
                    <a:pt x="226337" y="497941"/>
                  </a:lnTo>
                  <a:cubicBezTo>
                    <a:pt x="229297" y="480182"/>
                    <a:pt x="239018" y="418247"/>
                    <a:pt x="244444" y="398353"/>
                  </a:cubicBezTo>
                  <a:cubicBezTo>
                    <a:pt x="249466" y="379939"/>
                    <a:pt x="256515" y="362139"/>
                    <a:pt x="262551" y="344032"/>
                  </a:cubicBezTo>
                  <a:cubicBezTo>
                    <a:pt x="265569" y="334979"/>
                    <a:pt x="266310" y="324812"/>
                    <a:pt x="271604" y="316872"/>
                  </a:cubicBezTo>
                  <a:lnTo>
                    <a:pt x="325925" y="235390"/>
                  </a:lnTo>
                  <a:lnTo>
                    <a:pt x="344032" y="208230"/>
                  </a:lnTo>
                  <a:cubicBezTo>
                    <a:pt x="350068" y="199177"/>
                    <a:pt x="358098" y="191173"/>
                    <a:pt x="362139" y="181070"/>
                  </a:cubicBezTo>
                  <a:cubicBezTo>
                    <a:pt x="368175" y="165981"/>
                    <a:pt x="375107" y="151220"/>
                    <a:pt x="380246" y="135802"/>
                  </a:cubicBezTo>
                  <a:cubicBezTo>
                    <a:pt x="384181" y="123998"/>
                    <a:pt x="384398" y="111025"/>
                    <a:pt x="389299" y="99589"/>
                  </a:cubicBezTo>
                  <a:cubicBezTo>
                    <a:pt x="393585" y="89588"/>
                    <a:pt x="401370" y="81482"/>
                    <a:pt x="407406" y="72428"/>
                  </a:cubicBezTo>
                  <a:cubicBezTo>
                    <a:pt x="410424" y="63375"/>
                    <a:pt x="412191" y="53804"/>
                    <a:pt x="416459" y="45268"/>
                  </a:cubicBezTo>
                  <a:cubicBezTo>
                    <a:pt x="421325" y="35536"/>
                    <a:pt x="428968" y="27437"/>
                    <a:pt x="434566" y="18107"/>
                  </a:cubicBezTo>
                  <a:cubicBezTo>
                    <a:pt x="438038" y="12321"/>
                    <a:pt x="440602" y="6036"/>
                    <a:pt x="44362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11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72170"/>
            <a:ext cx="8305800" cy="792162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/>
              <a:t>T</a:t>
            </a:r>
            <a:r>
              <a:rPr lang="en-US" sz="3600" dirty="0" smtClean="0"/>
              <a:t>he Classical Spin-up Mechanism 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3619500" y="925100"/>
            <a:ext cx="20193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/>
              <a:t>t = 54 h (RI onset)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77200" y="2317755"/>
            <a:ext cx="9144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/>
              <a:t>HWRF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935128" y="4796649"/>
            <a:ext cx="69612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/>
              <a:t>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05000" y="1316204"/>
            <a:ext cx="91055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 smtClean="0"/>
              <a:t>u [</a:t>
            </a:r>
            <a:r>
              <a:rPr lang="en-US" sz="1600" dirty="0" smtClean="0"/>
              <a:t>m/s</a:t>
            </a:r>
            <a:r>
              <a:rPr lang="en-US" sz="1600" dirty="0" smtClean="0"/>
              <a:t>]</a:t>
            </a:r>
            <a:endParaRPr lang="en-US" sz="16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789907" y="1325315"/>
            <a:ext cx="91055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/>
              <a:t>w</a:t>
            </a:r>
            <a:r>
              <a:rPr lang="en-US" sz="1600" dirty="0" smtClean="0"/>
              <a:t> [</a:t>
            </a:r>
            <a:r>
              <a:rPr lang="en-US" sz="1600" dirty="0" smtClean="0"/>
              <a:t>m/s</a:t>
            </a:r>
            <a:r>
              <a:rPr lang="en-US" sz="1600" dirty="0" smtClean="0"/>
              <a:t>]</a:t>
            </a:r>
            <a:endParaRPr lang="en-US" sz="16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190183" y="3745706"/>
            <a:ext cx="3569511" cy="2714648"/>
            <a:chOff x="190183" y="3745706"/>
            <a:chExt cx="3569511" cy="2714648"/>
          </a:xfrm>
        </p:grpSpPr>
        <p:pic>
          <p:nvPicPr>
            <p:cNvPr id="4109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3" y="3745706"/>
              <a:ext cx="3569511" cy="2714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Freeform 17"/>
            <p:cNvSpPr/>
            <p:nvPr/>
          </p:nvSpPr>
          <p:spPr>
            <a:xfrm>
              <a:off x="1480088" y="5410200"/>
              <a:ext cx="364704" cy="371518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093927" y="3829500"/>
            <a:ext cx="3654459" cy="2667940"/>
            <a:chOff x="4093927" y="3829500"/>
            <a:chExt cx="3654459" cy="2667940"/>
          </a:xfrm>
        </p:grpSpPr>
        <p:grpSp>
          <p:nvGrpSpPr>
            <p:cNvPr id="23" name="Group 16"/>
            <p:cNvGrpSpPr>
              <a:grpSpLocks noChangeAspect="1"/>
            </p:cNvGrpSpPr>
            <p:nvPr/>
          </p:nvGrpSpPr>
          <p:grpSpPr bwMode="auto">
            <a:xfrm>
              <a:off x="4093927" y="3829500"/>
              <a:ext cx="3654459" cy="2667940"/>
              <a:chOff x="935" y="831"/>
              <a:chExt cx="3890" cy="2658"/>
            </a:xfrm>
          </p:grpSpPr>
          <p:sp>
            <p:nvSpPr>
              <p:cNvPr id="24" name="AutoShape 15"/>
              <p:cNvSpPr>
                <a:spLocks noChangeAspect="1" noChangeArrowheads="1" noTextEdit="1"/>
              </p:cNvSpPr>
              <p:nvPr/>
            </p:nvSpPr>
            <p:spPr bwMode="auto">
              <a:xfrm>
                <a:off x="935" y="831"/>
                <a:ext cx="3890" cy="2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4113" name="Picture 1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5" y="831"/>
                <a:ext cx="3896" cy="2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9" name="Freeform 18"/>
            <p:cNvSpPr/>
            <p:nvPr/>
          </p:nvSpPr>
          <p:spPr>
            <a:xfrm>
              <a:off x="5394206" y="5426990"/>
              <a:ext cx="364704" cy="371518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5820" y="1578077"/>
            <a:ext cx="3881802" cy="2167629"/>
            <a:chOff x="195820" y="1578077"/>
            <a:chExt cx="3881802" cy="2167629"/>
          </a:xfrm>
        </p:grpSpPr>
        <p:grpSp>
          <p:nvGrpSpPr>
            <p:cNvPr id="27" name="Group 26"/>
            <p:cNvGrpSpPr/>
            <p:nvPr/>
          </p:nvGrpSpPr>
          <p:grpSpPr>
            <a:xfrm>
              <a:off x="195820" y="1578077"/>
              <a:ext cx="3881802" cy="2167629"/>
              <a:chOff x="195820" y="1578077"/>
              <a:chExt cx="3881802" cy="2167629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555" r="62500" b="55556"/>
              <a:stretch/>
            </p:blipFill>
            <p:spPr>
              <a:xfrm>
                <a:off x="195820" y="1612105"/>
                <a:ext cx="3782050" cy="2133601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500" t="5790" r="55208" b="59488"/>
              <a:stretch/>
            </p:blipFill>
            <p:spPr>
              <a:xfrm>
                <a:off x="3714022" y="1578077"/>
                <a:ext cx="363600" cy="1905000"/>
              </a:xfrm>
              <a:prstGeom prst="rect">
                <a:avLst/>
              </a:prstGeom>
            </p:spPr>
          </p:pic>
        </p:grpSp>
        <p:sp>
          <p:nvSpPr>
            <p:cNvPr id="20" name="Freeform 19"/>
            <p:cNvSpPr/>
            <p:nvPr/>
          </p:nvSpPr>
          <p:spPr>
            <a:xfrm>
              <a:off x="1530457" y="2981282"/>
              <a:ext cx="364704" cy="371518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077622" y="1538160"/>
            <a:ext cx="3942319" cy="2173596"/>
            <a:chOff x="4077622" y="1538160"/>
            <a:chExt cx="3942319" cy="2173596"/>
          </a:xfrm>
        </p:grpSpPr>
        <p:grpSp>
          <p:nvGrpSpPr>
            <p:cNvPr id="33" name="Group 32"/>
            <p:cNvGrpSpPr/>
            <p:nvPr/>
          </p:nvGrpSpPr>
          <p:grpSpPr>
            <a:xfrm>
              <a:off x="4077622" y="1538160"/>
              <a:ext cx="3942319" cy="2173596"/>
              <a:chOff x="4077622" y="1538160"/>
              <a:chExt cx="3942319" cy="2173596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6945" r="13542" b="55556"/>
              <a:stretch/>
            </p:blipFill>
            <p:spPr>
              <a:xfrm>
                <a:off x="4077622" y="1654355"/>
                <a:ext cx="3670764" cy="2057401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500" t="5554" r="3125" b="59722"/>
              <a:stretch/>
            </p:blipFill>
            <p:spPr>
              <a:xfrm>
                <a:off x="7588834" y="1538160"/>
                <a:ext cx="431107" cy="1905001"/>
              </a:xfrm>
              <a:prstGeom prst="rect">
                <a:avLst/>
              </a:prstGeom>
            </p:spPr>
          </p:pic>
        </p:grpSp>
        <p:sp>
          <p:nvSpPr>
            <p:cNvPr id="21" name="Freeform 20"/>
            <p:cNvSpPr/>
            <p:nvPr/>
          </p:nvSpPr>
          <p:spPr>
            <a:xfrm>
              <a:off x="5431659" y="2952427"/>
              <a:ext cx="364704" cy="371518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428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72170"/>
            <a:ext cx="8305800" cy="792162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/>
              <a:t>T</a:t>
            </a:r>
            <a:r>
              <a:rPr lang="en-US" sz="3600" dirty="0" smtClean="0"/>
              <a:t>he Classical Spin-up Mechanism </a:t>
            </a:r>
            <a:endParaRPr 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3581400" y="1301884"/>
            <a:ext cx="204239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/>
              <a:t>t = 54 h (RI onset)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65141" y="2057400"/>
            <a:ext cx="6056625" cy="4062934"/>
            <a:chOff x="1219200" y="2337866"/>
            <a:chExt cx="6056625" cy="4062934"/>
          </a:xfrm>
        </p:grpSpPr>
        <p:grpSp>
          <p:nvGrpSpPr>
            <p:cNvPr id="9" name="Group 8"/>
            <p:cNvGrpSpPr/>
            <p:nvPr/>
          </p:nvGrpSpPr>
          <p:grpSpPr>
            <a:xfrm>
              <a:off x="1219200" y="2337866"/>
              <a:ext cx="6056625" cy="4062934"/>
              <a:chOff x="1371600" y="2362200"/>
              <a:chExt cx="6056625" cy="4062934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71600" y="2362200"/>
                <a:ext cx="6056625" cy="4062934"/>
              </a:xfrm>
              <a:prstGeom prst="rect">
                <a:avLst/>
              </a:prstGeom>
            </p:spPr>
          </p:pic>
          <p:sp>
            <p:nvSpPr>
              <p:cNvPr id="11" name="Oval 10"/>
              <p:cNvSpPr/>
              <p:nvPr/>
            </p:nvSpPr>
            <p:spPr>
              <a:xfrm>
                <a:off x="2133598" y="2999807"/>
                <a:ext cx="1600202" cy="1343593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3436544" y="4800600"/>
              <a:ext cx="525856" cy="559333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59791" y="2337866"/>
              <a:ext cx="202660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dirty="0"/>
                <a:t>d</a:t>
              </a:r>
              <a:r>
                <a:rPr lang="en-US" sz="2400" dirty="0" smtClean="0"/>
                <a:t>v/</a:t>
              </a:r>
              <a:r>
                <a:rPr lang="en-US" sz="2400" dirty="0" err="1" smtClean="0"/>
                <a:t>dt</a:t>
              </a:r>
              <a:r>
                <a:rPr lang="en-US" sz="2400" dirty="0" smtClean="0"/>
                <a:t> [</a:t>
              </a:r>
              <a:r>
                <a:rPr lang="en-US" sz="2400" dirty="0" smtClean="0"/>
                <a:t>m/s/</a:t>
              </a:r>
              <a:r>
                <a:rPr lang="en-US" sz="2400" dirty="0" err="1" smtClean="0"/>
                <a:t>hr</a:t>
              </a:r>
              <a:r>
                <a:rPr lang="en-US" sz="2400" dirty="0" smtClean="0"/>
                <a:t>]</a:t>
              </a:r>
              <a:endParaRPr lang="en-US" sz="2400" dirty="0" smtClean="0"/>
            </a:p>
          </p:txBody>
        </p:sp>
      </p:grpSp>
      <p:sp>
        <p:nvSpPr>
          <p:cNvPr id="15" name="Oval 14"/>
          <p:cNvSpPr/>
          <p:nvPr/>
        </p:nvSpPr>
        <p:spPr>
          <a:xfrm>
            <a:off x="6972703" y="5859107"/>
            <a:ext cx="184957" cy="2286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9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72170"/>
            <a:ext cx="8763000" cy="792162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Balanced Response to Eddy Heat Flux</a:t>
            </a:r>
            <a:endParaRPr lang="en-US" sz="3600" dirty="0"/>
          </a:p>
        </p:txBody>
      </p:sp>
      <p:grpSp>
        <p:nvGrpSpPr>
          <p:cNvPr id="2" name="Group 1"/>
          <p:cNvGrpSpPr/>
          <p:nvPr/>
        </p:nvGrpSpPr>
        <p:grpSpPr>
          <a:xfrm>
            <a:off x="4572000" y="3961344"/>
            <a:ext cx="4025361" cy="2730866"/>
            <a:chOff x="4572000" y="3961344"/>
            <a:chExt cx="4025361" cy="2730866"/>
          </a:xfrm>
        </p:grpSpPr>
        <p:grpSp>
          <p:nvGrpSpPr>
            <p:cNvPr id="1040" name="Group 1039"/>
            <p:cNvGrpSpPr/>
            <p:nvPr/>
          </p:nvGrpSpPr>
          <p:grpSpPr>
            <a:xfrm>
              <a:off x="4572000" y="4002347"/>
              <a:ext cx="4025361" cy="2689863"/>
              <a:chOff x="4572000" y="4002347"/>
              <a:chExt cx="4025361" cy="2689863"/>
            </a:xfrm>
          </p:grpSpPr>
          <p:grpSp>
            <p:nvGrpSpPr>
              <p:cNvPr id="1038" name="Group 48"/>
              <p:cNvGrpSpPr>
                <a:grpSpLocks noChangeAspect="1"/>
              </p:cNvGrpSpPr>
              <p:nvPr/>
            </p:nvGrpSpPr>
            <p:grpSpPr bwMode="auto">
              <a:xfrm>
                <a:off x="4572000" y="4002347"/>
                <a:ext cx="4025361" cy="2689863"/>
                <a:chOff x="960" y="877"/>
                <a:chExt cx="3840" cy="2566"/>
              </a:xfrm>
            </p:grpSpPr>
            <p:sp>
              <p:nvSpPr>
                <p:cNvPr id="1039" name="AutoShape 47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960" y="877"/>
                  <a:ext cx="3840" cy="25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pic>
              <p:nvPicPr>
                <p:cNvPr id="1073" name="Picture 49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60" y="877"/>
                  <a:ext cx="3846" cy="25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5" name="Oval 44"/>
              <p:cNvSpPr/>
              <p:nvPr/>
            </p:nvSpPr>
            <p:spPr>
              <a:xfrm>
                <a:off x="5105400" y="4419600"/>
                <a:ext cx="1066800" cy="91440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Freeform 59"/>
            <p:cNvSpPr/>
            <p:nvPr/>
          </p:nvSpPr>
          <p:spPr>
            <a:xfrm>
              <a:off x="6074340" y="5638800"/>
              <a:ext cx="326460" cy="392119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15000" y="3961344"/>
              <a:ext cx="202660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1600" dirty="0"/>
                <a:t>d</a:t>
              </a:r>
              <a:r>
                <a:rPr lang="en-US" sz="1600" dirty="0" smtClean="0"/>
                <a:t>v/</a:t>
              </a:r>
              <a:r>
                <a:rPr lang="en-US" sz="1600" dirty="0" err="1" smtClean="0"/>
                <a:t>dt</a:t>
              </a:r>
              <a:r>
                <a:rPr lang="en-US" sz="1600" dirty="0" smtClean="0"/>
                <a:t> [</a:t>
              </a:r>
              <a:r>
                <a:rPr lang="en-US" sz="1600" dirty="0" smtClean="0"/>
                <a:t>m/s/</a:t>
              </a:r>
              <a:r>
                <a:rPr lang="en-US" sz="1600" dirty="0" err="1" smtClean="0"/>
                <a:t>hr</a:t>
              </a:r>
              <a:r>
                <a:rPr lang="en-US" sz="1600" dirty="0" smtClean="0"/>
                <a:t>]</a:t>
              </a:r>
              <a:endParaRPr lang="en-US" sz="1600" dirty="0" smtClean="0"/>
            </a:p>
          </p:txBody>
        </p:sp>
      </p:grpSp>
      <p:sp>
        <p:nvSpPr>
          <p:cNvPr id="59" name="Oval 58"/>
          <p:cNvSpPr/>
          <p:nvPr/>
        </p:nvSpPr>
        <p:spPr>
          <a:xfrm>
            <a:off x="8229600" y="6499225"/>
            <a:ext cx="184957" cy="2286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68243" y="1062787"/>
            <a:ext cx="3962400" cy="2770523"/>
            <a:chOff x="168243" y="1062787"/>
            <a:chExt cx="3962400" cy="2770523"/>
          </a:xfrm>
        </p:grpSpPr>
        <p:grpSp>
          <p:nvGrpSpPr>
            <p:cNvPr id="3" name="Group 2"/>
            <p:cNvGrpSpPr/>
            <p:nvPr/>
          </p:nvGrpSpPr>
          <p:grpSpPr>
            <a:xfrm>
              <a:off x="168243" y="1062787"/>
              <a:ext cx="3962400" cy="2770523"/>
              <a:chOff x="168243" y="1062787"/>
              <a:chExt cx="3962400" cy="2770523"/>
            </a:xfrm>
          </p:grpSpPr>
          <p:grpSp>
            <p:nvGrpSpPr>
              <p:cNvPr id="25" name="Group 24"/>
              <p:cNvGrpSpPr>
                <a:grpSpLocks noChangeAspect="1"/>
              </p:cNvGrpSpPr>
              <p:nvPr/>
            </p:nvGrpSpPr>
            <p:grpSpPr bwMode="auto">
              <a:xfrm>
                <a:off x="168243" y="1062787"/>
                <a:ext cx="3962400" cy="2770523"/>
                <a:chOff x="624" y="1872"/>
                <a:chExt cx="3012" cy="2106"/>
              </a:xfrm>
            </p:grpSpPr>
            <p:sp>
              <p:nvSpPr>
                <p:cNvPr id="26" name="AutoShape 2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624" y="1872"/>
                  <a:ext cx="3012" cy="21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pic>
              <p:nvPicPr>
                <p:cNvPr id="1049" name="Picture 2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4" y="1872"/>
                  <a:ext cx="3015" cy="21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2" name="TextBox 21"/>
              <p:cNvSpPr txBox="1"/>
              <p:nvPr/>
            </p:nvSpPr>
            <p:spPr>
              <a:xfrm>
                <a:off x="1371600" y="1099658"/>
                <a:ext cx="2026609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n-US" sz="1600" dirty="0" smtClean="0"/>
                  <a:t>Eddy heat flux</a:t>
                </a:r>
                <a:r>
                  <a:rPr lang="en-US" sz="1600" dirty="0" smtClean="0"/>
                  <a:t> [</a:t>
                </a:r>
                <a:r>
                  <a:rPr lang="en-US" sz="1600" dirty="0"/>
                  <a:t>K</a:t>
                </a:r>
                <a:r>
                  <a:rPr lang="en-US" sz="1600" dirty="0" smtClean="0"/>
                  <a:t>/</a:t>
                </a:r>
                <a:r>
                  <a:rPr lang="en-US" sz="1600" dirty="0" err="1" smtClean="0"/>
                  <a:t>hr</a:t>
                </a:r>
                <a:r>
                  <a:rPr lang="en-US" sz="1600" dirty="0" smtClean="0"/>
                  <a:t>]</a:t>
                </a:r>
                <a:endParaRPr lang="en-US" sz="1600" dirty="0" smtClean="0"/>
              </a:p>
            </p:txBody>
          </p:sp>
        </p:grpSp>
        <p:sp>
          <p:nvSpPr>
            <p:cNvPr id="24" name="Freeform 23"/>
            <p:cNvSpPr/>
            <p:nvPr/>
          </p:nvSpPr>
          <p:spPr>
            <a:xfrm>
              <a:off x="1524000" y="2782733"/>
              <a:ext cx="326460" cy="392119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505732" y="1092965"/>
            <a:ext cx="4068971" cy="2817952"/>
            <a:chOff x="4505732" y="1092965"/>
            <a:chExt cx="4068971" cy="2817952"/>
          </a:xfrm>
        </p:grpSpPr>
        <p:grpSp>
          <p:nvGrpSpPr>
            <p:cNvPr id="1030" name="Group 40"/>
            <p:cNvGrpSpPr>
              <a:grpSpLocks noChangeAspect="1"/>
            </p:cNvGrpSpPr>
            <p:nvPr/>
          </p:nvGrpSpPr>
          <p:grpSpPr bwMode="auto">
            <a:xfrm>
              <a:off x="4505732" y="1092965"/>
              <a:ext cx="4068971" cy="2817952"/>
              <a:chOff x="948" y="822"/>
              <a:chExt cx="3864" cy="2676"/>
            </a:xfrm>
          </p:grpSpPr>
          <p:sp>
            <p:nvSpPr>
              <p:cNvPr id="1031" name="AutoShape 39"/>
              <p:cNvSpPr>
                <a:spLocks noChangeAspect="1" noChangeArrowheads="1" noTextEdit="1"/>
              </p:cNvSpPr>
              <p:nvPr/>
            </p:nvSpPr>
            <p:spPr bwMode="auto">
              <a:xfrm>
                <a:off x="948" y="822"/>
                <a:ext cx="3864" cy="26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65" name="Picture 4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8" y="822"/>
                <a:ext cx="3870" cy="2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" name="Freeform 26"/>
            <p:cNvSpPr/>
            <p:nvPr/>
          </p:nvSpPr>
          <p:spPr>
            <a:xfrm>
              <a:off x="5998140" y="2819400"/>
              <a:ext cx="326460" cy="392119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68243" y="3961344"/>
            <a:ext cx="4036751" cy="2730866"/>
            <a:chOff x="168243" y="3961344"/>
            <a:chExt cx="4036751" cy="2730866"/>
          </a:xfrm>
        </p:grpSpPr>
        <p:grpSp>
          <p:nvGrpSpPr>
            <p:cNvPr id="1034" name="Group 44"/>
            <p:cNvGrpSpPr>
              <a:grpSpLocks noChangeAspect="1"/>
            </p:cNvGrpSpPr>
            <p:nvPr/>
          </p:nvGrpSpPr>
          <p:grpSpPr bwMode="auto">
            <a:xfrm>
              <a:off x="168243" y="3961344"/>
              <a:ext cx="4036751" cy="2730866"/>
              <a:chOff x="948" y="853"/>
              <a:chExt cx="3864" cy="2614"/>
            </a:xfrm>
          </p:grpSpPr>
          <p:sp>
            <p:nvSpPr>
              <p:cNvPr id="1035" name="AutoShape 43"/>
              <p:cNvSpPr>
                <a:spLocks noChangeAspect="1" noChangeArrowheads="1" noTextEdit="1"/>
              </p:cNvSpPr>
              <p:nvPr/>
            </p:nvSpPr>
            <p:spPr bwMode="auto">
              <a:xfrm>
                <a:off x="948" y="853"/>
                <a:ext cx="3864" cy="2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69" name="Picture 4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8" y="853"/>
                <a:ext cx="3870" cy="2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Freeform 27"/>
            <p:cNvSpPr/>
            <p:nvPr/>
          </p:nvSpPr>
          <p:spPr>
            <a:xfrm>
              <a:off x="1654740" y="5627681"/>
              <a:ext cx="326460" cy="392119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524250" y="823339"/>
            <a:ext cx="20193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/>
              <a:t>t = 54 h (RI onset)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72170"/>
            <a:ext cx="8763000" cy="792162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Balanced Response to Eddy Momentum Flux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3524250" y="823339"/>
            <a:ext cx="20193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/>
              <a:t>t = 54 h (RI onset)</a:t>
            </a:r>
          </a:p>
        </p:txBody>
      </p:sp>
      <p:sp>
        <p:nvSpPr>
          <p:cNvPr id="38" name="Oval 37"/>
          <p:cNvSpPr/>
          <p:nvPr/>
        </p:nvSpPr>
        <p:spPr>
          <a:xfrm>
            <a:off x="5086350" y="4555577"/>
            <a:ext cx="914400" cy="914400"/>
          </a:xfrm>
          <a:prstGeom prst="ellipse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12959" y="1369945"/>
            <a:ext cx="3928856" cy="2740650"/>
            <a:chOff x="312959" y="1369945"/>
            <a:chExt cx="3928856" cy="2740650"/>
          </a:xfrm>
        </p:grpSpPr>
        <p:grpSp>
          <p:nvGrpSpPr>
            <p:cNvPr id="8" name="Group 7"/>
            <p:cNvGrpSpPr/>
            <p:nvPr/>
          </p:nvGrpSpPr>
          <p:grpSpPr>
            <a:xfrm>
              <a:off x="312959" y="1369945"/>
              <a:ext cx="3928856" cy="2740650"/>
              <a:chOff x="304800" y="1223449"/>
              <a:chExt cx="3928856" cy="2740650"/>
            </a:xfrm>
          </p:grpSpPr>
          <p:grpSp>
            <p:nvGrpSpPr>
              <p:cNvPr id="6" name="Group 9"/>
              <p:cNvGrpSpPr>
                <a:grpSpLocks noChangeAspect="1"/>
              </p:cNvGrpSpPr>
              <p:nvPr/>
            </p:nvGrpSpPr>
            <p:grpSpPr bwMode="auto">
              <a:xfrm>
                <a:off x="304800" y="1223449"/>
                <a:ext cx="3928856" cy="2740650"/>
                <a:chOff x="0" y="151"/>
                <a:chExt cx="5760" cy="4018"/>
              </a:xfrm>
            </p:grpSpPr>
            <p:sp>
              <p:nvSpPr>
                <p:cNvPr id="7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0" y="151"/>
                  <a:ext cx="5760" cy="40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pic>
              <p:nvPicPr>
                <p:cNvPr id="6154" name="Picture 10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151"/>
                  <a:ext cx="5766" cy="40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0" name="Oval 19"/>
              <p:cNvSpPr/>
              <p:nvPr/>
            </p:nvSpPr>
            <p:spPr>
              <a:xfrm>
                <a:off x="838200" y="1676400"/>
                <a:ext cx="914400" cy="91440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914401" y="1369945"/>
              <a:ext cx="313860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1600" dirty="0" smtClean="0"/>
                <a:t>Eddy momentum flux</a:t>
              </a:r>
              <a:r>
                <a:rPr lang="en-US" sz="1600" dirty="0" smtClean="0"/>
                <a:t> [</a:t>
              </a:r>
              <a:r>
                <a:rPr lang="en-US" sz="1600" dirty="0" smtClean="0"/>
                <a:t>m/s/</a:t>
              </a:r>
              <a:r>
                <a:rPr lang="en-US" sz="1600" dirty="0" err="1" smtClean="0"/>
                <a:t>hr</a:t>
              </a:r>
              <a:r>
                <a:rPr lang="en-US" sz="1600" dirty="0" smtClean="0"/>
                <a:t>]</a:t>
              </a:r>
              <a:endParaRPr lang="en-US" sz="1600" dirty="0" smtClean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1676400" y="3048000"/>
              <a:ext cx="326460" cy="392119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535724" y="4089768"/>
            <a:ext cx="3912326" cy="2696062"/>
            <a:chOff x="4535724" y="4089768"/>
            <a:chExt cx="3912326" cy="2696062"/>
          </a:xfrm>
        </p:grpSpPr>
        <p:grpSp>
          <p:nvGrpSpPr>
            <p:cNvPr id="18" name="Group 21"/>
            <p:cNvGrpSpPr>
              <a:grpSpLocks noChangeAspect="1"/>
            </p:cNvGrpSpPr>
            <p:nvPr/>
          </p:nvGrpSpPr>
          <p:grpSpPr bwMode="auto">
            <a:xfrm>
              <a:off x="4535724" y="4108332"/>
              <a:ext cx="3912326" cy="2677498"/>
              <a:chOff x="960" y="846"/>
              <a:chExt cx="3840" cy="2628"/>
            </a:xfrm>
          </p:grpSpPr>
          <p:sp>
            <p:nvSpPr>
              <p:cNvPr id="19" name="AutoShape 20"/>
              <p:cNvSpPr>
                <a:spLocks noChangeAspect="1" noChangeArrowheads="1" noTextEdit="1"/>
              </p:cNvSpPr>
              <p:nvPr/>
            </p:nvSpPr>
            <p:spPr bwMode="auto">
              <a:xfrm>
                <a:off x="960" y="846"/>
                <a:ext cx="3840" cy="2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6166" name="Picture 2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846"/>
                <a:ext cx="3846" cy="2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2" name="Freeform 41"/>
            <p:cNvSpPr/>
            <p:nvPr/>
          </p:nvSpPr>
          <p:spPr>
            <a:xfrm>
              <a:off x="5943600" y="5695784"/>
              <a:ext cx="326460" cy="392119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14999" y="4089768"/>
              <a:ext cx="202660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1600" dirty="0"/>
                <a:t>d</a:t>
              </a:r>
              <a:r>
                <a:rPr lang="en-US" sz="1600" dirty="0" smtClean="0"/>
                <a:t>v/</a:t>
              </a:r>
              <a:r>
                <a:rPr lang="en-US" sz="1600" dirty="0" err="1" smtClean="0"/>
                <a:t>dt</a:t>
              </a:r>
              <a:r>
                <a:rPr lang="en-US" sz="1600" dirty="0" smtClean="0"/>
                <a:t> [</a:t>
              </a:r>
              <a:r>
                <a:rPr lang="en-US" sz="1600" dirty="0" smtClean="0"/>
                <a:t>m/s/</a:t>
              </a:r>
              <a:r>
                <a:rPr lang="en-US" sz="1600" dirty="0" err="1" smtClean="0"/>
                <a:t>hr</a:t>
              </a:r>
              <a:r>
                <a:rPr lang="en-US" sz="1600" dirty="0" smtClean="0"/>
                <a:t>]</a:t>
              </a:r>
              <a:endParaRPr lang="en-US" sz="1600" dirty="0" smtClean="0"/>
            </a:p>
          </p:txBody>
        </p:sp>
      </p:grpSp>
      <p:sp>
        <p:nvSpPr>
          <p:cNvPr id="40" name="Oval 39"/>
          <p:cNvSpPr/>
          <p:nvPr/>
        </p:nvSpPr>
        <p:spPr>
          <a:xfrm>
            <a:off x="8077200" y="6549717"/>
            <a:ext cx="228600" cy="2286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73908" y="4089768"/>
            <a:ext cx="3930679" cy="2714625"/>
            <a:chOff x="273908" y="4089768"/>
            <a:chExt cx="3930679" cy="2714625"/>
          </a:xfrm>
        </p:grpSpPr>
        <p:grpSp>
          <p:nvGrpSpPr>
            <p:cNvPr id="14" name="Group 17"/>
            <p:cNvGrpSpPr>
              <a:grpSpLocks noChangeAspect="1"/>
            </p:cNvGrpSpPr>
            <p:nvPr/>
          </p:nvGrpSpPr>
          <p:grpSpPr bwMode="auto">
            <a:xfrm>
              <a:off x="273908" y="4089768"/>
              <a:ext cx="3930679" cy="2714625"/>
              <a:chOff x="960" y="834"/>
              <a:chExt cx="3840" cy="2652"/>
            </a:xfrm>
          </p:grpSpPr>
          <p:sp>
            <p:nvSpPr>
              <p:cNvPr id="16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960" y="834"/>
                <a:ext cx="3840" cy="2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6162" name="Picture 1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834"/>
                <a:ext cx="3846" cy="2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" name="Freeform 26"/>
            <p:cNvSpPr/>
            <p:nvPr/>
          </p:nvSpPr>
          <p:spPr>
            <a:xfrm>
              <a:off x="1679979" y="5716448"/>
              <a:ext cx="326460" cy="392119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496672" y="1443196"/>
            <a:ext cx="3943350" cy="2684353"/>
            <a:chOff x="4496672" y="1443196"/>
            <a:chExt cx="3943350" cy="2684353"/>
          </a:xfrm>
        </p:grpSpPr>
        <p:grpSp>
          <p:nvGrpSpPr>
            <p:cNvPr id="11" name="Group 13"/>
            <p:cNvGrpSpPr>
              <a:grpSpLocks noChangeAspect="1"/>
            </p:cNvGrpSpPr>
            <p:nvPr/>
          </p:nvGrpSpPr>
          <p:grpSpPr bwMode="auto">
            <a:xfrm>
              <a:off x="4496672" y="1443196"/>
              <a:ext cx="3943350" cy="2684353"/>
              <a:chOff x="960" y="853"/>
              <a:chExt cx="3840" cy="2614"/>
            </a:xfrm>
          </p:grpSpPr>
          <p:sp>
            <p:nvSpPr>
              <p:cNvPr id="12" name="AutoShape 12"/>
              <p:cNvSpPr>
                <a:spLocks noChangeAspect="1" noChangeArrowheads="1" noTextEdit="1"/>
              </p:cNvSpPr>
              <p:nvPr/>
            </p:nvSpPr>
            <p:spPr bwMode="auto">
              <a:xfrm>
                <a:off x="960" y="853"/>
                <a:ext cx="3840" cy="2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6158" name="Picture 1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853"/>
                <a:ext cx="3846" cy="2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Freeform 27"/>
            <p:cNvSpPr/>
            <p:nvPr/>
          </p:nvSpPr>
          <p:spPr>
            <a:xfrm>
              <a:off x="5943600" y="3035084"/>
              <a:ext cx="326460" cy="392119"/>
            </a:xfrm>
            <a:custGeom>
              <a:avLst/>
              <a:gdLst>
                <a:gd name="connsiteX0" fmla="*/ 0 w 289711"/>
                <a:gd name="connsiteY0" fmla="*/ 344032 h 344032"/>
                <a:gd name="connsiteX1" fmla="*/ 9054 w 289711"/>
                <a:gd name="connsiteY1" fmla="*/ 298765 h 344032"/>
                <a:gd name="connsiteX2" fmla="*/ 45268 w 289711"/>
                <a:gd name="connsiteY2" fmla="*/ 244444 h 344032"/>
                <a:gd name="connsiteX3" fmla="*/ 63375 w 289711"/>
                <a:gd name="connsiteY3" fmla="*/ 217284 h 344032"/>
                <a:gd name="connsiteX4" fmla="*/ 81481 w 289711"/>
                <a:gd name="connsiteY4" fmla="*/ 190123 h 344032"/>
                <a:gd name="connsiteX5" fmla="*/ 108642 w 289711"/>
                <a:gd name="connsiteY5" fmla="*/ 162963 h 344032"/>
                <a:gd name="connsiteX6" fmla="*/ 153909 w 289711"/>
                <a:gd name="connsiteY6" fmla="*/ 117695 h 344032"/>
                <a:gd name="connsiteX7" fmla="*/ 162963 w 289711"/>
                <a:gd name="connsiteY7" fmla="*/ 90535 h 344032"/>
                <a:gd name="connsiteX8" fmla="*/ 217283 w 289711"/>
                <a:gd name="connsiteY8" fmla="*/ 54321 h 344032"/>
                <a:gd name="connsiteX9" fmla="*/ 244444 w 289711"/>
                <a:gd name="connsiteY9" fmla="*/ 27161 h 344032"/>
                <a:gd name="connsiteX10" fmla="*/ 289711 w 289711"/>
                <a:gd name="connsiteY10" fmla="*/ 0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711" h="344032">
                  <a:moveTo>
                    <a:pt x="0" y="344032"/>
                  </a:moveTo>
                  <a:cubicBezTo>
                    <a:pt x="3018" y="328943"/>
                    <a:pt x="2686" y="312774"/>
                    <a:pt x="9054" y="298765"/>
                  </a:cubicBezTo>
                  <a:cubicBezTo>
                    <a:pt x="18059" y="278954"/>
                    <a:pt x="33197" y="262551"/>
                    <a:pt x="45268" y="244444"/>
                  </a:cubicBezTo>
                  <a:lnTo>
                    <a:pt x="63375" y="217284"/>
                  </a:lnTo>
                  <a:cubicBezTo>
                    <a:pt x="69411" y="208230"/>
                    <a:pt x="73787" y="197817"/>
                    <a:pt x="81481" y="190123"/>
                  </a:cubicBezTo>
                  <a:cubicBezTo>
                    <a:pt x="90535" y="181070"/>
                    <a:pt x="100445" y="172799"/>
                    <a:pt x="108642" y="162963"/>
                  </a:cubicBezTo>
                  <a:cubicBezTo>
                    <a:pt x="146367" y="117693"/>
                    <a:pt x="104113" y="150893"/>
                    <a:pt x="153909" y="117695"/>
                  </a:cubicBezTo>
                  <a:cubicBezTo>
                    <a:pt x="156927" y="108642"/>
                    <a:pt x="157669" y="98475"/>
                    <a:pt x="162963" y="90535"/>
                  </a:cubicBezTo>
                  <a:cubicBezTo>
                    <a:pt x="182339" y="61471"/>
                    <a:pt x="188808" y="63813"/>
                    <a:pt x="217283" y="54321"/>
                  </a:cubicBezTo>
                  <a:cubicBezTo>
                    <a:pt x="226337" y="45268"/>
                    <a:pt x="234608" y="35358"/>
                    <a:pt x="244444" y="27161"/>
                  </a:cubicBezTo>
                  <a:cubicBezTo>
                    <a:pt x="260832" y="13505"/>
                    <a:pt x="272035" y="8838"/>
                    <a:pt x="28971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Oval 20"/>
          <p:cNvSpPr/>
          <p:nvPr/>
        </p:nvSpPr>
        <p:spPr>
          <a:xfrm>
            <a:off x="3964401" y="3898949"/>
            <a:ext cx="184957" cy="2286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6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298" y="1219200"/>
            <a:ext cx="8534400" cy="47397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/>
              <a:t>Near the time of RI onset </a:t>
            </a:r>
            <a:r>
              <a:rPr lang="en-US" sz="2400" dirty="0" smtClean="0"/>
              <a:t>for</a:t>
            </a:r>
            <a:r>
              <a:rPr lang="en-US" sz="2400" dirty="0" smtClean="0"/>
              <a:t> vertically-sheared Earl (2010):</a:t>
            </a:r>
            <a:endParaRPr lang="en-US" sz="2400" dirty="0" smtClean="0"/>
          </a:p>
          <a:p>
            <a:pPr>
              <a:spcBef>
                <a:spcPts val="600"/>
              </a:spcBef>
            </a:pPr>
            <a:endParaRPr lang="en-US" sz="800" dirty="0" smtClean="0"/>
          </a:p>
          <a:p>
            <a:pPr marL="225425" indent="-22542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The classical spin-up mechanism (i.e., symmetric component of </a:t>
            </a:r>
            <a:r>
              <a:rPr lang="en-US" sz="2400" dirty="0" err="1" smtClean="0"/>
              <a:t>diabatic</a:t>
            </a:r>
            <a:r>
              <a:rPr lang="en-US" sz="2400" dirty="0" smtClean="0"/>
              <a:t> heating drawing angular momentum surfaces inward) contributes to development of the low-to-mid-level vortex.</a:t>
            </a:r>
          </a:p>
          <a:p>
            <a:pPr marL="225425" indent="-22542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The balanced secondary circulation forced by eddy heat and momentum fluxes yields a smaller spin-up tendency near the RMW. </a:t>
            </a:r>
            <a:r>
              <a:rPr lang="en-US" sz="2400" dirty="0" smtClean="0"/>
              <a:t>The </a:t>
            </a:r>
            <a:r>
              <a:rPr lang="en-US" sz="2400" dirty="0" smtClean="0"/>
              <a:t>role </a:t>
            </a:r>
            <a:r>
              <a:rPr lang="en-US" sz="2400" dirty="0" smtClean="0"/>
              <a:t>(and nature) of eddies needs </a:t>
            </a:r>
            <a:r>
              <a:rPr lang="en-US" sz="2400" dirty="0" smtClean="0"/>
              <a:t>to be evaluated more carefully using higher-frequency output.</a:t>
            </a:r>
          </a:p>
          <a:p>
            <a:pPr marL="225425" indent="-22542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The direct impact of eddy momentum fluxes is largest at mid-to-upper levels and is likely associated with </a:t>
            </a:r>
            <a:r>
              <a:rPr lang="en-US" sz="2400" dirty="0" smtClean="0"/>
              <a:t>the vortex </a:t>
            </a:r>
            <a:r>
              <a:rPr lang="en-US" sz="2400" dirty="0" smtClean="0"/>
              <a:t>vertical alignment. Again, higher-frequency output is needed.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47800" y="152400"/>
            <a:ext cx="6096000" cy="7921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4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3814</TotalTime>
  <Words>471</Words>
  <Application>Microsoft Office PowerPoint</Application>
  <PresentationFormat>On-screen Show (4:3)</PresentationFormat>
  <Paragraphs>59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Eddy Contributions to the Spin-up of a Vertically-Sheared TC in an Axisymmetric Balanced Model</vt:lpstr>
      <vt:lpstr>Simulated Spin-up in Vertical Wind Shear</vt:lpstr>
      <vt:lpstr>The Classical Spin-up Mechanism </vt:lpstr>
      <vt:lpstr>The Classical Spin-up Mechanism </vt:lpstr>
      <vt:lpstr>The Classical Spin-up Mechanism </vt:lpstr>
      <vt:lpstr>The Classical Spin-up Mechanism </vt:lpstr>
      <vt:lpstr>Balanced Response to Eddy Heat Flux</vt:lpstr>
      <vt:lpstr>Balanced Response to Eddy Momentum Flux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new TDR sampling strategies in Hurricane Ingrid (2013)</dc:title>
  <dc:creator>Paul</dc:creator>
  <cp:lastModifiedBy>Paul Reasor</cp:lastModifiedBy>
  <cp:revision>233</cp:revision>
  <dcterms:created xsi:type="dcterms:W3CDTF">2006-08-16T00:00:00Z</dcterms:created>
  <dcterms:modified xsi:type="dcterms:W3CDTF">2017-02-09T14:03:53Z</dcterms:modified>
</cp:coreProperties>
</file>