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4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07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8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64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513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7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06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383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354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15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6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43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B8CCC-444F-F54B-A6C5-CA8BF14912EB}" type="datetimeFigureOut">
              <a:rPr lang="en-US" smtClean="0"/>
              <a:t>2/7/17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FA888-8FAD-9542-BDF7-A558E6EA43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971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360.JPG"/>
          <p:cNvPicPr>
            <a:picLocks noChangeAspect="1"/>
          </p:cNvPicPr>
          <p:nvPr/>
        </p:nvPicPr>
        <p:blipFill>
          <a:blip r:embed="rId2">
            <a:alphaModFix amt="6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Update on the SMART Radar Observations of Hurricane Matthew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Addison Alford and Mike </a:t>
            </a:r>
            <a:r>
              <a:rPr lang="en-US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Biggerstaff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School of Meteorology, University of Oklahoma, Norman, OK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646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Dataset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SMART Radar 2 (C-band, dual-pol) and KJAX dual-Doppler 3D wind retrievals</a:t>
            </a:r>
          </a:p>
          <a:p>
            <a:r>
              <a:rPr lang="en-US" dirty="0" smtClean="0"/>
              <a:t>NOAA P-3 </a:t>
            </a:r>
            <a:r>
              <a:rPr lang="en-US" dirty="0" err="1" smtClean="0"/>
              <a:t>Dropsondes</a:t>
            </a:r>
            <a:r>
              <a:rPr lang="en-US" dirty="0" smtClean="0"/>
              <a:t> within dual-Doppler domain</a:t>
            </a:r>
          </a:p>
          <a:p>
            <a:r>
              <a:rPr lang="en-US" dirty="0" smtClean="0"/>
              <a:t>NASA Global Hawk </a:t>
            </a:r>
            <a:r>
              <a:rPr lang="en-US" dirty="0" err="1" smtClean="0"/>
              <a:t>Dropsondes</a:t>
            </a:r>
            <a:r>
              <a:rPr lang="en-US" dirty="0" smtClean="0"/>
              <a:t> within dual-Doppler domain</a:t>
            </a:r>
          </a:p>
          <a:p>
            <a:r>
              <a:rPr lang="en-US" dirty="0" smtClean="0"/>
              <a:t>OU Portable Integrated Precipitation Sensors (PIPS) data – T, T</a:t>
            </a:r>
            <a:r>
              <a:rPr lang="en-US" baseline="-25000" dirty="0" smtClean="0"/>
              <a:t>d</a:t>
            </a:r>
            <a:r>
              <a:rPr lang="en-US" dirty="0" smtClean="0"/>
              <a:t>, u, v, p, DSD (Parsivel</a:t>
            </a:r>
            <a:r>
              <a:rPr lang="en-US" baseline="30000" dirty="0" smtClean="0"/>
              <a:t>2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999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PIPS Retrieval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17487" y="1600200"/>
            <a:ext cx="4178313" cy="4525963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3 Parsivel</a:t>
            </a:r>
            <a:r>
              <a:rPr lang="en-US" baseline="30000" dirty="0" smtClean="0"/>
              <a:t>2</a:t>
            </a:r>
            <a:r>
              <a:rPr lang="en-US" dirty="0" smtClean="0"/>
              <a:t> </a:t>
            </a:r>
            <a:r>
              <a:rPr lang="en-US" dirty="0" err="1" smtClean="0"/>
              <a:t>Disdrometers</a:t>
            </a:r>
            <a:r>
              <a:rPr lang="en-US" dirty="0" smtClean="0"/>
              <a:t> oriented differently so as to record DSDs with little wind bias as wind directions shifted.</a:t>
            </a:r>
          </a:p>
          <a:p>
            <a:r>
              <a:rPr lang="en-US" dirty="0" smtClean="0"/>
              <a:t>“Composite” DSD created from quality controlled PSD (see Tokay et al. 2014). 5 m s</a:t>
            </a:r>
            <a:r>
              <a:rPr lang="en-US" baseline="30000" dirty="0" smtClean="0"/>
              <a:t>-1</a:t>
            </a:r>
            <a:r>
              <a:rPr lang="en-US" dirty="0" smtClean="0"/>
              <a:t> wind speed limit imposed.</a:t>
            </a:r>
          </a:p>
          <a:p>
            <a:r>
              <a:rPr lang="en-US" dirty="0" smtClean="0"/>
              <a:t>DSD records were used if the 10s wind direction was ±20° from the orientation of the opening of the </a:t>
            </a:r>
            <a:r>
              <a:rPr lang="en-US" dirty="0" err="1" smtClean="0"/>
              <a:t>disdrometer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pic>
        <p:nvPicPr>
          <p:cNvPr id="6" name="Picture 5" descr="IMG_499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4873" y="1836033"/>
            <a:ext cx="3347160" cy="2510370"/>
          </a:xfrm>
          <a:prstGeom prst="rect">
            <a:avLst/>
          </a:prstGeom>
        </p:spPr>
      </p:pic>
      <p:pic>
        <p:nvPicPr>
          <p:cNvPr id="7" name="Picture 6" descr="pips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235" y="4433495"/>
            <a:ext cx="4648200" cy="242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82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PIPS Retrieval</a:t>
            </a:r>
            <a:endParaRPr lang="en-US" dirty="0"/>
          </a:p>
        </p:txBody>
      </p:sp>
      <p:pic>
        <p:nvPicPr>
          <p:cNvPr id="5" name="Picture 4" descr="composite_50_Nc_bin_88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7001"/>
            <a:ext cx="9144000" cy="304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531035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Results of the composite retrieval from PIPS 1A, 1B, and 2A. Times were only considered for 10 s winds less than 5 m s</a:t>
            </a:r>
            <a:r>
              <a:rPr lang="en-US" baseline="30000" dirty="0" smtClean="0"/>
              <a:t>-1</a:t>
            </a:r>
            <a:r>
              <a:rPr lang="en-US" dirty="0"/>
              <a:t> </a:t>
            </a:r>
            <a:r>
              <a:rPr lang="en-US" dirty="0" smtClean="0"/>
              <a:t>and within 50% of the accepted fall speed. Several problems with large drops likely continue to exist and are being considered.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7484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PIPS Retrieval</a:t>
            </a:r>
            <a:endParaRPr lang="en-US" dirty="0"/>
          </a:p>
        </p:txBody>
      </p:sp>
      <p:pic>
        <p:nvPicPr>
          <p:cNvPr id="5" name="Picture 4" descr="composite_50_dBZ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0539"/>
            <a:ext cx="5022075" cy="1674026"/>
          </a:xfrm>
          <a:prstGeom prst="rect">
            <a:avLst/>
          </a:prstGeom>
        </p:spPr>
      </p:pic>
      <p:pic>
        <p:nvPicPr>
          <p:cNvPr id="6" name="Picture 5" descr="composite_50_dBZ_88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8247"/>
            <a:ext cx="5022075" cy="16740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37" y="1780539"/>
            <a:ext cx="5020055" cy="16733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737" y="4118246"/>
            <a:ext cx="5020055" cy="16733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1417638"/>
            <a:ext cx="4501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SMART Radar 2 Z</a:t>
            </a:r>
            <a:r>
              <a:rPr lang="en-US" baseline="-25000" dirty="0" smtClean="0"/>
              <a:t>H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642263" y="1423348"/>
            <a:ext cx="4501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KJAX Z</a:t>
            </a:r>
            <a:r>
              <a:rPr lang="en-US" baseline="-25000" dirty="0" smtClean="0"/>
              <a:t>H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0" y="5792273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The black line in each figure is the T-Matrix calculated variable (Z or Z</a:t>
            </a:r>
            <a:r>
              <a:rPr lang="en-US" sz="1600" baseline="-25000" dirty="0" smtClean="0"/>
              <a:t>DR</a:t>
            </a:r>
            <a:r>
              <a:rPr lang="en-US" sz="1600" dirty="0" smtClean="0"/>
              <a:t>) from the PIPS and the red line is the radar derived variable over the PIPS. In the bottom panels of each figure, the difference between the </a:t>
            </a:r>
            <a:r>
              <a:rPr lang="en-US" sz="1600" dirty="0" err="1" smtClean="0"/>
              <a:t>disdrometer</a:t>
            </a:r>
            <a:r>
              <a:rPr lang="en-US" sz="1600" dirty="0" smtClean="0"/>
              <a:t> quantity and the radar quantity is shown by the blue line  with the red dashed line displaying the linear trend through time.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52400" y="3604710"/>
            <a:ext cx="4501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SMART Radar 2 Z</a:t>
            </a:r>
            <a:r>
              <a:rPr lang="en-US" baseline="-25000" dirty="0" smtClean="0"/>
              <a:t>DR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642263" y="3604710"/>
            <a:ext cx="4501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KJAX Z</a:t>
            </a:r>
            <a:r>
              <a:rPr lang="en-US" baseline="-25000" dirty="0" smtClean="0"/>
              <a:t>DR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4318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Radar and Soundings</a:t>
            </a:r>
            <a:endParaRPr lang="en-US" dirty="0"/>
          </a:p>
        </p:txBody>
      </p:sp>
      <p:pic>
        <p:nvPicPr>
          <p:cNvPr id="9" name="Picture 8" descr="CPOLRVP_20161007_231323_002.3UT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227"/>
            <a:ext cx="5486400" cy="5486400"/>
          </a:xfrm>
          <a:prstGeom prst="rect">
            <a:avLst/>
          </a:prstGeom>
        </p:spPr>
      </p:pic>
      <p:pic>
        <p:nvPicPr>
          <p:cNvPr id="10" name="Picture 9" descr="sounding_D20161007_23132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048" y="1388104"/>
            <a:ext cx="4540952" cy="451919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339562" y="5613388"/>
            <a:ext cx="3347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Left: SMART Radar 2 reflectivity (colors), dual-Doppler lobe (black line), radar locations (blue dot), and sounding location (blue = drop, red = ground).</a:t>
            </a:r>
          </a:p>
          <a:p>
            <a:endParaRPr lang="en-US" sz="1200" dirty="0" smtClean="0"/>
          </a:p>
          <a:p>
            <a:r>
              <a:rPr lang="en-US" sz="1200" dirty="0" smtClean="0"/>
              <a:t>Right: NOAA P3 Sounding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2068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Radar and Soundings</a:t>
            </a:r>
            <a:endParaRPr lang="en-US" dirty="0"/>
          </a:p>
        </p:txBody>
      </p:sp>
      <p:pic>
        <p:nvPicPr>
          <p:cNvPr id="9" name="Picture 8" descr="sounding_D20161007_231505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432" y="1388104"/>
            <a:ext cx="4544568" cy="4519193"/>
          </a:xfrm>
          <a:prstGeom prst="rect">
            <a:avLst/>
          </a:prstGeom>
        </p:spPr>
      </p:pic>
      <p:pic>
        <p:nvPicPr>
          <p:cNvPr id="10" name="Picture 9" descr="CPOLRVP_20161007_231623_002.3UTC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9921"/>
            <a:ext cx="5486400" cy="5486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339562" y="5613388"/>
            <a:ext cx="33472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Left: SMART Radar 2 reflectivity (colors), dual-Doppler lobe (black line), radar locations (blue dot), and sounding location (blue = drop, red = ground).</a:t>
            </a:r>
          </a:p>
          <a:p>
            <a:endParaRPr lang="en-US" sz="1200" dirty="0" smtClean="0"/>
          </a:p>
          <a:p>
            <a:r>
              <a:rPr lang="en-US" sz="1200" dirty="0" smtClean="0"/>
              <a:t>Right: NOAA P3 Sounding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77949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Thank You for Listening! Questions?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u="sng" dirty="0" smtClean="0"/>
              <a:t>Acknowledgements</a:t>
            </a:r>
          </a:p>
          <a:p>
            <a:pPr marL="0" indent="0" algn="ctr">
              <a:buNone/>
            </a:pPr>
            <a:r>
              <a:rPr lang="en-US" sz="2400" dirty="0" err="1" smtClean="0"/>
              <a:t>Hui</a:t>
            </a:r>
            <a:r>
              <a:rPr lang="en-US" sz="2400" dirty="0" smtClean="0"/>
              <a:t> </a:t>
            </a:r>
            <a:r>
              <a:rPr lang="en-US" sz="2400" dirty="0" err="1" smtClean="0"/>
              <a:t>Christopherson</a:t>
            </a: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HRD Coordination of </a:t>
            </a:r>
            <a:r>
              <a:rPr lang="en-US" sz="2400" dirty="0" err="1" smtClean="0"/>
              <a:t>Dropsondes</a:t>
            </a:r>
            <a:endParaRPr lang="en-US" sz="2400" dirty="0" smtClean="0"/>
          </a:p>
          <a:p>
            <a:pPr marL="0" indent="0" algn="ctr">
              <a:buNone/>
            </a:pPr>
            <a:r>
              <a:rPr lang="en-US" sz="2400" dirty="0" smtClean="0"/>
              <a:t>This work was partially funded by NASA Grant 16</a:t>
            </a:r>
            <a:r>
              <a:rPr lang="en-US" sz="2400" dirty="0"/>
              <a:t>-EARTH16F-</a:t>
            </a:r>
            <a:r>
              <a:rPr lang="en-US" sz="2400" dirty="0" smtClean="0"/>
              <a:t>101. </a:t>
            </a:r>
          </a:p>
          <a:p>
            <a:pPr marL="0" indent="0" algn="ctr">
              <a:buNone/>
            </a:pPr>
            <a:r>
              <a:rPr lang="en-US" u="sng" dirty="0" smtClean="0"/>
              <a:t>References</a:t>
            </a:r>
            <a:endParaRPr lang="en-US" sz="2400" u="sng" dirty="0" smtClean="0"/>
          </a:p>
          <a:p>
            <a:pPr marL="230188" indent="-230188">
              <a:buNone/>
            </a:pPr>
            <a:r>
              <a:rPr lang="en-US" sz="2400" dirty="0" smtClean="0"/>
              <a:t>Tokay, A., D. Wolff, and W. Peterson, 2014: Evaluation of the new version of the laser-optical </a:t>
            </a:r>
            <a:r>
              <a:rPr lang="en-US" sz="2400" dirty="0" err="1" smtClean="0"/>
              <a:t>disdrometer</a:t>
            </a:r>
            <a:r>
              <a:rPr lang="en-US" sz="2400" dirty="0" smtClean="0"/>
              <a:t>, OTT </a:t>
            </a:r>
            <a:r>
              <a:rPr lang="en-US" sz="2400" dirty="0" err="1" smtClean="0"/>
              <a:t>parsivel</a:t>
            </a:r>
            <a:r>
              <a:rPr lang="en-US" sz="2400" dirty="0" smtClean="0"/>
              <a:t>. </a:t>
            </a:r>
            <a:r>
              <a:rPr lang="en-US" sz="2400" i="1" dirty="0" smtClean="0"/>
              <a:t>J. Atmos. Tech.</a:t>
            </a:r>
            <a:r>
              <a:rPr lang="en-US" sz="2400" dirty="0" smtClean="0"/>
              <a:t>, </a:t>
            </a:r>
            <a:r>
              <a:rPr lang="en-US" sz="2400" b="1" dirty="0" smtClean="0"/>
              <a:t>31</a:t>
            </a:r>
            <a:r>
              <a:rPr lang="en-US" sz="2400" dirty="0" smtClean="0"/>
              <a:t>, 1276-1288.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2895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1502</TotalTime>
  <Words>468</Words>
  <Application>Microsoft Macintosh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An Update on the SMART Radar Observations of Hurricane Matthew</vt:lpstr>
      <vt:lpstr>Dataset</vt:lpstr>
      <vt:lpstr>PIPS Retrieval</vt:lpstr>
      <vt:lpstr>PIPS Retrieval</vt:lpstr>
      <vt:lpstr>PIPS Retrieval</vt:lpstr>
      <vt:lpstr>Radar and Soundings</vt:lpstr>
      <vt:lpstr>Radar and Soundings</vt:lpstr>
      <vt:lpstr>Thank You for Listening! Questions?</vt:lpstr>
    </vt:vector>
  </TitlesOfParts>
  <Company>University of Oklahoma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Update on the SMART Radar Observations of Hurricane Matthew</dc:title>
  <dc:creator>Addison Alford</dc:creator>
  <cp:lastModifiedBy>Addison Alford</cp:lastModifiedBy>
  <cp:revision>21</cp:revision>
  <dcterms:created xsi:type="dcterms:W3CDTF">2017-02-07T22:52:40Z</dcterms:created>
  <dcterms:modified xsi:type="dcterms:W3CDTF">2017-02-08T23:55:24Z</dcterms:modified>
</cp:coreProperties>
</file>