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5649" r:id="rId1"/>
  </p:sldMasterIdLst>
  <p:notesMasterIdLst>
    <p:notesMasterId r:id="rId17"/>
  </p:notesMasterIdLst>
  <p:sldIdLst>
    <p:sldId id="261" r:id="rId2"/>
    <p:sldId id="262" r:id="rId3"/>
    <p:sldId id="272" r:id="rId4"/>
    <p:sldId id="264" r:id="rId5"/>
    <p:sldId id="273" r:id="rId6"/>
    <p:sldId id="274" r:id="rId7"/>
    <p:sldId id="277" r:id="rId8"/>
    <p:sldId id="275" r:id="rId9"/>
    <p:sldId id="259" r:id="rId10"/>
    <p:sldId id="260" r:id="rId11"/>
    <p:sldId id="265" r:id="rId12"/>
    <p:sldId id="267" r:id="rId13"/>
    <p:sldId id="278" r:id="rId14"/>
    <p:sldId id="268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8649" autoAdjust="0"/>
    <p:restoredTop sz="86496" autoAdjust="0"/>
  </p:normalViewPr>
  <p:slideViewPr>
    <p:cSldViewPr snapToGrid="0" snapToObjects="1">
      <p:cViewPr>
        <p:scale>
          <a:sx n="94" d="100"/>
          <a:sy n="94" d="100"/>
        </p:scale>
        <p:origin x="-1968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F8493-3A8C-1148-B1DE-F345D7708D84}" type="datetimeFigureOut">
              <a:rPr lang="en-US" smtClean="0"/>
              <a:t>1/24/17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A4602-1FA2-0045-99B4-2BA8987F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5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Use new improvement</a:t>
            </a:r>
            <a:r>
              <a:rPr lang="en-US" baseline="0" dirty="0" smtClean="0"/>
              <a:t> value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A4602-1FA2-0045-99B4-2BA8987F746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84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new improvement</a:t>
            </a:r>
            <a:r>
              <a:rPr lang="en-US" baseline="0" dirty="0" smtClean="0"/>
              <a:t> 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A4602-1FA2-0045-99B4-2BA8987F746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860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Pressure on Y axis, radius on x axis, azimuthally</a:t>
            </a:r>
            <a:r>
              <a:rPr lang="en-US" baseline="0" dirty="0" smtClean="0"/>
              <a:t> averaged field about the storm center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A4602-1FA2-0045-99B4-2BA8987F746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32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 P3:</a:t>
            </a:r>
          </a:p>
          <a:p>
            <a:endParaRPr lang="en-US" dirty="0" smtClean="0"/>
          </a:p>
          <a:p>
            <a:r>
              <a:rPr lang="en-US" dirty="0" smtClean="0"/>
              <a:t>NOAA</a:t>
            </a:r>
            <a:r>
              <a:rPr lang="en-US" baseline="0" dirty="0" smtClean="0"/>
              <a:t> P3 has been used for hurricane reconnaissance for decades.  It flies below 10,000 </a:t>
            </a:r>
            <a:r>
              <a:rPr lang="en-US" baseline="0" dirty="0" err="1" smtClean="0"/>
              <a:t>ft</a:t>
            </a:r>
            <a:r>
              <a:rPr lang="en-US" baseline="0" dirty="0" smtClean="0"/>
              <a:t> and samples more of the inner core of the storm.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A4602-1FA2-0045-99B4-2BA8987F746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1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P3 alone reduced the initial MSLP error by about 50%</a:t>
            </a:r>
            <a:r>
              <a:rPr lang="en-US" baseline="0" dirty="0" smtClean="0"/>
              <a:t>.  But, combining GH with P3 resulted in further reduction in all but the weakest case.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Use improvement 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A4602-1FA2-0045-99B4-2BA8987F746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435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Similar</a:t>
            </a:r>
            <a:r>
              <a:rPr lang="en-US" baseline="0" dirty="0" smtClean="0"/>
              <a:t> result is borne out in the maximum wind forecast as well.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A4602-1FA2-0045-99B4-2BA8987F746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8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if</a:t>
            </a:r>
            <a:r>
              <a:rPr lang="en-US" baseline="0" dirty="0" smtClean="0"/>
              <a:t> we 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A4602-1FA2-0045-99B4-2BA8987F746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29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8"/>
            <a:ext cx="2133600" cy="259317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8"/>
            <a:ext cx="762000" cy="271463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4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256D-2DAD-634C-90D3-23BC079EFA9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4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256D-2DAD-634C-90D3-23BC079EF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3" y="4287823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3" y="5271251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256D-2DAD-634C-90D3-23BC079EF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256D-2DAD-634C-90D3-23BC079EF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4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4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256D-2DAD-634C-90D3-23BC079EF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47157" y="109927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256D-2DAD-634C-90D3-23BC079EF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51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8"/>
            <a:ext cx="2133600" cy="259317"/>
          </a:xfrm>
        </p:spPr>
        <p:txBody>
          <a:bodyPr/>
          <a:lstStyle/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1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70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92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92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256D-2DAD-634C-90D3-23BC079EF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4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4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256D-2DAD-634C-90D3-23BC079EF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256D-2DAD-634C-90D3-23BC079EF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256D-2DAD-634C-90D3-23BC079EF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4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92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4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5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FAA20723-6AF3-524C-AB41-9ED0B3E83FC5}" type="datetimeFigureOut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4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EEA4256D-2DAD-634C-90D3-23BC079EFA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50" r:id="rId1"/>
    <p:sldLayoutId id="2147485651" r:id="rId2"/>
    <p:sldLayoutId id="2147485652" r:id="rId3"/>
    <p:sldLayoutId id="2147485653" r:id="rId4"/>
    <p:sldLayoutId id="2147485654" r:id="rId5"/>
    <p:sldLayoutId id="2147485655" r:id="rId6"/>
    <p:sldLayoutId id="2147485656" r:id="rId7"/>
    <p:sldLayoutId id="2147485657" r:id="rId8"/>
    <p:sldLayoutId id="2147485658" r:id="rId9"/>
    <p:sldLayoutId id="2147485659" r:id="rId10"/>
    <p:sldLayoutId id="2147485660" r:id="rId11"/>
    <p:sldLayoutId id="2147485661" r:id="rId12"/>
    <p:sldLayoutId id="2147485662" r:id="rId13"/>
    <p:sldLayoutId id="214748566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34.png"/><Relationship Id="rId5" Type="http://schemas.openxmlformats.org/officeDocument/2006/relationships/image" Target="../media/image35.jpeg"/><Relationship Id="rId6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33.png"/><Relationship Id="rId5" Type="http://schemas.openxmlformats.org/officeDocument/2006/relationships/image" Target="../media/image44.png"/><Relationship Id="rId6" Type="http://schemas.openxmlformats.org/officeDocument/2006/relationships/image" Target="../media/image22.png"/><Relationship Id="rId7" Type="http://schemas.openxmlformats.org/officeDocument/2006/relationships/image" Target="../media/image28.png"/><Relationship Id="rId8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7.png"/><Relationship Id="rId5" Type="http://schemas.openxmlformats.org/officeDocument/2006/relationships/image" Target="../media/image19.png"/><Relationship Id="rId6" Type="http://schemas.openxmlformats.org/officeDocument/2006/relationships/image" Target="../media/image16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2487" y="446814"/>
            <a:ext cx="8101964" cy="2644049"/>
          </a:xfrm>
        </p:spPr>
        <p:txBody>
          <a:bodyPr anchor="ctr" anchorCtr="0">
            <a:normAutofit fontScale="90000"/>
          </a:bodyPr>
          <a:lstStyle/>
          <a:p>
            <a:r>
              <a:rPr lang="en-US" sz="3200" b="1" dirty="0" smtClean="0"/>
              <a:t>Impact </a:t>
            </a:r>
            <a:r>
              <a:rPr lang="en-US" sz="3200" b="1" dirty="0"/>
              <a:t>of Global Hawk Observing Strategies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on </a:t>
            </a:r>
            <a:r>
              <a:rPr lang="en-US" sz="3200" b="1" dirty="0"/>
              <a:t>Vortex-Scale Tropical Cyclone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Analyses and Forecasts in </a:t>
            </a:r>
            <a:r>
              <a:rPr lang="en-US" sz="3200" b="1" dirty="0"/>
              <a:t>an OSSE Framework</a:t>
            </a:r>
            <a:br>
              <a:rPr lang="en-US" sz="3200" b="1" dirty="0"/>
            </a:br>
            <a:endParaRPr lang="en-US" sz="3200" b="1" dirty="0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597327" y="5315675"/>
            <a:ext cx="1133856" cy="10194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5667" y="5265296"/>
            <a:ext cx="1516895" cy="1219508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11364" y="5292158"/>
            <a:ext cx="1115995" cy="1133855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388367" y="5408796"/>
            <a:ext cx="1099942" cy="926366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55412"/>
            <a:ext cx="6858000" cy="2036762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Brittany Dahl</a:t>
            </a:r>
          </a:p>
          <a:p>
            <a:r>
              <a:rPr lang="en-US" dirty="0" smtClean="0"/>
              <a:t>Univ. of Miami/CIMAS and NOAA/AOML/HRD</a:t>
            </a:r>
          </a:p>
          <a:p>
            <a:endParaRPr lang="en-US" dirty="0"/>
          </a:p>
          <a:p>
            <a:r>
              <a:rPr lang="en-US" sz="2200" dirty="0" err="1" smtClean="0"/>
              <a:t>Altuğ</a:t>
            </a:r>
            <a:r>
              <a:rPr lang="en-US" sz="2200" dirty="0" smtClean="0"/>
              <a:t> </a:t>
            </a:r>
            <a:r>
              <a:rPr lang="en-US" sz="2200" dirty="0" err="1" smtClean="0"/>
              <a:t>Aksoy</a:t>
            </a:r>
            <a:r>
              <a:rPr lang="en-US" sz="2200" dirty="0" smtClean="0"/>
              <a:t>, Jason </a:t>
            </a:r>
            <a:r>
              <a:rPr lang="en-US" sz="2200" dirty="0" err="1" smtClean="0"/>
              <a:t>Dunion</a:t>
            </a:r>
            <a:r>
              <a:rPr lang="en-US" sz="2200" dirty="0" smtClean="0"/>
              <a:t>, Hui </a:t>
            </a:r>
            <a:r>
              <a:rPr lang="en-US" sz="2200" dirty="0" err="1" smtClean="0"/>
              <a:t>Christophersen</a:t>
            </a:r>
            <a:endParaRPr lang="en-US" sz="2200" dirty="0" smtClean="0"/>
          </a:p>
          <a:p>
            <a:r>
              <a:rPr lang="en-US" sz="1800" dirty="0" smtClean="0"/>
              <a:t>Univ. of Miami/CIMAS and NOAA/AOML/HRD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378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zPertSpecHum_gh2_20050803120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9" r="16582"/>
          <a:stretch/>
        </p:blipFill>
        <p:spPr>
          <a:xfrm>
            <a:off x="3617626" y="4292478"/>
            <a:ext cx="2583099" cy="21671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9595" y="264719"/>
            <a:ext cx="60477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Specific Humidity Pert. R-Z Mean Analysis</a:t>
            </a:r>
          </a:p>
          <a:p>
            <a:pPr algn="ctr"/>
            <a:r>
              <a:rPr lang="en-US" sz="2400" b="1" dirty="0"/>
              <a:t>Rapidly Intensifying Hurricane </a:t>
            </a:r>
            <a:r>
              <a:rPr lang="en-US" sz="2400" b="1" dirty="0" smtClean="0"/>
              <a:t>Case</a:t>
            </a:r>
          </a:p>
        </p:txBody>
      </p:sp>
      <p:sp>
        <p:nvSpPr>
          <p:cNvPr id="22" name="Frame 21"/>
          <p:cNvSpPr/>
          <p:nvPr/>
        </p:nvSpPr>
        <p:spPr>
          <a:xfrm>
            <a:off x="3798414" y="5289331"/>
            <a:ext cx="645584" cy="993900"/>
          </a:xfrm>
          <a:prstGeom prst="frame">
            <a:avLst>
              <a:gd name="adj1" fmla="val 2020"/>
            </a:avLst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24" name="Picture 23" descr="azPertSpecHum_noDA_2005080312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9" r="16416"/>
          <a:stretch/>
        </p:blipFill>
        <p:spPr>
          <a:xfrm>
            <a:off x="417463" y="1664163"/>
            <a:ext cx="2588217" cy="2167128"/>
          </a:xfrm>
          <a:prstGeom prst="rect">
            <a:avLst/>
          </a:prstGeom>
        </p:spPr>
      </p:pic>
      <p:pic>
        <p:nvPicPr>
          <p:cNvPr id="25" name="Picture 24" descr="azPertSpecHum_gh1_2005080312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9" r="16747"/>
          <a:stretch/>
        </p:blipFill>
        <p:spPr>
          <a:xfrm>
            <a:off x="3593040" y="1675921"/>
            <a:ext cx="2577980" cy="2167128"/>
          </a:xfrm>
          <a:prstGeom prst="rect">
            <a:avLst/>
          </a:prstGeom>
        </p:spPr>
      </p:pic>
      <p:pic>
        <p:nvPicPr>
          <p:cNvPr id="26" name="Picture 25" descr="azPertSpecHum_gh1a_20050803120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9" r="16747"/>
          <a:stretch/>
        </p:blipFill>
        <p:spPr>
          <a:xfrm>
            <a:off x="6200725" y="1675921"/>
            <a:ext cx="2577980" cy="2167128"/>
          </a:xfrm>
          <a:prstGeom prst="rect">
            <a:avLst/>
          </a:prstGeom>
        </p:spPr>
      </p:pic>
      <p:pic>
        <p:nvPicPr>
          <p:cNvPr id="28" name="Picture 27" descr="azPertSpecHum_gh3_200508031200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9" r="16582"/>
          <a:stretch/>
        </p:blipFill>
        <p:spPr>
          <a:xfrm>
            <a:off x="6200725" y="4280720"/>
            <a:ext cx="2583099" cy="2167128"/>
          </a:xfrm>
          <a:prstGeom prst="rect">
            <a:avLst/>
          </a:prstGeom>
        </p:spPr>
      </p:pic>
      <p:pic>
        <p:nvPicPr>
          <p:cNvPr id="29" name="Picture 28" descr="azPertSpecHum_NatureRun_200508031200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9" r="16747"/>
          <a:stretch/>
        </p:blipFill>
        <p:spPr>
          <a:xfrm>
            <a:off x="427700" y="4292478"/>
            <a:ext cx="2577980" cy="216712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97161" y="3935913"/>
            <a:ext cx="2138404" cy="36933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libri"/>
                <a:cs typeface="Calibri"/>
              </a:rPr>
              <a:t>Nature Run (truth) 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7286" y="1319019"/>
            <a:ext cx="207614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Orig</a:t>
            </a:r>
            <a:r>
              <a:rPr lang="en-US" dirty="0" smtClean="0">
                <a:latin typeface="Calibri"/>
                <a:cs typeface="Calibri"/>
              </a:rPr>
              <a:t> + Even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15278" y="3931803"/>
            <a:ext cx="1769698" cy="36933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alibri"/>
                <a:cs typeface="Calibri"/>
              </a:rPr>
              <a:t>Orig</a:t>
            </a:r>
            <a:r>
              <a:rPr lang="en-US" dirty="0" smtClean="0">
                <a:latin typeface="Calibri"/>
                <a:cs typeface="Calibri"/>
              </a:rPr>
              <a:t> + Inner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43768" y="3923146"/>
            <a:ext cx="2076141" cy="36933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alibri"/>
                <a:cs typeface="Calibri"/>
              </a:rPr>
              <a:t>Orig</a:t>
            </a:r>
            <a:r>
              <a:rPr lang="en-US" dirty="0" smtClean="0">
                <a:latin typeface="Calibri"/>
                <a:cs typeface="Calibri"/>
              </a:rPr>
              <a:t> + Outer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97161" y="1305838"/>
            <a:ext cx="2138404" cy="36933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No DA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80333" y="1321845"/>
            <a:ext cx="196133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Original</a:t>
            </a:r>
            <a:endParaRPr lang="en-US" dirty="0">
              <a:latin typeface="Calibri"/>
              <a:cs typeface="Calibri"/>
            </a:endParaRPr>
          </a:p>
        </p:txBody>
      </p:sp>
      <p:pic>
        <p:nvPicPr>
          <p:cNvPr id="36" name="Picture 35" descr="azPertSpecHum_gh2_20050803120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84" t="6256" r="7159" b="11340"/>
          <a:stretch/>
        </p:blipFill>
        <p:spPr>
          <a:xfrm>
            <a:off x="3107631" y="2427041"/>
            <a:ext cx="438373" cy="2926080"/>
          </a:xfrm>
          <a:prstGeom prst="rect">
            <a:avLst/>
          </a:prstGeom>
        </p:spPr>
      </p:pic>
      <p:sp>
        <p:nvSpPr>
          <p:cNvPr id="37" name="Frame 36"/>
          <p:cNvSpPr/>
          <p:nvPr/>
        </p:nvSpPr>
        <p:spPr>
          <a:xfrm>
            <a:off x="596401" y="5263475"/>
            <a:ext cx="645584" cy="993900"/>
          </a:xfrm>
          <a:prstGeom prst="frame">
            <a:avLst>
              <a:gd name="adj1" fmla="val 2020"/>
            </a:avLst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8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98345" y="352399"/>
            <a:ext cx="6591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Combining Global </a:t>
            </a:r>
            <a:r>
              <a:rPr lang="en-US" sz="2400" b="1" dirty="0" smtClean="0"/>
              <a:t>Hawk with P3 Observations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75584" y="1213039"/>
            <a:ext cx="1162373" cy="40011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NOAA P3</a:t>
            </a:r>
            <a:endParaRPr lang="en-US" sz="2000" b="1" dirty="0"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6937" y="4638154"/>
            <a:ext cx="864277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Arial"/>
                <a:cs typeface="Arial"/>
              </a:rPr>
              <a:t>Observations Simulated:</a:t>
            </a:r>
            <a:endParaRPr lang="en-US" sz="2000" b="1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Arial"/>
                <a:cs typeface="Arial"/>
              </a:rPr>
              <a:t>    </a:t>
            </a:r>
            <a:r>
              <a:rPr lang="en-US" sz="2000" b="1" dirty="0" smtClean="0">
                <a:latin typeface="Calibri"/>
                <a:cs typeface="Calibri"/>
              </a:rPr>
              <a:t> Global Hawk    </a:t>
            </a:r>
            <a:r>
              <a:rPr lang="en-US" sz="2000" dirty="0" smtClean="0">
                <a:latin typeface="Calibri"/>
                <a:cs typeface="Calibri"/>
              </a:rPr>
              <a:t>Dropsondes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Calibri"/>
                <a:cs typeface="Calibri"/>
              </a:rPr>
              <a:t>      NOAA P3          </a:t>
            </a:r>
            <a:r>
              <a:rPr lang="en-US" sz="2000" dirty="0" smtClean="0">
                <a:latin typeface="Calibri"/>
                <a:cs typeface="Calibri"/>
              </a:rPr>
              <a:t>Tail Doppler radar (TDR), dropsondes, flight level, and SFMR</a:t>
            </a:r>
          </a:p>
          <a:p>
            <a:endParaRPr lang="en-US" sz="24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41523" y="1213039"/>
            <a:ext cx="2173274" cy="40011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alibri"/>
                <a:cs typeface="Calibri"/>
              </a:rPr>
              <a:t>GH </a:t>
            </a:r>
            <a:r>
              <a:rPr lang="en-US" sz="2000" b="1" dirty="0" err="1" smtClean="0">
                <a:latin typeface="Calibri"/>
                <a:cs typeface="Calibri"/>
              </a:rPr>
              <a:t>Orig</a:t>
            </a:r>
            <a:r>
              <a:rPr lang="en-US" sz="2000" b="1" dirty="0" smtClean="0">
                <a:latin typeface="Calibri"/>
                <a:cs typeface="Calibri"/>
              </a:rPr>
              <a:t> + Inner</a:t>
            </a:r>
            <a:endParaRPr lang="en-US" sz="2000" b="1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66147" y="2682727"/>
            <a:ext cx="38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+</a:t>
            </a:r>
            <a:endParaRPr lang="en-US" sz="2400" dirty="0"/>
          </a:p>
        </p:txBody>
      </p:sp>
      <p:pic>
        <p:nvPicPr>
          <p:cNvPr id="3" name="Picture 2" descr="flighttrack_RB_080106Z_63drops2xinn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795" y="1550024"/>
            <a:ext cx="2743200" cy="2743200"/>
          </a:xfrm>
          <a:prstGeom prst="rect">
            <a:avLst/>
          </a:prstGeom>
        </p:spPr>
      </p:pic>
      <p:pic>
        <p:nvPicPr>
          <p:cNvPr id="4" name="Picture 3" descr="flighttrack_P3BF_08010600Z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134" y="1580803"/>
            <a:ext cx="2743200" cy="2743200"/>
          </a:xfrm>
          <a:prstGeom prst="rect">
            <a:avLst/>
          </a:prstGeom>
        </p:spPr>
      </p:pic>
      <p:pic>
        <p:nvPicPr>
          <p:cNvPr id="6" name="Picture 5" descr="p3_flight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018" y="3527382"/>
            <a:ext cx="1625360" cy="1084928"/>
          </a:xfrm>
          <a:prstGeom prst="rect">
            <a:avLst/>
          </a:prstGeom>
        </p:spPr>
      </p:pic>
      <p:pic>
        <p:nvPicPr>
          <p:cNvPr id="11" name="Picture 10" descr="KQ-X tanker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60" y="3524476"/>
            <a:ext cx="1694586" cy="108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58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cst_pi_mavg_080112_p3expt_newd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0" r="1907" b="51634"/>
          <a:stretch/>
        </p:blipFill>
        <p:spPr>
          <a:xfrm>
            <a:off x="164626" y="1578167"/>
            <a:ext cx="4482926" cy="1594040"/>
          </a:xfrm>
          <a:prstGeom prst="rect">
            <a:avLst/>
          </a:prstGeom>
        </p:spPr>
      </p:pic>
      <p:pic>
        <p:nvPicPr>
          <p:cNvPr id="3" name="Picture 2" descr="fcst_pi_mavg_080212_p3expt_newd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6" r="1585" b="52109"/>
          <a:stretch/>
        </p:blipFill>
        <p:spPr>
          <a:xfrm>
            <a:off x="164626" y="4034200"/>
            <a:ext cx="4471167" cy="1539282"/>
          </a:xfrm>
          <a:prstGeom prst="rect">
            <a:avLst/>
          </a:prstGeom>
        </p:spPr>
      </p:pic>
      <p:pic>
        <p:nvPicPr>
          <p:cNvPr id="4" name="Picture 3" descr="fcst_pi_mavg_080312_p3expt_newda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3" t="2287" r="1746" b="52109"/>
          <a:stretch/>
        </p:blipFill>
        <p:spPr>
          <a:xfrm>
            <a:off x="4635793" y="1578167"/>
            <a:ext cx="4324476" cy="1594690"/>
          </a:xfrm>
          <a:prstGeom prst="rect">
            <a:avLst/>
          </a:prstGeom>
        </p:spPr>
      </p:pic>
      <p:pic>
        <p:nvPicPr>
          <p:cNvPr id="6" name="Picture 5" descr="fcst_pi_mavg_080412_p3expt_newda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2288" r="1585" b="50562"/>
          <a:stretch/>
        </p:blipFill>
        <p:spPr>
          <a:xfrm>
            <a:off x="4647552" y="4034200"/>
            <a:ext cx="4312717" cy="16318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0685" y="401312"/>
            <a:ext cx="5942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MSLP Forecast Improvement vs. P3 Only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5674515" y="1909902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412577" y="4462497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770601" y="2300259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9013" y="1265435"/>
            <a:ext cx="2077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Tropical Depression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0404" y="3744718"/>
            <a:ext cx="158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Tropical Storm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35850" y="1267663"/>
            <a:ext cx="2304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Intensifying Hurricane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29768" y="3744718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Major Hurricane</a:t>
            </a:r>
            <a:endParaRPr lang="en-US" b="1" dirty="0">
              <a:latin typeface="Calibri"/>
              <a:cs typeface="Calibri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853826" y="3327582"/>
            <a:ext cx="1587451" cy="434895"/>
            <a:chOff x="3853826" y="3233518"/>
            <a:chExt cx="1587451" cy="434895"/>
          </a:xfrm>
        </p:grpSpPr>
        <p:pic>
          <p:nvPicPr>
            <p:cNvPr id="7" name="Picture 6" descr="fcst_pi_mavg_legend_p3expt_newda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45" t="15361" r="28751" b="71780"/>
            <a:stretch/>
          </p:blipFill>
          <p:spPr>
            <a:xfrm>
              <a:off x="3853826" y="3233518"/>
              <a:ext cx="1587451" cy="4348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4" name="Picture 23" descr="int_fcst_3hr_legend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802" t="16460" r="48948" b="79836"/>
            <a:stretch/>
          </p:blipFill>
          <p:spPr>
            <a:xfrm>
              <a:off x="3911111" y="3409902"/>
              <a:ext cx="317493" cy="188128"/>
            </a:xfrm>
            <a:prstGeom prst="rect">
              <a:avLst/>
            </a:prstGeom>
            <a:ln w="12700" cmpd="sng">
              <a:solidFill>
                <a:srgbClr val="FFFFFF"/>
              </a:solidFill>
            </a:ln>
          </p:spPr>
        </p:pic>
      </p:grpSp>
      <p:cxnSp>
        <p:nvCxnSpPr>
          <p:cNvPr id="25" name="Straight Arrow Connector 24"/>
          <p:cNvCxnSpPr/>
          <p:nvPr/>
        </p:nvCxnSpPr>
        <p:spPr>
          <a:xfrm flipH="1" flipV="1">
            <a:off x="1813894" y="4429156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620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/>
          <p:cNvCxnSpPr/>
          <p:nvPr/>
        </p:nvCxnSpPr>
        <p:spPr>
          <a:xfrm flipH="1" flipV="1">
            <a:off x="5404501" y="2042057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fcst_pi_mavg_080112_p3expt_newd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09" r="1585" b="2770"/>
          <a:stretch/>
        </p:blipFill>
        <p:spPr>
          <a:xfrm>
            <a:off x="185877" y="1552120"/>
            <a:ext cx="4494288" cy="1600200"/>
          </a:xfrm>
          <a:prstGeom prst="rect">
            <a:avLst/>
          </a:prstGeom>
        </p:spPr>
      </p:pic>
      <p:pic>
        <p:nvPicPr>
          <p:cNvPr id="18" name="Picture 17" descr="fcst_pi_mavg_080212_p3expt_newd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" t="50724" r="1747" b="2984"/>
          <a:stretch/>
        </p:blipFill>
        <p:spPr>
          <a:xfrm>
            <a:off x="185877" y="3924071"/>
            <a:ext cx="4494288" cy="1607143"/>
          </a:xfrm>
          <a:prstGeom prst="rect">
            <a:avLst/>
          </a:prstGeom>
        </p:spPr>
      </p:pic>
      <p:pic>
        <p:nvPicPr>
          <p:cNvPr id="19" name="Picture 18" descr="fcst_pi_mavg_080312_p3expt_newda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3" t="50938" r="1746" b="3413"/>
          <a:stretch/>
        </p:blipFill>
        <p:spPr>
          <a:xfrm>
            <a:off x="4635500" y="1563878"/>
            <a:ext cx="4335046" cy="1600200"/>
          </a:xfrm>
          <a:prstGeom prst="rect">
            <a:avLst/>
          </a:prstGeom>
        </p:spPr>
      </p:pic>
      <p:pic>
        <p:nvPicPr>
          <p:cNvPr id="20" name="Picture 19" descr="fcst_pi_mavg_080412_p3expt_newda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5" t="50509" r="1906" b="3628"/>
          <a:stretch/>
        </p:blipFill>
        <p:spPr>
          <a:xfrm>
            <a:off x="4680165" y="3889814"/>
            <a:ext cx="4290381" cy="15966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842398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Max </a:t>
            </a:r>
            <a:r>
              <a:rPr lang="en-US" sz="2400" b="1" dirty="0" err="1" smtClean="0"/>
              <a:t>Sfc</a:t>
            </a:r>
            <a:r>
              <a:rPr lang="en-US" sz="2400" b="1" dirty="0" smtClean="0"/>
              <a:t> Wind </a:t>
            </a:r>
            <a:r>
              <a:rPr lang="en-US" sz="2400" b="1" dirty="0"/>
              <a:t>Forecast Improvement vs. </a:t>
            </a:r>
            <a:r>
              <a:rPr lang="en-US" sz="2400" b="1" dirty="0" smtClean="0"/>
              <a:t>P3 Only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759336" y="4343597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310308" y="4343597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69013" y="1265435"/>
            <a:ext cx="2077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Tropical Depression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2163" y="3615380"/>
            <a:ext cx="158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Tropical Storm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34400" y="1267663"/>
            <a:ext cx="2304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Intensifying Hurricane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76804" y="3615380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Major Hurricane</a:t>
            </a:r>
            <a:endParaRPr lang="en-US" b="1" dirty="0">
              <a:latin typeface="Calibri"/>
              <a:cs typeface="Calibri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853826" y="3233518"/>
            <a:ext cx="1587451" cy="434895"/>
            <a:chOff x="3853826" y="3233518"/>
            <a:chExt cx="1587451" cy="434895"/>
          </a:xfrm>
        </p:grpSpPr>
        <p:pic>
          <p:nvPicPr>
            <p:cNvPr id="26" name="Picture 25" descr="fcst_pi_mavg_legend_p3expt_newda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45" t="15361" r="28751" b="71780"/>
            <a:stretch/>
          </p:blipFill>
          <p:spPr>
            <a:xfrm>
              <a:off x="3853826" y="3233518"/>
              <a:ext cx="1587451" cy="4348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7" name="Picture 26" descr="int_fcst_3hr_legend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802" t="16460" r="48948" b="79836"/>
            <a:stretch/>
          </p:blipFill>
          <p:spPr>
            <a:xfrm>
              <a:off x="3911111" y="3409902"/>
              <a:ext cx="317493" cy="188128"/>
            </a:xfrm>
            <a:prstGeom prst="rect">
              <a:avLst/>
            </a:prstGeom>
            <a:ln w="12700" cmpd="sng">
              <a:solidFill>
                <a:srgbClr val="FFFFFF"/>
              </a:solidFill>
            </a:ln>
          </p:spPr>
        </p:pic>
      </p:grpSp>
      <p:cxnSp>
        <p:nvCxnSpPr>
          <p:cNvPr id="28" name="Straight Arrow Connector 27"/>
          <p:cNvCxnSpPr/>
          <p:nvPr/>
        </p:nvCxnSpPr>
        <p:spPr>
          <a:xfrm flipH="1" flipV="1">
            <a:off x="1089803" y="2186942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5474467" y="1933062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753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zPertSpecHum_p3vsp3gh2_20050803120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4" r="4515"/>
          <a:stretch/>
        </p:blipFill>
        <p:spPr>
          <a:xfrm>
            <a:off x="6027571" y="4431123"/>
            <a:ext cx="2928960" cy="2167128"/>
          </a:xfrm>
          <a:prstGeom prst="rect">
            <a:avLst/>
          </a:prstGeom>
        </p:spPr>
      </p:pic>
      <p:pic>
        <p:nvPicPr>
          <p:cNvPr id="27" name="Picture 26" descr="azPertSpecHum_P3ctrl_2005080312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35" r="16582"/>
          <a:stretch/>
        </p:blipFill>
        <p:spPr>
          <a:xfrm>
            <a:off x="3408055" y="4431123"/>
            <a:ext cx="2576919" cy="2167128"/>
          </a:xfrm>
          <a:prstGeom prst="rect">
            <a:avLst/>
          </a:prstGeom>
        </p:spPr>
      </p:pic>
      <p:pic>
        <p:nvPicPr>
          <p:cNvPr id="26" name="Picture 25" descr="azPertSpecHum_NatureRun_2005080312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2" r="16582"/>
          <a:stretch/>
        </p:blipFill>
        <p:spPr>
          <a:xfrm>
            <a:off x="270443" y="4431123"/>
            <a:ext cx="2577070" cy="2167128"/>
          </a:xfrm>
          <a:prstGeom prst="rect">
            <a:avLst/>
          </a:prstGeom>
        </p:spPr>
      </p:pic>
      <p:pic>
        <p:nvPicPr>
          <p:cNvPr id="25" name="Picture 24" descr="azTanV_p3ctrl_20050803120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7" r="16582"/>
          <a:stretch/>
        </p:blipFill>
        <p:spPr>
          <a:xfrm>
            <a:off x="3408055" y="1868757"/>
            <a:ext cx="2619516" cy="21671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89104" y="1181959"/>
            <a:ext cx="1238249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latin typeface="Calibri"/>
                <a:cs typeface="Calibri"/>
              </a:rPr>
              <a:t>P3 Only</a:t>
            </a:r>
            <a:endParaRPr lang="en-US" sz="2000" b="1" u="sng" dirty="0"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3512" y="1181959"/>
            <a:ext cx="2429226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latin typeface="Calibri"/>
                <a:cs typeface="Calibri"/>
              </a:rPr>
              <a:t>GH + P3 vs. P3 Only</a:t>
            </a:r>
            <a:endParaRPr lang="en-US" sz="2000" b="1" u="sng" dirty="0">
              <a:latin typeface="Calibri"/>
              <a:cs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522" y="1164857"/>
            <a:ext cx="2246308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latin typeface="Calibri"/>
                <a:cs typeface="Calibri"/>
              </a:rPr>
              <a:t>Nature Run (truth) </a:t>
            </a:r>
            <a:endParaRPr lang="en-US" sz="2000" b="1" u="sng" dirty="0"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23552" y="381001"/>
            <a:ext cx="2240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Analysis Fields </a:t>
            </a:r>
            <a:endParaRPr lang="en-US" sz="2400" b="1" dirty="0"/>
          </a:p>
        </p:txBody>
      </p:sp>
      <p:sp>
        <p:nvSpPr>
          <p:cNvPr id="6" name="Donut 5"/>
          <p:cNvSpPr/>
          <p:nvPr/>
        </p:nvSpPr>
        <p:spPr>
          <a:xfrm>
            <a:off x="6339010" y="1821725"/>
            <a:ext cx="1359104" cy="727909"/>
          </a:xfrm>
          <a:prstGeom prst="donut">
            <a:avLst>
              <a:gd name="adj" fmla="val 108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Donut 16"/>
          <p:cNvSpPr/>
          <p:nvPr/>
        </p:nvSpPr>
        <p:spPr>
          <a:xfrm>
            <a:off x="3733432" y="1856999"/>
            <a:ext cx="1359104" cy="727909"/>
          </a:xfrm>
          <a:prstGeom prst="donut">
            <a:avLst>
              <a:gd name="adj" fmla="val 108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8650" y="1487667"/>
            <a:ext cx="1886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libri"/>
                <a:cs typeface="Calibri"/>
              </a:rPr>
              <a:t>Tan V  R-Z mean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1148" y="4061791"/>
            <a:ext cx="2029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libri"/>
                <a:cs typeface="Calibri"/>
              </a:rPr>
              <a:t>Q Pert  R-Z mean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22" name="Donut 21"/>
          <p:cNvSpPr/>
          <p:nvPr/>
        </p:nvSpPr>
        <p:spPr>
          <a:xfrm>
            <a:off x="369451" y="5623608"/>
            <a:ext cx="1359104" cy="727909"/>
          </a:xfrm>
          <a:prstGeom prst="donut">
            <a:avLst>
              <a:gd name="adj" fmla="val 1082"/>
            </a:avLst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Donut 22"/>
          <p:cNvSpPr/>
          <p:nvPr/>
        </p:nvSpPr>
        <p:spPr>
          <a:xfrm>
            <a:off x="6179021" y="5517232"/>
            <a:ext cx="1359104" cy="727909"/>
          </a:xfrm>
          <a:prstGeom prst="donut">
            <a:avLst>
              <a:gd name="adj" fmla="val 1082"/>
            </a:avLst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4" name="Picture 23" descr="azTanV_NatureRun_200508031200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0" r="16002"/>
          <a:stretch/>
        </p:blipFill>
        <p:spPr>
          <a:xfrm>
            <a:off x="254706" y="1868757"/>
            <a:ext cx="2622102" cy="2167128"/>
          </a:xfrm>
          <a:prstGeom prst="rect">
            <a:avLst/>
          </a:prstGeom>
        </p:spPr>
      </p:pic>
      <p:pic>
        <p:nvPicPr>
          <p:cNvPr id="28" name="Picture 27" descr="azTanV_NatureRun_200508031200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19" t="5994" r="6076" b="11561"/>
          <a:stretch/>
        </p:blipFill>
        <p:spPr>
          <a:xfrm>
            <a:off x="2956830" y="1821725"/>
            <a:ext cx="352657" cy="2075078"/>
          </a:xfrm>
          <a:prstGeom prst="rect">
            <a:avLst/>
          </a:prstGeom>
        </p:spPr>
      </p:pic>
      <p:pic>
        <p:nvPicPr>
          <p:cNvPr id="30" name="Picture 29" descr="azPertSpecHum_gh2_200508031200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84" t="6256" r="7159" b="11340"/>
          <a:stretch/>
        </p:blipFill>
        <p:spPr>
          <a:xfrm>
            <a:off x="2956830" y="4431123"/>
            <a:ext cx="309904" cy="2068568"/>
          </a:xfrm>
          <a:prstGeom prst="rect">
            <a:avLst/>
          </a:prstGeom>
        </p:spPr>
      </p:pic>
      <p:pic>
        <p:nvPicPr>
          <p:cNvPr id="33" name="Picture 32" descr="azTanV_p3vsp3gh2_200508031200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4" r="5507"/>
          <a:stretch/>
        </p:blipFill>
        <p:spPr>
          <a:xfrm>
            <a:off x="6009471" y="1821725"/>
            <a:ext cx="2898539" cy="216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2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98294"/>
            <a:ext cx="7886700" cy="555625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Summary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71" y="1190007"/>
            <a:ext cx="8583983" cy="1996837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r>
              <a:rPr lang="en-US" sz="2000" dirty="0" smtClean="0">
                <a:solidFill>
                  <a:srgbClr val="000000"/>
                </a:solidFill>
                <a:latin typeface="Calibri"/>
                <a:cs typeface="Calibri"/>
              </a:rPr>
              <a:t>ssimilating Global Hawk dropsondes alone, adding dropsondes in the inner core showed the most improvement in the analysis structure and forecast 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Calibri"/>
                <a:cs typeface="Calibri"/>
              </a:rPr>
              <a:t>Global Hawk dropsondes combined with standard P3 observations improved the analysis and forecast even more than assimilating P3 </a:t>
            </a:r>
            <a:r>
              <a:rPr lang="en-US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obs</a:t>
            </a:r>
            <a:r>
              <a:rPr lang="en-US" sz="2000" dirty="0" smtClean="0">
                <a:solidFill>
                  <a:srgbClr val="000000"/>
                </a:solidFill>
                <a:latin typeface="Calibri"/>
                <a:cs typeface="Calibri"/>
              </a:rPr>
              <a:t> alone</a:t>
            </a:r>
          </a:p>
          <a:p>
            <a:endParaRPr lang="en-US" sz="2000" dirty="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1878" y="3221739"/>
            <a:ext cx="8576076" cy="555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000000"/>
                </a:solidFill>
                <a:cs typeface="Arial"/>
              </a:rPr>
              <a:t>Future Work</a:t>
            </a:r>
            <a:endParaRPr lang="en-US" sz="2800" b="1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972" y="3948622"/>
            <a:ext cx="8666295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Calibri"/>
                <a:cs typeface="Calibri"/>
              </a:rPr>
              <a:t>Repeat experiments 12 hours later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>
                <a:latin typeface="Calibri"/>
                <a:cs typeface="Calibri"/>
              </a:rPr>
              <a:t>How are results affected by diurnal cycle? </a:t>
            </a:r>
            <a:br>
              <a:rPr lang="en-US" sz="2000" dirty="0" smtClean="0">
                <a:latin typeface="Calibri"/>
                <a:cs typeface="Calibri"/>
              </a:rPr>
            </a:br>
            <a:endParaRPr lang="en-US" sz="2000" dirty="0">
              <a:latin typeface="Calibri"/>
              <a:cs typeface="Calibri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Calibri"/>
                <a:cs typeface="Calibri"/>
              </a:rPr>
              <a:t>Experiment with full cycling in HEDAS 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sz="2000" dirty="0" smtClean="0">
                <a:latin typeface="Calibri"/>
                <a:cs typeface="Calibri"/>
              </a:rPr>
              <a:t>Future runs can benefit from positive impact of GH data in earlier runs</a:t>
            </a:r>
          </a:p>
          <a:p>
            <a:pPr lvl="1"/>
            <a:endParaRPr lang="en-US" sz="2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143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41" y="214732"/>
            <a:ext cx="7344918" cy="901276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Global Hawk UAS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695" y="1443833"/>
            <a:ext cx="4368865" cy="4700948"/>
          </a:xfrm>
        </p:spPr>
        <p:txBody>
          <a:bodyPr anchor="ctr"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Used for hurricane reconnaissance during </a:t>
            </a:r>
            <a:r>
              <a:rPr lang="en-US" sz="2000" dirty="0">
                <a:solidFill>
                  <a:schemeClr val="tx1"/>
                </a:solidFill>
                <a:latin typeface="Calibri"/>
                <a:cs typeface="Calibri"/>
              </a:rPr>
              <a:t>SHOUT Project </a:t>
            </a:r>
            <a:endParaRPr lang="en-US" sz="2000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24+ </a:t>
            </a:r>
            <a:r>
              <a:rPr lang="en-US" sz="2000" dirty="0" err="1" smtClean="0">
                <a:solidFill>
                  <a:schemeClr val="tx1"/>
                </a:solidFill>
                <a:latin typeface="Calibri"/>
                <a:cs typeface="Calibri"/>
              </a:rPr>
              <a:t>hr</a:t>
            </a:r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 endurance</a:t>
            </a:r>
            <a:endParaRPr lang="en-US"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55,000 </a:t>
            </a:r>
            <a:r>
              <a:rPr lang="en-US" sz="2000" dirty="0">
                <a:solidFill>
                  <a:schemeClr val="tx1"/>
                </a:solidFill>
                <a:latin typeface="Calibri"/>
                <a:cs typeface="Calibri"/>
              </a:rPr>
              <a:t>– 65,000 </a:t>
            </a:r>
            <a:r>
              <a:rPr lang="en-US" sz="2000" dirty="0" err="1" smtClean="0">
                <a:solidFill>
                  <a:schemeClr val="tx1"/>
                </a:solidFill>
                <a:latin typeface="Calibri"/>
                <a:cs typeface="Calibri"/>
              </a:rPr>
              <a:t>ft</a:t>
            </a:r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 altitude</a:t>
            </a:r>
            <a:endParaRPr lang="en-US"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Payload:</a:t>
            </a:r>
          </a:p>
          <a:p>
            <a:pPr marL="350838" lvl="1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- </a:t>
            </a:r>
            <a:r>
              <a:rPr lang="en-US" sz="2000" u="sng" dirty="0" err="1" smtClean="0">
                <a:solidFill>
                  <a:schemeClr val="tx1"/>
                </a:solidFill>
                <a:latin typeface="Calibri"/>
                <a:cs typeface="Calibri"/>
              </a:rPr>
              <a:t>Dropwindsondes</a:t>
            </a:r>
            <a:r>
              <a:rPr lang="en-US" sz="2000" u="sng" dirty="0" smtClean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n-US" sz="2000" u="sng" dirty="0">
                <a:solidFill>
                  <a:schemeClr val="tx1"/>
                </a:solidFill>
                <a:latin typeface="Calibri"/>
                <a:cs typeface="Calibri"/>
              </a:rPr>
              <a:t>(up to 88)</a:t>
            </a:r>
          </a:p>
          <a:p>
            <a:pPr marL="350838" lvl="1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- Remote </a:t>
            </a:r>
            <a:r>
              <a:rPr lang="en-US" sz="2000" dirty="0">
                <a:solidFill>
                  <a:schemeClr val="tx1"/>
                </a:solidFill>
                <a:latin typeface="Calibri"/>
                <a:cs typeface="Calibri"/>
              </a:rPr>
              <a:t>sensing instruments </a:t>
            </a:r>
            <a:endParaRPr lang="en-US" sz="2000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pPr marL="350838" lvl="1" indent="0">
              <a:buNone/>
            </a:pPr>
            <a:r>
              <a:rPr lang="en-US" sz="200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  (</a:t>
            </a:r>
            <a:r>
              <a:rPr lang="en-US" sz="2000" dirty="0">
                <a:solidFill>
                  <a:schemeClr val="tx1"/>
                </a:solidFill>
                <a:latin typeface="Calibri"/>
                <a:cs typeface="Calibri"/>
              </a:rPr>
              <a:t>e.g., HAMSR, </a:t>
            </a:r>
            <a:r>
              <a:rPr lang="en-US" sz="2000" dirty="0" smtClean="0">
                <a:solidFill>
                  <a:schemeClr val="tx1"/>
                </a:solidFill>
                <a:latin typeface="Calibri"/>
                <a:cs typeface="Calibri"/>
              </a:rPr>
              <a:t>HIRAD)</a:t>
            </a:r>
            <a:endParaRPr lang="en-US"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6" name="Content Placeholder 3" descr="globalhaw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2" r="12522"/>
          <a:stretch>
            <a:fillRect/>
          </a:stretch>
        </p:blipFill>
        <p:spPr>
          <a:xfrm>
            <a:off x="5632504" y="2296640"/>
            <a:ext cx="2180320" cy="228798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6443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44161"/>
            <a:ext cx="7345362" cy="875515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Research Questions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2543" y="1583265"/>
            <a:ext cx="80959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What is the best sampling strategy to maximize </a:t>
            </a:r>
            <a:r>
              <a:rPr lang="en-US" sz="2400" dirty="0" smtClean="0">
                <a:latin typeface="Calibri"/>
                <a:cs typeface="Calibri"/>
              </a:rPr>
              <a:t>the impact of Global Hawk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lang="en-US" sz="2400" dirty="0" smtClean="0">
                <a:latin typeface="Calibri"/>
                <a:cs typeface="Calibri"/>
              </a:rPr>
              <a:t>dropsondes in a forecast model?</a:t>
            </a:r>
            <a:br>
              <a:rPr lang="en-US" sz="2400" dirty="0" smtClean="0">
                <a:latin typeface="Calibri"/>
                <a:cs typeface="Calibri"/>
              </a:rPr>
            </a:br>
            <a:endParaRPr lang="en-US" sz="2400" dirty="0" smtClean="0">
              <a:latin typeface="Calibri"/>
              <a:cs typeface="Calibri"/>
            </a:endParaRPr>
          </a:p>
          <a:p>
            <a:r>
              <a:rPr lang="en-US" sz="2400" dirty="0" smtClean="0">
                <a:latin typeface="Calibri"/>
                <a:cs typeface="Calibri"/>
              </a:rPr>
              <a:t>How does this impact change in the presence of other observations?</a:t>
            </a:r>
            <a:endParaRPr lang="en-US"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8268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99541" y="168134"/>
            <a:ext cx="7344918" cy="918116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GH Flight Patterns to Test in OSSE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8092" y="1691435"/>
            <a:ext cx="1444399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alibri"/>
                <a:cs typeface="Calibri"/>
              </a:rPr>
              <a:t>GH Original</a:t>
            </a:r>
            <a:endParaRPr lang="en-US" sz="2000" b="1" dirty="0">
              <a:latin typeface="Calibri"/>
              <a:cs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51121" y="1729633"/>
            <a:ext cx="1871223" cy="40011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alibri"/>
                <a:cs typeface="Calibri"/>
              </a:rPr>
              <a:t>Original + Even</a:t>
            </a:r>
            <a:endParaRPr lang="en-US" sz="2000" b="1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59966" y="1689647"/>
            <a:ext cx="1896425" cy="40011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alibri"/>
                <a:cs typeface="Calibri"/>
              </a:rPr>
              <a:t>Original + Inner</a:t>
            </a:r>
            <a:endParaRPr lang="en-US" sz="2000" b="1" dirty="0">
              <a:latin typeface="Calibri"/>
              <a:cs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99691" y="1691435"/>
            <a:ext cx="1898157" cy="40011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alibri"/>
                <a:cs typeface="Calibri"/>
              </a:rPr>
              <a:t>Original + Outer</a:t>
            </a:r>
            <a:endParaRPr lang="en-US" sz="2000" b="1" dirty="0">
              <a:latin typeface="Calibri"/>
              <a:cs typeface="Calibri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313312" y="2203060"/>
            <a:ext cx="2102136" cy="2150152"/>
            <a:chOff x="417749" y="1662373"/>
            <a:chExt cx="2802848" cy="2999593"/>
          </a:xfrm>
        </p:grpSpPr>
        <p:pic>
          <p:nvPicPr>
            <p:cNvPr id="8" name="Picture 7" descr="flighttrack_RB_080106Z_63drops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48" t="6425" r="7199" b="9643"/>
            <a:stretch/>
          </p:blipFill>
          <p:spPr>
            <a:xfrm>
              <a:off x="417749" y="1784430"/>
              <a:ext cx="2802848" cy="2877536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134701" y="1662373"/>
              <a:ext cx="6282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latin typeface="Calibri"/>
                  <a:cs typeface="Calibri"/>
                </a:rPr>
                <a:t>nmi</a:t>
              </a:r>
              <a:endParaRPr lang="en-US" sz="1400" b="1" dirty="0">
                <a:latin typeface="Calibri"/>
                <a:cs typeface="Calibri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481428" y="2209023"/>
            <a:ext cx="2155019" cy="2161910"/>
            <a:chOff x="3308569" y="1664198"/>
            <a:chExt cx="2873359" cy="2997276"/>
          </a:xfrm>
        </p:grpSpPr>
        <p:pic>
          <p:nvPicPr>
            <p:cNvPr id="11" name="Picture 10" descr="flighttrack_RB_080106Z_63drops2xeven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5" t="6689" r="4833" b="9793"/>
            <a:stretch/>
          </p:blipFill>
          <p:spPr>
            <a:xfrm>
              <a:off x="3308569" y="1793361"/>
              <a:ext cx="2873359" cy="2868113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053996" y="1664198"/>
              <a:ext cx="6282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latin typeface="Calibri"/>
                  <a:cs typeface="Calibri"/>
                </a:rPr>
                <a:t>nmi</a:t>
              </a:r>
              <a:endParaRPr lang="en-US" sz="1400" b="1" dirty="0">
                <a:latin typeface="Calibri"/>
                <a:cs typeface="Calibri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524220" y="2170294"/>
            <a:ext cx="2141799" cy="2161910"/>
            <a:chOff x="6032292" y="1624372"/>
            <a:chExt cx="2855732" cy="3037593"/>
          </a:xfrm>
        </p:grpSpPr>
        <p:pic>
          <p:nvPicPr>
            <p:cNvPr id="9" name="Picture 8" descr="flighttrack_RB_080106Z_63drops2xinner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40" t="7589" r="7302" b="8618"/>
            <a:stretch/>
          </p:blipFill>
          <p:spPr>
            <a:xfrm>
              <a:off x="6032292" y="1784429"/>
              <a:ext cx="2855732" cy="2877536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7837471" y="1624372"/>
              <a:ext cx="628204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latin typeface="Calibri"/>
                  <a:cs typeface="Calibri"/>
                </a:rPr>
                <a:t>nmi</a:t>
              </a:r>
              <a:endParaRPr lang="en-US" sz="1400" b="1" dirty="0">
                <a:latin typeface="Calibri"/>
                <a:cs typeface="Calibri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669510" y="2207769"/>
            <a:ext cx="2165879" cy="2173668"/>
            <a:chOff x="8892678" y="1658737"/>
            <a:chExt cx="2887839" cy="3003229"/>
          </a:xfrm>
        </p:grpSpPr>
        <p:pic>
          <p:nvPicPr>
            <p:cNvPr id="10" name="Picture 9" descr="flighttrack_RB_080106Z_63drops2xouter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39" t="6415" r="6667" b="9793"/>
            <a:stretch/>
          </p:blipFill>
          <p:spPr>
            <a:xfrm>
              <a:off x="8892678" y="1784430"/>
              <a:ext cx="2887839" cy="2877536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10714702" y="1658737"/>
              <a:ext cx="6282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latin typeface="Calibri"/>
                  <a:cs typeface="Calibri"/>
                </a:rPr>
                <a:t>nmi</a:t>
              </a:r>
              <a:endParaRPr lang="en-US" sz="1400" b="1" dirty="0">
                <a:latin typeface="Calibri"/>
                <a:cs typeface="Calibri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60538" y="4466838"/>
            <a:ext cx="8107128" cy="949033"/>
            <a:chOff x="614050" y="4661966"/>
            <a:chExt cx="10809504" cy="949033"/>
          </a:xfrm>
        </p:grpSpPr>
        <p:sp>
          <p:nvSpPr>
            <p:cNvPr id="25" name="Right Brace 24"/>
            <p:cNvSpPr/>
            <p:nvPr/>
          </p:nvSpPr>
          <p:spPr>
            <a:xfrm rot="5400000">
              <a:off x="7350236" y="921587"/>
              <a:ext cx="332939" cy="7813697"/>
            </a:xfrm>
            <a:prstGeom prst="rightBrace">
              <a:avLst>
                <a:gd name="adj1" fmla="val 50490"/>
                <a:gd name="adj2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Brace 25"/>
            <p:cNvSpPr/>
            <p:nvPr/>
          </p:nvSpPr>
          <p:spPr>
            <a:xfrm rot="5400000">
              <a:off x="1722237" y="3598590"/>
              <a:ext cx="288129" cy="2504504"/>
            </a:xfrm>
            <a:prstGeom prst="rightBrace">
              <a:avLst>
                <a:gd name="adj1" fmla="val 50490"/>
                <a:gd name="adj2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9829" y="5149334"/>
              <a:ext cx="27184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/>
                  <a:cs typeface="Calibri"/>
                </a:rPr>
                <a:t>63 dropsondes</a:t>
              </a:r>
              <a:endParaRPr lang="en-US" sz="2400" dirty="0">
                <a:latin typeface="Calibri"/>
                <a:cs typeface="Calibri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735653" y="5149334"/>
              <a:ext cx="47817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/>
                  <a:cs typeface="Calibri"/>
                </a:rPr>
                <a:t>+ 24 additional dropsondes  </a:t>
              </a:r>
              <a:endParaRPr lang="en-US" sz="2400" dirty="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345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319" y="244158"/>
            <a:ext cx="7345362" cy="84239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Nature Run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1320" y="1250709"/>
            <a:ext cx="390776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/>
                <a:cs typeface="Calibri"/>
              </a:rPr>
              <a:t>From Nolan et al. (2013)</a:t>
            </a:r>
            <a:br>
              <a:rPr lang="en-US" sz="2000" dirty="0" smtClean="0">
                <a:latin typeface="Calibri"/>
                <a:cs typeface="Calibri"/>
              </a:rPr>
            </a:br>
            <a:endParaRPr lang="en-US" sz="2000" dirty="0" smtClean="0">
              <a:latin typeface="Calibri"/>
              <a:cs typeface="Calibri"/>
            </a:endParaRPr>
          </a:p>
          <a:p>
            <a:r>
              <a:rPr lang="en-US" sz="2000" u="sng" dirty="0" smtClean="0">
                <a:latin typeface="Calibri"/>
                <a:cs typeface="Calibri"/>
              </a:rPr>
              <a:t>Selected Cases:</a:t>
            </a:r>
          </a:p>
          <a:p>
            <a:r>
              <a:rPr lang="en-US" sz="2000" dirty="0" smtClean="0">
                <a:latin typeface="Calibri"/>
                <a:cs typeface="Calibri"/>
              </a:rPr>
              <a:t>08/01 12 UTC – Tropical Depression </a:t>
            </a:r>
          </a:p>
          <a:p>
            <a:r>
              <a:rPr lang="en-US" sz="2000" dirty="0" smtClean="0">
                <a:latin typeface="Calibri"/>
                <a:cs typeface="Calibri"/>
              </a:rPr>
              <a:t>08/02 </a:t>
            </a:r>
            <a:r>
              <a:rPr lang="en-US" sz="2000" dirty="0">
                <a:latin typeface="Calibri"/>
                <a:cs typeface="Calibri"/>
              </a:rPr>
              <a:t>12 </a:t>
            </a:r>
            <a:r>
              <a:rPr lang="en-US" sz="2000" dirty="0" smtClean="0">
                <a:latin typeface="Calibri"/>
                <a:cs typeface="Calibri"/>
              </a:rPr>
              <a:t>UTC – Tropical Storm</a:t>
            </a:r>
          </a:p>
          <a:p>
            <a:r>
              <a:rPr lang="en-US" sz="2000" dirty="0" smtClean="0">
                <a:latin typeface="Calibri"/>
                <a:cs typeface="Calibri"/>
              </a:rPr>
              <a:t>08/03 12 UTC – Rapidly intensifying </a:t>
            </a:r>
          </a:p>
          <a:p>
            <a:r>
              <a:rPr lang="en-US" sz="2000" dirty="0" smtClean="0">
                <a:latin typeface="Calibri"/>
                <a:cs typeface="Calibri"/>
              </a:rPr>
              <a:t>                                   hurricane</a:t>
            </a:r>
          </a:p>
          <a:p>
            <a:r>
              <a:rPr lang="en-US" sz="2000" dirty="0" smtClean="0">
                <a:latin typeface="Calibri"/>
                <a:cs typeface="Calibri"/>
              </a:rPr>
              <a:t>08/04 12 UTC – Major hurricane</a:t>
            </a:r>
          </a:p>
          <a:p>
            <a:pPr lvl="1"/>
            <a:endParaRPr lang="en-US" sz="2000" dirty="0">
              <a:latin typeface="Calibri"/>
              <a:cs typeface="Calibri"/>
            </a:endParaRPr>
          </a:p>
        </p:txBody>
      </p:sp>
      <p:pic>
        <p:nvPicPr>
          <p:cNvPr id="4" name="Picture 3" descr="Screen Shot 2017-01-24 at 6.55.5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66" y="3788253"/>
            <a:ext cx="6873038" cy="2690543"/>
          </a:xfrm>
          <a:prstGeom prst="rect">
            <a:avLst/>
          </a:prstGeom>
        </p:spPr>
      </p:pic>
      <p:pic>
        <p:nvPicPr>
          <p:cNvPr id="5" name="Picture 4" descr="Screen Shot 2017-01-24 at 6.56.4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377" y="1222859"/>
            <a:ext cx="4253373" cy="2565394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951975" y="4585718"/>
            <a:ext cx="11759" cy="168143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151410" y="4597476"/>
            <a:ext cx="11759" cy="168143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386123" y="4938465"/>
            <a:ext cx="0" cy="134044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609077" y="5585169"/>
            <a:ext cx="0" cy="68197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243997" y="5338246"/>
            <a:ext cx="0" cy="9406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454260" y="5432312"/>
            <a:ext cx="11759" cy="84659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900169" y="4432861"/>
            <a:ext cx="0" cy="184604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89439" y="5232422"/>
            <a:ext cx="0" cy="104648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271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585" y="244161"/>
            <a:ext cx="8684999" cy="856509"/>
          </a:xfrm>
        </p:spPr>
        <p:txBody>
          <a:bodyPr>
            <a:normAutofit/>
          </a:bodyPr>
          <a:lstStyle/>
          <a:p>
            <a:r>
              <a:rPr lang="en-US" sz="2400" b="1" smtClean="0">
                <a:solidFill>
                  <a:srgbClr val="000000"/>
                </a:solidFill>
              </a:rPr>
              <a:t>Hurricane </a:t>
            </a:r>
            <a:r>
              <a:rPr lang="en-US" sz="2400" b="1" dirty="0" smtClean="0">
                <a:solidFill>
                  <a:srgbClr val="000000"/>
                </a:solidFill>
              </a:rPr>
              <a:t>Ensemble Data Assimilation System (HEDAS)</a:t>
            </a:r>
            <a:endParaRPr lang="en-US" sz="2400" b="1" dirty="0">
              <a:solidFill>
                <a:srgbClr val="000000"/>
              </a:solidFill>
            </a:endParaRPr>
          </a:p>
        </p:txBody>
      </p:sp>
      <p:pic>
        <p:nvPicPr>
          <p:cNvPr id="4" name="Picture 3" descr="HEDAS_flowcha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03" y="2083821"/>
            <a:ext cx="4451932" cy="3395524"/>
          </a:xfrm>
          <a:prstGeom prst="rect">
            <a:avLst/>
          </a:prstGeom>
          <a:solidFill>
            <a:schemeClr val="bg2"/>
          </a:solidFill>
          <a:ln w="38100" cmpd="sng">
            <a:solidFill>
              <a:schemeClr val="accent1"/>
            </a:solidFill>
          </a:ln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884602" y="1411365"/>
            <a:ext cx="3878399" cy="4741079"/>
          </a:xfrm>
        </p:spPr>
        <p:txBody>
          <a:bodyPr anchor="t" anchorCtr="0">
            <a:noAutofit/>
          </a:bodyPr>
          <a:lstStyle/>
          <a:p>
            <a:r>
              <a:rPr lang="en-US" sz="1800" dirty="0" smtClean="0">
                <a:latin typeface="Calibri"/>
                <a:cs typeface="Calibri"/>
              </a:rPr>
              <a:t>AOML/HRD ensemble square</a:t>
            </a:r>
            <a:r>
              <a:rPr lang="en-US" sz="1800" dirty="0">
                <a:latin typeface="Calibri"/>
                <a:cs typeface="Calibri"/>
              </a:rPr>
              <a:t>-root </a:t>
            </a:r>
            <a:r>
              <a:rPr lang="en-US" sz="1800" dirty="0" err="1">
                <a:latin typeface="Calibri"/>
                <a:cs typeface="Calibri"/>
              </a:rPr>
              <a:t>Kalman</a:t>
            </a:r>
            <a:r>
              <a:rPr lang="en-US" sz="1800" dirty="0">
                <a:latin typeface="Calibri"/>
                <a:cs typeface="Calibri"/>
              </a:rPr>
              <a:t> </a:t>
            </a:r>
            <a:r>
              <a:rPr lang="en-US" sz="1800" dirty="0" smtClean="0">
                <a:latin typeface="Calibri"/>
                <a:cs typeface="Calibri"/>
              </a:rPr>
              <a:t>filter DA system (</a:t>
            </a:r>
            <a:r>
              <a:rPr lang="en-US" sz="1800" dirty="0" err="1" smtClean="0">
                <a:latin typeface="Calibri"/>
                <a:cs typeface="Calibri"/>
              </a:rPr>
              <a:t>Aksoy</a:t>
            </a:r>
            <a:r>
              <a:rPr lang="en-US" sz="1800" dirty="0" smtClean="0">
                <a:latin typeface="Calibri"/>
                <a:cs typeface="Calibri"/>
              </a:rPr>
              <a:t> 2013)</a:t>
            </a:r>
          </a:p>
          <a:p>
            <a:r>
              <a:rPr lang="en-US" sz="1800" dirty="0" smtClean="0">
                <a:latin typeface="Calibri"/>
                <a:cs typeface="Calibri"/>
              </a:rPr>
              <a:t>Features:</a:t>
            </a:r>
          </a:p>
          <a:p>
            <a:pPr lvl="1">
              <a:buFont typeface=".AppleSystemUIFont" charset="-120"/>
              <a:buChar char="-"/>
            </a:pPr>
            <a:r>
              <a:rPr lang="en-US" sz="1800" dirty="0" smtClean="0">
                <a:latin typeface="Calibri"/>
                <a:cs typeface="Calibri"/>
              </a:rPr>
              <a:t>Storm-relative observation processing</a:t>
            </a:r>
          </a:p>
          <a:p>
            <a:pPr lvl="1">
              <a:buFont typeface=".AppleSystemUIFont" charset="-120"/>
              <a:buChar char="-"/>
            </a:pPr>
            <a:r>
              <a:rPr lang="en-US" sz="1800" dirty="0" smtClean="0">
                <a:latin typeface="Calibri"/>
                <a:cs typeface="Calibri"/>
              </a:rPr>
              <a:t>Inner-core DA for high-resolution vortex initialization</a:t>
            </a:r>
            <a:endParaRPr lang="en-US" sz="1800" dirty="0">
              <a:latin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en-US" sz="1800" dirty="0" smtClean="0">
                <a:latin typeface="Calibri"/>
                <a:cs typeface="Calibri"/>
              </a:rPr>
              <a:t>6-hour data </a:t>
            </a:r>
            <a:r>
              <a:rPr lang="en-US" sz="1800" dirty="0">
                <a:latin typeface="Calibri"/>
                <a:cs typeface="Calibri"/>
              </a:rPr>
              <a:t>a</a:t>
            </a:r>
            <a:r>
              <a:rPr lang="en-US" sz="1800" dirty="0" smtClean="0">
                <a:latin typeface="Calibri"/>
                <a:cs typeface="Calibri"/>
              </a:rPr>
              <a:t>ssimilation window centered on synoptic time, t</a:t>
            </a:r>
          </a:p>
          <a:p>
            <a:pPr lvl="1">
              <a:buFont typeface="Lucida Grande"/>
              <a:buChar char="-"/>
            </a:pPr>
            <a:r>
              <a:rPr lang="en-US" sz="1800" dirty="0" smtClean="0">
                <a:latin typeface="Calibri"/>
                <a:cs typeface="Calibri"/>
              </a:rPr>
              <a:t>All GH flights were synced so same portion of flight track would be assimilated in each experiment</a:t>
            </a:r>
            <a:endParaRPr lang="en-US"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6868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cst_pi_mavg_080412_newd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1" t="2756" r="1746" b="51849"/>
          <a:stretch/>
        </p:blipFill>
        <p:spPr>
          <a:xfrm>
            <a:off x="4555471" y="4358206"/>
            <a:ext cx="4135681" cy="1532629"/>
          </a:xfrm>
          <a:prstGeom prst="rect">
            <a:avLst/>
          </a:prstGeom>
        </p:spPr>
      </p:pic>
      <p:pic>
        <p:nvPicPr>
          <p:cNvPr id="3" name="Picture 2" descr="fcst_pi_mavg_080212_newd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06"/>
          <a:stretch/>
        </p:blipFill>
        <p:spPr>
          <a:xfrm>
            <a:off x="206596" y="4285707"/>
            <a:ext cx="4348875" cy="1591508"/>
          </a:xfrm>
          <a:prstGeom prst="rect">
            <a:avLst/>
          </a:prstGeom>
        </p:spPr>
      </p:pic>
      <p:pic>
        <p:nvPicPr>
          <p:cNvPr id="2" name="Picture 1" descr="fcst_pi_mavg_080112_newda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634"/>
          <a:stretch/>
        </p:blipFill>
        <p:spPr>
          <a:xfrm>
            <a:off x="164775" y="1558894"/>
            <a:ext cx="4390696" cy="15926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0293" y="375340"/>
            <a:ext cx="6483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MSLP Forecast Improvement vs. Ctrl (No DA)</a:t>
            </a:r>
            <a:endParaRPr lang="en-US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69013" y="1310043"/>
            <a:ext cx="2077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Tropical Depression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2163" y="4015152"/>
            <a:ext cx="158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Tropical Storm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35850" y="1267663"/>
            <a:ext cx="2304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Intensifying Hurricane</a:t>
            </a:r>
            <a:endParaRPr lang="en-US" b="1" dirty="0">
              <a:latin typeface="Calibri"/>
              <a:cs typeface="Calibri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2846775" y="2033334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966742" y="2217873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1857158" y="4633775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538558" y="4708112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94588" y="4015152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Major Hurricane</a:t>
            </a:r>
            <a:endParaRPr lang="en-US" b="1" dirty="0">
              <a:latin typeface="Calibri"/>
              <a:cs typeface="Calibri"/>
            </a:endParaRPr>
          </a:p>
        </p:txBody>
      </p:sp>
      <p:pic>
        <p:nvPicPr>
          <p:cNvPr id="5" name="Picture 4" descr="fcst_pi_mavg_080312_newda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" t="2756" b="51849"/>
          <a:stretch/>
        </p:blipFill>
        <p:spPr>
          <a:xfrm>
            <a:off x="4465469" y="1636995"/>
            <a:ext cx="4408633" cy="1514596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 flipH="1" flipV="1">
            <a:off x="5538558" y="1928103"/>
            <a:ext cx="261938" cy="28977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877689" y="3351482"/>
            <a:ext cx="3350991" cy="576880"/>
            <a:chOff x="2877689" y="3351482"/>
            <a:chExt cx="3350991" cy="576880"/>
          </a:xfrm>
        </p:grpSpPr>
        <p:pic>
          <p:nvPicPr>
            <p:cNvPr id="8" name="Picture 7" descr="Screen Shot 2017-01-24 at 5.55.18 AM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7689" y="3351482"/>
              <a:ext cx="3350991" cy="576880"/>
            </a:xfrm>
            <a:prstGeom prst="rect">
              <a:avLst/>
            </a:prstGeom>
          </p:spPr>
        </p:pic>
        <p:pic>
          <p:nvPicPr>
            <p:cNvPr id="29" name="Picture 28" descr="int_fcst_3hr_legend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06" t="22933" r="49549" b="74058"/>
            <a:stretch/>
          </p:blipFill>
          <p:spPr>
            <a:xfrm>
              <a:off x="4691793" y="3445169"/>
              <a:ext cx="307070" cy="152858"/>
            </a:xfrm>
            <a:prstGeom prst="rect">
              <a:avLst/>
            </a:prstGeom>
            <a:ln w="12700" cmpd="sng">
              <a:noFill/>
            </a:ln>
          </p:spPr>
        </p:pic>
        <p:pic>
          <p:nvPicPr>
            <p:cNvPr id="30" name="Picture 29" descr="int_fcst_3hr_legend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80" t="16460" r="20402" b="78677"/>
            <a:stretch/>
          </p:blipFill>
          <p:spPr>
            <a:xfrm>
              <a:off x="4728409" y="3621546"/>
              <a:ext cx="305732" cy="247000"/>
            </a:xfrm>
            <a:prstGeom prst="rect">
              <a:avLst/>
            </a:prstGeom>
            <a:ln w="12700" cmpd="sng">
              <a:solidFill>
                <a:srgbClr val="FFFFFF"/>
              </a:solidFill>
            </a:ln>
          </p:spPr>
        </p:pic>
        <p:pic>
          <p:nvPicPr>
            <p:cNvPr id="31" name="Picture 30" descr="int_fcst_3hr_legend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802" t="16460" r="48948" b="79836"/>
            <a:stretch/>
          </p:blipFill>
          <p:spPr>
            <a:xfrm>
              <a:off x="2985243" y="3621546"/>
              <a:ext cx="317493" cy="188128"/>
            </a:xfrm>
            <a:prstGeom prst="rect">
              <a:avLst/>
            </a:prstGeom>
            <a:ln w="12700" cmpd="sng">
              <a:solidFill>
                <a:srgbClr val="FFFFFF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223442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cst_pi_mavg_080112_newd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86"/>
          <a:stretch/>
        </p:blipFill>
        <p:spPr>
          <a:xfrm>
            <a:off x="174833" y="1568356"/>
            <a:ext cx="4655151" cy="1700784"/>
          </a:xfrm>
          <a:prstGeom prst="rect">
            <a:avLst/>
          </a:prstGeom>
        </p:spPr>
      </p:pic>
      <p:pic>
        <p:nvPicPr>
          <p:cNvPr id="14" name="Picture 13" descr="fcst_pi_mavg_080212_newd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86"/>
          <a:stretch/>
        </p:blipFill>
        <p:spPr>
          <a:xfrm>
            <a:off x="174833" y="4356129"/>
            <a:ext cx="4651238" cy="1699355"/>
          </a:xfrm>
          <a:prstGeom prst="rect">
            <a:avLst/>
          </a:prstGeom>
        </p:spPr>
      </p:pic>
      <p:pic>
        <p:nvPicPr>
          <p:cNvPr id="15" name="Picture 14" descr="fcst_pi_mavg_080312_newda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0" t="50303"/>
          <a:stretch/>
        </p:blipFill>
        <p:spPr>
          <a:xfrm>
            <a:off x="4654899" y="1568358"/>
            <a:ext cx="4301618" cy="1700782"/>
          </a:xfrm>
          <a:prstGeom prst="rect">
            <a:avLst/>
          </a:prstGeom>
        </p:spPr>
      </p:pic>
      <p:pic>
        <p:nvPicPr>
          <p:cNvPr id="16" name="Picture 15" descr="fcst_pi_mavg_080412_newda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0" t="50740" r="1885"/>
          <a:stretch/>
        </p:blipFill>
        <p:spPr>
          <a:xfrm>
            <a:off x="4678417" y="4356130"/>
            <a:ext cx="4211296" cy="169935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58695" y="375340"/>
            <a:ext cx="8631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Max </a:t>
            </a:r>
            <a:r>
              <a:rPr lang="en-US" sz="2400" b="1" dirty="0" err="1" smtClean="0"/>
              <a:t>Sfc</a:t>
            </a:r>
            <a:r>
              <a:rPr lang="en-US" sz="2400" b="1" dirty="0" smtClean="0"/>
              <a:t> </a:t>
            </a:r>
            <a:r>
              <a:rPr lang="en-US" sz="2400" b="1" dirty="0"/>
              <a:t>Wind Forecast </a:t>
            </a:r>
            <a:r>
              <a:rPr lang="en-US" sz="2400" b="1" dirty="0" smtClean="0"/>
              <a:t>Improvement vs. Ctrl (No DA) </a:t>
            </a:r>
            <a:endParaRPr lang="en-US" sz="2400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272611" y="1748979"/>
            <a:ext cx="256788" cy="275987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108409" y="4485599"/>
            <a:ext cx="256788" cy="275987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75200" y="4623593"/>
            <a:ext cx="256788" cy="275987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202767" y="1728461"/>
            <a:ext cx="162430" cy="296505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9013" y="1265435"/>
            <a:ext cx="2077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Tropical Depression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2163" y="4015152"/>
            <a:ext cx="158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Tropical Storm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35850" y="1267663"/>
            <a:ext cx="2304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Intensifying Hurricane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94588" y="4015152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Major Hurricane</a:t>
            </a:r>
            <a:endParaRPr lang="en-US" b="1" dirty="0">
              <a:latin typeface="Calibri"/>
              <a:cs typeface="Calibri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877689" y="3351482"/>
            <a:ext cx="3350991" cy="576880"/>
            <a:chOff x="2877689" y="3351482"/>
            <a:chExt cx="3350991" cy="576880"/>
          </a:xfrm>
        </p:grpSpPr>
        <p:pic>
          <p:nvPicPr>
            <p:cNvPr id="25" name="Picture 24" descr="Screen Shot 2017-01-24 at 5.55.18 AM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7689" y="3351482"/>
              <a:ext cx="3350991" cy="576880"/>
            </a:xfrm>
            <a:prstGeom prst="rect">
              <a:avLst/>
            </a:prstGeom>
          </p:spPr>
        </p:pic>
        <p:pic>
          <p:nvPicPr>
            <p:cNvPr id="26" name="Picture 25" descr="int_fcst_3hr_legend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06" t="22933" r="49549" b="74058"/>
            <a:stretch/>
          </p:blipFill>
          <p:spPr>
            <a:xfrm>
              <a:off x="4691793" y="3445169"/>
              <a:ext cx="307070" cy="152858"/>
            </a:xfrm>
            <a:prstGeom prst="rect">
              <a:avLst/>
            </a:prstGeom>
            <a:ln w="12700" cmpd="sng">
              <a:noFill/>
            </a:ln>
          </p:spPr>
        </p:pic>
        <p:pic>
          <p:nvPicPr>
            <p:cNvPr id="27" name="Picture 26" descr="int_fcst_3hr_legend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80" t="16460" r="20402" b="78677"/>
            <a:stretch/>
          </p:blipFill>
          <p:spPr>
            <a:xfrm>
              <a:off x="4728409" y="3621546"/>
              <a:ext cx="305732" cy="247000"/>
            </a:xfrm>
            <a:prstGeom prst="rect">
              <a:avLst/>
            </a:prstGeom>
            <a:ln w="12700" cmpd="sng">
              <a:solidFill>
                <a:srgbClr val="FFFFFF"/>
              </a:solidFill>
            </a:ln>
          </p:spPr>
        </p:pic>
        <p:pic>
          <p:nvPicPr>
            <p:cNvPr id="28" name="Picture 27" descr="int_fcst_3hr_legend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802" t="16460" r="48948" b="79836"/>
            <a:stretch/>
          </p:blipFill>
          <p:spPr>
            <a:xfrm>
              <a:off x="2985243" y="3621546"/>
              <a:ext cx="317493" cy="188128"/>
            </a:xfrm>
            <a:prstGeom prst="rect">
              <a:avLst/>
            </a:prstGeom>
            <a:ln w="12700" cmpd="sng">
              <a:solidFill>
                <a:srgbClr val="FFFFFF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103102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zTanV_NatureRun_2005080312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0" r="16002"/>
          <a:stretch/>
        </p:blipFill>
        <p:spPr>
          <a:xfrm>
            <a:off x="351184" y="4315518"/>
            <a:ext cx="2622102" cy="21671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17432" y="255684"/>
            <a:ext cx="55091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Tangential Velocity R-Z Mean Analysis</a:t>
            </a:r>
          </a:p>
          <a:p>
            <a:pPr algn="ctr"/>
            <a:r>
              <a:rPr lang="en-US" sz="2400" b="1" dirty="0" smtClean="0"/>
              <a:t>Rapidly Intensifying Hurricane Case</a:t>
            </a:r>
            <a:endParaRPr lang="en-US" sz="2400" b="1" dirty="0"/>
          </a:p>
        </p:txBody>
      </p:sp>
      <p:pic>
        <p:nvPicPr>
          <p:cNvPr id="3" name="Picture 2" descr="azTanV_noDA_200508031200.png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1" r="16061"/>
          <a:stretch/>
        </p:blipFill>
        <p:spPr>
          <a:xfrm>
            <a:off x="351184" y="1668163"/>
            <a:ext cx="2624328" cy="2167128"/>
          </a:xfrm>
          <a:prstGeom prst="rect">
            <a:avLst/>
          </a:prstGeom>
        </p:spPr>
      </p:pic>
      <p:pic>
        <p:nvPicPr>
          <p:cNvPr id="19" name="Picture 18" descr="azTanV_noDA_2005080312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24" t="6237" r="5563" b="8680"/>
          <a:stretch/>
        </p:blipFill>
        <p:spPr>
          <a:xfrm>
            <a:off x="3083127" y="2441448"/>
            <a:ext cx="460601" cy="2926080"/>
          </a:xfrm>
          <a:prstGeom prst="rect">
            <a:avLst/>
          </a:prstGeom>
        </p:spPr>
      </p:pic>
      <p:pic>
        <p:nvPicPr>
          <p:cNvPr id="5" name="Picture 4" descr="azTanV_gh1_20050803120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9" r="16512"/>
          <a:stretch/>
        </p:blipFill>
        <p:spPr>
          <a:xfrm>
            <a:off x="3543728" y="1663412"/>
            <a:ext cx="2624328" cy="2167128"/>
          </a:xfrm>
          <a:prstGeom prst="rect">
            <a:avLst/>
          </a:prstGeom>
        </p:spPr>
      </p:pic>
      <p:pic>
        <p:nvPicPr>
          <p:cNvPr id="20" name="Picture 19" descr="azTanV_gh1a_200508031200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0" r="16512"/>
          <a:stretch/>
        </p:blipFill>
        <p:spPr>
          <a:xfrm>
            <a:off x="6186654" y="1668163"/>
            <a:ext cx="2624328" cy="2161928"/>
          </a:xfrm>
          <a:prstGeom prst="rect">
            <a:avLst/>
          </a:prstGeom>
        </p:spPr>
      </p:pic>
      <p:pic>
        <p:nvPicPr>
          <p:cNvPr id="21" name="Picture 20" descr="azTanV_gh2_200508031200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4" r="16314"/>
          <a:stretch/>
        </p:blipFill>
        <p:spPr>
          <a:xfrm>
            <a:off x="3543728" y="4315518"/>
            <a:ext cx="2624328" cy="2167128"/>
          </a:xfrm>
          <a:prstGeom prst="rect">
            <a:avLst/>
          </a:prstGeom>
        </p:spPr>
      </p:pic>
      <p:pic>
        <p:nvPicPr>
          <p:cNvPr id="22" name="Picture 21" descr="azTanV_gh3_200508031200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4" r="16314"/>
          <a:stretch/>
        </p:blipFill>
        <p:spPr>
          <a:xfrm>
            <a:off x="6186656" y="4357851"/>
            <a:ext cx="2624328" cy="216192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062407" y="5565691"/>
            <a:ext cx="0" cy="6133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587031" y="5542175"/>
            <a:ext cx="0" cy="6133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897569" y="2988380"/>
            <a:ext cx="256788" cy="275987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271678" y="5596363"/>
            <a:ext cx="256788" cy="275987"/>
          </a:xfrm>
          <a:prstGeom prst="straightConnector1">
            <a:avLst/>
          </a:prstGeom>
          <a:ln w="762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97161" y="3935913"/>
            <a:ext cx="2138404" cy="36933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libri"/>
                <a:cs typeface="Calibri"/>
              </a:rPr>
              <a:t>Nature Run (truth) 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97569" y="1318880"/>
            <a:ext cx="1656009" cy="36933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Orig</a:t>
            </a:r>
            <a:r>
              <a:rPr lang="en-US" dirty="0" smtClean="0">
                <a:latin typeface="Calibri"/>
                <a:cs typeface="Calibri"/>
              </a:rPr>
              <a:t> + Even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5278" y="3965003"/>
            <a:ext cx="1769698" cy="36933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alibri"/>
                <a:cs typeface="Calibri"/>
              </a:rPr>
              <a:t>Orig</a:t>
            </a:r>
            <a:r>
              <a:rPr lang="en-US" dirty="0" smtClean="0">
                <a:latin typeface="Calibri"/>
                <a:cs typeface="Calibri"/>
              </a:rPr>
              <a:t> + Inner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62289" y="4026515"/>
            <a:ext cx="1491289" cy="36933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alibri"/>
                <a:cs typeface="Calibri"/>
              </a:rPr>
              <a:t>Orig</a:t>
            </a:r>
            <a:r>
              <a:rPr lang="en-US" dirty="0" smtClean="0">
                <a:latin typeface="Calibri"/>
                <a:cs typeface="Calibri"/>
              </a:rPr>
              <a:t> + Outer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9459" y="1305838"/>
            <a:ext cx="132168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No DA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58647" y="1321845"/>
            <a:ext cx="1238249" cy="36933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Original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53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3974</TotalTime>
  <Words>574</Words>
  <Application>Microsoft Macintosh PowerPoint</Application>
  <PresentationFormat>On-screen Show (4:3)</PresentationFormat>
  <Paragraphs>118</Paragraphs>
  <Slides>15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Capital</vt:lpstr>
      <vt:lpstr>Impact of Global Hawk Observing Strategies  on Vortex-Scale Tropical Cyclone  Analyses and Forecasts in an OSSE Framework </vt:lpstr>
      <vt:lpstr>Global Hawk UAS</vt:lpstr>
      <vt:lpstr>Research Questions</vt:lpstr>
      <vt:lpstr>GH Flight Patterns to Test in OSSE</vt:lpstr>
      <vt:lpstr>Nature Run</vt:lpstr>
      <vt:lpstr>Hurricane Ensemble Data Assimilation System (HEDAS)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Max Sfc Wind Forecast Improvement vs. P3 Only</vt:lpstr>
      <vt:lpstr>PowerPoint Presentation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Dahl</dc:creator>
  <cp:lastModifiedBy>Brittany Dahl</cp:lastModifiedBy>
  <cp:revision>241</cp:revision>
  <cp:lastPrinted>2017-01-19T15:23:57Z</cp:lastPrinted>
  <dcterms:created xsi:type="dcterms:W3CDTF">2017-01-18T21:04:38Z</dcterms:created>
  <dcterms:modified xsi:type="dcterms:W3CDTF">2017-01-24T18:11:18Z</dcterms:modified>
</cp:coreProperties>
</file>