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96" r:id="rId4"/>
    <p:sldId id="297" r:id="rId5"/>
    <p:sldId id="258" r:id="rId6"/>
    <p:sldId id="288" r:id="rId7"/>
    <p:sldId id="261" r:id="rId8"/>
    <p:sldId id="289" r:id="rId9"/>
    <p:sldId id="281" r:id="rId10"/>
    <p:sldId id="282" r:id="rId11"/>
    <p:sldId id="283" r:id="rId12"/>
    <p:sldId id="292" r:id="rId13"/>
    <p:sldId id="284" r:id="rId14"/>
    <p:sldId id="293" r:id="rId15"/>
    <p:sldId id="285" r:id="rId16"/>
    <p:sldId id="286" r:id="rId17"/>
    <p:sldId id="294" r:id="rId18"/>
    <p:sldId id="278" r:id="rId19"/>
    <p:sldId id="298" r:id="rId20"/>
    <p:sldId id="299" r:id="rId21"/>
    <p:sldId id="300" r:id="rId22"/>
    <p:sldId id="301" r:id="rId23"/>
    <p:sldId id="302" r:id="rId24"/>
    <p:sldId id="303" r:id="rId25"/>
    <p:sldId id="304" r:id="rId26"/>
    <p:sldId id="305" r:id="rId27"/>
    <p:sldId id="306" r:id="rId28"/>
    <p:sldId id="307" r:id="rId29"/>
    <p:sldId id="308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6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307" autoAdjust="0"/>
  </p:normalViewPr>
  <p:slideViewPr>
    <p:cSldViewPr>
      <p:cViewPr>
        <p:scale>
          <a:sx n="100" d="100"/>
          <a:sy n="100" d="100"/>
        </p:scale>
        <p:origin x="-1272" y="2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16A5B-65B7-4A99-816A-D767872FFF6C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1" y="6556248"/>
            <a:ext cx="381000" cy="301752"/>
          </a:xfrm>
        </p:spPr>
        <p:txBody>
          <a:bodyPr/>
          <a:lstStyle/>
          <a:p>
            <a:fld id="{9A1F2DBE-C9C1-4CDD-8B60-09BFF611A5F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2949601" y="6581001"/>
            <a:ext cx="3244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HRD </a:t>
            </a:r>
            <a:r>
              <a:rPr lang="en-US" sz="1200" b="1" dirty="0" smtClean="0"/>
              <a:t>Science </a:t>
            </a:r>
            <a:r>
              <a:rPr lang="en-US" sz="1200" b="1" dirty="0" smtClean="0"/>
              <a:t>Meeting   </a:t>
            </a:r>
            <a:r>
              <a:rPr lang="en-US" sz="1200" b="1" dirty="0" smtClean="0"/>
              <a:t>-   </a:t>
            </a:r>
            <a:r>
              <a:rPr lang="en-US" sz="1200" b="1" dirty="0" smtClean="0"/>
              <a:t>9 February</a:t>
            </a:r>
            <a:r>
              <a:rPr lang="en-US" sz="1200" b="1" baseline="0" dirty="0" smtClean="0"/>
              <a:t> 2017</a:t>
            </a:r>
            <a:endParaRPr lang="en-US" sz="1200" b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16A5B-65B7-4A99-816A-D767872FFF6C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2DBE-C9C1-4CDD-8B60-09BFF611A5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16A5B-65B7-4A99-816A-D767872FFF6C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2DBE-C9C1-4CDD-8B60-09BFF611A5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7315200" cy="74128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1"/>
            <a:ext cx="7391400" cy="49377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16A5B-65B7-4A99-816A-D767872FFF6C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7"/>
          <p:cNvSpPr txBox="1">
            <a:spLocks/>
          </p:cNvSpPr>
          <p:nvPr userDrawn="1"/>
        </p:nvSpPr>
        <p:spPr>
          <a:xfrm>
            <a:off x="1" y="6556248"/>
            <a:ext cx="381000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A1F2DBE-C9C1-4CDD-8B60-09BFF611A5F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949601" y="6581001"/>
            <a:ext cx="324479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HRD Science</a:t>
            </a:r>
            <a:r>
              <a:rPr lang="en-US" sz="1200" b="1" baseline="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</a:t>
            </a:r>
            <a:r>
              <a:rPr lang="en-US" sz="12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Meeting   </a:t>
            </a:r>
            <a:r>
              <a:rPr lang="en-US" sz="12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-   </a:t>
            </a:r>
            <a:r>
              <a:rPr lang="en-US" sz="1200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9 February</a:t>
            </a:r>
            <a:r>
              <a:rPr lang="en-US" sz="1200" b="1" baseline="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2017</a:t>
            </a:r>
            <a:endParaRPr lang="en-US" sz="1200" b="1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8534400" y="76200"/>
            <a:ext cx="609600" cy="609600"/>
          </a:xfrm>
          <a:prstGeom prst="rect">
            <a:avLst/>
          </a:prstGeom>
          <a:solidFill>
            <a:srgbClr val="FF8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8305800" y="76200"/>
            <a:ext cx="152400" cy="609600"/>
          </a:xfrm>
          <a:prstGeom prst="rect">
            <a:avLst/>
          </a:prstGeom>
          <a:solidFill>
            <a:srgbClr val="FF8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16A5B-65B7-4A99-816A-D767872FFF6C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2DBE-C9C1-4CDD-8B60-09BFF611A5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16A5B-65B7-4A99-816A-D767872FFF6C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2DBE-C9C1-4CDD-8B60-09BFF611A5F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16A5B-65B7-4A99-816A-D767872FFF6C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2DBE-C9C1-4CDD-8B60-09BFF611A5F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16A5B-65B7-4A99-816A-D767872FFF6C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2DBE-C9C1-4CDD-8B60-09BFF611A5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16A5B-65B7-4A99-816A-D767872FFF6C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2DBE-C9C1-4CDD-8B60-09BFF611A5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16A5B-65B7-4A99-816A-D767872FFF6C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2DBE-C9C1-4CDD-8B60-09BFF611A5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16A5B-65B7-4A99-816A-D767872FFF6C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F2DBE-C9C1-4CDD-8B60-09BFF611A5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20616A5B-65B7-4A99-816A-D767872FFF6C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9A1F2DBE-C9C1-4CDD-8B60-09BFF611A5F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87375"/>
            <a:ext cx="7772400" cy="1774825"/>
          </a:xfrm>
        </p:spPr>
        <p:txBody>
          <a:bodyPr>
            <a:noAutofit/>
          </a:bodyPr>
          <a:lstStyle/>
          <a:p>
            <a:r>
              <a:rPr lang="en-US" sz="3600" dirty="0" smtClean="0"/>
              <a:t>An Evaluation of Satellite-Derived Atmospheric Motion Vector (AMV) Characteristics Using TCI</a:t>
            </a:r>
            <a:r>
              <a:rPr lang="en-US" sz="3600" dirty="0"/>
              <a:t> </a:t>
            </a:r>
            <a:r>
              <a:rPr lang="en-US" sz="3600" dirty="0" smtClean="0"/>
              <a:t>HDSS </a:t>
            </a:r>
            <a:r>
              <a:rPr lang="en-US" sz="3600" dirty="0" err="1" smtClean="0"/>
              <a:t>Dropsondes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819400"/>
            <a:ext cx="8153400" cy="1752600"/>
          </a:xfrm>
        </p:spPr>
        <p:txBody>
          <a:bodyPr/>
          <a:lstStyle/>
          <a:p>
            <a:r>
              <a:rPr lang="en-US" dirty="0" smtClean="0"/>
              <a:t>Brian McNoldy</a:t>
            </a:r>
            <a:r>
              <a:rPr lang="en-US" baseline="30000" dirty="0" smtClean="0"/>
              <a:t>1</a:t>
            </a:r>
            <a:r>
              <a:rPr lang="en-US" dirty="0" smtClean="0"/>
              <a:t>, Chris Velden</a:t>
            </a:r>
            <a:r>
              <a:rPr lang="en-US" baseline="30000" dirty="0" smtClean="0"/>
              <a:t>2</a:t>
            </a:r>
            <a:r>
              <a:rPr lang="en-US" dirty="0" smtClean="0"/>
              <a:t>, Sharan Majumdar</a:t>
            </a:r>
            <a:r>
              <a:rPr lang="en-US" baseline="30000" dirty="0" smtClean="0"/>
              <a:t>1</a:t>
            </a:r>
          </a:p>
          <a:p>
            <a:r>
              <a:rPr lang="en-US" dirty="0"/>
              <a:t>	</a:t>
            </a:r>
            <a:r>
              <a:rPr lang="en-US" sz="2000" baseline="30000" dirty="0" smtClean="0">
                <a:solidFill>
                  <a:schemeClr val="tx1">
                    <a:lumMod val="65000"/>
                  </a:schemeClr>
                </a:solidFill>
              </a:rPr>
              <a:t>1</a:t>
            </a:r>
            <a:r>
              <a:rPr lang="en-US" sz="2000" dirty="0" smtClean="0">
                <a:solidFill>
                  <a:schemeClr val="tx1">
                    <a:lumMod val="65000"/>
                  </a:schemeClr>
                </a:solidFill>
              </a:rPr>
              <a:t> University of Miami</a:t>
            </a:r>
          </a:p>
          <a:p>
            <a:r>
              <a:rPr lang="en-US" sz="2000" dirty="0">
                <a:solidFill>
                  <a:schemeClr val="tx1">
                    <a:lumMod val="65000"/>
                  </a:schemeClr>
                </a:solidFill>
              </a:rPr>
              <a:t>	</a:t>
            </a:r>
            <a:r>
              <a:rPr lang="en-US" sz="2000" baseline="30000" dirty="0" smtClean="0">
                <a:solidFill>
                  <a:schemeClr val="tx1">
                    <a:lumMod val="65000"/>
                  </a:schemeClr>
                </a:solidFill>
              </a:rPr>
              <a:t>2</a:t>
            </a:r>
            <a:r>
              <a:rPr lang="en-US" sz="2000" dirty="0" smtClean="0">
                <a:solidFill>
                  <a:schemeClr val="tx1">
                    <a:lumMod val="65000"/>
                  </a:schemeClr>
                </a:solidFill>
              </a:rPr>
              <a:t> University of Wisconsin - Madison</a:t>
            </a:r>
            <a:endParaRPr lang="en-US" sz="2000" dirty="0">
              <a:solidFill>
                <a:schemeClr val="tx1">
                  <a:lumMod val="6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15" r="1875"/>
          <a:stretch/>
        </p:blipFill>
        <p:spPr>
          <a:xfrm>
            <a:off x="3155415" y="4236352"/>
            <a:ext cx="2833171" cy="2259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01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Observation-derived Wind Structure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4" y="3078448"/>
            <a:ext cx="4437555" cy="355095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935" y="807720"/>
            <a:ext cx="3656665" cy="292607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935" y="3703320"/>
            <a:ext cx="3656665" cy="292607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2286000"/>
            <a:ext cx="33393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Vertical </a:t>
            </a:r>
            <a:r>
              <a:rPr lang="en-US" dirty="0"/>
              <a:t>c</a:t>
            </a:r>
            <a:r>
              <a:rPr lang="en-US" dirty="0" smtClean="0"/>
              <a:t>ross-section of</a:t>
            </a:r>
          </a:p>
          <a:p>
            <a:r>
              <a:rPr lang="en-US" dirty="0" err="1" smtClean="0"/>
              <a:t>dropsonde</a:t>
            </a:r>
            <a:r>
              <a:rPr lang="en-US" dirty="0" smtClean="0"/>
              <a:t>-derived wind speed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053374" y="762000"/>
            <a:ext cx="32368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Vertical cross-section of</a:t>
            </a:r>
          </a:p>
          <a:p>
            <a:pPr algn="r"/>
            <a:r>
              <a:rPr lang="en-US" dirty="0" smtClean="0"/>
              <a:t>AMV-derived wind speed </a:t>
            </a:r>
          </a:p>
          <a:p>
            <a:pPr algn="r"/>
            <a:r>
              <a:rPr lang="en-US" dirty="0" smtClean="0"/>
              <a:t>(top: using all AMVs, </a:t>
            </a:r>
          </a:p>
          <a:p>
            <a:pPr algn="r"/>
            <a:r>
              <a:rPr lang="en-US" dirty="0" smtClean="0"/>
              <a:t>bottom: using verifying AMVs)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22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Patricia: Wind Speed </a:t>
            </a:r>
            <a:r>
              <a:rPr lang="en-US" dirty="0" smtClean="0"/>
              <a:t>Differences  Using 10-hPa Thick Layer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219200"/>
            <a:ext cx="5029199" cy="53885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" y="1143000"/>
            <a:ext cx="359572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Wind </a:t>
            </a:r>
            <a:r>
              <a:rPr lang="en-US" dirty="0"/>
              <a:t>s</a:t>
            </a:r>
            <a:r>
              <a:rPr lang="en-US" dirty="0" smtClean="0"/>
              <a:t>peed differences (</a:t>
            </a:r>
            <a:r>
              <a:rPr lang="en-US" dirty="0" smtClean="0"/>
              <a:t>AMV at prescribed level </a:t>
            </a:r>
            <a:r>
              <a:rPr lang="en-US" dirty="0" smtClean="0"/>
              <a:t>minus </a:t>
            </a:r>
            <a:r>
              <a:rPr lang="en-US" dirty="0" err="1" smtClean="0"/>
              <a:t>dropsonde</a:t>
            </a:r>
            <a:r>
              <a:rPr lang="en-US" dirty="0" smtClean="0"/>
              <a:t> layer-average) </a:t>
            </a:r>
            <a:r>
              <a:rPr lang="en-US" dirty="0" smtClean="0"/>
              <a:t>for all 84 verifying AMVs</a:t>
            </a:r>
            <a:endParaRPr lang="en-US" dirty="0"/>
          </a:p>
          <a:p>
            <a:endParaRPr lang="en-US" i="1" u="sng" dirty="0" smtClean="0"/>
          </a:p>
          <a:p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Speed bias</a:t>
            </a:r>
          </a:p>
          <a:p>
            <a:r>
              <a:rPr lang="en-US" i="1" dirty="0" smtClean="0"/>
              <a:t>     -3.2 m/s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     &lt;500hPa: -</a:t>
            </a:r>
            <a:r>
              <a:rPr lang="en-US" i="1" dirty="0" smtClean="0"/>
              <a:t>3.2 </a:t>
            </a:r>
            <a:r>
              <a:rPr lang="en-US" i="1" dirty="0" smtClean="0"/>
              <a:t>m/s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     &gt;500hPa: N/A</a:t>
            </a:r>
            <a:endParaRPr lang="en-US" dirty="0" smtClean="0"/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Mean vector difference</a:t>
            </a:r>
          </a:p>
          <a:p>
            <a:r>
              <a:rPr lang="en-US" dirty="0" smtClean="0"/>
              <a:t>     11.3 m/s</a:t>
            </a:r>
          </a:p>
          <a:p>
            <a:r>
              <a:rPr lang="en-US" dirty="0"/>
              <a:t> </a:t>
            </a:r>
            <a:r>
              <a:rPr lang="en-US" dirty="0" smtClean="0"/>
              <a:t>         &lt;500hPa: 11.3 m/s</a:t>
            </a:r>
          </a:p>
          <a:p>
            <a:r>
              <a:rPr lang="en-US" dirty="0" smtClean="0"/>
              <a:t>          &gt;500hPa: N/A</a:t>
            </a:r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S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tandard deviation</a:t>
            </a:r>
          </a:p>
          <a:p>
            <a:r>
              <a:rPr lang="en-US" dirty="0" smtClean="0"/>
              <a:t>     10.4 m/s</a:t>
            </a:r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Vector root-mean-square error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15.3 m/s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934200" y="2590800"/>
            <a:ext cx="1981200" cy="646331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solidFill>
              <a:schemeClr val="accent4">
                <a:lumMod val="75000"/>
              </a:schemeClr>
            </a:solidFill>
          </a:ln>
          <a:effectLst>
            <a:outerShdw blurRad="50800" dist="38100" dir="2700000" algn="tl" rotWithShape="0">
              <a:schemeClr val="accent4">
                <a:lumMod val="75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>
                <a:solidFill>
                  <a:schemeClr val="accent4">
                    <a:lumMod val="75000"/>
                  </a:schemeClr>
                </a:solidFill>
              </a:rPr>
              <a:t>[Individual differences in </a:t>
            </a:r>
            <a:r>
              <a:rPr lang="en-US" sz="1200" b="1" i="1" dirty="0">
                <a:solidFill>
                  <a:srgbClr val="FF0000"/>
                </a:solidFill>
              </a:rPr>
              <a:t>red</a:t>
            </a:r>
            <a:r>
              <a:rPr lang="en-US" sz="1200" b="1" i="1" dirty="0">
                <a:solidFill>
                  <a:schemeClr val="accent4">
                    <a:lumMod val="75000"/>
                  </a:schemeClr>
                </a:solidFill>
              </a:rPr>
              <a:t> dots, </a:t>
            </a:r>
            <a:r>
              <a:rPr lang="en-US" sz="1200" b="1" i="1" dirty="0" smtClean="0">
                <a:solidFill>
                  <a:schemeClr val="accent4">
                    <a:lumMod val="75000"/>
                  </a:schemeClr>
                </a:solidFill>
              </a:rPr>
              <a:t>layer </a:t>
            </a:r>
            <a:r>
              <a:rPr lang="en-US" sz="1200" b="1" i="1" dirty="0">
                <a:solidFill>
                  <a:schemeClr val="accent4">
                    <a:lumMod val="75000"/>
                  </a:schemeClr>
                </a:solidFill>
              </a:rPr>
              <a:t>average difference in </a:t>
            </a:r>
            <a:r>
              <a:rPr lang="en-US" sz="1200" b="1" i="1" dirty="0">
                <a:solidFill>
                  <a:srgbClr val="0070C0"/>
                </a:solidFill>
              </a:rPr>
              <a:t>blue</a:t>
            </a:r>
            <a:r>
              <a:rPr lang="en-US" sz="1200" b="1" i="1" dirty="0">
                <a:solidFill>
                  <a:schemeClr val="accent4">
                    <a:lumMod val="75000"/>
                  </a:schemeClr>
                </a:solidFill>
              </a:rPr>
              <a:t> dots</a:t>
            </a:r>
            <a:r>
              <a:rPr lang="en-US" sz="1200" b="1" i="1" dirty="0" smtClean="0">
                <a:solidFill>
                  <a:schemeClr val="accent4">
                    <a:lumMod val="75000"/>
                  </a:schemeClr>
                </a:solidFill>
              </a:rPr>
              <a:t>]</a:t>
            </a:r>
            <a:endParaRPr lang="en-US" sz="12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10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Patricia: Wind Speed </a:t>
            </a:r>
            <a:r>
              <a:rPr lang="en-US" dirty="0" smtClean="0"/>
              <a:t>Differences  Using 140-hPa Thick Layer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219200"/>
            <a:ext cx="5029200" cy="53885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" y="1143000"/>
            <a:ext cx="359572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Wind speed differences (AMV at prescribed level minus </a:t>
            </a:r>
            <a:r>
              <a:rPr lang="en-US" dirty="0" err="1"/>
              <a:t>dropsonde</a:t>
            </a:r>
            <a:r>
              <a:rPr lang="en-US" dirty="0"/>
              <a:t> layer-average) for </a:t>
            </a:r>
            <a:r>
              <a:rPr lang="en-US" dirty="0" smtClean="0"/>
              <a:t>all 84 verifying AMVs</a:t>
            </a:r>
            <a:endParaRPr lang="en-US" dirty="0"/>
          </a:p>
          <a:p>
            <a:endParaRPr lang="en-US" i="1" u="sng" dirty="0" smtClean="0"/>
          </a:p>
          <a:p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Speed bias</a:t>
            </a:r>
          </a:p>
          <a:p>
            <a:r>
              <a:rPr lang="en-US" i="1" dirty="0" smtClean="0"/>
              <a:t>     -3.3 m/s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     &lt;500hPa: -3.3 m/s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     &gt;500hPa: N/A</a:t>
            </a:r>
            <a:endParaRPr lang="en-US" dirty="0" smtClean="0"/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Mean vector difference</a:t>
            </a:r>
          </a:p>
          <a:p>
            <a:r>
              <a:rPr lang="en-US" dirty="0" smtClean="0"/>
              <a:t>     </a:t>
            </a:r>
            <a:r>
              <a:rPr lang="en-US" b="1" dirty="0" smtClean="0">
                <a:solidFill>
                  <a:srgbClr val="00B050"/>
                </a:solidFill>
              </a:rPr>
              <a:t>10.5 m/s</a:t>
            </a:r>
          </a:p>
          <a:p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smtClean="0">
                <a:solidFill>
                  <a:srgbClr val="00B050"/>
                </a:solidFill>
              </a:rPr>
              <a:t>         &lt;500hPa: 10.5 m/s</a:t>
            </a:r>
          </a:p>
          <a:p>
            <a:r>
              <a:rPr lang="en-US" dirty="0" smtClean="0"/>
              <a:t>          &gt;500hPa: N/A</a:t>
            </a:r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S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tandard deviation</a:t>
            </a:r>
          </a:p>
          <a:p>
            <a:r>
              <a:rPr lang="en-US" dirty="0" smtClean="0"/>
              <a:t>     </a:t>
            </a:r>
            <a:r>
              <a:rPr lang="en-US" b="1" dirty="0" smtClean="0">
                <a:solidFill>
                  <a:srgbClr val="00B050"/>
                </a:solidFill>
              </a:rPr>
              <a:t>9.9 m/s</a:t>
            </a:r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Vector root-mean-square error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</a:t>
            </a:r>
            <a:r>
              <a:rPr lang="en-US" b="1" i="1" dirty="0" smtClean="0">
                <a:solidFill>
                  <a:srgbClr val="00B050"/>
                </a:solidFill>
              </a:rPr>
              <a:t>14.5 m/s</a:t>
            </a:r>
            <a:endParaRPr lang="en-US" b="1" i="1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934200" y="2590800"/>
            <a:ext cx="1981200" cy="646331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solidFill>
              <a:schemeClr val="accent4">
                <a:lumMod val="75000"/>
              </a:schemeClr>
            </a:solidFill>
          </a:ln>
          <a:effectLst>
            <a:outerShdw blurRad="50800" dist="38100" dir="2700000" algn="tl" rotWithShape="0">
              <a:schemeClr val="accent4">
                <a:lumMod val="75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>
                <a:solidFill>
                  <a:schemeClr val="accent4">
                    <a:lumMod val="75000"/>
                  </a:schemeClr>
                </a:solidFill>
              </a:rPr>
              <a:t>[Individual differences in </a:t>
            </a:r>
            <a:r>
              <a:rPr lang="en-US" sz="1200" b="1" i="1" dirty="0">
                <a:solidFill>
                  <a:srgbClr val="FF0000"/>
                </a:solidFill>
              </a:rPr>
              <a:t>red</a:t>
            </a:r>
            <a:r>
              <a:rPr lang="en-US" sz="1200" b="1" i="1" dirty="0">
                <a:solidFill>
                  <a:schemeClr val="accent4">
                    <a:lumMod val="75000"/>
                  </a:schemeClr>
                </a:solidFill>
              </a:rPr>
              <a:t> dots, </a:t>
            </a:r>
            <a:r>
              <a:rPr lang="en-US" sz="1200" b="1" i="1" dirty="0" smtClean="0">
                <a:solidFill>
                  <a:schemeClr val="accent4">
                    <a:lumMod val="75000"/>
                  </a:schemeClr>
                </a:solidFill>
              </a:rPr>
              <a:t>layer </a:t>
            </a:r>
            <a:r>
              <a:rPr lang="en-US" sz="1200" b="1" i="1" dirty="0">
                <a:solidFill>
                  <a:schemeClr val="accent4">
                    <a:lumMod val="75000"/>
                  </a:schemeClr>
                </a:solidFill>
              </a:rPr>
              <a:t>average difference in </a:t>
            </a:r>
            <a:r>
              <a:rPr lang="en-US" sz="1200" b="1" i="1" dirty="0">
                <a:solidFill>
                  <a:srgbClr val="0070C0"/>
                </a:solidFill>
              </a:rPr>
              <a:t>blue</a:t>
            </a:r>
            <a:r>
              <a:rPr lang="en-US" sz="1200" b="1" i="1" dirty="0">
                <a:solidFill>
                  <a:schemeClr val="accent4">
                    <a:lumMod val="75000"/>
                  </a:schemeClr>
                </a:solidFill>
              </a:rPr>
              <a:t> dots</a:t>
            </a:r>
            <a:r>
              <a:rPr lang="en-US" sz="1200" b="1" i="1" dirty="0" smtClean="0">
                <a:solidFill>
                  <a:schemeClr val="accent4">
                    <a:lumMod val="75000"/>
                  </a:schemeClr>
                </a:solidFill>
              </a:rPr>
              <a:t>]</a:t>
            </a:r>
            <a:endParaRPr lang="en-US" sz="12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57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Patricia: Wind Direction </a:t>
            </a:r>
            <a:r>
              <a:rPr lang="en-US" dirty="0" smtClean="0"/>
              <a:t>Differences Using 10-hPa Thick Layer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219200"/>
            <a:ext cx="5029200" cy="53885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" y="1143000"/>
            <a:ext cx="359572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Wind direction differences (</a:t>
            </a:r>
            <a:r>
              <a:rPr lang="en-US" dirty="0" smtClean="0"/>
              <a:t>AMV at prescribed level </a:t>
            </a:r>
            <a:r>
              <a:rPr lang="en-US" dirty="0" smtClean="0"/>
              <a:t>minus </a:t>
            </a:r>
            <a:r>
              <a:rPr lang="en-US" dirty="0" err="1" smtClean="0"/>
              <a:t>dropsonde</a:t>
            </a:r>
            <a:r>
              <a:rPr lang="en-US" dirty="0" smtClean="0"/>
              <a:t> layer average) </a:t>
            </a:r>
            <a:r>
              <a:rPr lang="en-US" dirty="0" smtClean="0"/>
              <a:t>for all 84 verifying AMVs</a:t>
            </a:r>
            <a:endParaRPr lang="en-US" dirty="0"/>
          </a:p>
          <a:p>
            <a:endParaRPr lang="en-US" i="1" u="sng" dirty="0" smtClean="0"/>
          </a:p>
          <a:p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Direction bias</a:t>
            </a:r>
          </a:p>
          <a:p>
            <a:r>
              <a:rPr lang="en-US" i="1" dirty="0" smtClean="0"/>
              <a:t>     63.0 º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     &lt;500hPa: 63.0 º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     &gt;500hPa: N/A</a:t>
            </a:r>
            <a:endParaRPr lang="en-US" dirty="0" smtClean="0"/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Mean vector difference</a:t>
            </a:r>
          </a:p>
          <a:p>
            <a:r>
              <a:rPr lang="en-US" dirty="0" smtClean="0"/>
              <a:t>     11.3 m/s</a:t>
            </a:r>
          </a:p>
          <a:p>
            <a:r>
              <a:rPr lang="en-US" dirty="0"/>
              <a:t> </a:t>
            </a:r>
            <a:r>
              <a:rPr lang="en-US" dirty="0" smtClean="0"/>
              <a:t>         &lt;500hPa: 11.3 m/s</a:t>
            </a:r>
          </a:p>
          <a:p>
            <a:r>
              <a:rPr lang="en-US" dirty="0" smtClean="0"/>
              <a:t>          &gt;500hPa: N/A</a:t>
            </a:r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S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tandard deviation</a:t>
            </a:r>
          </a:p>
          <a:p>
            <a:r>
              <a:rPr lang="en-US" dirty="0" smtClean="0"/>
              <a:t>     10.4 m/s</a:t>
            </a:r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Vector root-mean-square error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15.3 m/s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6934200" y="2590800"/>
            <a:ext cx="1981200" cy="646331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solidFill>
              <a:schemeClr val="accent4">
                <a:lumMod val="75000"/>
              </a:schemeClr>
            </a:solidFill>
          </a:ln>
          <a:effectLst>
            <a:outerShdw blurRad="50800" dist="38100" dir="2700000" algn="tl" rotWithShape="0">
              <a:schemeClr val="accent4">
                <a:lumMod val="75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>
                <a:solidFill>
                  <a:schemeClr val="accent4">
                    <a:lumMod val="75000"/>
                  </a:schemeClr>
                </a:solidFill>
              </a:rPr>
              <a:t>[Individual differences in </a:t>
            </a:r>
            <a:r>
              <a:rPr lang="en-US" sz="1200" b="1" i="1" dirty="0">
                <a:solidFill>
                  <a:srgbClr val="FF0000"/>
                </a:solidFill>
              </a:rPr>
              <a:t>red</a:t>
            </a:r>
            <a:r>
              <a:rPr lang="en-US" sz="1200" b="1" i="1" dirty="0">
                <a:solidFill>
                  <a:schemeClr val="accent4">
                    <a:lumMod val="75000"/>
                  </a:schemeClr>
                </a:solidFill>
              </a:rPr>
              <a:t> dots, </a:t>
            </a:r>
            <a:r>
              <a:rPr lang="en-US" sz="1200" b="1" i="1" dirty="0" smtClean="0">
                <a:solidFill>
                  <a:schemeClr val="accent4">
                    <a:lumMod val="75000"/>
                  </a:schemeClr>
                </a:solidFill>
              </a:rPr>
              <a:t>layer </a:t>
            </a:r>
            <a:r>
              <a:rPr lang="en-US" sz="1200" b="1" i="1" dirty="0">
                <a:solidFill>
                  <a:schemeClr val="accent4">
                    <a:lumMod val="75000"/>
                  </a:schemeClr>
                </a:solidFill>
              </a:rPr>
              <a:t>average difference in </a:t>
            </a:r>
            <a:r>
              <a:rPr lang="en-US" sz="1200" b="1" i="1" dirty="0">
                <a:solidFill>
                  <a:srgbClr val="0070C0"/>
                </a:solidFill>
              </a:rPr>
              <a:t>blue</a:t>
            </a:r>
            <a:r>
              <a:rPr lang="en-US" sz="1200" b="1" i="1" dirty="0">
                <a:solidFill>
                  <a:schemeClr val="accent4">
                    <a:lumMod val="75000"/>
                  </a:schemeClr>
                </a:solidFill>
              </a:rPr>
              <a:t> dots</a:t>
            </a:r>
            <a:r>
              <a:rPr lang="en-US" sz="1200" b="1" i="1" dirty="0" smtClean="0">
                <a:solidFill>
                  <a:schemeClr val="accent4">
                    <a:lumMod val="75000"/>
                  </a:schemeClr>
                </a:solidFill>
              </a:rPr>
              <a:t>]</a:t>
            </a:r>
            <a:endParaRPr lang="en-US" sz="12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80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Patricia: Wind Direction </a:t>
            </a:r>
            <a:r>
              <a:rPr lang="en-US" dirty="0" smtClean="0"/>
              <a:t>Differences Using 140-hPa Thick Layer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1219200"/>
            <a:ext cx="5029200" cy="53885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5250" y="1143000"/>
            <a:ext cx="359572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Wind direction differences (</a:t>
            </a:r>
            <a:r>
              <a:rPr lang="en-US" dirty="0" smtClean="0"/>
              <a:t>AMV at prescribed level </a:t>
            </a:r>
            <a:r>
              <a:rPr lang="en-US" dirty="0" smtClean="0"/>
              <a:t>minus </a:t>
            </a:r>
            <a:r>
              <a:rPr lang="en-US" dirty="0" err="1" smtClean="0"/>
              <a:t>dropsonde</a:t>
            </a:r>
            <a:r>
              <a:rPr lang="en-US" dirty="0" smtClean="0"/>
              <a:t> layer average) </a:t>
            </a:r>
            <a:r>
              <a:rPr lang="en-US" dirty="0" smtClean="0"/>
              <a:t>for all 84 verifying AMVs</a:t>
            </a:r>
            <a:endParaRPr lang="en-US" dirty="0"/>
          </a:p>
          <a:p>
            <a:endParaRPr lang="en-US" i="1" u="sng" dirty="0" smtClean="0"/>
          </a:p>
          <a:p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Direction bias</a:t>
            </a:r>
          </a:p>
          <a:p>
            <a:r>
              <a:rPr lang="en-US" i="1" dirty="0" smtClean="0"/>
              <a:t>     </a:t>
            </a:r>
            <a:r>
              <a:rPr lang="en-US" b="1" i="1" dirty="0" smtClean="0">
                <a:solidFill>
                  <a:srgbClr val="00B050"/>
                </a:solidFill>
              </a:rPr>
              <a:t>57.0 º</a:t>
            </a:r>
          </a:p>
          <a:p>
            <a:r>
              <a:rPr lang="en-US" b="1" i="1" dirty="0">
                <a:solidFill>
                  <a:srgbClr val="00B050"/>
                </a:solidFill>
              </a:rPr>
              <a:t> </a:t>
            </a:r>
            <a:r>
              <a:rPr lang="en-US" b="1" i="1" dirty="0" smtClean="0">
                <a:solidFill>
                  <a:srgbClr val="00B050"/>
                </a:solidFill>
              </a:rPr>
              <a:t>         &lt;500hPa: 57.0 º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     &gt;500hPa: N/A</a:t>
            </a:r>
            <a:endParaRPr lang="en-US" dirty="0" smtClean="0"/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Mean vector difference</a:t>
            </a:r>
          </a:p>
          <a:p>
            <a:r>
              <a:rPr lang="en-US" dirty="0" smtClean="0"/>
              <a:t>     </a:t>
            </a:r>
            <a:r>
              <a:rPr lang="en-US" b="1" dirty="0" smtClean="0">
                <a:solidFill>
                  <a:srgbClr val="00B050"/>
                </a:solidFill>
              </a:rPr>
              <a:t>10.5 m/s</a:t>
            </a:r>
          </a:p>
          <a:p>
            <a:r>
              <a:rPr lang="en-US" b="1" dirty="0">
                <a:solidFill>
                  <a:srgbClr val="00B050"/>
                </a:solidFill>
              </a:rPr>
              <a:t> </a:t>
            </a:r>
            <a:r>
              <a:rPr lang="en-US" b="1" dirty="0" smtClean="0">
                <a:solidFill>
                  <a:srgbClr val="00B050"/>
                </a:solidFill>
              </a:rPr>
              <a:t>         &lt;500hPa: 10.5 m/s</a:t>
            </a:r>
          </a:p>
          <a:p>
            <a:r>
              <a:rPr lang="en-US" dirty="0" smtClean="0"/>
              <a:t>          &gt;500hPa: N/A</a:t>
            </a:r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S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tandard deviation</a:t>
            </a:r>
          </a:p>
          <a:p>
            <a:r>
              <a:rPr lang="en-US" dirty="0" smtClean="0"/>
              <a:t>     </a:t>
            </a:r>
            <a:r>
              <a:rPr lang="en-US" b="1" dirty="0" smtClean="0">
                <a:solidFill>
                  <a:srgbClr val="00B050"/>
                </a:solidFill>
              </a:rPr>
              <a:t>9.9 m/s</a:t>
            </a:r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Vector root-mean-square error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</a:t>
            </a:r>
            <a:r>
              <a:rPr lang="en-US" b="1" i="1" dirty="0" smtClean="0">
                <a:solidFill>
                  <a:srgbClr val="00B050"/>
                </a:solidFill>
              </a:rPr>
              <a:t>14.5 m/s</a:t>
            </a:r>
            <a:endParaRPr lang="en-US" b="1" i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934200" y="2590800"/>
            <a:ext cx="1981200" cy="646331"/>
          </a:xfrm>
          <a:prstGeom prst="rect">
            <a:avLst/>
          </a:prstGeom>
          <a:solidFill>
            <a:schemeClr val="tx1">
              <a:lumMod val="85000"/>
            </a:schemeClr>
          </a:solidFill>
          <a:ln w="12700">
            <a:solidFill>
              <a:schemeClr val="accent4">
                <a:lumMod val="75000"/>
              </a:schemeClr>
            </a:solidFill>
          </a:ln>
          <a:effectLst>
            <a:outerShdw blurRad="50800" dist="38100" dir="2700000" algn="tl" rotWithShape="0">
              <a:schemeClr val="accent4">
                <a:lumMod val="75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1200" b="1" i="1" dirty="0">
                <a:solidFill>
                  <a:schemeClr val="accent4">
                    <a:lumMod val="75000"/>
                  </a:schemeClr>
                </a:solidFill>
              </a:rPr>
              <a:t>[Individual differences in </a:t>
            </a:r>
            <a:r>
              <a:rPr lang="en-US" sz="1200" b="1" i="1" dirty="0">
                <a:solidFill>
                  <a:srgbClr val="FF0000"/>
                </a:solidFill>
              </a:rPr>
              <a:t>red</a:t>
            </a:r>
            <a:r>
              <a:rPr lang="en-US" sz="1200" b="1" i="1" dirty="0">
                <a:solidFill>
                  <a:schemeClr val="accent4">
                    <a:lumMod val="75000"/>
                  </a:schemeClr>
                </a:solidFill>
              </a:rPr>
              <a:t> dots, </a:t>
            </a:r>
            <a:r>
              <a:rPr lang="en-US" sz="1200" b="1" i="1" dirty="0" smtClean="0">
                <a:solidFill>
                  <a:schemeClr val="accent4">
                    <a:lumMod val="75000"/>
                  </a:schemeClr>
                </a:solidFill>
              </a:rPr>
              <a:t>layer </a:t>
            </a:r>
            <a:r>
              <a:rPr lang="en-US" sz="1200" b="1" i="1" dirty="0">
                <a:solidFill>
                  <a:schemeClr val="accent4">
                    <a:lumMod val="75000"/>
                  </a:schemeClr>
                </a:solidFill>
              </a:rPr>
              <a:t>average difference in </a:t>
            </a:r>
            <a:r>
              <a:rPr lang="en-US" sz="1200" b="1" i="1" dirty="0">
                <a:solidFill>
                  <a:srgbClr val="0070C0"/>
                </a:solidFill>
              </a:rPr>
              <a:t>blue</a:t>
            </a:r>
            <a:r>
              <a:rPr lang="en-US" sz="1200" b="1" i="1" dirty="0">
                <a:solidFill>
                  <a:schemeClr val="accent4">
                    <a:lumMod val="75000"/>
                  </a:schemeClr>
                </a:solidFill>
              </a:rPr>
              <a:t> dots</a:t>
            </a:r>
            <a:r>
              <a:rPr lang="en-US" sz="1200" b="1" i="1" dirty="0" smtClean="0">
                <a:solidFill>
                  <a:schemeClr val="accent4">
                    <a:lumMod val="75000"/>
                  </a:schemeClr>
                </a:solidFill>
              </a:rPr>
              <a:t>]</a:t>
            </a:r>
            <a:endParaRPr lang="en-US" sz="12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54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Level of Best Fit (LBF)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306" y="1219200"/>
            <a:ext cx="6284893" cy="50291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00" y="1752600"/>
            <a:ext cx="285910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LBF minimizes the AMV-</a:t>
            </a:r>
            <a:r>
              <a:rPr lang="en-US" dirty="0" err="1" smtClean="0"/>
              <a:t>Sonde</a:t>
            </a:r>
            <a:r>
              <a:rPr lang="en-US" dirty="0" smtClean="0"/>
              <a:t> vector difference, within 100 </a:t>
            </a:r>
            <a:r>
              <a:rPr lang="en-US" dirty="0" err="1" smtClean="0"/>
              <a:t>hPa</a:t>
            </a:r>
            <a:r>
              <a:rPr lang="en-US" dirty="0" smtClean="0"/>
              <a:t> of original assignment (i.e., the height assignment an AMV could be given to most closely match the </a:t>
            </a:r>
            <a:r>
              <a:rPr lang="en-US" dirty="0" err="1" smtClean="0"/>
              <a:t>dropsonde</a:t>
            </a:r>
            <a:r>
              <a:rPr lang="en-US" dirty="0" smtClean="0"/>
              <a:t>).</a:t>
            </a:r>
            <a:endParaRPr lang="en-US" i="1" dirty="0" smtClean="0"/>
          </a:p>
          <a:p>
            <a:endParaRPr lang="en-US" dirty="0" smtClean="0"/>
          </a:p>
          <a:p>
            <a:r>
              <a:rPr lang="en-US" dirty="0"/>
              <a:t>Negative values: AMVs assigned too high in atmosphere, Positive values: AMVs assigned too low in atmosphere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105400" y="1600200"/>
            <a:ext cx="3429000" cy="4571999"/>
            <a:chOff x="5105400" y="1600200"/>
            <a:chExt cx="3429000" cy="4571999"/>
          </a:xfrm>
        </p:grpSpPr>
        <p:sp>
          <p:nvSpPr>
            <p:cNvPr id="3" name="Oval 2"/>
            <p:cNvSpPr/>
            <p:nvPr/>
          </p:nvSpPr>
          <p:spPr>
            <a:xfrm>
              <a:off x="7315200" y="1600200"/>
              <a:ext cx="1219200" cy="4571999"/>
            </a:xfrm>
            <a:prstGeom prst="ellipse">
              <a:avLst/>
            </a:prstGeom>
            <a:noFill/>
            <a:ln w="53975">
              <a:solidFill>
                <a:schemeClr val="accent4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105400" y="3175337"/>
              <a:ext cx="21336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200" b="1" dirty="0" smtClean="0">
                  <a:solidFill>
                    <a:schemeClr val="accent4">
                      <a:lumMod val="75000"/>
                    </a:schemeClr>
                  </a:solidFill>
                </a:rPr>
                <a:t>Most AMVs over Patricia’s inner core match best with </a:t>
              </a:r>
              <a:r>
                <a:rPr lang="en-US" sz="1200" b="1" dirty="0" err="1" smtClean="0">
                  <a:solidFill>
                    <a:schemeClr val="accent4">
                      <a:lumMod val="75000"/>
                    </a:schemeClr>
                  </a:solidFill>
                </a:rPr>
                <a:t>dropsonde</a:t>
              </a:r>
              <a:r>
                <a:rPr lang="en-US" sz="1200" b="1" dirty="0" smtClean="0">
                  <a:solidFill>
                    <a:schemeClr val="accent4">
                      <a:lumMod val="75000"/>
                    </a:schemeClr>
                  </a:solidFill>
                </a:rPr>
                <a:t> winds at 80-100 </a:t>
              </a:r>
              <a:r>
                <a:rPr lang="en-US" sz="1200" b="1" dirty="0" err="1" smtClean="0">
                  <a:solidFill>
                    <a:schemeClr val="accent4">
                      <a:lumMod val="75000"/>
                    </a:schemeClr>
                  </a:solidFill>
                </a:rPr>
                <a:t>hPa</a:t>
              </a:r>
              <a:r>
                <a:rPr lang="en-US" sz="1200" b="1" dirty="0" smtClean="0">
                  <a:solidFill>
                    <a:schemeClr val="accent4">
                      <a:lumMod val="75000"/>
                    </a:schemeClr>
                  </a:solidFill>
                </a:rPr>
                <a:t> (50-70 </a:t>
              </a:r>
              <a:r>
                <a:rPr lang="en-US" sz="1200" b="1" dirty="0" err="1" smtClean="0">
                  <a:solidFill>
                    <a:schemeClr val="accent4">
                      <a:lumMod val="75000"/>
                    </a:schemeClr>
                  </a:solidFill>
                </a:rPr>
                <a:t>hPa</a:t>
              </a:r>
              <a:r>
                <a:rPr lang="en-US" sz="1200" b="1" dirty="0" smtClean="0">
                  <a:solidFill>
                    <a:schemeClr val="accent4">
                      <a:lumMod val="75000"/>
                    </a:schemeClr>
                  </a:solidFill>
                </a:rPr>
                <a:t> higher than their assigned level)</a:t>
              </a:r>
              <a:endParaRPr lang="en-US" sz="1200" b="1" dirty="0">
                <a:solidFill>
                  <a:schemeClr val="accent4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018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Spatial LBF and Speed Differences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219200"/>
            <a:ext cx="4480559" cy="50076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240" y="1219200"/>
            <a:ext cx="4480560" cy="500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11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620000" cy="741285"/>
          </a:xfrm>
        </p:spPr>
        <p:txBody>
          <a:bodyPr>
            <a:noAutofit/>
          </a:bodyPr>
          <a:lstStyle/>
          <a:p>
            <a:r>
              <a:rPr lang="en-US" sz="3200" dirty="0" smtClean="0"/>
              <a:t>VRMS Dependence on Layer Thickness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876966"/>
            <a:ext cx="5467943" cy="5736559"/>
          </a:xfrm>
        </p:spPr>
      </p:pic>
      <p:grpSp>
        <p:nvGrpSpPr>
          <p:cNvPr id="9" name="Group 8"/>
          <p:cNvGrpSpPr/>
          <p:nvPr/>
        </p:nvGrpSpPr>
        <p:grpSpPr>
          <a:xfrm>
            <a:off x="5257800" y="2133600"/>
            <a:ext cx="381000" cy="3733800"/>
            <a:chOff x="5257800" y="2133600"/>
            <a:chExt cx="381000" cy="373380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5257800" y="2133600"/>
              <a:ext cx="0" cy="3733800"/>
            </a:xfrm>
            <a:prstGeom prst="line">
              <a:avLst/>
            </a:prstGeom>
            <a:ln w="50800">
              <a:solidFill>
                <a:schemeClr val="bg1">
                  <a:lumMod val="75000"/>
                  <a:lumOff val="2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 rot="16200000">
              <a:off x="4925784" y="4043444"/>
              <a:ext cx="1056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smtClean="0">
                  <a:solidFill>
                    <a:schemeClr val="bg1">
                      <a:lumMod val="75000"/>
                      <a:lumOff val="25000"/>
                    </a:schemeClr>
                  </a:solidFill>
                </a:rPr>
                <a:t>140 </a:t>
              </a:r>
              <a:r>
                <a:rPr lang="en-US" b="1" dirty="0" err="1" smtClean="0">
                  <a:solidFill>
                    <a:schemeClr val="bg1">
                      <a:lumMod val="75000"/>
                      <a:lumOff val="25000"/>
                    </a:schemeClr>
                  </a:solidFill>
                </a:rPr>
                <a:t>hPa</a:t>
              </a:r>
              <a:endParaRPr lang="en-US" b="1" dirty="0">
                <a:solidFill>
                  <a:schemeClr val="bg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361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Summary &amp; Preliminary </a:t>
            </a:r>
            <a:r>
              <a:rPr lang="en-US" sz="3200" dirty="0" smtClean="0"/>
              <a:t>Conclusions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38200"/>
            <a:ext cx="7391400" cy="6019800"/>
          </a:xfrm>
        </p:spPr>
        <p:txBody>
          <a:bodyPr>
            <a:normAutofit/>
          </a:bodyPr>
          <a:lstStyle/>
          <a:p>
            <a:r>
              <a:rPr lang="en-US" dirty="0" smtClean="0"/>
              <a:t>Complements the work of Sears and </a:t>
            </a:r>
            <a:r>
              <a:rPr lang="en-US" dirty="0" err="1" smtClean="0"/>
              <a:t>Velden</a:t>
            </a:r>
            <a:r>
              <a:rPr lang="en-US" dirty="0" smtClean="0"/>
              <a:t> (2012</a:t>
            </a:r>
            <a:r>
              <a:rPr lang="en-US" dirty="0"/>
              <a:t>) </a:t>
            </a:r>
            <a:r>
              <a:rPr lang="en-US" dirty="0" smtClean="0"/>
              <a:t>with TCI’s </a:t>
            </a:r>
            <a:r>
              <a:rPr lang="en-US" i="1" dirty="0" smtClean="0"/>
              <a:t>unique </a:t>
            </a:r>
            <a:r>
              <a:rPr lang="en-US" i="1" dirty="0"/>
              <a:t>dataset of high-altitude </a:t>
            </a:r>
            <a:r>
              <a:rPr lang="en-US" i="1" dirty="0" err="1" smtClean="0"/>
              <a:t>dropsondes</a:t>
            </a:r>
            <a:r>
              <a:rPr lang="en-US" i="1" dirty="0" smtClean="0"/>
              <a:t> </a:t>
            </a:r>
            <a:r>
              <a:rPr lang="en-US" dirty="0"/>
              <a:t>over </a:t>
            </a:r>
            <a:r>
              <a:rPr lang="en-US" dirty="0" smtClean="0"/>
              <a:t>mature tropical cyclones</a:t>
            </a:r>
          </a:p>
          <a:p>
            <a:r>
              <a:rPr lang="en-US" dirty="0" smtClean="0"/>
              <a:t>The large number of </a:t>
            </a:r>
            <a:r>
              <a:rPr lang="en-US" dirty="0" err="1" smtClean="0"/>
              <a:t>dropsondes</a:t>
            </a:r>
            <a:r>
              <a:rPr lang="en-US" dirty="0" smtClean="0"/>
              <a:t> allows for </a:t>
            </a:r>
            <a:r>
              <a:rPr lang="en-US" i="1" dirty="0" smtClean="0"/>
              <a:t>strict matching criteria</a:t>
            </a:r>
            <a:r>
              <a:rPr lang="en-US" dirty="0" smtClean="0"/>
              <a:t> to be applied to the AMVs</a:t>
            </a:r>
          </a:p>
          <a:p>
            <a:pPr lvl="1"/>
            <a:r>
              <a:rPr lang="en-US" dirty="0" smtClean="0"/>
              <a:t>Within 30 min, ¼°, and QI ≥ 0.8</a:t>
            </a:r>
            <a:endParaRPr lang="en-US" dirty="0"/>
          </a:p>
          <a:p>
            <a:pPr marL="228600" lvl="1"/>
            <a:r>
              <a:rPr lang="en-US" sz="2400" dirty="0"/>
              <a:t>Removing 150 </a:t>
            </a:r>
            <a:r>
              <a:rPr lang="en-US" sz="2400" dirty="0" err="1"/>
              <a:t>hPa</a:t>
            </a:r>
            <a:r>
              <a:rPr lang="en-US" sz="2400" dirty="0"/>
              <a:t> processing cap </a:t>
            </a:r>
            <a:r>
              <a:rPr lang="en-US" sz="2400" dirty="0" smtClean="0"/>
              <a:t>on AMVs would </a:t>
            </a:r>
            <a:r>
              <a:rPr lang="en-US" sz="2400" dirty="0"/>
              <a:t>be beneficial near tropical cyclones</a:t>
            </a:r>
          </a:p>
          <a:p>
            <a:pPr lvl="1"/>
            <a:r>
              <a:rPr lang="en-US" dirty="0" smtClean="0"/>
              <a:t>Tropopause </a:t>
            </a:r>
            <a:r>
              <a:rPr lang="en-US" dirty="0" smtClean="0"/>
              <a:t>bulge over Patricia’s inner core resulted in </a:t>
            </a:r>
            <a:r>
              <a:rPr lang="en-US" dirty="0" smtClean="0"/>
              <a:t>most </a:t>
            </a:r>
            <a:r>
              <a:rPr lang="en-US" dirty="0" smtClean="0"/>
              <a:t>AMVs being assigned too low (150 </a:t>
            </a:r>
            <a:r>
              <a:rPr lang="en-US" dirty="0" err="1" smtClean="0"/>
              <a:t>hPa</a:t>
            </a:r>
            <a:r>
              <a:rPr lang="en-US" dirty="0" smtClean="0"/>
              <a:t> AMVs were best fit at ~80 </a:t>
            </a:r>
            <a:r>
              <a:rPr lang="en-US" dirty="0" err="1" smtClean="0"/>
              <a:t>hPa</a:t>
            </a:r>
            <a:r>
              <a:rPr lang="en-US" dirty="0" smtClean="0"/>
              <a:t>)</a:t>
            </a:r>
          </a:p>
          <a:p>
            <a:r>
              <a:rPr lang="en-US" dirty="0" smtClean="0"/>
              <a:t>AMVs </a:t>
            </a:r>
            <a:r>
              <a:rPr lang="en-US" dirty="0"/>
              <a:t>are more representative of layer-mean winds rather than discrete </a:t>
            </a:r>
            <a:r>
              <a:rPr lang="en-US" dirty="0" smtClean="0"/>
              <a:t>levels</a:t>
            </a:r>
            <a:endParaRPr lang="en-US" dirty="0"/>
          </a:p>
          <a:p>
            <a:pPr lvl="1"/>
            <a:r>
              <a:rPr lang="en-US" dirty="0" smtClean="0"/>
              <a:t>In both cases, errors minimized using 140 </a:t>
            </a:r>
            <a:r>
              <a:rPr lang="en-US" dirty="0" err="1" smtClean="0"/>
              <a:t>hPa</a:t>
            </a:r>
            <a:r>
              <a:rPr lang="en-US" dirty="0" smtClean="0"/>
              <a:t> thick layer</a:t>
            </a:r>
          </a:p>
          <a:p>
            <a:pPr lvl="1"/>
            <a:r>
              <a:rPr lang="en-US" dirty="0" smtClean="0"/>
              <a:t>Still not done in DA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01757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/>
          <a:lstStyle/>
          <a:p>
            <a:r>
              <a:rPr lang="en-US" dirty="0" smtClean="0"/>
              <a:t>Joaquin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1493837"/>
            <a:ext cx="3200400" cy="4525963"/>
          </a:xfrm>
        </p:spPr>
        <p:txBody>
          <a:bodyPr/>
          <a:lstStyle/>
          <a:p>
            <a:r>
              <a:rPr lang="en-US" dirty="0" smtClean="0"/>
              <a:t>4 flights spanning 2Oct-5Oct</a:t>
            </a:r>
          </a:p>
          <a:p>
            <a:r>
              <a:rPr lang="en-US" dirty="0" smtClean="0"/>
              <a:t>329 total </a:t>
            </a:r>
            <a:r>
              <a:rPr lang="en-US" dirty="0" err="1" smtClean="0"/>
              <a:t>dropsondes</a:t>
            </a:r>
            <a:endParaRPr lang="en-US" dirty="0" smtClean="0"/>
          </a:p>
          <a:p>
            <a:r>
              <a:rPr lang="en-US" dirty="0" smtClean="0"/>
              <a:t>134 total verifying AMVs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1143000"/>
            <a:ext cx="6189666" cy="495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405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TCI AMV/</a:t>
            </a:r>
            <a:r>
              <a:rPr lang="en-US" dirty="0" err="1" smtClean="0"/>
              <a:t>Dropsonde</a:t>
            </a:r>
            <a:r>
              <a:rPr lang="en-US" dirty="0" smtClean="0"/>
              <a:t> Comparisons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400"/>
            <a:ext cx="7543800" cy="5638800"/>
          </a:xfrm>
        </p:spPr>
        <p:txBody>
          <a:bodyPr>
            <a:normAutofit/>
          </a:bodyPr>
          <a:lstStyle/>
          <a:p>
            <a:r>
              <a:rPr lang="en-US" dirty="0" smtClean="0"/>
              <a:t>Project motivation: How good are AMVs in defining TC outflow, and can a mix of high-resolution </a:t>
            </a:r>
            <a:r>
              <a:rPr lang="en-US" dirty="0" err="1" smtClean="0"/>
              <a:t>dropsondes</a:t>
            </a:r>
            <a:r>
              <a:rPr lang="en-US" dirty="0" smtClean="0"/>
              <a:t> with the AMVs better define the 4-D structure evolution? </a:t>
            </a:r>
            <a:endParaRPr lang="en-US" dirty="0"/>
          </a:p>
          <a:p>
            <a:r>
              <a:rPr lang="en-US" dirty="0" smtClean="0"/>
              <a:t>First step: Characterize the AMVs by comparing to co-located (space and time) HDSS </a:t>
            </a:r>
            <a:r>
              <a:rPr lang="en-US" dirty="0" err="1" smtClean="0"/>
              <a:t>dropsonde</a:t>
            </a:r>
            <a:r>
              <a:rPr lang="en-US" dirty="0" smtClean="0"/>
              <a:t> wind profiles</a:t>
            </a:r>
          </a:p>
          <a:p>
            <a:pPr lvl="1"/>
            <a:r>
              <a:rPr lang="en-US" sz="2200" dirty="0" smtClean="0"/>
              <a:t>Evaluate the accuracies and height </a:t>
            </a:r>
            <a:r>
              <a:rPr lang="en-US" sz="2200" dirty="0" smtClean="0"/>
              <a:t>assignments</a:t>
            </a:r>
            <a:endParaRPr lang="en-US" sz="2200" dirty="0"/>
          </a:p>
          <a:p>
            <a:pPr lvl="1"/>
            <a:r>
              <a:rPr lang="en-US" sz="2200" dirty="0" smtClean="0"/>
              <a:t>Utilize 8 TCI flights over Hurricanes Joaquin &amp; Patricia in Oct 2015 and hourly AMV datasets produced by UW-CIMSS from GOES-East</a:t>
            </a:r>
          </a:p>
          <a:p>
            <a:pPr lvl="1"/>
            <a:r>
              <a:rPr lang="en-US" sz="2200" dirty="0" smtClean="0"/>
              <a:t>AMV height assignments evaluated against </a:t>
            </a:r>
            <a:r>
              <a:rPr lang="en-US" sz="2200" dirty="0" err="1" smtClean="0"/>
              <a:t>dropsonde</a:t>
            </a:r>
            <a:r>
              <a:rPr lang="en-US" sz="2200" dirty="0" smtClean="0"/>
              <a:t> data </a:t>
            </a:r>
            <a:r>
              <a:rPr lang="en-US" sz="2200" dirty="0" smtClean="0"/>
              <a:t>averaged in layers of varying thicknesses, from 10 </a:t>
            </a:r>
            <a:r>
              <a:rPr lang="en-US" sz="2200" dirty="0" err="1" smtClean="0"/>
              <a:t>hPa</a:t>
            </a:r>
            <a:r>
              <a:rPr lang="en-US" sz="2200" dirty="0" smtClean="0"/>
              <a:t> to 300 </a:t>
            </a:r>
            <a:r>
              <a:rPr lang="en-US" sz="2200" dirty="0" err="1" smtClean="0"/>
              <a:t>hPa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6548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065" y="0"/>
            <a:ext cx="66558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15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>
            <a:normAutofit/>
          </a:bodyPr>
          <a:lstStyle/>
          <a:p>
            <a:r>
              <a:rPr lang="en-US" dirty="0" smtClean="0"/>
              <a:t>Vertical Distribution of AMVs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1143001"/>
            <a:ext cx="2972288" cy="4876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After applying search criteria, 134 total verifying AMVs remain</a:t>
            </a:r>
          </a:p>
          <a:p>
            <a:r>
              <a:rPr lang="en-US" dirty="0" smtClean="0"/>
              <a:t>Primarily in 150-350 </a:t>
            </a:r>
            <a:r>
              <a:rPr lang="en-US" dirty="0" err="1" smtClean="0"/>
              <a:t>hPa</a:t>
            </a:r>
            <a:r>
              <a:rPr lang="en-US" dirty="0" smtClean="0"/>
              <a:t> levels, but some in 700-900 </a:t>
            </a:r>
            <a:r>
              <a:rPr lang="en-US" dirty="0" err="1" smtClean="0"/>
              <a:t>hPa</a:t>
            </a:r>
            <a:r>
              <a:rPr lang="en-US" dirty="0" smtClean="0"/>
              <a:t> levels</a:t>
            </a:r>
          </a:p>
          <a:p>
            <a:r>
              <a:rPr lang="en-US" dirty="0" smtClean="0"/>
              <a:t>AMV processing has upper bound at 150 </a:t>
            </a:r>
            <a:r>
              <a:rPr lang="en-US" dirty="0" err="1" smtClean="0"/>
              <a:t>hPa</a:t>
            </a:r>
            <a:r>
              <a:rPr lang="en-US" dirty="0" smtClean="0"/>
              <a:t> and lower bound at 950 </a:t>
            </a:r>
            <a:r>
              <a:rPr lang="en-US" dirty="0" err="1" smtClean="0"/>
              <a:t>hPa</a:t>
            </a:r>
            <a:endParaRPr lang="en-US" dirty="0" smtClean="0"/>
          </a:p>
          <a:p>
            <a:r>
              <a:rPr lang="en-US" dirty="0" smtClean="0"/>
              <a:t>Mid-level AMVs </a:t>
            </a:r>
            <a:r>
              <a:rPr lang="en-US" dirty="0" err="1" smtClean="0"/>
              <a:t>QC’d</a:t>
            </a:r>
            <a:r>
              <a:rPr lang="en-US" dirty="0" smtClean="0"/>
              <a:t> based on Sears &amp; </a:t>
            </a:r>
            <a:r>
              <a:rPr lang="en-US" dirty="0" err="1" smtClean="0"/>
              <a:t>Velden</a:t>
            </a:r>
            <a:r>
              <a:rPr lang="en-US" dirty="0" smtClean="0"/>
              <a:t> (2012)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288" y="1143000"/>
            <a:ext cx="6189666" cy="495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280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>
            <a:noAutofit/>
          </a:bodyPr>
          <a:lstStyle/>
          <a:p>
            <a:r>
              <a:rPr lang="en-US" sz="3200" dirty="0" smtClean="0"/>
              <a:t>Horizontal/Vertical Coverage of Observations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971800"/>
            <a:ext cx="4571999" cy="36585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934" y="807720"/>
            <a:ext cx="3656666" cy="29260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934" y="3703320"/>
            <a:ext cx="3656666" cy="292608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2286000"/>
            <a:ext cx="33357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Plan view of </a:t>
            </a:r>
            <a:r>
              <a:rPr lang="en-US" dirty="0" err="1" smtClean="0"/>
              <a:t>dropsonde</a:t>
            </a:r>
            <a:r>
              <a:rPr lang="en-US" dirty="0" smtClean="0"/>
              <a:t> locations </a:t>
            </a:r>
          </a:p>
          <a:p>
            <a:r>
              <a:rPr lang="en-US" dirty="0"/>
              <a:t>r</a:t>
            </a:r>
            <a:r>
              <a:rPr lang="en-US" dirty="0" smtClean="0"/>
              <a:t>elative to storm </a:t>
            </a:r>
            <a:r>
              <a:rPr lang="en-US" dirty="0"/>
              <a:t>c</a:t>
            </a:r>
            <a:r>
              <a:rPr lang="en-US" dirty="0" smtClean="0"/>
              <a:t>enter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643070" y="762000"/>
            <a:ext cx="36471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Vertical cross-section of AMV</a:t>
            </a:r>
          </a:p>
          <a:p>
            <a:pPr algn="r"/>
            <a:r>
              <a:rPr lang="en-US" dirty="0" smtClean="0"/>
              <a:t>Locations relative to storm center </a:t>
            </a:r>
          </a:p>
          <a:p>
            <a:pPr algn="r"/>
            <a:r>
              <a:rPr lang="en-US" dirty="0" smtClean="0"/>
              <a:t>(top: all AMVs, </a:t>
            </a:r>
          </a:p>
          <a:p>
            <a:pPr algn="r"/>
            <a:r>
              <a:rPr lang="en-US" dirty="0" smtClean="0"/>
              <a:t>bottom: verifying AMVs)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3345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458200" cy="60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Observation-derived Wind Structure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4" y="3078448"/>
            <a:ext cx="4437556" cy="355095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935" y="807720"/>
            <a:ext cx="3656665" cy="292608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935" y="3703320"/>
            <a:ext cx="3656665" cy="292608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2286000"/>
            <a:ext cx="33393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Vertical </a:t>
            </a:r>
            <a:r>
              <a:rPr lang="en-US" dirty="0"/>
              <a:t>c</a:t>
            </a:r>
            <a:r>
              <a:rPr lang="en-US" dirty="0" smtClean="0"/>
              <a:t>ross-section of</a:t>
            </a:r>
          </a:p>
          <a:p>
            <a:r>
              <a:rPr lang="en-US" dirty="0" err="1" smtClean="0"/>
              <a:t>dropsonde</a:t>
            </a:r>
            <a:r>
              <a:rPr lang="en-US" dirty="0" smtClean="0"/>
              <a:t>-derived wind speed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053374" y="762000"/>
            <a:ext cx="32368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Vertical cross-section of</a:t>
            </a:r>
          </a:p>
          <a:p>
            <a:pPr algn="r"/>
            <a:r>
              <a:rPr lang="en-US" dirty="0" smtClean="0"/>
              <a:t>AMV-derived wind speed </a:t>
            </a:r>
          </a:p>
          <a:p>
            <a:pPr algn="r"/>
            <a:r>
              <a:rPr lang="en-US" dirty="0" smtClean="0"/>
              <a:t>(top: using all AMVs, </a:t>
            </a:r>
          </a:p>
          <a:p>
            <a:pPr algn="r"/>
            <a:r>
              <a:rPr lang="en-US" dirty="0" smtClean="0"/>
              <a:t>bottom: using verifying AMVs)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776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Joaquin: Wind Speed Differences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802" y="685800"/>
            <a:ext cx="5547197" cy="5943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00" y="838200"/>
            <a:ext cx="3595728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Wind </a:t>
            </a:r>
            <a:r>
              <a:rPr lang="en-US" dirty="0"/>
              <a:t>s</a:t>
            </a:r>
            <a:r>
              <a:rPr lang="en-US" dirty="0" smtClean="0"/>
              <a:t>peed differences (AMV minus </a:t>
            </a:r>
            <a:r>
              <a:rPr lang="en-US" dirty="0" err="1" smtClean="0"/>
              <a:t>dropsonde</a:t>
            </a:r>
            <a:r>
              <a:rPr lang="en-US" dirty="0" smtClean="0"/>
              <a:t>) for all 134 verifying AMVs</a:t>
            </a:r>
            <a:endParaRPr lang="en-US" dirty="0"/>
          </a:p>
          <a:p>
            <a:r>
              <a:rPr lang="en-US" sz="1600" i="1" dirty="0" smtClean="0"/>
              <a:t>[Individual differences in red dots, layer average difference in blue dots]</a:t>
            </a:r>
            <a:endParaRPr lang="en-US" sz="1600" dirty="0" smtClean="0"/>
          </a:p>
          <a:p>
            <a:endParaRPr lang="en-US" i="1" u="sng" dirty="0" smtClean="0"/>
          </a:p>
          <a:p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Speed bias</a:t>
            </a:r>
          </a:p>
          <a:p>
            <a:r>
              <a:rPr lang="en-US" i="1" dirty="0" smtClean="0"/>
              <a:t>     0.1 m/s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     &lt;500hPa: -0.4 m/s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     &gt;500hPa: </a:t>
            </a:r>
            <a:r>
              <a:rPr lang="en-US" i="1" dirty="0" smtClean="0"/>
              <a:t>1.2 </a:t>
            </a:r>
            <a:r>
              <a:rPr lang="en-US" i="1" dirty="0" smtClean="0"/>
              <a:t>m/s</a:t>
            </a:r>
            <a:endParaRPr lang="en-US" dirty="0" smtClean="0"/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Mean vector difference</a:t>
            </a:r>
          </a:p>
          <a:p>
            <a:r>
              <a:rPr lang="en-US" dirty="0" smtClean="0"/>
              <a:t>     </a:t>
            </a:r>
            <a:r>
              <a:rPr lang="en-US" dirty="0" smtClean="0"/>
              <a:t>5.3 </a:t>
            </a:r>
            <a:r>
              <a:rPr lang="en-US" dirty="0" smtClean="0"/>
              <a:t>m/s</a:t>
            </a:r>
          </a:p>
          <a:p>
            <a:r>
              <a:rPr lang="en-US" dirty="0"/>
              <a:t> </a:t>
            </a:r>
            <a:r>
              <a:rPr lang="en-US" dirty="0" smtClean="0"/>
              <a:t>         &lt;500hPa: 6.2 m/s</a:t>
            </a:r>
          </a:p>
          <a:p>
            <a:r>
              <a:rPr lang="en-US" dirty="0" smtClean="0"/>
              <a:t>          &gt;500hPa: </a:t>
            </a:r>
            <a:r>
              <a:rPr lang="en-US" dirty="0" smtClean="0"/>
              <a:t>3.1 </a:t>
            </a:r>
            <a:r>
              <a:rPr lang="en-US" dirty="0" smtClean="0"/>
              <a:t>m/s</a:t>
            </a:r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S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tandard deviation</a:t>
            </a:r>
          </a:p>
          <a:p>
            <a:r>
              <a:rPr lang="en-US" dirty="0" smtClean="0"/>
              <a:t>     4.2 m/s</a:t>
            </a:r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Vector root-mean-square error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6.7 m/s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26385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Joaquin: Wind Speed Differences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802" y="685800"/>
            <a:ext cx="5547197" cy="59435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00" y="838200"/>
            <a:ext cx="3595728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Wind </a:t>
            </a:r>
            <a:r>
              <a:rPr lang="en-US" dirty="0"/>
              <a:t>s</a:t>
            </a:r>
            <a:r>
              <a:rPr lang="en-US" dirty="0" smtClean="0"/>
              <a:t>peed differences (AMV minus </a:t>
            </a:r>
            <a:r>
              <a:rPr lang="en-US" dirty="0" err="1" smtClean="0"/>
              <a:t>dropsonde</a:t>
            </a:r>
            <a:r>
              <a:rPr lang="en-US" dirty="0" smtClean="0"/>
              <a:t>) for all 134 verifying AMVs</a:t>
            </a:r>
            <a:endParaRPr lang="en-US" dirty="0"/>
          </a:p>
          <a:p>
            <a:r>
              <a:rPr lang="en-US" sz="1600" i="1" dirty="0" smtClean="0"/>
              <a:t>[Individual differences in red dots, layer average difference in blue dots]</a:t>
            </a:r>
            <a:endParaRPr lang="en-US" sz="1600" dirty="0" smtClean="0"/>
          </a:p>
          <a:p>
            <a:endParaRPr lang="en-US" i="1" u="sng" dirty="0" smtClean="0"/>
          </a:p>
          <a:p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Speed bias</a:t>
            </a:r>
          </a:p>
          <a:p>
            <a:r>
              <a:rPr lang="en-US" i="1" dirty="0" smtClean="0"/>
              <a:t>     </a:t>
            </a:r>
            <a:r>
              <a:rPr lang="en-US" i="1" dirty="0" smtClean="0"/>
              <a:t>0.2 </a:t>
            </a:r>
            <a:r>
              <a:rPr lang="en-US" i="1" dirty="0" smtClean="0"/>
              <a:t>m/s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     </a:t>
            </a:r>
            <a:r>
              <a:rPr lang="en-US" b="1" i="1" dirty="0" smtClean="0">
                <a:solidFill>
                  <a:srgbClr val="00B050"/>
                </a:solidFill>
              </a:rPr>
              <a:t>&lt;500hPa: -</a:t>
            </a:r>
            <a:r>
              <a:rPr lang="en-US" b="1" i="1" dirty="0" smtClean="0">
                <a:solidFill>
                  <a:srgbClr val="00B050"/>
                </a:solidFill>
              </a:rPr>
              <a:t>0.3 </a:t>
            </a:r>
            <a:r>
              <a:rPr lang="en-US" b="1" i="1" dirty="0" smtClean="0">
                <a:solidFill>
                  <a:srgbClr val="00B050"/>
                </a:solidFill>
              </a:rPr>
              <a:t>m/s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     &gt;500hPa: </a:t>
            </a:r>
            <a:r>
              <a:rPr lang="en-US" i="1" dirty="0" smtClean="0"/>
              <a:t>1.3 </a:t>
            </a:r>
            <a:r>
              <a:rPr lang="en-US" i="1" dirty="0" smtClean="0"/>
              <a:t>m/s</a:t>
            </a:r>
            <a:endParaRPr lang="en-US" dirty="0" smtClean="0"/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Mean vector difference</a:t>
            </a:r>
          </a:p>
          <a:p>
            <a:r>
              <a:rPr lang="en-US" dirty="0" smtClean="0"/>
              <a:t>     </a:t>
            </a:r>
            <a:r>
              <a:rPr lang="en-US" b="1" i="1" dirty="0" smtClean="0">
                <a:solidFill>
                  <a:srgbClr val="00B050"/>
                </a:solidFill>
              </a:rPr>
              <a:t>4.7</a:t>
            </a:r>
            <a:r>
              <a:rPr lang="en-US" b="1" i="1" dirty="0" smtClean="0">
                <a:solidFill>
                  <a:srgbClr val="00B050"/>
                </a:solidFill>
              </a:rPr>
              <a:t> </a:t>
            </a:r>
            <a:r>
              <a:rPr lang="en-US" b="1" i="1" dirty="0" smtClean="0">
                <a:solidFill>
                  <a:srgbClr val="00B050"/>
                </a:solidFill>
              </a:rPr>
              <a:t>m/s</a:t>
            </a:r>
          </a:p>
          <a:p>
            <a:r>
              <a:rPr lang="en-US" dirty="0"/>
              <a:t> </a:t>
            </a:r>
            <a:r>
              <a:rPr lang="en-US" dirty="0" smtClean="0"/>
              <a:t>         </a:t>
            </a:r>
            <a:r>
              <a:rPr lang="en-US" b="1" dirty="0" smtClean="0">
                <a:solidFill>
                  <a:srgbClr val="00B050"/>
                </a:solidFill>
              </a:rPr>
              <a:t>&lt;500hPa: </a:t>
            </a:r>
            <a:r>
              <a:rPr lang="en-US" b="1" dirty="0" smtClean="0">
                <a:solidFill>
                  <a:srgbClr val="00B050"/>
                </a:solidFill>
              </a:rPr>
              <a:t>5.4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smtClean="0">
                <a:solidFill>
                  <a:srgbClr val="00B050"/>
                </a:solidFill>
              </a:rPr>
              <a:t>m/s</a:t>
            </a:r>
          </a:p>
          <a:p>
            <a:r>
              <a:rPr lang="en-US" dirty="0" smtClean="0"/>
              <a:t>          &gt;500hPa: </a:t>
            </a:r>
            <a:r>
              <a:rPr lang="en-US" dirty="0" smtClean="0"/>
              <a:t>3.1</a:t>
            </a:r>
            <a:r>
              <a:rPr lang="en-US" dirty="0" smtClean="0"/>
              <a:t> </a:t>
            </a:r>
            <a:r>
              <a:rPr lang="en-US" dirty="0" smtClean="0"/>
              <a:t>m/s</a:t>
            </a:r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S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tandard deviation</a:t>
            </a:r>
          </a:p>
          <a:p>
            <a:r>
              <a:rPr lang="en-US" dirty="0" smtClean="0"/>
              <a:t>     </a:t>
            </a:r>
            <a:r>
              <a:rPr lang="en-US" b="1" i="1" dirty="0" smtClean="0">
                <a:solidFill>
                  <a:srgbClr val="00B050"/>
                </a:solidFill>
              </a:rPr>
              <a:t>3.4</a:t>
            </a:r>
            <a:r>
              <a:rPr lang="en-US" b="1" i="1" dirty="0" smtClean="0">
                <a:solidFill>
                  <a:srgbClr val="00B050"/>
                </a:solidFill>
              </a:rPr>
              <a:t> </a:t>
            </a:r>
            <a:r>
              <a:rPr lang="en-US" b="1" i="1" dirty="0" smtClean="0">
                <a:solidFill>
                  <a:srgbClr val="00B050"/>
                </a:solidFill>
              </a:rPr>
              <a:t>m/s</a:t>
            </a:r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Vector root-mean-square error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</a:t>
            </a:r>
            <a:r>
              <a:rPr lang="en-US" b="1" i="1" dirty="0" smtClean="0">
                <a:solidFill>
                  <a:srgbClr val="00B050"/>
                </a:solidFill>
              </a:rPr>
              <a:t>5.8</a:t>
            </a:r>
            <a:r>
              <a:rPr lang="en-US" b="1" i="1" dirty="0" smtClean="0">
                <a:solidFill>
                  <a:srgbClr val="00B050"/>
                </a:solidFill>
              </a:rPr>
              <a:t> </a:t>
            </a:r>
            <a:r>
              <a:rPr lang="en-US" b="1" i="1" dirty="0" smtClean="0">
                <a:solidFill>
                  <a:srgbClr val="00B050"/>
                </a:solidFill>
              </a:rPr>
              <a:t>m/s</a:t>
            </a:r>
            <a:endParaRPr lang="en-US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455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Joaquin: Wind Direction Differences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802" y="685800"/>
            <a:ext cx="5547197" cy="5943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" y="838200"/>
            <a:ext cx="3595728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Wind direction differences (AMV minus </a:t>
            </a:r>
            <a:r>
              <a:rPr lang="en-US" dirty="0" err="1" smtClean="0"/>
              <a:t>dropsonde</a:t>
            </a:r>
            <a:r>
              <a:rPr lang="en-US" dirty="0" smtClean="0"/>
              <a:t>) for all 134 verifying AMVs</a:t>
            </a:r>
            <a:endParaRPr lang="en-US" dirty="0"/>
          </a:p>
          <a:p>
            <a:r>
              <a:rPr lang="en-US" sz="1600" i="1" dirty="0" smtClean="0"/>
              <a:t>[Individual differences in red dots, layer average difference in blue dots]</a:t>
            </a:r>
            <a:endParaRPr lang="en-US" sz="1600" dirty="0" smtClean="0"/>
          </a:p>
          <a:p>
            <a:endParaRPr lang="en-US" i="1" u="sng" dirty="0" smtClean="0"/>
          </a:p>
          <a:p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Direction bias</a:t>
            </a:r>
          </a:p>
          <a:p>
            <a:r>
              <a:rPr lang="en-US" i="1" dirty="0" smtClean="0"/>
              <a:t>     </a:t>
            </a:r>
            <a:r>
              <a:rPr lang="en-US" i="1" dirty="0" smtClean="0"/>
              <a:t>17.1 </a:t>
            </a:r>
            <a:r>
              <a:rPr lang="en-US" i="1" dirty="0" smtClean="0"/>
              <a:t>º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     &lt;500hPa: </a:t>
            </a:r>
            <a:r>
              <a:rPr lang="en-US" i="1" dirty="0" smtClean="0"/>
              <a:t>18.6 </a:t>
            </a:r>
            <a:r>
              <a:rPr lang="en-US" i="1" dirty="0" smtClean="0"/>
              <a:t>º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     &gt;500hPa: </a:t>
            </a:r>
            <a:r>
              <a:rPr lang="en-US" i="1" dirty="0" smtClean="0"/>
              <a:t>13.5º</a:t>
            </a:r>
            <a:endParaRPr lang="en-US" dirty="0" smtClean="0"/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Mean vector difference</a:t>
            </a:r>
          </a:p>
          <a:p>
            <a:r>
              <a:rPr lang="en-US" dirty="0" smtClean="0"/>
              <a:t>     </a:t>
            </a:r>
            <a:r>
              <a:rPr lang="en-US" dirty="0" smtClean="0"/>
              <a:t>5.3 </a:t>
            </a:r>
            <a:r>
              <a:rPr lang="en-US" dirty="0" smtClean="0"/>
              <a:t>m/s</a:t>
            </a:r>
          </a:p>
          <a:p>
            <a:r>
              <a:rPr lang="en-US" dirty="0"/>
              <a:t> </a:t>
            </a:r>
            <a:r>
              <a:rPr lang="en-US" dirty="0" smtClean="0"/>
              <a:t>         &lt;500hPa: </a:t>
            </a:r>
            <a:r>
              <a:rPr lang="en-US" dirty="0" smtClean="0"/>
              <a:t>6.2 </a:t>
            </a:r>
            <a:r>
              <a:rPr lang="en-US" dirty="0" smtClean="0"/>
              <a:t>m/s</a:t>
            </a:r>
          </a:p>
          <a:p>
            <a:r>
              <a:rPr lang="en-US" dirty="0" smtClean="0"/>
              <a:t>          &gt;500hPa: 3.1 m/s</a:t>
            </a:r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S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tandard deviation</a:t>
            </a:r>
          </a:p>
          <a:p>
            <a:r>
              <a:rPr lang="en-US" dirty="0" smtClean="0"/>
              <a:t>     4.2 m/s</a:t>
            </a:r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Vector root-mean-square error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6.7 m/s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821382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Joaquin: Wind Direction Differences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802" y="685800"/>
            <a:ext cx="5547197" cy="59435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6200" y="838200"/>
            <a:ext cx="3595728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Wind direction differences (AMV minus </a:t>
            </a:r>
            <a:r>
              <a:rPr lang="en-US" dirty="0" err="1" smtClean="0"/>
              <a:t>dropsonde</a:t>
            </a:r>
            <a:r>
              <a:rPr lang="en-US" dirty="0" smtClean="0"/>
              <a:t>) for all 134 verifying AMVs</a:t>
            </a:r>
            <a:endParaRPr lang="en-US" dirty="0"/>
          </a:p>
          <a:p>
            <a:r>
              <a:rPr lang="en-US" sz="1600" i="1" dirty="0" smtClean="0"/>
              <a:t>[Individual differences in red dots, layer average difference in blue dots]</a:t>
            </a:r>
            <a:endParaRPr lang="en-US" sz="1600" dirty="0" smtClean="0"/>
          </a:p>
          <a:p>
            <a:endParaRPr lang="en-US" i="1" u="sng" dirty="0" smtClean="0"/>
          </a:p>
          <a:p>
            <a:r>
              <a:rPr lang="en-US" dirty="0"/>
              <a:t> </a:t>
            </a:r>
            <a:r>
              <a:rPr lang="en-US" dirty="0" smtClean="0"/>
              <a:t>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Direction bias</a:t>
            </a:r>
          </a:p>
          <a:p>
            <a:r>
              <a:rPr lang="en-US" i="1" dirty="0" smtClean="0"/>
              <a:t>     </a:t>
            </a:r>
            <a:r>
              <a:rPr lang="en-US" i="1" dirty="0" smtClean="0"/>
              <a:t>18.8 </a:t>
            </a:r>
            <a:r>
              <a:rPr lang="en-US" i="1" dirty="0" smtClean="0"/>
              <a:t>º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     &lt;500hPa: </a:t>
            </a:r>
            <a:r>
              <a:rPr lang="en-US" i="1" dirty="0" smtClean="0"/>
              <a:t>18.8</a:t>
            </a:r>
            <a:r>
              <a:rPr lang="en-US" i="1" dirty="0" smtClean="0"/>
              <a:t> </a:t>
            </a:r>
            <a:r>
              <a:rPr lang="en-US" i="1" dirty="0" smtClean="0"/>
              <a:t>º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     &gt;500hPa: </a:t>
            </a:r>
            <a:r>
              <a:rPr lang="en-US" i="1" dirty="0" smtClean="0"/>
              <a:t>18.9 º</a:t>
            </a:r>
            <a:endParaRPr lang="en-US" dirty="0" smtClean="0"/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Mean vector difference</a:t>
            </a:r>
          </a:p>
          <a:p>
            <a:r>
              <a:rPr lang="en-US" dirty="0" smtClean="0"/>
              <a:t>     </a:t>
            </a:r>
            <a:r>
              <a:rPr lang="en-US" b="1" dirty="0" smtClean="0">
                <a:solidFill>
                  <a:srgbClr val="00B050"/>
                </a:solidFill>
              </a:rPr>
              <a:t>4.7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smtClean="0">
                <a:solidFill>
                  <a:srgbClr val="00B050"/>
                </a:solidFill>
              </a:rPr>
              <a:t>m/s</a:t>
            </a:r>
          </a:p>
          <a:p>
            <a:r>
              <a:rPr lang="en-US" dirty="0"/>
              <a:t> </a:t>
            </a:r>
            <a:r>
              <a:rPr lang="en-US" dirty="0" smtClean="0"/>
              <a:t>         </a:t>
            </a:r>
            <a:r>
              <a:rPr lang="en-US" b="1" dirty="0" smtClean="0">
                <a:solidFill>
                  <a:srgbClr val="00B050"/>
                </a:solidFill>
              </a:rPr>
              <a:t>&lt;500hPa: </a:t>
            </a:r>
            <a:r>
              <a:rPr lang="en-US" b="1" dirty="0" smtClean="0">
                <a:solidFill>
                  <a:srgbClr val="00B050"/>
                </a:solidFill>
              </a:rPr>
              <a:t>5.4</a:t>
            </a:r>
            <a:r>
              <a:rPr lang="en-US" b="1" dirty="0" smtClean="0">
                <a:solidFill>
                  <a:srgbClr val="00B050"/>
                </a:solidFill>
              </a:rPr>
              <a:t> </a:t>
            </a:r>
            <a:r>
              <a:rPr lang="en-US" b="1" dirty="0" smtClean="0">
                <a:solidFill>
                  <a:srgbClr val="00B050"/>
                </a:solidFill>
              </a:rPr>
              <a:t>m/s</a:t>
            </a:r>
          </a:p>
          <a:p>
            <a:r>
              <a:rPr lang="en-US" dirty="0" smtClean="0"/>
              <a:t>          &gt;500hPa: </a:t>
            </a:r>
            <a:r>
              <a:rPr lang="en-US" dirty="0" smtClean="0"/>
              <a:t>3.1</a:t>
            </a:r>
            <a:r>
              <a:rPr lang="en-US" dirty="0" smtClean="0"/>
              <a:t> </a:t>
            </a:r>
            <a:r>
              <a:rPr lang="en-US" dirty="0" smtClean="0"/>
              <a:t>m/s</a:t>
            </a:r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>
                <a:solidFill>
                  <a:schemeClr val="tx2">
                    <a:lumMod val="40000"/>
                    <a:lumOff val="60000"/>
                  </a:schemeClr>
                </a:solidFill>
              </a:rPr>
              <a:t>S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tandard deviation</a:t>
            </a:r>
          </a:p>
          <a:p>
            <a:r>
              <a:rPr lang="en-US" dirty="0" smtClean="0"/>
              <a:t>     </a:t>
            </a:r>
            <a:r>
              <a:rPr lang="en-US" b="1" dirty="0" smtClean="0">
                <a:solidFill>
                  <a:srgbClr val="00B050"/>
                </a:solidFill>
              </a:rPr>
              <a:t>3.4 </a:t>
            </a:r>
            <a:r>
              <a:rPr lang="en-US" b="1" dirty="0" smtClean="0">
                <a:solidFill>
                  <a:srgbClr val="00B050"/>
                </a:solidFill>
              </a:rPr>
              <a:t>m/s</a:t>
            </a:r>
          </a:p>
          <a:p>
            <a:endParaRPr lang="en-US" sz="800" dirty="0" smtClean="0"/>
          </a:p>
          <a:p>
            <a:r>
              <a:rPr lang="en-US" dirty="0" smtClean="0"/>
              <a:t> - </a:t>
            </a:r>
            <a:r>
              <a:rPr lang="en-US" i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Vector root-mean-square error</a:t>
            </a:r>
          </a:p>
          <a:p>
            <a:r>
              <a:rPr lang="en-US" i="1" dirty="0"/>
              <a:t> </a:t>
            </a:r>
            <a:r>
              <a:rPr lang="en-US" i="1" dirty="0" smtClean="0"/>
              <a:t>    </a:t>
            </a:r>
            <a:r>
              <a:rPr lang="en-US" b="1" i="1" dirty="0" smtClean="0">
                <a:solidFill>
                  <a:srgbClr val="00B050"/>
                </a:solidFill>
              </a:rPr>
              <a:t>5.8</a:t>
            </a:r>
            <a:r>
              <a:rPr lang="en-US" b="1" i="1" dirty="0" smtClean="0">
                <a:solidFill>
                  <a:srgbClr val="00B050"/>
                </a:solidFill>
              </a:rPr>
              <a:t> </a:t>
            </a:r>
            <a:r>
              <a:rPr lang="en-US" b="1" i="1" dirty="0" smtClean="0">
                <a:solidFill>
                  <a:srgbClr val="00B050"/>
                </a:solidFill>
              </a:rPr>
              <a:t>m/s</a:t>
            </a:r>
            <a:endParaRPr lang="en-US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896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Level of Best Fit (LBF)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306" y="1219200"/>
            <a:ext cx="6284893" cy="5029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00" y="1993880"/>
            <a:ext cx="285910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LBF minimizes the AMV-</a:t>
            </a:r>
            <a:r>
              <a:rPr lang="en-US" dirty="0" err="1" smtClean="0"/>
              <a:t>Sonde</a:t>
            </a:r>
            <a:r>
              <a:rPr lang="en-US" dirty="0" smtClean="0"/>
              <a:t> vector difference, within 100 </a:t>
            </a:r>
            <a:r>
              <a:rPr lang="en-US" dirty="0" err="1" smtClean="0"/>
              <a:t>hPa</a:t>
            </a:r>
            <a:r>
              <a:rPr lang="en-US" dirty="0" smtClean="0"/>
              <a:t> of original assignment (i.e., the height assignment an AMV could be given to most closely match the </a:t>
            </a:r>
            <a:r>
              <a:rPr lang="en-US" dirty="0" err="1" smtClean="0"/>
              <a:t>dropsonde</a:t>
            </a:r>
            <a:r>
              <a:rPr lang="en-US" dirty="0" smtClean="0"/>
              <a:t>).</a:t>
            </a:r>
            <a:endParaRPr lang="en-US" i="1" dirty="0" smtClean="0"/>
          </a:p>
          <a:p>
            <a:endParaRPr lang="en-US" dirty="0" smtClean="0"/>
          </a:p>
          <a:p>
            <a:r>
              <a:rPr lang="en-US" dirty="0" smtClean="0"/>
              <a:t>Negative values: AMVs assigned too high in atmosphere, Positive values: AMVs assigned too low in atmosphere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904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Spatial LBF and Speed Differences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524000"/>
            <a:ext cx="4480560" cy="50076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240" y="1524000"/>
            <a:ext cx="4480559" cy="500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636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AMV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38200"/>
            <a:ext cx="7391400" cy="5715000"/>
          </a:xfrm>
        </p:spPr>
        <p:txBody>
          <a:bodyPr>
            <a:normAutofit lnSpcReduction="10000"/>
          </a:bodyPr>
          <a:lstStyle/>
          <a:p>
            <a:r>
              <a:rPr lang="en-US" dirty="0" err="1" smtClean="0"/>
              <a:t>Velden</a:t>
            </a:r>
            <a:r>
              <a:rPr lang="en-US" dirty="0" smtClean="0"/>
              <a:t> &amp; </a:t>
            </a:r>
            <a:r>
              <a:rPr lang="en-US" dirty="0" err="1" smtClean="0"/>
              <a:t>Bedka</a:t>
            </a:r>
            <a:r>
              <a:rPr lang="en-US" dirty="0" smtClean="0"/>
              <a:t> (2009) evaluated AMVs against hi-res soundings from 3 ARM sites… AMVs used if:</a:t>
            </a:r>
          </a:p>
          <a:p>
            <a:pPr lvl="1"/>
            <a:r>
              <a:rPr lang="en-US" dirty="0" smtClean="0"/>
              <a:t>Within </a:t>
            </a:r>
            <a:r>
              <a:rPr lang="en-US" b="1" dirty="0" smtClean="0"/>
              <a:t>60 minutes </a:t>
            </a:r>
            <a:r>
              <a:rPr lang="en-US" dirty="0" smtClean="0"/>
              <a:t>of </a:t>
            </a:r>
            <a:r>
              <a:rPr lang="en-US" dirty="0" err="1" smtClean="0"/>
              <a:t>rawinsonde</a:t>
            </a:r>
            <a:endParaRPr lang="en-US" dirty="0" smtClean="0"/>
          </a:p>
          <a:p>
            <a:pPr lvl="1"/>
            <a:r>
              <a:rPr lang="en-US" dirty="0" smtClean="0"/>
              <a:t>Within </a:t>
            </a:r>
            <a:r>
              <a:rPr lang="en-US" b="1" dirty="0" smtClean="0"/>
              <a:t>50 km </a:t>
            </a:r>
            <a:r>
              <a:rPr lang="en-US" dirty="0" smtClean="0"/>
              <a:t>of </a:t>
            </a:r>
            <a:r>
              <a:rPr lang="en-US" dirty="0" err="1" smtClean="0"/>
              <a:t>rawinsonde</a:t>
            </a:r>
            <a:endParaRPr lang="en-US" dirty="0" smtClean="0"/>
          </a:p>
          <a:p>
            <a:r>
              <a:rPr lang="en-US" dirty="0" smtClean="0"/>
              <a:t>Sears &amp; </a:t>
            </a:r>
            <a:r>
              <a:rPr lang="en-US" dirty="0" err="1" smtClean="0"/>
              <a:t>Velden</a:t>
            </a:r>
            <a:r>
              <a:rPr lang="en-US" dirty="0" smtClean="0"/>
              <a:t> (2012) evaluated AMVs against G-V </a:t>
            </a:r>
            <a:r>
              <a:rPr lang="en-US" dirty="0" err="1" smtClean="0"/>
              <a:t>dropsondes</a:t>
            </a:r>
            <a:r>
              <a:rPr lang="en-US" dirty="0" smtClean="0"/>
              <a:t> from 26 Invests/TCs during PREDICT… AMVS used if:</a:t>
            </a:r>
          </a:p>
          <a:p>
            <a:pPr lvl="1"/>
            <a:r>
              <a:rPr lang="en-US" dirty="0" smtClean="0"/>
              <a:t>Within </a:t>
            </a:r>
            <a:r>
              <a:rPr lang="en-US" b="1" dirty="0" smtClean="0"/>
              <a:t>30 minutes </a:t>
            </a:r>
            <a:r>
              <a:rPr lang="en-US" dirty="0" smtClean="0"/>
              <a:t>of </a:t>
            </a:r>
            <a:r>
              <a:rPr lang="en-US" dirty="0" err="1" smtClean="0"/>
              <a:t>dropsonde</a:t>
            </a:r>
            <a:endParaRPr lang="en-US" dirty="0" smtClean="0"/>
          </a:p>
          <a:p>
            <a:pPr lvl="1"/>
            <a:r>
              <a:rPr lang="en-US" dirty="0" smtClean="0"/>
              <a:t>Within </a:t>
            </a:r>
            <a:r>
              <a:rPr lang="en-US" b="1" dirty="0" smtClean="0"/>
              <a:t>½</a:t>
            </a:r>
            <a:r>
              <a:rPr lang="en-US" b="1" dirty="0"/>
              <a:t>°</a:t>
            </a:r>
            <a:r>
              <a:rPr lang="en-US" b="1" dirty="0" smtClean="0"/>
              <a:t> or 1</a:t>
            </a:r>
            <a:r>
              <a:rPr lang="en-US" b="1" dirty="0"/>
              <a:t>°</a:t>
            </a:r>
            <a:r>
              <a:rPr lang="en-US" dirty="0" smtClean="0"/>
              <a:t> of </a:t>
            </a:r>
            <a:r>
              <a:rPr lang="en-US" dirty="0" err="1" smtClean="0"/>
              <a:t>dropsonde</a:t>
            </a:r>
            <a:r>
              <a:rPr lang="en-US" dirty="0" smtClean="0"/>
              <a:t> (both tested)</a:t>
            </a:r>
          </a:p>
          <a:p>
            <a:pPr lvl="1"/>
            <a:r>
              <a:rPr lang="en-US" dirty="0" smtClean="0"/>
              <a:t>Quality indicator </a:t>
            </a:r>
            <a:r>
              <a:rPr lang="en-US" b="1" dirty="0" smtClean="0"/>
              <a:t>(QI) </a:t>
            </a:r>
            <a:r>
              <a:rPr lang="en-US" b="1" dirty="0"/>
              <a:t>≥ </a:t>
            </a:r>
            <a:r>
              <a:rPr lang="en-US" b="1" dirty="0" smtClean="0"/>
              <a:t>0.5</a:t>
            </a:r>
          </a:p>
          <a:p>
            <a:r>
              <a:rPr lang="en-US" dirty="0" smtClean="0"/>
              <a:t>This study evaluates AMVs against HDSS </a:t>
            </a:r>
            <a:r>
              <a:rPr lang="en-US" dirty="0" err="1" smtClean="0"/>
              <a:t>dropsondes</a:t>
            </a:r>
            <a:r>
              <a:rPr lang="en-US" dirty="0" smtClean="0"/>
              <a:t> from 8 WB-57 flights over 2 mature TCs during TCI… AMVs used if:</a:t>
            </a:r>
          </a:p>
          <a:p>
            <a:pPr lvl="1"/>
            <a:r>
              <a:rPr lang="en-US" dirty="0" smtClean="0"/>
              <a:t>Within </a:t>
            </a:r>
            <a:r>
              <a:rPr lang="en-US" b="1" dirty="0"/>
              <a:t>30 minutes </a:t>
            </a:r>
            <a:r>
              <a:rPr lang="en-US" dirty="0"/>
              <a:t>of </a:t>
            </a:r>
            <a:r>
              <a:rPr lang="en-US" dirty="0" err="1"/>
              <a:t>dropsonde</a:t>
            </a:r>
            <a:endParaRPr lang="en-US" dirty="0"/>
          </a:p>
          <a:p>
            <a:pPr lvl="1"/>
            <a:r>
              <a:rPr lang="en-US" dirty="0"/>
              <a:t>Within </a:t>
            </a:r>
            <a:r>
              <a:rPr lang="en-US" b="1" dirty="0"/>
              <a:t>¼°</a:t>
            </a:r>
            <a:r>
              <a:rPr lang="en-US" dirty="0"/>
              <a:t> of </a:t>
            </a:r>
            <a:r>
              <a:rPr lang="en-US" dirty="0" err="1" smtClean="0"/>
              <a:t>dropsonde</a:t>
            </a:r>
            <a:endParaRPr lang="en-US" dirty="0" smtClean="0"/>
          </a:p>
          <a:p>
            <a:pPr lvl="1"/>
            <a:r>
              <a:rPr lang="en-US" dirty="0" smtClean="0"/>
              <a:t>Quality </a:t>
            </a:r>
            <a:r>
              <a:rPr lang="en-US" dirty="0"/>
              <a:t>Indicator </a:t>
            </a:r>
            <a:r>
              <a:rPr lang="en-US" b="1" dirty="0"/>
              <a:t>(QI) ≥ </a:t>
            </a:r>
            <a:r>
              <a:rPr lang="en-US" b="1" dirty="0" smtClean="0"/>
              <a:t>0.8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078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AMV Statistics</a:t>
            </a:r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066800"/>
                <a:ext cx="7391400" cy="5486400"/>
              </a:xfrm>
            </p:spPr>
            <p:txBody>
              <a:bodyPr>
                <a:normAutofit fontScale="85000" lnSpcReduction="10000"/>
              </a:bodyPr>
              <a:lstStyle/>
              <a:p>
                <a:r>
                  <a:rPr lang="en-US" dirty="0" smtClean="0"/>
                  <a:t>For comparison with previous studies, routine statistics were calculated based on </a:t>
                </a:r>
                <a:r>
                  <a:rPr lang="en-US" dirty="0" err="1" smtClean="0"/>
                  <a:t>Nieman</a:t>
                </a:r>
                <a:r>
                  <a:rPr lang="en-US" dirty="0" smtClean="0"/>
                  <a:t> et al. (1997) and </a:t>
                </a:r>
                <a:r>
                  <a:rPr lang="en-US" dirty="0" err="1" smtClean="0"/>
                  <a:t>Velden</a:t>
                </a:r>
                <a:r>
                  <a:rPr lang="en-US" dirty="0" smtClean="0"/>
                  <a:t> and </a:t>
                </a:r>
                <a:r>
                  <a:rPr lang="en-US" dirty="0" err="1" smtClean="0"/>
                  <a:t>Bedka</a:t>
                </a:r>
                <a:r>
                  <a:rPr lang="en-US" dirty="0" smtClean="0"/>
                  <a:t> (2009)</a:t>
                </a:r>
              </a:p>
              <a:p>
                <a:pPr lvl="1"/>
                <a:r>
                  <a:rPr lang="en-US" dirty="0" smtClean="0"/>
                  <a:t>Vector difference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(</m:t>
                        </m:r>
                        <m:r>
                          <a:rPr lang="en-US" b="0" i="1" smtClean="0">
                            <a:latin typeface="Cambria Math"/>
                          </a:rPr>
                          <m:t>𝑉𝐷</m:t>
                        </m:r>
                        <m:r>
                          <a:rPr lang="en-US" b="0" i="1" smtClean="0">
                            <a:latin typeface="Cambria Math"/>
                          </a:rPr>
                          <m:t>)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b="0" i="1" smtClean="0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𝑈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𝑈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</a:rPr>
                                  <m:t>𝑠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/>
                          </a:rPr>
                          <m:t>+(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𝑉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</a:rPr>
                                  <m:t>𝑠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Bias </a:t>
                </a:r>
              </a:p>
              <a:p>
                <a:pPr lvl="2"/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𝐵𝐼𝐴𝑆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𝑁</m:t>
                        </m:r>
                      </m:den>
                    </m:f>
                    <m:nary>
                      <m:naryPr>
                        <m:chr m:val="∑"/>
                        <m:ctrlPr>
                          <a:rPr lang="en-US" b="0" i="1" smtClean="0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b="0" i="1" smtClean="0">
                            <a:latin typeface="Cambria Math"/>
                          </a:rPr>
                          <m:t>𝑖</m:t>
                        </m:r>
                        <m:r>
                          <a:rPr lang="en-US" b="0" i="1" smtClean="0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/>
                          </a:rPr>
                          <m:t>𝑁</m:t>
                        </m:r>
                      </m:sup>
                      <m:e>
                        <m:d>
                          <m:d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dPr>
                          <m:e>
                            <m:rad>
                              <m:radPr>
                                <m:degHide m:val="on"/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sSubSup>
                                  <m:sSubSupPr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latin typeface="Cambria Math"/>
                                      </a:rPr>
                                      <m:t>𝑈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𝑖</m:t>
                                    </m:r>
                                  </m:sub>
                                  <m:sup>
                                    <m:r>
                                      <a:rPr lang="en-US" i="1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bSup>
                                <m:r>
                                  <a:rPr lang="en-US" i="1">
                                    <a:latin typeface="Cambria Math"/>
                                  </a:rPr>
                                  <m:t>+</m:t>
                                </m:r>
                                <m:sSubSup>
                                  <m:sSubSupPr>
                                    <m:ctrlPr>
                                      <a:rPr lang="en-US" i="1" smtClean="0"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i="1">
                                        <a:latin typeface="Cambria Math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𝑖</m:t>
                                    </m:r>
                                  </m:sub>
                                  <m:sup>
                                    <m:r>
                                      <a:rPr lang="en-US" i="1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</m:rad>
                            <m:r>
                              <a:rPr lang="en-US" b="0" i="1" smtClean="0">
                                <a:latin typeface="Cambria Math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b="0" i="1" smtClean="0">
                                    <a:latin typeface="Cambria Math"/>
                                  </a:rPr>
                                </m:ctrlPr>
                              </m:radPr>
                              <m:deg/>
                              <m:e>
                                <m:sSubSup>
                                  <m:sSubSupPr>
                                    <m:ctrlPr>
                                      <a:rPr lang="en-US" b="0" i="1" smtClean="0"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𝑈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𝑆</m:t>
                                    </m:r>
                                  </m:sub>
                                  <m:sup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bSup>
                                <m:r>
                                  <a:rPr lang="en-US" b="0" i="1" smtClean="0">
                                    <a:latin typeface="Cambria Math"/>
                                  </a:rPr>
                                  <m:t>+</m:t>
                                </m:r>
                                <m:sSubSup>
                                  <m:sSubSupPr>
                                    <m:ctrlPr>
                                      <a:rPr lang="en-US" b="0" i="1" smtClean="0">
                                        <a:latin typeface="Cambria Math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𝑉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𝑆</m:t>
                                    </m:r>
                                  </m:sub>
                                  <m:sup>
                                    <m:r>
                                      <a:rPr lang="en-US" b="0" i="1" smtClean="0">
                                        <a:latin typeface="Cambria Math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</m:rad>
                          </m:e>
                        </m:d>
                      </m:e>
                    </m:nary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Mean vector difference (MVD)</a:t>
                </a:r>
              </a:p>
              <a:p>
                <a:pPr lvl="2"/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𝑀𝑉𝐷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𝑁</m:t>
                        </m:r>
                      </m:den>
                    </m:f>
                    <m:nary>
                      <m:naryPr>
                        <m:chr m:val="∑"/>
                        <m:ctrlPr>
                          <a:rPr lang="en-US" b="0" i="1" smtClean="0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b="0" i="1" smtClean="0">
                            <a:latin typeface="Cambria Math"/>
                          </a:rPr>
                          <m:t>𝑖</m:t>
                        </m:r>
                        <m:r>
                          <a:rPr lang="en-US" b="0" i="1" smtClean="0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/>
                          </a:rPr>
                          <m:t>𝑁</m:t>
                        </m:r>
                      </m:sup>
                      <m:e>
                        <m:sSub>
                          <m:sSub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(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𝑉𝐷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)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Vector standard deviation (VSD)</a:t>
                </a:r>
              </a:p>
              <a:p>
                <a:pPr lvl="2"/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𝑉𝑆𝐷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b="0" i="1" smtClean="0">
                            <a:latin typeface="Cambria Math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/>
                              </a:rPr>
                              <m:t>𝑁</m:t>
                            </m:r>
                          </m:den>
                        </m:f>
                        <m:nary>
                          <m:naryPr>
                            <m:chr m:val="∑"/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b="0" i="1" smtClean="0">
                                <a:latin typeface="Cambria Math"/>
                              </a:rPr>
                              <m:t>𝑖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=1</m:t>
                            </m:r>
                          </m:sub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𝑁</m:t>
                            </m:r>
                          </m:sup>
                          <m:e>
                            <m:sSup>
                              <m:sSupPr>
                                <m:ctrlPr>
                                  <a:rPr lang="en-US" i="1">
                                    <a:latin typeface="Cambria Math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i="1">
                                        <a:latin typeface="Cambria Math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(</m:t>
                                        </m:r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𝑉𝐷</m:t>
                                        </m:r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)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  <m:r>
                                      <a:rPr lang="en-US" i="1">
                                        <a:latin typeface="Cambria Math"/>
                                      </a:rPr>
                                      <m:t>−(</m:t>
                                    </m:r>
                                    <m:r>
                                      <a:rPr lang="en-US" i="1">
                                        <a:latin typeface="Cambria Math"/>
                                      </a:rPr>
                                      <m:t>𝑀𝑉𝐷</m:t>
                                    </m:r>
                                    <m:r>
                                      <a:rPr lang="en-US" i="1">
                                        <a:latin typeface="Cambria Math"/>
                                      </a:rPr>
                                      <m:t>)</m:t>
                                    </m:r>
                                  </m:e>
                                </m:d>
                              </m:e>
                              <m:sup>
                                <m:r>
                                  <a:rPr lang="en-US" i="1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e>
                        </m:nary>
                      </m:e>
                    </m:rad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Vector root-mean-square error (VRMS)</a:t>
                </a:r>
              </a:p>
              <a:p>
                <a:pPr lvl="2"/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𝑉𝑅𝑀𝑆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b="0" i="1" smtClean="0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(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𝑀𝑉𝐷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b="0" i="1" smtClean="0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(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𝑉𝑆𝐷</m:t>
                            </m:r>
                            <m:r>
                              <a:rPr lang="en-US" b="0" i="1" smtClean="0">
                                <a:latin typeface="Cambria Math"/>
                              </a:rPr>
                              <m:t>)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Level of best fit (LBF)</a:t>
                </a:r>
              </a:p>
              <a:p>
                <a:pPr lvl="2"/>
                <a:r>
                  <a:rPr lang="en-US" dirty="0" smtClean="0"/>
                  <a:t>Level where AMV-</a:t>
                </a:r>
                <a:r>
                  <a:rPr lang="en-US" dirty="0" err="1" smtClean="0"/>
                  <a:t>sonde</a:t>
                </a:r>
                <a:r>
                  <a:rPr lang="en-US" dirty="0" smtClean="0"/>
                  <a:t> VD is minimized, </a:t>
                </a:r>
              </a:p>
              <a:p>
                <a:pPr marL="502920" lvl="2" indent="0">
                  <a:buNone/>
                </a:pPr>
                <a:r>
                  <a:rPr lang="en-US" dirty="0"/>
                  <a:t> </a:t>
                </a:r>
                <a:r>
                  <a:rPr lang="en-US" dirty="0" smtClean="0"/>
                  <a:t>   within 100 </a:t>
                </a:r>
                <a:r>
                  <a:rPr lang="en-US" dirty="0" err="1" smtClean="0"/>
                  <a:t>hPa</a:t>
                </a:r>
                <a:r>
                  <a:rPr lang="en-US" dirty="0" smtClean="0"/>
                  <a:t> of AMV height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066800"/>
                <a:ext cx="7391400" cy="5486400"/>
              </a:xfrm>
              <a:blipFill rotWithShape="1">
                <a:blip r:embed="rId2"/>
                <a:stretch>
                  <a:fillRect l="-83" t="-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8" name="Group 37"/>
          <p:cNvGrpSpPr/>
          <p:nvPr/>
        </p:nvGrpSpPr>
        <p:grpSpPr>
          <a:xfrm>
            <a:off x="6096000" y="4495800"/>
            <a:ext cx="2209800" cy="2181999"/>
            <a:chOff x="6096000" y="4495800"/>
            <a:chExt cx="2209800" cy="2181999"/>
          </a:xfrm>
        </p:grpSpPr>
        <p:cxnSp>
          <p:nvCxnSpPr>
            <p:cNvPr id="5" name="Straight Arrow Connector 4"/>
            <p:cNvCxnSpPr/>
            <p:nvPr/>
          </p:nvCxnSpPr>
          <p:spPr>
            <a:xfrm flipV="1">
              <a:off x="6477000" y="4495800"/>
              <a:ext cx="0" cy="1905000"/>
            </a:xfrm>
            <a:prstGeom prst="straightConnector1">
              <a:avLst/>
            </a:prstGeom>
            <a:ln w="158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6477000" y="6400800"/>
              <a:ext cx="1828800" cy="0"/>
            </a:xfrm>
            <a:prstGeom prst="line">
              <a:avLst/>
            </a:prstGeom>
            <a:ln w="158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6096000" y="4648200"/>
              <a:ext cx="439544" cy="1754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/>
                <a:t>400</a:t>
              </a:r>
            </a:p>
            <a:p>
              <a:endParaRPr lang="en-US" sz="1200" b="1" dirty="0" smtClean="0"/>
            </a:p>
            <a:p>
              <a:r>
                <a:rPr lang="en-US" sz="1200" b="1" dirty="0" smtClean="0"/>
                <a:t>450</a:t>
              </a:r>
              <a:endParaRPr lang="en-US" sz="1200" b="1" dirty="0"/>
            </a:p>
            <a:p>
              <a:endParaRPr lang="en-US" sz="1200" b="1" dirty="0"/>
            </a:p>
            <a:p>
              <a:r>
                <a:rPr lang="en-US" sz="1200" b="1" dirty="0" smtClean="0"/>
                <a:t>500</a:t>
              </a:r>
            </a:p>
            <a:p>
              <a:endParaRPr lang="en-US" sz="1200" b="1" dirty="0"/>
            </a:p>
            <a:p>
              <a:r>
                <a:rPr lang="en-US" sz="1200" b="1" dirty="0" smtClean="0"/>
                <a:t>550</a:t>
              </a:r>
            </a:p>
            <a:p>
              <a:endParaRPr lang="en-US" sz="1200" b="1" dirty="0"/>
            </a:p>
            <a:p>
              <a:r>
                <a:rPr lang="en-US" sz="1200" b="1" dirty="0" smtClean="0"/>
                <a:t>600</a:t>
              </a:r>
              <a:endParaRPr lang="en-US" sz="12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686961" y="6400800"/>
              <a:ext cx="15055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/>
                <a:t>AMV          SONDE</a:t>
              </a:r>
              <a:endParaRPr lang="en-US" sz="1200" b="1" dirty="0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705600" y="5486400"/>
            <a:ext cx="457200" cy="228600"/>
            <a:chOff x="6705600" y="5486400"/>
            <a:chExt cx="457200" cy="228600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6705600" y="5486400"/>
              <a:ext cx="457200" cy="0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7162800" y="5486400"/>
              <a:ext cx="0" cy="228600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7086600" y="5486400"/>
              <a:ext cx="0" cy="228600"/>
            </a:xfrm>
            <a:prstGeom prst="line">
              <a:avLst/>
            </a:prstGeom>
            <a:ln w="254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/>
          <p:cNvGrpSpPr/>
          <p:nvPr/>
        </p:nvGrpSpPr>
        <p:grpSpPr>
          <a:xfrm>
            <a:off x="7543800" y="4724400"/>
            <a:ext cx="457200" cy="1752600"/>
            <a:chOff x="7543800" y="4724400"/>
            <a:chExt cx="457200" cy="1752600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7543800" y="5486400"/>
              <a:ext cx="457200" cy="0"/>
            </a:xfrm>
            <a:prstGeom prst="line">
              <a:avLst/>
            </a:prstGeom>
            <a:ln w="254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8001000" y="5486400"/>
              <a:ext cx="0" cy="228600"/>
            </a:xfrm>
            <a:prstGeom prst="line">
              <a:avLst/>
            </a:prstGeom>
            <a:ln w="254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7924800" y="5486400"/>
              <a:ext cx="0" cy="114300"/>
            </a:xfrm>
            <a:prstGeom prst="line">
              <a:avLst/>
            </a:prstGeom>
            <a:ln w="254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7543800" y="5867400"/>
              <a:ext cx="457200" cy="0"/>
            </a:xfrm>
            <a:prstGeom prst="line">
              <a:avLst/>
            </a:prstGeom>
            <a:ln w="254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8001000" y="5867400"/>
              <a:ext cx="0" cy="228600"/>
            </a:xfrm>
            <a:prstGeom prst="line">
              <a:avLst/>
            </a:prstGeom>
            <a:ln w="254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7924800" y="5867400"/>
              <a:ext cx="0" cy="114300"/>
            </a:xfrm>
            <a:prstGeom prst="line">
              <a:avLst/>
            </a:prstGeom>
            <a:ln w="254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7543800" y="6248400"/>
              <a:ext cx="457200" cy="0"/>
            </a:xfrm>
            <a:prstGeom prst="line">
              <a:avLst/>
            </a:prstGeom>
            <a:ln w="254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8001000" y="6248400"/>
              <a:ext cx="0" cy="228600"/>
            </a:xfrm>
            <a:prstGeom prst="line">
              <a:avLst/>
            </a:prstGeom>
            <a:ln w="254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7543800" y="4724400"/>
              <a:ext cx="457200" cy="0"/>
            </a:xfrm>
            <a:prstGeom prst="line">
              <a:avLst/>
            </a:prstGeom>
            <a:ln w="254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8001000" y="4724400"/>
              <a:ext cx="0" cy="228600"/>
            </a:xfrm>
            <a:prstGeom prst="line">
              <a:avLst/>
            </a:prstGeom>
            <a:ln w="254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7924800" y="4724400"/>
              <a:ext cx="0" cy="228600"/>
            </a:xfrm>
            <a:prstGeom prst="line">
              <a:avLst/>
            </a:prstGeom>
            <a:ln w="254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7543800" y="5105400"/>
              <a:ext cx="457200" cy="0"/>
            </a:xfrm>
            <a:prstGeom prst="line">
              <a:avLst/>
            </a:prstGeom>
            <a:ln w="254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8001000" y="5105400"/>
              <a:ext cx="0" cy="228600"/>
            </a:xfrm>
            <a:prstGeom prst="line">
              <a:avLst/>
            </a:prstGeom>
            <a:ln w="254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7924800" y="5105400"/>
              <a:ext cx="0" cy="228600"/>
            </a:xfrm>
            <a:prstGeom prst="line">
              <a:avLst/>
            </a:prstGeom>
            <a:ln w="254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7848600" y="4724400"/>
              <a:ext cx="0" cy="228600"/>
            </a:xfrm>
            <a:prstGeom prst="line">
              <a:avLst/>
            </a:prstGeom>
            <a:ln w="254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Oval 36"/>
          <p:cNvSpPr/>
          <p:nvPr/>
        </p:nvSpPr>
        <p:spPr>
          <a:xfrm>
            <a:off x="7371849" y="4972050"/>
            <a:ext cx="801101" cy="495300"/>
          </a:xfrm>
          <a:prstGeom prst="ellipse">
            <a:avLst/>
          </a:prstGeom>
          <a:noFill/>
          <a:ln w="349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73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"/>
            <a:ext cx="76962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of Verifying AMV Selection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1081665"/>
            <a:ext cx="5105400" cy="5447691"/>
          </a:xfrm>
        </p:spPr>
      </p:pic>
      <p:sp>
        <p:nvSpPr>
          <p:cNvPr id="5" name="TextBox 4"/>
          <p:cNvSpPr txBox="1"/>
          <p:nvPr/>
        </p:nvSpPr>
        <p:spPr>
          <a:xfrm>
            <a:off x="32133" y="1143000"/>
            <a:ext cx="38395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Upper-level AMVs in cool colors</a:t>
            </a:r>
          </a:p>
          <a:p>
            <a:endParaRPr lang="en-US" dirty="0" smtClean="0"/>
          </a:p>
          <a:p>
            <a:r>
              <a:rPr lang="en-US" dirty="0" smtClean="0"/>
              <a:t>Lower-level AMVs in warm colors</a:t>
            </a:r>
          </a:p>
          <a:p>
            <a:endParaRPr lang="en-US" dirty="0"/>
          </a:p>
          <a:p>
            <a:r>
              <a:rPr lang="en-US" dirty="0" smtClean="0"/>
              <a:t>Qualifying radius around </a:t>
            </a:r>
            <a:r>
              <a:rPr lang="en-US" dirty="0" err="1" smtClean="0"/>
              <a:t>dropsonde</a:t>
            </a:r>
            <a:endParaRPr lang="en-US" dirty="0" smtClean="0"/>
          </a:p>
          <a:p>
            <a:r>
              <a:rPr lang="en-US" dirty="0"/>
              <a:t>c</a:t>
            </a:r>
            <a:r>
              <a:rPr lang="en-US" dirty="0" smtClean="0"/>
              <a:t>ircled (blue: top, red: bottom)  </a:t>
            </a:r>
            <a:endParaRPr lang="en-US" dirty="0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04" t="38924" r="35026" b="32445"/>
          <a:stretch/>
        </p:blipFill>
        <p:spPr>
          <a:xfrm>
            <a:off x="333374" y="3093480"/>
            <a:ext cx="3219451" cy="33835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67089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/>
          <a:lstStyle/>
          <a:p>
            <a:r>
              <a:rPr lang="en-US" dirty="0" smtClean="0"/>
              <a:t>Patricia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1493837"/>
            <a:ext cx="3200400" cy="4525963"/>
          </a:xfrm>
        </p:spPr>
        <p:txBody>
          <a:bodyPr/>
          <a:lstStyle/>
          <a:p>
            <a:r>
              <a:rPr lang="en-US" dirty="0" smtClean="0"/>
              <a:t>4 flights spanning </a:t>
            </a:r>
            <a:r>
              <a:rPr lang="en-US" dirty="0" smtClean="0"/>
              <a:t>20Oct-23Oct 2015</a:t>
            </a:r>
            <a:endParaRPr lang="en-US" dirty="0" smtClean="0"/>
          </a:p>
          <a:p>
            <a:r>
              <a:rPr lang="en-US" dirty="0" smtClean="0"/>
              <a:t>257 total </a:t>
            </a:r>
            <a:r>
              <a:rPr lang="en-US" dirty="0" err="1" smtClean="0"/>
              <a:t>dropsondes</a:t>
            </a:r>
            <a:endParaRPr lang="en-US" dirty="0" smtClean="0"/>
          </a:p>
          <a:p>
            <a:r>
              <a:rPr lang="en-US" dirty="0" smtClean="0"/>
              <a:t>84 total verifying AMVs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3" b="4967"/>
          <a:stretch/>
        </p:blipFill>
        <p:spPr>
          <a:xfrm>
            <a:off x="2895600" y="1542360"/>
            <a:ext cx="6189666" cy="4307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53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50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>
            <a:normAutofit/>
          </a:bodyPr>
          <a:lstStyle/>
          <a:p>
            <a:r>
              <a:rPr lang="en-US" dirty="0" smtClean="0"/>
              <a:t>Vertical Distribution of AMVs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1143001"/>
            <a:ext cx="2972288" cy="4876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After applying search criteria, 84 total verifying AMVs remain</a:t>
            </a:r>
          </a:p>
          <a:p>
            <a:r>
              <a:rPr lang="en-US" dirty="0" smtClean="0"/>
              <a:t>Entirely in upper levels, none in mid-low levels (flights were over storm’s cirrus canopy)</a:t>
            </a:r>
          </a:p>
          <a:p>
            <a:r>
              <a:rPr lang="en-US" dirty="0"/>
              <a:t>AMV processing has upper bound at 150 </a:t>
            </a:r>
            <a:r>
              <a:rPr lang="en-US" dirty="0" err="1"/>
              <a:t>hPa</a:t>
            </a:r>
            <a:r>
              <a:rPr lang="en-US" dirty="0"/>
              <a:t> and lower bound at 950 </a:t>
            </a:r>
            <a:r>
              <a:rPr lang="en-US" dirty="0" err="1" smtClean="0"/>
              <a:t>hPa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288" y="1143000"/>
            <a:ext cx="6189666" cy="495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25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>
            <a:noAutofit/>
          </a:bodyPr>
          <a:lstStyle/>
          <a:p>
            <a:r>
              <a:rPr lang="en-US" sz="3200" dirty="0" smtClean="0"/>
              <a:t>Horizontal/Vertical Coverage of Observations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2971800"/>
            <a:ext cx="4571999" cy="36585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2286000"/>
            <a:ext cx="33357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Plan view of </a:t>
            </a:r>
            <a:r>
              <a:rPr lang="en-US" dirty="0" err="1" smtClean="0"/>
              <a:t>dropsonde</a:t>
            </a:r>
            <a:r>
              <a:rPr lang="en-US" dirty="0" smtClean="0"/>
              <a:t> locations </a:t>
            </a:r>
          </a:p>
          <a:p>
            <a:r>
              <a:rPr lang="en-US" dirty="0"/>
              <a:t>r</a:t>
            </a:r>
            <a:r>
              <a:rPr lang="en-US" dirty="0" smtClean="0"/>
              <a:t>elative to storm </a:t>
            </a:r>
            <a:r>
              <a:rPr lang="en-US" dirty="0"/>
              <a:t>c</a:t>
            </a:r>
            <a:r>
              <a:rPr lang="en-US" dirty="0" smtClean="0"/>
              <a:t>enter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643070" y="762000"/>
            <a:ext cx="36471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/>
              <a:t>Vertical cross-section of AMV</a:t>
            </a:r>
          </a:p>
          <a:p>
            <a:pPr algn="r"/>
            <a:r>
              <a:rPr lang="en-US" dirty="0" smtClean="0"/>
              <a:t>Locations relative to storm center </a:t>
            </a:r>
          </a:p>
          <a:p>
            <a:pPr algn="r"/>
            <a:r>
              <a:rPr lang="en-US" dirty="0" smtClean="0"/>
              <a:t>(top: all AMVs, </a:t>
            </a:r>
          </a:p>
          <a:p>
            <a:pPr algn="r"/>
            <a:r>
              <a:rPr lang="en-US" dirty="0" smtClean="0"/>
              <a:t>bottom: verifying AMVs)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934" y="807720"/>
            <a:ext cx="3656665" cy="292607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934" y="3703320"/>
            <a:ext cx="3656665" cy="2926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0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8487</TotalTime>
  <Words>1692</Words>
  <Application>Microsoft Office PowerPoint</Application>
  <PresentationFormat>On-screen Show (4:3)</PresentationFormat>
  <Paragraphs>273</Paragraphs>
  <Slides>29</Slides>
  <Notes>0</Notes>
  <HiddenSlides>12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Perspective</vt:lpstr>
      <vt:lpstr>An Evaluation of Satellite-Derived Atmospheric Motion Vector (AMV) Characteristics Using TCI HDSS Dropsondes</vt:lpstr>
      <vt:lpstr>TCI AMV/Dropsonde Comparisons</vt:lpstr>
      <vt:lpstr>AMV Selection</vt:lpstr>
      <vt:lpstr>AMV Statistics</vt:lpstr>
      <vt:lpstr>Example of Verifying AMV Selection</vt:lpstr>
      <vt:lpstr>Patricia</vt:lpstr>
      <vt:lpstr>PowerPoint Presentation</vt:lpstr>
      <vt:lpstr>Vertical Distribution of AMVs</vt:lpstr>
      <vt:lpstr>Horizontal/Vertical Coverage of Observations</vt:lpstr>
      <vt:lpstr>Observation-derived Wind Structure</vt:lpstr>
      <vt:lpstr>Patricia: Wind Speed Differences  Using 10-hPa Thick Layer</vt:lpstr>
      <vt:lpstr>Patricia: Wind Speed Differences  Using 140-hPa Thick Layer</vt:lpstr>
      <vt:lpstr>Patricia: Wind Direction Differences Using 10-hPa Thick Layer</vt:lpstr>
      <vt:lpstr>Patricia: Wind Direction Differences Using 140-hPa Thick Layer</vt:lpstr>
      <vt:lpstr>Level of Best Fit (LBF)</vt:lpstr>
      <vt:lpstr>Spatial LBF and Speed Differences</vt:lpstr>
      <vt:lpstr>VRMS Dependence on Layer Thickness</vt:lpstr>
      <vt:lpstr>Summary &amp; Preliminary Conclusions</vt:lpstr>
      <vt:lpstr>Joaquin</vt:lpstr>
      <vt:lpstr>PowerPoint Presentation</vt:lpstr>
      <vt:lpstr>Vertical Distribution of AMVs</vt:lpstr>
      <vt:lpstr>Horizontal/Vertical Coverage of Observations</vt:lpstr>
      <vt:lpstr>Observation-derived Wind Structure</vt:lpstr>
      <vt:lpstr>Joaquin: Wind Speed Differences</vt:lpstr>
      <vt:lpstr>Joaquin: Wind Speed Differences</vt:lpstr>
      <vt:lpstr>Joaquin: Wind Direction Differences</vt:lpstr>
      <vt:lpstr>Joaquin: Wind Direction Differences</vt:lpstr>
      <vt:lpstr>Level of Best Fit (LBF)</vt:lpstr>
      <vt:lpstr>Spatial LBF and Speed Differences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 McNoldy</dc:creator>
  <cp:lastModifiedBy>Brian McNoldy</cp:lastModifiedBy>
  <cp:revision>76</cp:revision>
  <dcterms:created xsi:type="dcterms:W3CDTF">2016-10-10T13:47:08Z</dcterms:created>
  <dcterms:modified xsi:type="dcterms:W3CDTF">2017-02-09T14:13:08Z</dcterms:modified>
</cp:coreProperties>
</file>