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333" r:id="rId4"/>
    <p:sldId id="336" r:id="rId5"/>
    <p:sldId id="326" r:id="rId6"/>
    <p:sldId id="327" r:id="rId7"/>
    <p:sldId id="328" r:id="rId8"/>
    <p:sldId id="277" r:id="rId9"/>
    <p:sldId id="334" r:id="rId10"/>
    <p:sldId id="324" r:id="rId11"/>
    <p:sldId id="329" r:id="rId12"/>
    <p:sldId id="33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160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D15E6-D533-43E3-8EE5-63B1A7950240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1280F7-7A38-41F6-ABA8-4626F5494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617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280F7-7A38-41F6-ABA8-4626F549470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71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280F7-7A38-41F6-ABA8-4626F549470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235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280F7-7A38-41F6-ABA8-4626F549470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37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280F7-7A38-41F6-ABA8-4626F549470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99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280F7-7A38-41F6-ABA8-4626F549470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99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FFC0-097D-4C8D-ADCF-7787BAAFA244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0557-4E95-42BD-9909-CE112447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319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FFC0-097D-4C8D-ADCF-7787BAAFA244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0557-4E95-42BD-9909-CE112447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928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FFC0-097D-4C8D-ADCF-7787BAAFA244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0557-4E95-42BD-9909-CE112447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93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FFC0-097D-4C8D-ADCF-7787BAAFA244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0557-4E95-42BD-9909-CE112447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57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FFC0-097D-4C8D-ADCF-7787BAAFA244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0557-4E95-42BD-9909-CE112447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126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FFC0-097D-4C8D-ADCF-7787BAAFA244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0557-4E95-42BD-9909-CE112447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284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FFC0-097D-4C8D-ADCF-7787BAAFA244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0557-4E95-42BD-9909-CE112447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651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FFC0-097D-4C8D-ADCF-7787BAAFA244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0557-4E95-42BD-9909-CE112447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631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FFC0-097D-4C8D-ADCF-7787BAAFA244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0557-4E95-42BD-9909-CE112447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529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FFC0-097D-4C8D-ADCF-7787BAAFA244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0557-4E95-42BD-9909-CE112447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52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FFC0-097D-4C8D-ADCF-7787BAAFA244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0557-4E95-42BD-9909-CE112447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921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9FFC0-097D-4C8D-ADCF-7787BAAFA244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40557-4E95-42BD-9909-CE112447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94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19200"/>
            <a:ext cx="7467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Assessing tropical cyclone intensity change in moderate vertical shear using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dropsondes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Thermodynamics of the lower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troposphere</a:t>
            </a:r>
          </a:p>
          <a:p>
            <a:pPr algn="ctr"/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Leon Nguyen</a:t>
            </a:r>
          </a:p>
          <a:p>
            <a:pPr algn="ctr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HRD Science Meeting</a:t>
            </a:r>
          </a:p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December 2017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r="31458"/>
          <a:stretch/>
        </p:blipFill>
        <p:spPr bwMode="auto">
          <a:xfrm>
            <a:off x="0" y="0"/>
            <a:ext cx="533938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1"/>
            <a:ext cx="571499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286500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133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33400"/>
            <a:ext cx="5530049" cy="559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0600" y="64008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Adapted from Holton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(2004)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67400" y="1066800"/>
            <a:ext cx="3124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Assessing convective instability in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dropsonde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profiles by comparing boundary layer 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the 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aloft.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 θ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 </a:t>
            </a:r>
            <a:r>
              <a:rPr lang="el-GR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indicates convective instability</a:t>
            </a:r>
          </a:p>
        </p:txBody>
      </p:sp>
      <p:sp>
        <p:nvSpPr>
          <p:cNvPr id="5" name="Freeform 4"/>
          <p:cNvSpPr/>
          <p:nvPr/>
        </p:nvSpPr>
        <p:spPr>
          <a:xfrm>
            <a:off x="3810000" y="3505201"/>
            <a:ext cx="2009553" cy="124932"/>
          </a:xfrm>
          <a:custGeom>
            <a:avLst/>
            <a:gdLst>
              <a:gd name="connsiteX0" fmla="*/ 637953 w 637953"/>
              <a:gd name="connsiteY0" fmla="*/ 0 h 499730"/>
              <a:gd name="connsiteX1" fmla="*/ 276446 w 637953"/>
              <a:gd name="connsiteY1" fmla="*/ 106326 h 499730"/>
              <a:gd name="connsiteX2" fmla="*/ 0 w 637953"/>
              <a:gd name="connsiteY2" fmla="*/ 499730 h 499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7953" h="499730">
                <a:moveTo>
                  <a:pt x="637953" y="0"/>
                </a:moveTo>
                <a:cubicBezTo>
                  <a:pt x="510362" y="11519"/>
                  <a:pt x="382771" y="23038"/>
                  <a:pt x="276446" y="106326"/>
                </a:cubicBezTo>
                <a:cubicBezTo>
                  <a:pt x="170120" y="189614"/>
                  <a:pt x="85060" y="344672"/>
                  <a:pt x="0" y="499730"/>
                </a:cubicBezTo>
              </a:path>
            </a:pathLst>
          </a:custGeom>
          <a:noFill/>
          <a:ln>
            <a:solidFill>
              <a:srgbClr val="FF0000"/>
            </a:solidFill>
            <a:prstDash val="solid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r="31458"/>
          <a:stretch/>
        </p:blipFill>
        <p:spPr bwMode="auto">
          <a:xfrm>
            <a:off x="0" y="0"/>
            <a:ext cx="533938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1"/>
            <a:ext cx="571499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014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3999" cy="4950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77686" y="5410200"/>
            <a:ext cx="83853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Rapidly intensifying cases are much more convectively unstable in the lower-troposphere, particularly in the </a:t>
            </a:r>
            <a:r>
              <a:rPr lang="en-US" sz="22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downshear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quadrants.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77008" y="0"/>
            <a:ext cx="2156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convectively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unstable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0" y="4038600"/>
            <a:ext cx="2310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convectively stable</a:t>
            </a: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r="31458"/>
          <a:stretch/>
        </p:blipFill>
        <p:spPr bwMode="auto">
          <a:xfrm>
            <a:off x="0" y="0"/>
            <a:ext cx="533938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1"/>
            <a:ext cx="571499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400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19300" y="0"/>
            <a:ext cx="5029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Conclusions</a:t>
            </a:r>
            <a:endParaRPr lang="en-US" sz="2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533400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comparison to non-intensifying cases, slowly and (in particular) rapidly intensifying moderately sheared cases have: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Larger lower-tropospheric convective instability, particularly in the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downshear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quadrants.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 of both boundary layer 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temperatures aloft (more subsidence aloft in non-intensifying cases?)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Larger surface enthalpy fluxes, particularly in the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upshear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quadrants.  Contributes to larger instability observed downstream.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1498" y="4648200"/>
            <a:ext cx="7696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Consistent with Rogers et al. (2016):</a:t>
            </a:r>
          </a:p>
          <a:p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 surface cooling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seen two days later, partially induced by Edouard itself, likewise </a:t>
            </a:r>
            <a:r>
              <a:rPr lang="en-US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likely played a role in limiting the destabilization </a:t>
            </a:r>
            <a:r>
              <a:rPr lang="en-US" b="1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downshear</a:t>
            </a:r>
            <a:r>
              <a:rPr lang="en-US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right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(cf. Figs. 10 and 12 in Part I), </a:t>
            </a:r>
            <a:r>
              <a:rPr lang="en-US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contributing to the lack of deep convection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seen on that day (cf. Figs. 4–7 here) and subsequent lack of intensification, in a manner similar to that discussed in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Riemer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(2010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r="31458"/>
          <a:stretch/>
        </p:blipFill>
        <p:spPr bwMode="auto">
          <a:xfrm>
            <a:off x="0" y="0"/>
            <a:ext cx="533938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1"/>
            <a:ext cx="571499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955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969" y="762000"/>
            <a:ext cx="826743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oderately sheared tropical cyclones have emerged as a research and operational priority due to their lack of predictability.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Several recent observational and modeling studies have pointed to the importance of various processes to the development of precipitation symmetry and/or the intensification of moderately-sheared TCs, including: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7" b="50000"/>
          <a:stretch/>
        </p:blipFill>
        <p:spPr bwMode="auto">
          <a:xfrm>
            <a:off x="3974461" y="3920318"/>
            <a:ext cx="5176627" cy="2937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r="31458"/>
          <a:stretch/>
        </p:blipFill>
        <p:spPr bwMode="auto">
          <a:xfrm>
            <a:off x="0" y="0"/>
            <a:ext cx="533938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1"/>
            <a:ext cx="571499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33600" y="0"/>
            <a:ext cx="502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3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3169" y="3505200"/>
            <a:ext cx="384783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Downdraft cooling/drying</a:t>
            </a:r>
          </a:p>
          <a:p>
            <a:pPr marL="342900" indent="-342900">
              <a:buFontTx/>
              <a:buChar char="-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urface enthalpy fluxes</a:t>
            </a:r>
          </a:p>
          <a:p>
            <a:pPr marL="342900" indent="-342900">
              <a:buFontTx/>
              <a:buChar char="-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Warming and drying via local subsidence</a:t>
            </a:r>
          </a:p>
          <a:p>
            <a:pPr marL="342900" indent="-342900">
              <a:buFontTx/>
              <a:buChar char="-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 advection of dry air into the core</a:t>
            </a:r>
          </a:p>
          <a:p>
            <a:pPr marL="342900" indent="-342900">
              <a:buFontTx/>
              <a:buChar char="-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Role of convection in helping to reduce the vortex tilt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36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1362194"/>
            <a:ext cx="79248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Dropsonde</a:t>
            </a:r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selection criteria:</a:t>
            </a:r>
          </a:p>
          <a:p>
            <a:endParaRPr lang="en-US" sz="24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4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≤ 80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kt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4.5 &lt; V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200-850shr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&lt; 11.0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m/s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(25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75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percentile from Rios-Berrios and Torn 2017).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25-200 km from TC center (interpolated from aircraft fixes using methodology of Willoughby and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Chelmow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1982).</a:t>
            </a:r>
          </a:p>
          <a:p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r="31458"/>
          <a:stretch/>
        </p:blipFill>
        <p:spPr bwMode="auto">
          <a:xfrm>
            <a:off x="0" y="0"/>
            <a:ext cx="533938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1"/>
            <a:ext cx="571499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133600" y="0"/>
            <a:ext cx="502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and Methods</a:t>
            </a:r>
            <a:endParaRPr lang="en-US" sz="3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43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8600" y="1982450"/>
            <a:ext cx="8610600" cy="1446550"/>
            <a:chOff x="457200" y="5181600"/>
            <a:chExt cx="8610600" cy="1446550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5181600"/>
              <a:ext cx="266700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“Non-intensifying” (NI)</a:t>
              </a:r>
            </a:p>
            <a:p>
              <a:pPr algn="ctr"/>
              <a:endPara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l-GR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US" sz="2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sz="2200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US" sz="22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0-24h</a:t>
              </a:r>
              <a:r>
                <a: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≤ 0 </a:t>
              </a:r>
              <a:r>
                <a:rPr lang="en-US" sz="2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kt</a:t>
              </a:r>
              <a:endParaRPr lang="en-US" sz="2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124200" y="5181600"/>
              <a:ext cx="312420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“Slowly-intensifying” (SI)</a:t>
              </a:r>
            </a:p>
            <a:p>
              <a:pPr algn="ctr"/>
              <a:endPara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+5 </a:t>
              </a:r>
              <a:r>
                <a:rPr lang="en-US" sz="2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kt</a:t>
              </a:r>
              <a:r>
                <a: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≤ </a:t>
              </a:r>
              <a:r>
                <a:rPr lang="el-GR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US" sz="2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sz="2200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US" sz="22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0-24h</a:t>
              </a:r>
              <a:r>
                <a: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≤ +15 </a:t>
              </a:r>
              <a:r>
                <a:rPr lang="en-US" sz="2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kt</a:t>
              </a:r>
              <a:endParaRPr lang="en-US" sz="2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019800" y="5181600"/>
              <a:ext cx="304800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“Rapidly-intensifying” (RI)</a:t>
              </a:r>
            </a:p>
            <a:p>
              <a:pPr algn="ctr"/>
              <a:endPara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l-GR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US" sz="2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sz="2200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US" sz="22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0-24h</a:t>
              </a:r>
              <a:r>
                <a: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≥</a:t>
              </a:r>
              <a:r>
                <a: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+20 </a:t>
              </a:r>
              <a:r>
                <a:rPr lang="en-US" sz="2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kt</a:t>
              </a:r>
              <a:endParaRPr lang="en-US" sz="2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209800" y="1261407"/>
            <a:ext cx="5029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0-24 hour intensity change </a:t>
            </a:r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bins:</a:t>
            </a:r>
            <a:endParaRPr 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401302"/>
              </p:ext>
            </p:extLst>
          </p:nvPr>
        </p:nvGraphicFramePr>
        <p:xfrm>
          <a:off x="571500" y="4526280"/>
          <a:ext cx="7924800" cy="1188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83080"/>
                <a:gridCol w="2179320"/>
                <a:gridCol w="1981200"/>
                <a:gridCol w="19812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</a:t>
                      </a:r>
                      <a:endParaRPr lang="en-US" sz="2000" b="1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Mean int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ensity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56.60 </a:t>
                      </a:r>
                      <a:r>
                        <a:rPr lang="en-US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kt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53.12 </a:t>
                      </a:r>
                      <a:r>
                        <a:rPr lang="en-US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kt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60.06 </a:t>
                      </a:r>
                      <a:r>
                        <a:rPr lang="en-US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kt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Mean SST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27.85°C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28.49°C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28.66°C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r="31458"/>
          <a:stretch/>
        </p:blipFill>
        <p:spPr bwMode="auto">
          <a:xfrm>
            <a:off x="0" y="0"/>
            <a:ext cx="533938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1"/>
            <a:ext cx="571499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133600" y="0"/>
            <a:ext cx="502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and Methods</a:t>
            </a:r>
            <a:endParaRPr lang="en-US" sz="3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409700" y="5772835"/>
            <a:ext cx="0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3400" y="6230035"/>
            <a:ext cx="3771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(SST interpolated from microwave dataset)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37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11"/>
          <a:stretch/>
        </p:blipFill>
        <p:spPr bwMode="auto">
          <a:xfrm>
            <a:off x="228603" y="627321"/>
            <a:ext cx="8762993" cy="430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cygwin\home\Leon.Nguyen\sondes\plots\thetae_shrquadall\mod_shr_storms\int_change\TD-H1_int_20+_samplesiz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23"/>
          <a:stretch/>
        </p:blipFill>
        <p:spPr bwMode="auto">
          <a:xfrm>
            <a:off x="5181600" y="4935279"/>
            <a:ext cx="3962400" cy="192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0" y="76199"/>
            <a:ext cx="7696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Rapidly intensifying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6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0-24h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≥ +20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kt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r="31458"/>
          <a:stretch/>
        </p:blipFill>
        <p:spPr bwMode="auto">
          <a:xfrm>
            <a:off x="0" y="0"/>
            <a:ext cx="533938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1"/>
            <a:ext cx="571499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292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80"/>
          <a:stretch/>
        </p:blipFill>
        <p:spPr bwMode="auto">
          <a:xfrm>
            <a:off x="228603" y="606056"/>
            <a:ext cx="8762993" cy="4329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23"/>
          <a:stretch/>
        </p:blipFill>
        <p:spPr bwMode="auto">
          <a:xfrm>
            <a:off x="5181601" y="4935279"/>
            <a:ext cx="3962398" cy="192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0" y="76199"/>
            <a:ext cx="7162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Slowly intensifying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(+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kt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≤ 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6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0-24h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≤ +15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kt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r="31458"/>
          <a:stretch/>
        </p:blipFill>
        <p:spPr bwMode="auto">
          <a:xfrm>
            <a:off x="0" y="0"/>
            <a:ext cx="533938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1"/>
            <a:ext cx="571499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813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18"/>
          <a:stretch/>
        </p:blipFill>
        <p:spPr bwMode="auto">
          <a:xfrm>
            <a:off x="228603" y="563526"/>
            <a:ext cx="8762993" cy="437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23"/>
          <a:stretch/>
        </p:blipFill>
        <p:spPr bwMode="auto">
          <a:xfrm>
            <a:off x="5181601" y="4935277"/>
            <a:ext cx="3962398" cy="192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0" y="76199"/>
            <a:ext cx="6477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Non-intensifying</a:t>
            </a:r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6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0-24h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≤ 0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kt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r="31458"/>
          <a:stretch/>
        </p:blipFill>
        <p:spPr bwMode="auto">
          <a:xfrm>
            <a:off x="0" y="0"/>
            <a:ext cx="533938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1"/>
            <a:ext cx="571499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152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04800"/>
            <a:ext cx="6239949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981200" y="2430959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educed </a:t>
            </a:r>
            <a:r>
              <a:rPr lang="el-G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2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recovery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Left Brace 11"/>
          <p:cNvSpPr/>
          <p:nvPr/>
        </p:nvSpPr>
        <p:spPr>
          <a:xfrm>
            <a:off x="2667000" y="1219200"/>
            <a:ext cx="304800" cy="2286000"/>
          </a:xfrm>
          <a:prstGeom prst="leftBrace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r="31458"/>
          <a:stretch/>
        </p:blipFill>
        <p:spPr bwMode="auto">
          <a:xfrm>
            <a:off x="0" y="0"/>
            <a:ext cx="533938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1"/>
            <a:ext cx="571499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228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04800"/>
            <a:ext cx="6239949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"/>
          <a:stretch/>
        </p:blipFill>
        <p:spPr bwMode="auto">
          <a:xfrm>
            <a:off x="0" y="3429000"/>
            <a:ext cx="6250786" cy="3377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81200" y="2430959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educed </a:t>
            </a:r>
            <a:r>
              <a:rPr lang="el-G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2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recovery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Left Brace 2"/>
          <p:cNvSpPr/>
          <p:nvPr/>
        </p:nvSpPr>
        <p:spPr>
          <a:xfrm>
            <a:off x="2667000" y="1219200"/>
            <a:ext cx="304800" cy="2286000"/>
          </a:xfrm>
          <a:prstGeom prst="leftBrace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316149" y="4614208"/>
            <a:ext cx="28170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Larger surface enthalpy fluxes in the intensifying cases, particularly in the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upshear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quadrants.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r="31458"/>
          <a:stretch/>
        </p:blipFill>
        <p:spPr bwMode="auto">
          <a:xfrm>
            <a:off x="0" y="0"/>
            <a:ext cx="533938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1"/>
            <a:ext cx="571499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535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3207</TotalTime>
  <Words>480</Words>
  <Application>Microsoft Office PowerPoint</Application>
  <PresentationFormat>On-screen Show (4:3)</PresentationFormat>
  <Paragraphs>78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Leon Nguyen</dc:creator>
  <cp:lastModifiedBy>Leon Nguyen</cp:lastModifiedBy>
  <cp:revision>95</cp:revision>
  <dcterms:created xsi:type="dcterms:W3CDTF">2017-11-16T20:49:08Z</dcterms:created>
  <dcterms:modified xsi:type="dcterms:W3CDTF">2017-12-13T23:13:59Z</dcterms:modified>
</cp:coreProperties>
</file>