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7" r:id="rId4"/>
    <p:sldId id="266" r:id="rId5"/>
    <p:sldId id="258" r:id="rId6"/>
    <p:sldId id="259" r:id="rId7"/>
    <p:sldId id="264" r:id="rId8"/>
    <p:sldId id="268" r:id="rId9"/>
    <p:sldId id="263" r:id="rId10"/>
    <p:sldId id="260" r:id="rId11"/>
    <p:sldId id="265" r:id="rId12"/>
    <p:sldId id="261" r:id="rId13"/>
    <p:sldId id="269" r:id="rId14"/>
    <p:sldId id="26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91" y="10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25C28-7D20-402C-A05F-8334E7C8A2BC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1C602-2507-4455-B940-2C0B166D40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67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1C602-2507-4455-B940-2C0B166D40C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12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956B-D4BA-4E3D-AB98-3CBA296E9B45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F534-836F-4C29-85E4-806D86A12598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77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30B23-12FB-4A87-A78C-F7F6921FF57F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90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32F-3DB1-4A48-A918-3D8B84F8AD81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3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5C9D-3FE3-4496-8BAB-394377C21B18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9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8DBC-D55A-4705-9641-1C755962C780}" type="datetime1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09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B41-502E-4472-ABB5-81AB57ACE665}" type="datetime1">
              <a:rPr lang="en-US" smtClean="0"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A6FC-FD85-420D-97C0-CB9D30952393}" type="datetime1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1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89C1-4C91-402B-B689-9D0F3CD49881}" type="datetime1">
              <a:rPr lang="en-US" smtClean="0"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34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DCA6B-0F75-4895-8575-B91DE1583DBC}" type="datetime1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71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24C4-88D5-471B-BBC6-5CCE45F5A2FA}" type="datetime1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5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476A3-3CD5-4224-8768-563E29424E9B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203C6-5CFF-4F77-8F24-DCB269CAE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95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6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3.wmf"/><Relationship Id="rId10" Type="http://schemas.openxmlformats.org/officeDocument/2006/relationships/image" Target="../media/image1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8940" y="633265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5400" b="1" dirty="0" smtClean="0">
                <a:solidFill>
                  <a:srgbClr val="0000FF"/>
                </a:solidFill>
              </a:rPr>
              <a:t>bservations of gravity waves in tropical cyclones</a:t>
            </a:r>
            <a:endParaRPr lang="en-US" sz="5400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79677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4400" dirty="0" smtClean="0"/>
              <a:t>Jun Zhang and David Nolan</a:t>
            </a:r>
          </a:p>
          <a:p>
            <a:endParaRPr lang="en-US" sz="2800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i="1" dirty="0" smtClean="0"/>
              <a:t>HRD </a:t>
            </a:r>
            <a:r>
              <a:rPr lang="en-US" i="1" dirty="0" smtClean="0"/>
              <a:t>Science </a:t>
            </a:r>
            <a:r>
              <a:rPr lang="en-US" i="1" dirty="0" smtClean="0"/>
              <a:t>meeting</a:t>
            </a:r>
            <a:r>
              <a:rPr lang="en-US" i="1" dirty="0" smtClean="0"/>
              <a:t>, </a:t>
            </a:r>
            <a:r>
              <a:rPr lang="en-US" i="1" dirty="0" smtClean="0"/>
              <a:t>12/14/2017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3511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9285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Observations from P3 gust probes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401" y="998566"/>
            <a:ext cx="10945198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We use quality-controlled vertical wind data from the CBLAST experiment (French et al. 2007; Jun Zhang et al. 2009 JAS).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41788" y="1562039"/>
            <a:ext cx="4830218" cy="5159436"/>
            <a:chOff x="677649" y="1596723"/>
            <a:chExt cx="4830218" cy="5159436"/>
          </a:xfrm>
        </p:grpSpPr>
        <p:pic>
          <p:nvPicPr>
            <p:cNvPr id="4" name="Picture 14" descr="AIRCRAFT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702" y="3605485"/>
              <a:ext cx="4431116" cy="3150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67"/>
            <p:cNvGrpSpPr>
              <a:grpSpLocks/>
            </p:cNvGrpSpPr>
            <p:nvPr/>
          </p:nvGrpSpPr>
          <p:grpSpPr bwMode="auto">
            <a:xfrm>
              <a:off x="677649" y="1596723"/>
              <a:ext cx="4830218" cy="2532496"/>
              <a:chOff x="-4498894" y="3471901"/>
              <a:chExt cx="4494788" cy="2269380"/>
            </a:xfrm>
          </p:grpSpPr>
          <p:graphicFrame>
            <p:nvGraphicFramePr>
              <p:cNvPr id="6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02910465"/>
                  </p:ext>
                </p:extLst>
              </p:nvPr>
            </p:nvGraphicFramePr>
            <p:xfrm>
              <a:off x="-4434054" y="3471901"/>
              <a:ext cx="3329777" cy="10681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" name="Equation" r:id="rId4" imgW="1587240" imgH="507960" progId="Equation.3">
                      <p:embed/>
                    </p:oleObj>
                  </mc:Choice>
                  <mc:Fallback>
                    <p:oleObj name="Equation" r:id="rId4" imgW="1587240" imgH="507960" progId="Equation.3">
                      <p:embed/>
                      <p:pic>
                        <p:nvPicPr>
                          <p:cNvPr id="1026" name="Object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4434054" y="3471901"/>
                            <a:ext cx="3329777" cy="1068169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01194427"/>
                  </p:ext>
                </p:extLst>
              </p:nvPr>
            </p:nvGraphicFramePr>
            <p:xfrm>
              <a:off x="-4462553" y="4641398"/>
              <a:ext cx="4458447" cy="609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8" name="Equation" r:id="rId6" imgW="3556000" imgH="482600" progId="Equation.3">
                      <p:embed/>
                    </p:oleObj>
                  </mc:Choice>
                  <mc:Fallback>
                    <p:oleObj name="Equation" r:id="rId6" imgW="3556000" imgH="482600" progId="Equation.3">
                      <p:embed/>
                      <p:pic>
                        <p:nvPicPr>
                          <p:cNvPr id="1029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4462553" y="4641398"/>
                            <a:ext cx="4458447" cy="6096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77293216"/>
                  </p:ext>
                </p:extLst>
              </p:nvPr>
            </p:nvGraphicFramePr>
            <p:xfrm>
              <a:off x="-4498894" y="5360281"/>
              <a:ext cx="2167759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9" name="Equation" r:id="rId8" imgW="1574800" imgH="279400" progId="Equation.3">
                      <p:embed/>
                    </p:oleObj>
                  </mc:Choice>
                  <mc:Fallback>
                    <p:oleObj name="Equation" r:id="rId8" imgW="1574800" imgH="279400" progId="Equation.3">
                      <p:embed/>
                      <p:pic>
                        <p:nvPicPr>
                          <p:cNvPr id="1030" name="Object 2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4498894" y="5360281"/>
                            <a:ext cx="2167759" cy="3810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568" y="1832098"/>
            <a:ext cx="4762501" cy="389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712038" y="1470489"/>
            <a:ext cx="5299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Calibrate attack angle (</a:t>
            </a:r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en-US" dirty="0" smtClean="0">
                <a:solidFill>
                  <a:srgbClr val="FF0000"/>
                </a:solidFill>
              </a:rPr>
              <a:t>) using the pitch (</a:t>
            </a:r>
            <a:r>
              <a:rPr lang="en-US" sz="2000" dirty="0" smtClean="0">
                <a:solidFill>
                  <a:srgbClr val="FF0000"/>
                </a:solidFill>
              </a:rPr>
              <a:t>ɵ</a:t>
            </a:r>
            <a:r>
              <a:rPr lang="en-US" dirty="0" smtClean="0">
                <a:solidFill>
                  <a:srgbClr val="FF0000"/>
                </a:solidFill>
              </a:rPr>
              <a:t>) maneuver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10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31035" y="5800248"/>
            <a:ext cx="65227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The general rule of thumb criterion for acceptable calibration of the system is that peak-to-peak variation in the vertical wind should be less than 10% the variation of the ground-relative aircraft </a:t>
            </a:r>
            <a:r>
              <a:rPr lang="en-US" sz="1400" b="1" dirty="0" smtClean="0">
                <a:solidFill>
                  <a:srgbClr val="002060"/>
                </a:solidFill>
              </a:rPr>
              <a:t>velocity.</a:t>
            </a:r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0600" y="6488668"/>
            <a:ext cx="15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(Zhang 2007)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23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103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Observations from P3 gust probes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81981"/>
            <a:ext cx="9906000" cy="54743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2731" y="978214"/>
            <a:ext cx="278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(Nolan and Zhang 2017GRL)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16675" y="4703121"/>
            <a:ext cx="30310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AdvTTe45e47d2"/>
              </a:rPr>
              <a:t>Average of inbound </a:t>
            </a:r>
            <a:r>
              <a:rPr lang="en-US" sz="1600" dirty="0">
                <a:solidFill>
                  <a:srgbClr val="0000FF"/>
                </a:solidFill>
                <a:latin typeface="AdvTTe45e47d2"/>
              </a:rPr>
              <a:t>legs (blue) </a:t>
            </a:r>
            <a:endParaRPr lang="en-US" sz="1600" dirty="0" smtClean="0">
              <a:solidFill>
                <a:srgbClr val="0000FF"/>
              </a:solidFill>
              <a:latin typeface="AdvTTe45e47d2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AdvTTe45e47d2"/>
              </a:rPr>
              <a:t>Average of outbound </a:t>
            </a:r>
            <a:r>
              <a:rPr lang="en-US" sz="1600" dirty="0">
                <a:solidFill>
                  <a:srgbClr val="FF0000"/>
                </a:solidFill>
                <a:latin typeface="AdvTTe45e47d2"/>
              </a:rPr>
              <a:t>legs (red</a:t>
            </a:r>
            <a:r>
              <a:rPr lang="en-US" sz="1600" dirty="0" smtClean="0">
                <a:solidFill>
                  <a:srgbClr val="FF0000"/>
                </a:solidFill>
                <a:latin typeface="AdvTTe45e47d2"/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53591" y="2990783"/>
            <a:ext cx="1828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Hurricane Frances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926286" y="5175664"/>
            <a:ext cx="17204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Hurricane Ivan</a:t>
            </a:r>
            <a:endParaRPr lang="en-US" sz="1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11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4423" y="6319322"/>
            <a:ext cx="1103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C=U (Li-Lo)/(</a:t>
            </a:r>
            <a:r>
              <a:rPr lang="en-US" dirty="0" err="1" smtClean="0">
                <a:solidFill>
                  <a:srgbClr val="00B050"/>
                </a:solidFill>
              </a:rPr>
              <a:t>Li+Lo</a:t>
            </a:r>
            <a:r>
              <a:rPr lang="en-US" dirty="0" smtClean="0">
                <a:solidFill>
                  <a:srgbClr val="00B050"/>
                </a:solidFill>
              </a:rPr>
              <a:t>) = 22 m/s,  C: Phase speed; U: true airspeed; Li: </a:t>
            </a:r>
            <a:r>
              <a:rPr lang="en-US" dirty="0" err="1" smtClean="0">
                <a:solidFill>
                  <a:srgbClr val="00B050"/>
                </a:solidFill>
              </a:rPr>
              <a:t>inboud</a:t>
            </a:r>
            <a:r>
              <a:rPr lang="en-US" dirty="0" smtClean="0">
                <a:solidFill>
                  <a:srgbClr val="00B050"/>
                </a:solidFill>
              </a:rPr>
              <a:t> wavelength; Lo: outbound wavelength  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9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377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Data collected in Hurricane Irma (2017)</a:t>
            </a:r>
            <a:br>
              <a:rPr lang="en-US" sz="4000" b="1" dirty="0" smtClean="0">
                <a:solidFill>
                  <a:srgbClr val="0000FF"/>
                </a:solidFill>
              </a:rPr>
            </a:br>
            <a:r>
              <a:rPr lang="en-US" sz="4000" b="1" dirty="0" smtClean="0">
                <a:solidFill>
                  <a:srgbClr val="0000FF"/>
                </a:solidFill>
              </a:rPr>
              <a:t>to be analyzed </a:t>
            </a:r>
            <a:br>
              <a:rPr lang="en-US" sz="4000" b="1" dirty="0" smtClean="0">
                <a:solidFill>
                  <a:srgbClr val="0000FF"/>
                </a:solidFill>
              </a:rPr>
            </a:br>
            <a:endParaRPr lang="en-US" sz="40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101" y="1332295"/>
            <a:ext cx="7216595" cy="517328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12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094271" y="3628103"/>
            <a:ext cx="3510116" cy="170343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8810" y="4925962"/>
            <a:ext cx="18538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longest radial leg ever at flight-level (~3km) collected in a hurricane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653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655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Summary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7350"/>
            <a:ext cx="10391775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gravity waves radiating from tropical cyclones are observed by satellite images, research aircraft and surface instruments. Numerical simulations could reproduce these waves. </a:t>
            </a:r>
          </a:p>
          <a:p>
            <a:endParaRPr lang="en-US" dirty="0" smtClean="0"/>
          </a:p>
          <a:p>
            <a:r>
              <a:rPr lang="en-US" dirty="0" smtClean="0"/>
              <a:t> Flight-level data show that the radial wavelengths of the waves are 2-10 km with outward phase speed of 20-25 m/s.</a:t>
            </a:r>
          </a:p>
          <a:p>
            <a:endParaRPr lang="en-US" dirty="0" smtClean="0"/>
          </a:p>
          <a:p>
            <a:r>
              <a:rPr lang="en-US" dirty="0" smtClean="0"/>
              <a:t>Surface buoy observations show evidence of the gravity waves on surface pressure and wind speed, with periods around 1000s and 2000 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043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365067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Future work	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098" y="1847821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Derive calibration coefficient for the attack angle using data from the 2017 calibration flights.</a:t>
            </a:r>
          </a:p>
          <a:p>
            <a:endParaRPr lang="en-US" dirty="0" smtClean="0"/>
          </a:p>
          <a:p>
            <a:r>
              <a:rPr lang="en-US" dirty="0" smtClean="0"/>
              <a:t>Post-process the vertical velocity data for the long radial leg flight in Hurricane Irma with corrected attack angles. </a:t>
            </a:r>
          </a:p>
          <a:p>
            <a:endParaRPr lang="en-US" dirty="0" smtClean="0"/>
          </a:p>
          <a:p>
            <a:r>
              <a:rPr lang="en-US" dirty="0" smtClean="0"/>
              <a:t>Correct the wetting error in the temperature data and use the temperature data to detect gravity waves.</a:t>
            </a:r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altLang="zh-CN" dirty="0" smtClean="0"/>
              <a:t>nalyze</a:t>
            </a:r>
            <a:r>
              <a:rPr lang="en-US" dirty="0" smtClean="0"/>
              <a:t> wind and pressure data from other platforms in hurricanes (e.g., US-array data; RSMAS helicopter data).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97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887" y="155119"/>
            <a:ext cx="11497814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A brief introduction of gravity waves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43075"/>
            <a:ext cx="10515600" cy="468997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Gravity waves </a:t>
            </a:r>
            <a:r>
              <a:rPr lang="en-US" dirty="0"/>
              <a:t>exist due to the natural restoring force </a:t>
            </a:r>
            <a:r>
              <a:rPr lang="en-US" dirty="0" smtClean="0"/>
              <a:t>associated with </a:t>
            </a:r>
            <a:r>
              <a:rPr lang="en-US" dirty="0"/>
              <a:t>the static stability of the atmosphere [</a:t>
            </a:r>
            <a:r>
              <a:rPr lang="en-US" dirty="0" err="1"/>
              <a:t>Markowski</a:t>
            </a:r>
            <a:r>
              <a:rPr lang="en-US" dirty="0"/>
              <a:t> and Richardson, 2010; Sutherland, 2010</a:t>
            </a:r>
            <a:r>
              <a:rPr lang="en-US" dirty="0" smtClean="0"/>
              <a:t>].</a:t>
            </a:r>
          </a:p>
          <a:p>
            <a:endParaRPr lang="en-US" dirty="0"/>
          </a:p>
          <a:p>
            <a:r>
              <a:rPr lang="en-US" dirty="0" smtClean="0"/>
              <a:t>Gravity </a:t>
            </a:r>
            <a:r>
              <a:rPr lang="en-US" dirty="0"/>
              <a:t>wave generation is associated with three processes</a:t>
            </a:r>
            <a:r>
              <a:rPr lang="en-US" dirty="0" smtClean="0"/>
              <a:t>: 1) </a:t>
            </a:r>
            <a:r>
              <a:rPr lang="en-US" dirty="0"/>
              <a:t>the interaction of the </a:t>
            </a:r>
            <a:r>
              <a:rPr lang="en-US" dirty="0" smtClean="0"/>
              <a:t>atmospheric flow </a:t>
            </a:r>
            <a:r>
              <a:rPr lang="en-US" dirty="0"/>
              <a:t>with topography</a:t>
            </a:r>
            <a:r>
              <a:rPr lang="en-US" dirty="0" smtClean="0"/>
              <a:t>, 2) </a:t>
            </a:r>
            <a:r>
              <a:rPr lang="en-US" dirty="0"/>
              <a:t>rapidly evolving imbalances of the large-scale flow, and </a:t>
            </a:r>
            <a:r>
              <a:rPr lang="en-US" dirty="0" smtClean="0"/>
              <a:t>3) disruptions </a:t>
            </a:r>
            <a:r>
              <a:rPr lang="en-US" dirty="0"/>
              <a:t>to the </a:t>
            </a:r>
            <a:r>
              <a:rPr lang="en-US" dirty="0" smtClean="0"/>
              <a:t>atmosphere by </a:t>
            </a:r>
            <a:r>
              <a:rPr lang="en-US" dirty="0"/>
              <a:t>moist convection.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Gravity </a:t>
            </a:r>
            <a:r>
              <a:rPr lang="en-US" dirty="0"/>
              <a:t>waves play a critical role in the dynamical adjustment processes that keep </a:t>
            </a:r>
            <a:r>
              <a:rPr lang="en-US" dirty="0" smtClean="0"/>
              <a:t>the atmosphere </a:t>
            </a:r>
            <a:r>
              <a:rPr lang="en-US" dirty="0"/>
              <a:t>close to hydrostatic and geostrophic wind balance, by redistributing localized heating </a:t>
            </a:r>
            <a:r>
              <a:rPr lang="en-US" dirty="0" smtClean="0"/>
              <a:t>over larger distances.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We study the moist convection induced gravity waves in tropical cyclones.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02731" y="1076560"/>
            <a:ext cx="3607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(Nolan and Zhang 2017GRL)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45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106" y="-845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Gravity waves observed by satellites 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504" y="1080517"/>
            <a:ext cx="6183410" cy="52094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265" y="1241025"/>
            <a:ext cx="6651669" cy="52470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3265" y="6303420"/>
            <a:ext cx="308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03:04:00UTC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31278" y="6269080"/>
            <a:ext cx="308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03:12:00UTC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56673" y="6147859"/>
            <a:ext cx="2261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September 12, 2016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29528" y="867025"/>
            <a:ext cx="3607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(Nolan and Zhang 2017GRL)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033" y="219389"/>
            <a:ext cx="10515600" cy="488023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Gravity waves seen in numerical simulations 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250" y="1035864"/>
            <a:ext cx="7158939" cy="5822136"/>
          </a:xfrm>
        </p:spPr>
      </p:pic>
      <p:sp>
        <p:nvSpPr>
          <p:cNvPr id="7" name="TextBox 6"/>
          <p:cNvSpPr txBox="1"/>
          <p:nvPr/>
        </p:nvSpPr>
        <p:spPr>
          <a:xfrm>
            <a:off x="4730642" y="706315"/>
            <a:ext cx="278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(Nolan and Zhang 2017GRL)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534525" y="4371975"/>
            <a:ext cx="22764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Waves propagate outward with phase velocities of 20 to 25 m/s with wavelengths of 8-12 km.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3742" y="890981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 at 700 </a:t>
            </a:r>
            <a:r>
              <a:rPr lang="en-US" dirty="0" err="1" smtClean="0"/>
              <a:t>mb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02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26461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Observational data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273" y="2659218"/>
            <a:ext cx="10515600" cy="4351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Surface instrument (buoys, towers, </a:t>
            </a:r>
            <a:r>
              <a:rPr lang="en-US" altLang="zh-CN" sz="3600" dirty="0" smtClean="0"/>
              <a:t>weather stations,</a:t>
            </a:r>
            <a:r>
              <a:rPr lang="en-US" sz="3600" dirty="0" smtClean="0"/>
              <a:t> etc.)</a:t>
            </a:r>
          </a:p>
          <a:p>
            <a:endParaRPr lang="en-US" sz="3600" dirty="0"/>
          </a:p>
          <a:p>
            <a:r>
              <a:rPr lang="en-US" sz="3600" dirty="0" smtClean="0"/>
              <a:t>Research aircraft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08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262" y="-47416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Observations from a research buoy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Potter et al. (2015)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20407"/>
            <a:ext cx="4818760" cy="33042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248" y="1825625"/>
            <a:ext cx="4360787" cy="45149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7828" y="4311426"/>
            <a:ext cx="5133966" cy="24223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3673" y="1042246"/>
            <a:ext cx="4365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dvPSTIM10-R"/>
              </a:rPr>
              <a:t>Extreme Air–Sea Interaction (EASI) buoy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43847" y="1403707"/>
            <a:ext cx="352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</a:t>
            </a:r>
            <a:r>
              <a:rPr lang="en-US" altLang="zh-CN" dirty="0" err="1" smtClean="0"/>
              <a:t>rennan</a:t>
            </a:r>
            <a:r>
              <a:rPr lang="en-US" altLang="zh-CN" dirty="0" smtClean="0"/>
              <a:t> et al. (2014)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04945" y="4665567"/>
            <a:ext cx="20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Potter et al. (2015)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5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789" y="5465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Observations from a research buoy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023" y="1099826"/>
            <a:ext cx="5320960" cy="528141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57" y="1934445"/>
            <a:ext cx="5710392" cy="42827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78780" y="1565113"/>
            <a:ext cx="778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FF33"/>
                </a:solidFill>
              </a:rPr>
              <a:t>Chapa</a:t>
            </a:r>
            <a:endParaRPr lang="en-US" b="1" dirty="0">
              <a:solidFill>
                <a:srgbClr val="66FF3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8781" y="3202527"/>
            <a:ext cx="89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66FF33"/>
                </a:solidFill>
              </a:rPr>
              <a:t>Fanapi</a:t>
            </a:r>
            <a:endParaRPr lang="en-US" b="1" dirty="0">
              <a:solidFill>
                <a:srgbClr val="66FF3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72455" y="4750627"/>
            <a:ext cx="854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66FF33"/>
                </a:solidFill>
              </a:rPr>
              <a:t>Megi</a:t>
            </a:r>
            <a:endParaRPr lang="en-US" b="1" dirty="0">
              <a:solidFill>
                <a:srgbClr val="66FF3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50195" y="1441777"/>
            <a:ext cx="125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TC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707622" y="1626443"/>
            <a:ext cx="423079" cy="24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41450" y="1096557"/>
            <a:ext cx="4449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Wind spectra</a:t>
            </a:r>
            <a:r>
              <a:rPr lang="en-US" altLang="zh-CN" dirty="0" smtClean="0"/>
              <a:t>                  </a:t>
            </a:r>
            <a:r>
              <a:rPr lang="en-US" altLang="zh-CN" dirty="0" smtClean="0">
                <a:solidFill>
                  <a:srgbClr val="C00000"/>
                </a:solidFill>
              </a:rPr>
              <a:t>Pressure spectra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441777"/>
            <a:ext cx="619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Example: time series of 10 m wind speed (sp10) and pressure (P)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26121" y="911891"/>
            <a:ext cx="278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(Nolan and Zhang 2017GRL)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742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Power spectra of surface pressure and surface wind speed from two idealized simulations 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8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491" y="1659174"/>
            <a:ext cx="5589617" cy="43513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843" y="1690688"/>
            <a:ext cx="5545666" cy="41767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02731" y="1412359"/>
            <a:ext cx="278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(Nolan and Zhang 2017GRL)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9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Observations from a surface weather station at UM</a:t>
            </a:r>
            <a:br>
              <a:rPr lang="en-US" b="1" dirty="0" smtClean="0">
                <a:solidFill>
                  <a:srgbClr val="0000FF"/>
                </a:solidFill>
              </a:rPr>
            </a:b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87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Preliminary result:  Hurricane Matthew (2016)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82" y="1956829"/>
            <a:ext cx="5334000" cy="39989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915" y="1956828"/>
            <a:ext cx="5541798" cy="415476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203C6-5CFF-4F77-8F24-DCB269CAE56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634</Words>
  <Application>Microsoft Office PowerPoint</Application>
  <PresentationFormat>Widescreen</PresentationFormat>
  <Paragraphs>88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AdvPSTIM10-R</vt:lpstr>
      <vt:lpstr>AdvTTe45e47d2</vt:lpstr>
      <vt:lpstr>Arial</vt:lpstr>
      <vt:lpstr>Calibri</vt:lpstr>
      <vt:lpstr>Calibri Light</vt:lpstr>
      <vt:lpstr>等线</vt:lpstr>
      <vt:lpstr>等线 Light</vt:lpstr>
      <vt:lpstr>Office Theme</vt:lpstr>
      <vt:lpstr>Equation</vt:lpstr>
      <vt:lpstr>Observations of gravity waves in tropical cyclones</vt:lpstr>
      <vt:lpstr>A brief introduction of gravity waves </vt:lpstr>
      <vt:lpstr>Gravity waves observed by satellites </vt:lpstr>
      <vt:lpstr>Gravity waves seen in numerical simulations </vt:lpstr>
      <vt:lpstr>Observational data </vt:lpstr>
      <vt:lpstr>Observations from a research buoy</vt:lpstr>
      <vt:lpstr>Observations from a research buoy</vt:lpstr>
      <vt:lpstr>Power spectra of surface pressure and surface wind speed from two idealized simulations </vt:lpstr>
      <vt:lpstr>Observations from a surface weather station at UM </vt:lpstr>
      <vt:lpstr>Observations from P3 gust probes</vt:lpstr>
      <vt:lpstr>Observations from P3 gust probes</vt:lpstr>
      <vt:lpstr>Data collected in Hurricane Irma (2017) to be analyzed  </vt:lpstr>
      <vt:lpstr>Summary</vt:lpstr>
      <vt:lpstr>Future work </vt:lpstr>
    </vt:vector>
  </TitlesOfParts>
  <Company>University of Miami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Observations of gravity waves in tropical cyclones</dc:title>
  <dc:creator>zjfm</dc:creator>
  <cp:lastModifiedBy>Jun Zhang</cp:lastModifiedBy>
  <cp:revision>45</cp:revision>
  <dcterms:created xsi:type="dcterms:W3CDTF">2017-11-15T13:28:49Z</dcterms:created>
  <dcterms:modified xsi:type="dcterms:W3CDTF">2017-12-14T14:04:38Z</dcterms:modified>
</cp:coreProperties>
</file>