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1" r:id="rId4"/>
    <p:sldId id="260" r:id="rId5"/>
    <p:sldId id="270" r:id="rId6"/>
    <p:sldId id="259" r:id="rId7"/>
    <p:sldId id="258" r:id="rId8"/>
    <p:sldId id="262" r:id="rId9"/>
    <p:sldId id="263" r:id="rId10"/>
    <p:sldId id="264" r:id="rId11"/>
    <p:sldId id="269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7FF"/>
    <a:srgbClr val="FF0D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16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7843-855B-9540-9FE7-7490496EED1E}" type="datetimeFigureOut">
              <a:rPr lang="en-US" smtClean="0"/>
              <a:t>12/19/17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28C13-33E1-C441-AE5A-5F6C240483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7843-855B-9540-9FE7-7490496EED1E}" type="datetimeFigureOut">
              <a:rPr lang="en-US" smtClean="0"/>
              <a:t>12/19/17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28C13-33E1-C441-AE5A-5F6C240483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7843-855B-9540-9FE7-7490496EED1E}" type="datetimeFigureOut">
              <a:rPr lang="en-US" smtClean="0"/>
              <a:t>12/19/17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28C13-33E1-C441-AE5A-5F6C240483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7843-855B-9540-9FE7-7490496EED1E}" type="datetimeFigureOut">
              <a:rPr lang="en-US" smtClean="0"/>
              <a:t>12/19/17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28C13-33E1-C441-AE5A-5F6C240483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7843-855B-9540-9FE7-7490496EED1E}" type="datetimeFigureOut">
              <a:rPr lang="en-US" smtClean="0"/>
              <a:t>12/19/17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28C13-33E1-C441-AE5A-5F6C240483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7843-855B-9540-9FE7-7490496EED1E}" type="datetimeFigureOut">
              <a:rPr lang="en-US" smtClean="0"/>
              <a:t>12/19/17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28C13-33E1-C441-AE5A-5F6C240483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7843-855B-9540-9FE7-7490496EED1E}" type="datetimeFigureOut">
              <a:rPr lang="en-US" smtClean="0"/>
              <a:t>12/19/17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28C13-33E1-C441-AE5A-5F6C240483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7843-855B-9540-9FE7-7490496EED1E}" type="datetimeFigureOut">
              <a:rPr lang="en-US" smtClean="0"/>
              <a:t>12/19/17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28C13-33E1-C441-AE5A-5F6C240483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7843-855B-9540-9FE7-7490496EED1E}" type="datetimeFigureOut">
              <a:rPr lang="en-US" smtClean="0"/>
              <a:t>12/19/17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28C13-33E1-C441-AE5A-5F6C240483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7843-855B-9540-9FE7-7490496EED1E}" type="datetimeFigureOut">
              <a:rPr lang="en-US" smtClean="0"/>
              <a:t>12/19/17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28C13-33E1-C441-AE5A-5F6C240483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7843-855B-9540-9FE7-7490496EED1E}" type="datetimeFigureOut">
              <a:rPr lang="en-US" smtClean="0"/>
              <a:t>12/19/17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28C13-33E1-C441-AE5A-5F6C240483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7843-855B-9540-9FE7-7490496EED1E}" type="datetimeFigureOut">
              <a:rPr lang="en-US" smtClean="0"/>
              <a:t>12/19/17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28C13-33E1-C441-AE5A-5F6C24048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29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0468" y="1439694"/>
            <a:ext cx="84144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1E17FF"/>
                </a:solidFill>
              </a:rPr>
              <a:t>Preliminary Results on the Sources of Condensate</a:t>
            </a:r>
            <a:br>
              <a:rPr lang="en-US" sz="3200" dirty="0" smtClean="0">
                <a:solidFill>
                  <a:srgbClr val="1E17FF"/>
                </a:solidFill>
              </a:rPr>
            </a:br>
            <a:r>
              <a:rPr lang="en-US" sz="3200" dirty="0" smtClean="0">
                <a:solidFill>
                  <a:srgbClr val="1E17FF"/>
                </a:solidFill>
              </a:rPr>
              <a:t>in the Hurricane Outflow Layer</a:t>
            </a:r>
            <a:endParaRPr lang="en-US" sz="3200" dirty="0">
              <a:solidFill>
                <a:srgbClr val="1E17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3932" y="3745148"/>
            <a:ext cx="779185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David S. Nolan, Shun-nan Wu, Brian J. </a:t>
            </a:r>
            <a:r>
              <a:rPr lang="en-US" sz="2000" dirty="0" err="1" smtClean="0"/>
              <a:t>Soden</a:t>
            </a:r>
            <a:endParaRPr lang="en-US" sz="2000" dirty="0" smtClean="0"/>
          </a:p>
          <a:p>
            <a:pPr algn="ctr"/>
            <a:r>
              <a:rPr lang="en-US" sz="1600" i="1" dirty="0" err="1" smtClean="0"/>
              <a:t>Rosenstiel</a:t>
            </a:r>
            <a:r>
              <a:rPr lang="en-US" sz="1600" i="1" dirty="0" smtClean="0"/>
              <a:t> School of Marine and Atmospheric Science</a:t>
            </a:r>
          </a:p>
          <a:p>
            <a:pPr algn="ctr"/>
            <a:endParaRPr lang="en-US" sz="1600" i="1" dirty="0"/>
          </a:p>
          <a:p>
            <a:pPr algn="ctr"/>
            <a:endParaRPr lang="en-US" sz="1600" i="1" dirty="0" smtClean="0"/>
          </a:p>
          <a:p>
            <a:pPr algn="ctr"/>
            <a:endParaRPr lang="en-US" sz="1600" i="1" dirty="0"/>
          </a:p>
          <a:p>
            <a:pPr algn="ctr"/>
            <a:r>
              <a:rPr lang="en-US" sz="1600" dirty="0" smtClean="0"/>
              <a:t>This work is supported by NASA through the </a:t>
            </a:r>
            <a:r>
              <a:rPr lang="en-US" sz="1600" dirty="0" err="1" smtClean="0"/>
              <a:t>CloudSat</a:t>
            </a:r>
            <a:r>
              <a:rPr lang="en-US" sz="1600" dirty="0" smtClean="0"/>
              <a:t>/</a:t>
            </a:r>
            <a:r>
              <a:rPr lang="en-US" sz="1600" dirty="0" err="1" smtClean="0"/>
              <a:t>Calipso</a:t>
            </a:r>
            <a:r>
              <a:rPr lang="en-US" sz="1600" dirty="0" smtClean="0"/>
              <a:t> </a:t>
            </a:r>
            <a:r>
              <a:rPr lang="en-US" sz="1600" dirty="0" smtClean="0"/>
              <a:t>Science </a:t>
            </a:r>
            <a:r>
              <a:rPr lang="en-US" sz="1600" dirty="0" smtClean="0"/>
              <a:t>Team program.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62027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3821" y="175098"/>
            <a:ext cx="4221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1E17FF"/>
                </a:solidFill>
              </a:rPr>
              <a:t>Summary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6460" y="1089498"/>
            <a:ext cx="87938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Surprisingly, condensate budgets show that the eyewall exhaust is a minor source for frozen condensate in the TC outflow, even near the center.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This supports “hypothesis 2” </a:t>
            </a:r>
            <a:r>
              <a:rPr lang="mr-IN" dirty="0" smtClean="0"/>
              <a:t>–</a:t>
            </a:r>
            <a:r>
              <a:rPr lang="en-US" dirty="0" smtClean="0"/>
              <a:t> that the differences seen by Wu and </a:t>
            </a:r>
            <a:r>
              <a:rPr lang="en-US" dirty="0" err="1" smtClean="0"/>
              <a:t>Soden</a:t>
            </a:r>
            <a:r>
              <a:rPr lang="en-US" dirty="0" smtClean="0"/>
              <a:t> (2017)</a:t>
            </a:r>
            <a:br>
              <a:rPr lang="en-US" dirty="0" smtClean="0"/>
            </a:br>
            <a:r>
              <a:rPr lang="en-US" dirty="0" smtClean="0"/>
              <a:t>are due to increasing </a:t>
            </a:r>
            <a:r>
              <a:rPr lang="en-US" dirty="0" err="1" smtClean="0"/>
              <a:t>rainband</a:t>
            </a:r>
            <a:r>
              <a:rPr lang="en-US" dirty="0" smtClean="0"/>
              <a:t> activity.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The Thompson and Morrison schemes show more condensate in the outflow and a larger fraction coming from the eyewall.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However, at larger radii like 200-300 km, the eyewall contribution is tiny for all cases</a:t>
            </a:r>
            <a:br>
              <a:rPr lang="en-US" dirty="0" smtClean="0"/>
            </a:br>
            <a:r>
              <a:rPr lang="en-US" dirty="0" smtClean="0"/>
              <a:t>(not shown).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Condensate budgets and comparisons to observations could provide a new way to</a:t>
            </a:r>
            <a:br>
              <a:rPr lang="en-US" dirty="0" smtClean="0"/>
            </a:br>
            <a:r>
              <a:rPr lang="en-US" dirty="0" smtClean="0"/>
              <a:t>evaluate models and microphysics schemes.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423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52921"/>
            <a:ext cx="4221803" cy="31663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26" y="3635713"/>
            <a:ext cx="4212076" cy="31590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931" y="3635713"/>
            <a:ext cx="4225048" cy="31687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67327" y="0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WDM6 3.9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16995" y="3342827"/>
            <a:ext cx="1523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Thompson 3.9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716620" y="3365772"/>
            <a:ext cx="1394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Morrison 3.9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113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37" y="2378466"/>
            <a:ext cx="4345969" cy="32594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140" y="2378466"/>
            <a:ext cx="4332268" cy="32492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1352" y="143840"/>
            <a:ext cx="6461576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/>
              <a:t>WRF 3.9.1.1</a:t>
            </a:r>
          </a:p>
          <a:p>
            <a:pPr algn="ctr">
              <a:lnSpc>
                <a:spcPct val="150000"/>
              </a:lnSpc>
            </a:pPr>
            <a:r>
              <a:rPr lang="en-US" dirty="0" smtClean="0"/>
              <a:t>27/9/3/1km</a:t>
            </a:r>
          </a:p>
          <a:p>
            <a:pPr algn="ctr">
              <a:lnSpc>
                <a:spcPct val="150000"/>
              </a:lnSpc>
            </a:pPr>
            <a:r>
              <a:rPr lang="en-US" dirty="0" smtClean="0"/>
              <a:t>Idealized channel, 5 m/s easterly flow,</a:t>
            </a:r>
            <a:br>
              <a:rPr lang="en-US" dirty="0" smtClean="0"/>
            </a:br>
            <a:r>
              <a:rPr lang="en-US" dirty="0" smtClean="0"/>
              <a:t>2.5 m/s westerly shear balanced with temperature gradient</a:t>
            </a:r>
          </a:p>
          <a:p>
            <a:pPr algn="ctr">
              <a:lnSpc>
                <a:spcPct val="150000"/>
              </a:lnSpc>
            </a:pPr>
            <a:r>
              <a:rPr lang="en-US" dirty="0" smtClean="0"/>
              <a:t>Full physics, all same as Hurricane Nature Run, except microphysics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069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4475" y="3920248"/>
            <a:ext cx="79183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If intensity is controlled by deep convection in the eyewall, why do these differences extend to such large radii?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Two hypotheses: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1) Increased convection in the core makes more condensate that</a:t>
            </a:r>
            <a:br>
              <a:rPr lang="en-US" dirty="0" smtClean="0"/>
            </a:br>
            <a:r>
              <a:rPr lang="en-US" dirty="0" smtClean="0"/>
              <a:t>	     flows outward to large radii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2) A more favorable environment also leads to more and stronger</a:t>
            </a:r>
            <a:br>
              <a:rPr lang="en-US" dirty="0" smtClean="0"/>
            </a:br>
            <a:r>
              <a:rPr lang="en-US" dirty="0" smtClean="0"/>
              <a:t>	     surrounding </a:t>
            </a:r>
            <a:r>
              <a:rPr lang="en-US" dirty="0" err="1" smtClean="0"/>
              <a:t>rainbands</a:t>
            </a:r>
            <a:r>
              <a:rPr lang="en-US" dirty="0" smtClean="0"/>
              <a:t> that increase condensate at all radii.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115" y="68089"/>
            <a:ext cx="79183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Background:</a:t>
            </a:r>
          </a:p>
          <a:p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Using vertical profiles from the </a:t>
            </a:r>
            <a:r>
              <a:rPr lang="en-US" dirty="0" err="1" smtClean="0"/>
              <a:t>CloudSat</a:t>
            </a:r>
            <a:r>
              <a:rPr lang="en-US" dirty="0" smtClean="0"/>
              <a:t> radar, Wu and </a:t>
            </a:r>
            <a:r>
              <a:rPr lang="en-US" dirty="0" err="1" smtClean="0"/>
              <a:t>Soden</a:t>
            </a:r>
            <a:r>
              <a:rPr lang="en-US" dirty="0" smtClean="0"/>
              <a:t> (2017, MWR) found that frozen condensates were larger in intensifying storms versus weakening storms </a:t>
            </a:r>
            <a:r>
              <a:rPr lang="mr-IN" dirty="0" smtClean="0"/>
              <a:t>–</a:t>
            </a:r>
            <a:r>
              <a:rPr lang="en-US" dirty="0" smtClean="0"/>
              <a:t> even at large radii, such as 200-300 km from the center.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892" y="1540099"/>
            <a:ext cx="3057431" cy="238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116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0740" y="155643"/>
            <a:ext cx="8356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first step to assess these hypotheses is to compute a budget for frozen condensate in the outflow layer.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67" y="1488331"/>
            <a:ext cx="3109287" cy="32393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015" y="1647042"/>
            <a:ext cx="5367341" cy="286659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418667" y="2684833"/>
            <a:ext cx="575504" cy="603116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118680" y="2383277"/>
            <a:ext cx="1167319" cy="1186774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80953" y="2110902"/>
            <a:ext cx="1614792" cy="79766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367720" y="4935514"/>
            <a:ext cx="3935935" cy="142024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14800" y="5573949"/>
            <a:ext cx="564204" cy="0"/>
          </a:xfrm>
          <a:prstGeom prst="straightConnector1">
            <a:avLst/>
          </a:prstGeom>
          <a:ln w="38100">
            <a:solidFill>
              <a:srgbClr val="1E17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021553" y="5573949"/>
            <a:ext cx="564204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756826" y="6070061"/>
            <a:ext cx="145914" cy="56420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302385" y="6074701"/>
            <a:ext cx="145914" cy="56420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847945" y="6076722"/>
            <a:ext cx="145914" cy="56420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284069" y="6077244"/>
            <a:ext cx="145914" cy="56420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663448" y="6126454"/>
            <a:ext cx="188879" cy="451415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980692" y="6130046"/>
            <a:ext cx="188879" cy="451415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291408" y="6123388"/>
            <a:ext cx="188879" cy="451415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7703092" y="6091596"/>
            <a:ext cx="188879" cy="451415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067031" y="5118672"/>
            <a:ext cx="725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F0"/>
                </a:solidFill>
              </a:rPr>
              <a:t>storage</a:t>
            </a:r>
            <a:endParaRPr lang="en-US" sz="1400" dirty="0">
              <a:solidFill>
                <a:srgbClr val="00B0F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75342" y="5488414"/>
            <a:ext cx="2119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DE1"/>
                </a:solidFill>
              </a:rPr>
              <a:t>c</a:t>
            </a:r>
            <a:r>
              <a:rPr lang="en-US" sz="1400" dirty="0" smtClean="0">
                <a:solidFill>
                  <a:srgbClr val="FF0DE1"/>
                </a:solidFill>
              </a:rPr>
              <a:t>ondensation/evaporation</a:t>
            </a:r>
            <a:endParaRPr lang="en-US" sz="1400" dirty="0">
              <a:solidFill>
                <a:srgbClr val="FF0DE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40860" y="1108954"/>
            <a:ext cx="125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Maria 2017</a:t>
            </a:r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943379" y="1118470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HNR1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53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4" y="598439"/>
            <a:ext cx="9056452" cy="497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396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4" y="598439"/>
            <a:ext cx="9056452" cy="49755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22589" y="5875509"/>
            <a:ext cx="3171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Eyewall is exhaust is small fraction of outflow condensate!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5389123" y="2898844"/>
            <a:ext cx="1186775" cy="286965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807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394" y="0"/>
            <a:ext cx="5367341" cy="286659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385227" y="447472"/>
            <a:ext cx="1225686" cy="58366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97" y="3026382"/>
            <a:ext cx="6726947" cy="37190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766" y="416136"/>
            <a:ext cx="1579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Smaller and</a:t>
            </a:r>
            <a:br>
              <a:rPr lang="en-US" dirty="0" smtClean="0"/>
            </a:br>
            <a:r>
              <a:rPr lang="en-US" smtClean="0"/>
              <a:t>higher annulus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704305" y="4285724"/>
            <a:ext cx="13483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Eyewall</a:t>
            </a:r>
            <a:br>
              <a:rPr lang="en-US" dirty="0" smtClean="0"/>
            </a:br>
            <a:r>
              <a:rPr lang="en-US" dirty="0" smtClean="0"/>
              <a:t>exhaust is at</a:t>
            </a:r>
            <a:br>
              <a:rPr lang="en-US" dirty="0" smtClean="0"/>
            </a:br>
            <a:r>
              <a:rPr lang="en-US" dirty="0" smtClean="0"/>
              <a:t>most 1/3 of</a:t>
            </a:r>
          </a:p>
          <a:p>
            <a:r>
              <a:rPr lang="en-US" dirty="0" smtClean="0"/>
              <a:t>source,</a:t>
            </a:r>
            <a:br>
              <a:rPr lang="en-US" dirty="0" smtClean="0"/>
            </a:br>
            <a:r>
              <a:rPr lang="en-US" dirty="0" smtClean="0"/>
              <a:t>usually less.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442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187" y="3751124"/>
            <a:ext cx="5611239" cy="31068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187" y="354099"/>
            <a:ext cx="5611236" cy="31846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33856" y="1577073"/>
            <a:ext cx="1099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HNR2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33856" y="4669278"/>
            <a:ext cx="1050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Ideal5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6734" y="5304562"/>
            <a:ext cx="26995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Idealized Cat 5 TC in a channel</a:t>
            </a:r>
            <a:br>
              <a:rPr lang="en-US" sz="1600" i="1" dirty="0" smtClean="0"/>
            </a:br>
            <a:r>
              <a:rPr lang="en-US" sz="1600" i="1" dirty="0" smtClean="0"/>
              <a:t>with mean flow and shear</a:t>
            </a:r>
            <a:br>
              <a:rPr lang="en-US" sz="1600" i="1" dirty="0" smtClean="0"/>
            </a:br>
            <a:r>
              <a:rPr lang="en-US" sz="1600" i="1" dirty="0" smtClean="0"/>
              <a:t>and all physics and </a:t>
            </a:r>
            <a:r>
              <a:rPr lang="en-US" sz="1600" i="1" dirty="0" err="1" smtClean="0"/>
              <a:t>params</a:t>
            </a:r>
            <a:endParaRPr lang="en-US" sz="1600" i="1" dirty="0" smtClean="0"/>
          </a:p>
          <a:p>
            <a:r>
              <a:rPr lang="en-US" sz="1600" i="1" dirty="0"/>
              <a:t>s</a:t>
            </a:r>
            <a:r>
              <a:rPr lang="en-US" sz="1600" i="1" dirty="0" smtClean="0"/>
              <a:t>ame as HNR1 and HNR2 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76781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1830" y="1"/>
            <a:ext cx="84241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Even for a fairly small annulus, simulations show that the eyewall exhaust produces at most about 1/3 of the condensate in the outflow, and only for short periods.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But do these results depend on the microphysics?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Ideal5 simulation was repeated using the Thompson and Morrison schemes.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361" y="1828800"/>
            <a:ext cx="4032330" cy="23123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725" y="4381022"/>
            <a:ext cx="3935054" cy="21995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7008" y="2615657"/>
            <a:ext cx="1179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Thompson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61481" y="5111467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Morrison</a:t>
            </a:r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739319" y="2363820"/>
            <a:ext cx="1245141" cy="972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88740" y="2256051"/>
            <a:ext cx="16131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4-5 times more</a:t>
            </a:r>
          </a:p>
          <a:p>
            <a:r>
              <a:rPr lang="en-US" dirty="0"/>
              <a:t>c</a:t>
            </a:r>
            <a:r>
              <a:rPr lang="en-US" dirty="0" smtClean="0"/>
              <a:t>ondensate</a:t>
            </a:r>
            <a:br>
              <a:rPr lang="en-US" dirty="0" smtClean="0"/>
            </a:br>
            <a:r>
              <a:rPr lang="en-US" dirty="0" smtClean="0"/>
              <a:t>than WDM6 or</a:t>
            </a:r>
            <a:br>
              <a:rPr lang="en-US" dirty="0" smtClean="0"/>
            </a:br>
            <a:r>
              <a:rPr lang="en-US" dirty="0" smtClean="0"/>
              <a:t>Morrison!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5204298" y="3180946"/>
            <a:ext cx="1984442" cy="81045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24928" y="3991400"/>
            <a:ext cx="15461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Occasionally</a:t>
            </a:r>
            <a:br>
              <a:rPr lang="en-US" dirty="0" smtClean="0"/>
            </a:br>
            <a:r>
              <a:rPr lang="en-US" dirty="0" smtClean="0"/>
              <a:t>outflow is the</a:t>
            </a:r>
            <a:br>
              <a:rPr lang="en-US" dirty="0" smtClean="0"/>
            </a:br>
            <a:r>
              <a:rPr lang="en-US" dirty="0" smtClean="0"/>
              <a:t>largest source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2344365" y="1930204"/>
            <a:ext cx="350195" cy="2237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393005" y="4423881"/>
            <a:ext cx="350195" cy="2237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71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0119" y="0"/>
            <a:ext cx="70478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However</a:t>
            </a:r>
            <a:r>
              <a:rPr lang="mr-IN" dirty="0" smtClean="0"/>
              <a:t>…</a:t>
            </a:r>
            <a:r>
              <a:rPr lang="en-US" dirty="0" smtClean="0"/>
              <a:t>these schemes from WRF 3.4.1 are now more than 5 years old.</a:t>
            </a:r>
          </a:p>
          <a:p>
            <a:endParaRPr lang="en-US" dirty="0"/>
          </a:p>
          <a:p>
            <a:r>
              <a:rPr lang="en-US" dirty="0" smtClean="0"/>
              <a:t>What if we update to the latest version of WRF?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017" y="1158673"/>
            <a:ext cx="4215160" cy="23627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9" y="3707066"/>
            <a:ext cx="4292658" cy="23942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267" y="3712419"/>
            <a:ext cx="4236557" cy="23500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72383" y="1420239"/>
            <a:ext cx="7008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WDM6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41507" y="3926732"/>
            <a:ext cx="958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Thompson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944893" y="3926732"/>
            <a:ext cx="859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Morrison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30740" y="6264613"/>
            <a:ext cx="8322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Thompson still has much more condensate, but all schemes are closer to each other.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73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278</Words>
  <Application>Microsoft Macintosh PowerPoint</Application>
  <PresentationFormat>On-screen Show (4:3)</PresentationFormat>
  <Paragraphs>49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Mangal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70</cp:revision>
  <dcterms:created xsi:type="dcterms:W3CDTF">2017-12-13T17:25:21Z</dcterms:created>
  <dcterms:modified xsi:type="dcterms:W3CDTF">2017-12-19T18:31:11Z</dcterms:modified>
</cp:coreProperties>
</file>