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71" r:id="rId2"/>
    <p:sldId id="294" r:id="rId3"/>
    <p:sldId id="296" r:id="rId4"/>
    <p:sldId id="273" r:id="rId5"/>
    <p:sldId id="280" r:id="rId6"/>
    <p:sldId id="307" r:id="rId7"/>
    <p:sldId id="262" r:id="rId8"/>
    <p:sldId id="301" r:id="rId9"/>
    <p:sldId id="266" r:id="rId10"/>
    <p:sldId id="300" r:id="rId11"/>
    <p:sldId id="290" r:id="rId12"/>
    <p:sldId id="263" r:id="rId13"/>
    <p:sldId id="308" r:id="rId14"/>
    <p:sldId id="299" r:id="rId15"/>
    <p:sldId id="303" r:id="rId16"/>
    <p:sldId id="283" r:id="rId17"/>
    <p:sldId id="304" r:id="rId18"/>
    <p:sldId id="292" r:id="rId19"/>
    <p:sldId id="306" r:id="rId20"/>
    <p:sldId id="289" r:id="rId21"/>
    <p:sldId id="286" r:id="rId22"/>
    <p:sldId id="287" r:id="rId23"/>
    <p:sldId id="293" r:id="rId24"/>
    <p:sldId id="264" r:id="rId25"/>
    <p:sldId id="269" r:id="rId26"/>
    <p:sldId id="268" r:id="rId27"/>
    <p:sldId id="257" r:id="rId28"/>
    <p:sldId id="261" r:id="rId29"/>
    <p:sldId id="256" r:id="rId30"/>
    <p:sldId id="258" r:id="rId31"/>
    <p:sldId id="259" r:id="rId32"/>
    <p:sldId id="260" r:id="rId33"/>
    <p:sldId id="265" r:id="rId34"/>
    <p:sldId id="267" r:id="rId35"/>
    <p:sldId id="270" r:id="rId36"/>
    <p:sldId id="298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768" y="-13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Relationship Id="rId2" Type="http://schemas.openxmlformats.org/officeDocument/2006/relationships/image" Target="../media/image8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78DE6-AA76-3D4A-89DC-3137B3E19F2E}" type="datetimeFigureOut">
              <a:rPr lang="en-US" smtClean="0"/>
              <a:t>7/12/17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C3B07-768D-9F41-9769-67B172534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307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that IWRAP</a:t>
            </a:r>
            <a:r>
              <a:rPr lang="en-US" baseline="0" dirty="0" smtClean="0"/>
              <a:t> has same scanning strategy as HIWRAP and new algorithm was designed to fit both of these instruments.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C3B07-768D-9F41-9769-67B1725345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23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indication in</a:t>
            </a:r>
            <a:r>
              <a:rPr lang="en-US" baseline="0" dirty="0" smtClean="0"/>
              <a:t> this overpass (from TA profile data) that the eddy structure extends above flight-level, possible VRWs?  Add backup slide with that stuff.</a:t>
            </a:r>
          </a:p>
          <a:p>
            <a:r>
              <a:rPr lang="en-US" baseline="0" dirty="0" smtClean="0"/>
              <a:t>The TA profile analyses underestimate peak winds by 10 – 15 m/s.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C3B07-768D-9F41-9769-67B1725345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14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 profile analyses are at 1.5 km resolution and have less smoothing than TA</a:t>
            </a:r>
            <a:r>
              <a:rPr lang="en-US" baseline="0" dirty="0" smtClean="0"/>
              <a:t> 3D winds.  The TA profile analyses underestimate peak winds by 10 – 15 m/s.</a:t>
            </a:r>
          </a:p>
          <a:p>
            <a:r>
              <a:rPr lang="en-US" baseline="0" dirty="0" smtClean="0"/>
              <a:t>No sign of eddies above flight level (~ 1.5 km height) in TA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C3B07-768D-9F41-9769-67B1725345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55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Radial wavelengths</a:t>
            </a:r>
            <a:r>
              <a:rPr lang="en-US" baseline="0" dirty="0" smtClean="0"/>
              <a:t> of eddies are ~ 2 km.  The flight legs are radial penetrations so the mean flow (mostly tangential) is across the swath and the eddies appear to be aligned parallel to mean flow.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C3B07-768D-9F41-9769-67B1725345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59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Calibration of IWRAP</a:t>
            </a:r>
            <a:r>
              <a:rPr lang="en-US" baseline="0" dirty="0" smtClean="0"/>
              <a:t> Rita data</a:t>
            </a:r>
            <a:r>
              <a:rPr lang="is-IS" baseline="0" dirty="0" smtClean="0"/>
              <a:t>…</a:t>
            </a:r>
            <a:r>
              <a:rPr lang="en-US" baseline="0" dirty="0" smtClean="0"/>
              <a:t> (1)ground calibration, (2)ocean calibration (proposal), absolute calibration (a few dB).</a:t>
            </a:r>
          </a:p>
          <a:p>
            <a:r>
              <a:rPr lang="en-US" dirty="0" smtClean="0"/>
              <a:t>Pointing angle calibration</a:t>
            </a:r>
            <a:r>
              <a:rPr lang="is-IS" dirty="0" smtClean="0"/>
              <a:t>…</a:t>
            </a:r>
            <a:r>
              <a:rPr lang="en-US" dirty="0" smtClean="0"/>
              <a:t>use bias correction for paper,</a:t>
            </a:r>
            <a:r>
              <a:rPr lang="en-US" baseline="0" dirty="0" smtClean="0"/>
              <a:t> look into surface analysis.</a:t>
            </a:r>
            <a:endParaRPr lang="en-US" dirty="0" smtClean="0"/>
          </a:p>
          <a:p>
            <a:r>
              <a:rPr lang="en-US" dirty="0" smtClean="0"/>
              <a:t>Band of high echoes near</a:t>
            </a:r>
            <a:r>
              <a:rPr lang="en-US" baseline="0" dirty="0" smtClean="0"/>
              <a:t> aircraft</a:t>
            </a:r>
            <a:r>
              <a:rPr lang="is-IS" baseline="0" dirty="0" smtClean="0"/>
              <a:t>…</a:t>
            </a:r>
            <a:r>
              <a:rPr lang="en-US" baseline="0" dirty="0" smtClean="0"/>
              <a:t>possibly digital receiver based, but again just using for qualitative purposes.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C3B07-768D-9F41-9769-67B1725345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85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41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49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3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8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791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63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44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7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8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35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CDD99-85C0-C94F-8EDA-87963F3D2864}" type="datetimeFigureOut">
              <a:rPr lang="en-US" smtClean="0"/>
              <a:t>7/12/17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D5C57-5F12-2340-968A-91E3BF2D1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84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5.emf"/><Relationship Id="rId6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5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3" Type="http://schemas.openxmlformats.org/officeDocument/2006/relationships/image" Target="../media/image4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3.emf"/><Relationship Id="rId5" Type="http://schemas.openxmlformats.org/officeDocument/2006/relationships/image" Target="../media/image4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4" Type="http://schemas.openxmlformats.org/officeDocument/2006/relationships/image" Target="../media/image47.emf"/><Relationship Id="rId5" Type="http://schemas.openxmlformats.org/officeDocument/2006/relationships/image" Target="../media/image4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4" Type="http://schemas.openxmlformats.org/officeDocument/2006/relationships/image" Target="../media/image5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4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4" Type="http://schemas.openxmlformats.org/officeDocument/2006/relationships/image" Target="../media/image6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4" Type="http://schemas.openxmlformats.org/officeDocument/2006/relationships/image" Target="../media/image6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4" Type="http://schemas.openxmlformats.org/officeDocument/2006/relationships/image" Target="../media/image6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4" Type="http://schemas.openxmlformats.org/officeDocument/2006/relationships/image" Target="../media/image72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4" Type="http://schemas.openxmlformats.org/officeDocument/2006/relationships/image" Target="../media/image7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4" Type="http://schemas.openxmlformats.org/officeDocument/2006/relationships/image" Target="../media/image7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4" Type="http://schemas.openxmlformats.org/officeDocument/2006/relationships/oleObject" Target="../embeddings/oleObject1.bin"/><Relationship Id="rId5" Type="http://schemas.openxmlformats.org/officeDocument/2006/relationships/image" Target="../media/image79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8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9.emf"/><Relationship Id="rId6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0781" y="918283"/>
            <a:ext cx="9870973" cy="147002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Chalkboard"/>
                <a:cs typeface="Chalkboard"/>
              </a:rPr>
              <a:t>Reviving the Imaging Wind and Rain Airborne Profiler (IWRAP) for Hurricane Research: </a:t>
            </a:r>
            <a:br>
              <a:rPr lang="en-US" sz="3200" b="1" dirty="0" smtClean="0">
                <a:latin typeface="Chalkboard"/>
                <a:cs typeface="Chalkboard"/>
              </a:rPr>
            </a:br>
            <a:r>
              <a:rPr lang="en-US" sz="3200" b="1" dirty="0" smtClean="0">
                <a:latin typeface="Chalkboard"/>
                <a:cs typeface="Chalkboard"/>
              </a:rPr>
              <a:t>A Case Study of Hurricane Rita (2005)</a:t>
            </a:r>
            <a:endParaRPr lang="en-US" sz="3200" b="1" dirty="0">
              <a:latin typeface="Chalkboard"/>
              <a:cs typeface="Chalkboar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019" y="3448842"/>
            <a:ext cx="8889649" cy="2189958"/>
          </a:xfrm>
        </p:spPr>
        <p:txBody>
          <a:bodyPr>
            <a:normAutofit fontScale="62500" lnSpcReduction="20000"/>
          </a:bodyPr>
          <a:lstStyle/>
          <a:p>
            <a:r>
              <a:rPr lang="en-US" sz="5800" b="1" dirty="0" smtClean="0"/>
              <a:t>Steve Guimond (NASA/Univ. of Maryland)</a:t>
            </a:r>
          </a:p>
          <a:p>
            <a:endParaRPr lang="en-US" dirty="0"/>
          </a:p>
          <a:p>
            <a:r>
              <a:rPr lang="en-US" sz="4200" dirty="0" smtClean="0"/>
              <a:t>Collaborators:  Steve Frasier (UMASS), Joe Sapp (NOAA/GST), Jun Zhang (NOAA/Univ. of Miami) and Paul </a:t>
            </a:r>
            <a:r>
              <a:rPr lang="en-US" sz="4200" dirty="0" err="1" smtClean="0"/>
              <a:t>Reasor</a:t>
            </a:r>
            <a:r>
              <a:rPr lang="en-US" sz="4200" dirty="0" smtClean="0"/>
              <a:t> (NOAA)</a:t>
            </a:r>
            <a:endParaRPr lang="en-US" sz="4200" dirty="0"/>
          </a:p>
        </p:txBody>
      </p:sp>
      <p:pic>
        <p:nvPicPr>
          <p:cNvPr id="4" name="Picture 3" descr="nasa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12699"/>
            <a:ext cx="1051560" cy="850063"/>
          </a:xfrm>
          <a:prstGeom prst="rect">
            <a:avLst/>
          </a:prstGeom>
        </p:spPr>
      </p:pic>
      <p:pic>
        <p:nvPicPr>
          <p:cNvPr id="5" name="Picture 4" descr="umd_logo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1" t="10613" r="10542" b="6958"/>
          <a:stretch/>
        </p:blipFill>
        <p:spPr>
          <a:xfrm>
            <a:off x="8159327" y="15800"/>
            <a:ext cx="993760" cy="96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42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wrapkuhws0922052030-2040utc.pdf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4" b="9449"/>
          <a:stretch/>
        </p:blipFill>
        <p:spPr>
          <a:xfrm>
            <a:off x="137160" y="3438144"/>
            <a:ext cx="8385048" cy="1600200"/>
          </a:xfrm>
          <a:prstGeom prst="rect">
            <a:avLst/>
          </a:prstGeom>
        </p:spPr>
      </p:pic>
      <p:pic>
        <p:nvPicPr>
          <p:cNvPr id="5" name="Picture 4" descr="ta-profile-hws092205_2027utc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" y="4985354"/>
            <a:ext cx="8386455" cy="1792272"/>
          </a:xfrm>
          <a:prstGeom prst="rect">
            <a:avLst/>
          </a:prstGeom>
        </p:spPr>
      </p:pic>
      <p:pic>
        <p:nvPicPr>
          <p:cNvPr id="3" name="Picture 2" descr="iwrapkuref0922052030-2040utc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2"/>
          <a:stretch/>
        </p:blipFill>
        <p:spPr>
          <a:xfrm>
            <a:off x="137160" y="27432"/>
            <a:ext cx="8369300" cy="1837944"/>
          </a:xfrm>
          <a:prstGeom prst="rect">
            <a:avLst/>
          </a:prstGeom>
        </p:spPr>
      </p:pic>
      <p:pic>
        <p:nvPicPr>
          <p:cNvPr id="4" name="Picture 3" descr="flhws-vs-iwrap-200509222030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" b="8980"/>
          <a:stretch/>
        </p:blipFill>
        <p:spPr>
          <a:xfrm>
            <a:off x="182880" y="1947672"/>
            <a:ext cx="7753872" cy="152142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617424" y="327186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164931" y="4874424"/>
            <a:ext cx="3878794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TA Profile Analyses 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634103" y="178741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66025" y="126851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(a)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2403" y="1861438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(b)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63321" y="332473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(c)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73015" y="4929429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(d)</a:t>
            </a:r>
            <a:endParaRPr lang="en-U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1912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461" y="176122"/>
            <a:ext cx="8229600" cy="614362"/>
          </a:xfrm>
        </p:spPr>
        <p:txBody>
          <a:bodyPr>
            <a:noAutofit/>
          </a:bodyPr>
          <a:lstStyle/>
          <a:p>
            <a:r>
              <a:rPr lang="en-US" sz="4000" dirty="0" smtClean="0"/>
              <a:t>Horizontal Cross Sections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278466" y="918051"/>
            <a:ext cx="2286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halkboard"/>
                <a:cs typeface="Chalkboard"/>
              </a:rPr>
              <a:t>1910 UTC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1477427"/>
            <a:ext cx="4660900" cy="5345234"/>
            <a:chOff x="0" y="1155700"/>
            <a:chExt cx="4660900" cy="5345234"/>
          </a:xfrm>
        </p:grpSpPr>
        <p:pic>
          <p:nvPicPr>
            <p:cNvPr id="5" name="Picture 4" descr="kuref210m-1910utc.pdf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55700"/>
              <a:ext cx="2286000" cy="4572000"/>
            </a:xfrm>
            <a:prstGeom prst="rect">
              <a:avLst/>
            </a:prstGeom>
          </p:spPr>
        </p:pic>
        <p:pic>
          <p:nvPicPr>
            <p:cNvPr id="7" name="Picture 6" descr="hws210m-1910utc.pdf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8" r="-5538"/>
            <a:stretch/>
          </p:blipFill>
          <p:spPr>
            <a:xfrm>
              <a:off x="2374900" y="1155700"/>
              <a:ext cx="2286000" cy="4572000"/>
            </a:xfrm>
            <a:prstGeom prst="rect">
              <a:avLst/>
            </a:prstGeom>
          </p:spPr>
        </p:pic>
        <p:cxnSp>
          <p:nvCxnSpPr>
            <p:cNvPr id="14" name="Straight Arrow Connector 13"/>
            <p:cNvCxnSpPr/>
            <p:nvPr/>
          </p:nvCxnSpPr>
          <p:spPr>
            <a:xfrm flipV="1">
              <a:off x="2133145" y="4216400"/>
              <a:ext cx="610297" cy="1699758"/>
            </a:xfrm>
            <a:prstGeom prst="straightConnector1">
              <a:avLst/>
            </a:prstGeom>
            <a:ln w="50800"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597150" y="4013200"/>
              <a:ext cx="1371600" cy="635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616200" y="4216400"/>
              <a:ext cx="1371600" cy="635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622550" y="4425950"/>
              <a:ext cx="1371600" cy="635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44302" y="5916158"/>
              <a:ext cx="22860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~ 2 km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57579" y="2123975"/>
            <a:ext cx="58439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halkboard"/>
                <a:cs typeface="Chalkboard"/>
              </a:rPr>
              <a:t>I</a:t>
            </a:r>
            <a:endParaRPr lang="en-US" sz="3200" dirty="0">
              <a:latin typeface="Chalkboard"/>
              <a:cs typeface="Chalkboard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5007" y="4237613"/>
            <a:ext cx="58439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halkboard"/>
                <a:cs typeface="Chalkboard"/>
              </a:rPr>
              <a:t>O</a:t>
            </a:r>
            <a:endParaRPr lang="en-US" sz="3200" dirty="0">
              <a:latin typeface="Chalkboard"/>
              <a:cs typeface="Chalkboard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980373" y="871592"/>
            <a:ext cx="1514102" cy="526815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Mean Flow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5155815" y="942881"/>
            <a:ext cx="3517468" cy="5229317"/>
            <a:chOff x="395514" y="841283"/>
            <a:chExt cx="3517468" cy="5229317"/>
          </a:xfrm>
        </p:grpSpPr>
        <p:sp>
          <p:nvSpPr>
            <p:cNvPr id="26" name="TextBox 25"/>
            <p:cNvSpPr txBox="1"/>
            <p:nvPr/>
          </p:nvSpPr>
          <p:spPr>
            <a:xfrm>
              <a:off x="1138855" y="841283"/>
              <a:ext cx="22860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2030 </a:t>
              </a:r>
              <a:r>
                <a:rPr lang="en-US" sz="3200" dirty="0">
                  <a:latin typeface="Chalkboard"/>
                  <a:cs typeface="Chalkboard"/>
                </a:rPr>
                <a:t>UTC</a:t>
              </a:r>
            </a:p>
          </p:txBody>
        </p:sp>
        <p:pic>
          <p:nvPicPr>
            <p:cNvPr id="27" name="Picture 26" descr="kuref210m-2030utc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14" y="1498600"/>
              <a:ext cx="1698171" cy="4572000"/>
            </a:xfrm>
            <a:prstGeom prst="rect">
              <a:avLst/>
            </a:prstGeom>
          </p:spPr>
        </p:pic>
        <p:pic>
          <p:nvPicPr>
            <p:cNvPr id="28" name="Picture 27" descr="hws210m-2030utc.pd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1055" y="1498600"/>
              <a:ext cx="1681927" cy="4572000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972682" y="5027040"/>
              <a:ext cx="58439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I</a:t>
              </a:r>
              <a:endParaRPr lang="en-US" sz="3200" dirty="0">
                <a:latin typeface="Chalkboard"/>
                <a:cs typeface="Chalkboard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33904" y="3162881"/>
              <a:ext cx="58439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O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0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6200" y="101600"/>
            <a:ext cx="8445500" cy="5651500"/>
            <a:chOff x="76200" y="101600"/>
            <a:chExt cx="8445500" cy="5651500"/>
          </a:xfrm>
        </p:grpSpPr>
        <p:pic>
          <p:nvPicPr>
            <p:cNvPr id="6" name="Picture 5" descr="iwrapkuhws0922051934-1945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76200" y="1947806"/>
              <a:ext cx="8369300" cy="1819656"/>
            </a:xfrm>
            <a:prstGeom prst="rect">
              <a:avLst/>
            </a:prstGeom>
          </p:spPr>
        </p:pic>
        <p:pic>
          <p:nvPicPr>
            <p:cNvPr id="4" name="Picture 3" descr="iwrapkuref0922051934-194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76200" y="101600"/>
              <a:ext cx="8382000" cy="1847088"/>
            </a:xfrm>
            <a:prstGeom prst="rect">
              <a:avLst/>
            </a:prstGeom>
          </p:spPr>
        </p:pic>
        <p:pic>
          <p:nvPicPr>
            <p:cNvPr id="5" name="Picture 4" descr="iwrapkuvws0922051934-1945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" y="3746500"/>
              <a:ext cx="8445500" cy="20066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711330" y="2195186"/>
            <a:ext cx="233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Max winds ~ 88 m/s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35200" y="2564518"/>
            <a:ext cx="1574887" cy="376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967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35" y="2303931"/>
            <a:ext cx="2928471" cy="359783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Continued slow </a:t>
            </a:r>
            <a:r>
              <a:rPr lang="en-US" sz="2400" dirty="0"/>
              <a:t>weakening </a:t>
            </a:r>
            <a:r>
              <a:rPr lang="en-US" sz="2400" dirty="0" smtClean="0"/>
              <a:t>during sampling, intensity of 930 </a:t>
            </a:r>
            <a:r>
              <a:rPr lang="en-US" sz="2400" dirty="0" err="1" smtClean="0"/>
              <a:t>hPa</a:t>
            </a:r>
            <a:endParaRPr lang="en-US" sz="2400" dirty="0"/>
          </a:p>
          <a:p>
            <a:r>
              <a:rPr lang="en-US" sz="2400" dirty="0" smtClean="0"/>
              <a:t>Merged </a:t>
            </a:r>
            <a:r>
              <a:rPr lang="en-US" sz="2400" dirty="0" err="1" smtClean="0"/>
              <a:t>eyewalls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942" y="283881"/>
            <a:ext cx="9144000" cy="1314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900" dirty="0" smtClean="0"/>
              <a:t>IWRAP Rita Data</a:t>
            </a:r>
            <a:br>
              <a:rPr lang="en-US" sz="8900" dirty="0" smtClean="0"/>
            </a:br>
            <a:r>
              <a:rPr lang="en-US" sz="8900" dirty="0" smtClean="0"/>
              <a:t>Sept. 23, 2005 ~ 1700 – 2200 UTC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" name="Picture 1" descr="lfmergetracks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323" y="1748490"/>
            <a:ext cx="5754847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4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4070" y="45720"/>
            <a:ext cx="8496300" cy="6855860"/>
            <a:chOff x="114070" y="45720"/>
            <a:chExt cx="8496300" cy="6855860"/>
          </a:xfrm>
        </p:grpSpPr>
        <p:pic>
          <p:nvPicPr>
            <p:cNvPr id="2" name="Picture 1" descr="iwrapkuhws0923051740-1750utc.pdf"/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11" b="8890"/>
            <a:stretch/>
          </p:blipFill>
          <p:spPr>
            <a:xfrm>
              <a:off x="137160" y="3480669"/>
              <a:ext cx="8382000" cy="1600200"/>
            </a:xfrm>
            <a:prstGeom prst="rect">
              <a:avLst/>
            </a:prstGeom>
          </p:spPr>
        </p:pic>
        <p:pic>
          <p:nvPicPr>
            <p:cNvPr id="5" name="Picture 4" descr="iwrapkuvws0923051740-175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11"/>
            <a:stretch/>
          </p:blipFill>
          <p:spPr>
            <a:xfrm>
              <a:off x="114070" y="5072780"/>
              <a:ext cx="8496300" cy="1828800"/>
            </a:xfrm>
            <a:prstGeom prst="rect">
              <a:avLst/>
            </a:prstGeom>
          </p:spPr>
        </p:pic>
        <p:pic>
          <p:nvPicPr>
            <p:cNvPr id="3" name="Picture 2" descr="iwrapcref0923051740-175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89"/>
            <a:stretch/>
          </p:blipFill>
          <p:spPr>
            <a:xfrm>
              <a:off x="137160" y="45720"/>
              <a:ext cx="8407400" cy="1874520"/>
            </a:xfrm>
            <a:prstGeom prst="rect">
              <a:avLst/>
            </a:prstGeom>
          </p:spPr>
        </p:pic>
        <p:pic>
          <p:nvPicPr>
            <p:cNvPr id="6" name="Picture 5" descr="winds-fl-vs-iwrap-200509231740.pdf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077"/>
            <a:stretch/>
          </p:blipFill>
          <p:spPr>
            <a:xfrm>
              <a:off x="166467" y="1871747"/>
              <a:ext cx="7814994" cy="1655064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629825" y="1744398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561442" y="3381053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493059" y="4973410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Vertical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1874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37160" y="-47429"/>
            <a:ext cx="8470900" cy="6940589"/>
            <a:chOff x="137160" y="-47429"/>
            <a:chExt cx="8470900" cy="6940589"/>
          </a:xfrm>
        </p:grpSpPr>
        <p:pic>
          <p:nvPicPr>
            <p:cNvPr id="3" name="Picture 2" descr="iwrapkuref0923052050-2100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83"/>
            <a:stretch/>
          </p:blipFill>
          <p:spPr>
            <a:xfrm>
              <a:off x="137160" y="-47429"/>
              <a:ext cx="8420100" cy="1901952"/>
            </a:xfrm>
            <a:prstGeom prst="rect">
              <a:avLst/>
            </a:prstGeom>
          </p:spPr>
        </p:pic>
        <p:pic>
          <p:nvPicPr>
            <p:cNvPr id="2" name="Picture 1" descr="winds-fl-vs-iwrap-200509232050.pdf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4"/>
            <a:stretch/>
          </p:blipFill>
          <p:spPr>
            <a:xfrm>
              <a:off x="186012" y="1808164"/>
              <a:ext cx="7772400" cy="1682496"/>
            </a:xfrm>
            <a:prstGeom prst="rect">
              <a:avLst/>
            </a:prstGeom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190221" y="1924582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</a:t>
              </a:r>
            </a:p>
            <a:p>
              <a:r>
                <a:rPr lang="en-US" sz="1400" b="1" dirty="0" smtClean="0">
                  <a:latin typeface="Times New Roman"/>
                  <a:cs typeface="Times New Roman"/>
                </a:rPr>
                <a:t>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156705" y="3477491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</a:t>
              </a:r>
            </a:p>
            <a:p>
              <a:r>
                <a:rPr lang="en-US" sz="1400" b="1" dirty="0" smtClean="0">
                  <a:latin typeface="Times New Roman"/>
                  <a:cs typeface="Times New Roman"/>
                </a:rPr>
                <a:t>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493060" y="5071100"/>
              <a:ext cx="1118864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Vertical </a:t>
              </a:r>
            </a:p>
            <a:p>
              <a:r>
                <a:rPr lang="en-US" sz="1400" b="1" dirty="0" smtClean="0">
                  <a:latin typeface="Times New Roman"/>
                  <a:cs typeface="Times New Roman"/>
                </a:rPr>
                <a:t>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pic>
          <p:nvPicPr>
            <p:cNvPr id="4" name="Picture 3" descr="iwrapkuvws0923052050-210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 b="-534"/>
            <a:stretch/>
          </p:blipFill>
          <p:spPr>
            <a:xfrm>
              <a:off x="137160" y="5064360"/>
              <a:ext cx="8470900" cy="1828800"/>
            </a:xfrm>
            <a:prstGeom prst="rect">
              <a:avLst/>
            </a:prstGeom>
          </p:spPr>
        </p:pic>
        <p:pic>
          <p:nvPicPr>
            <p:cNvPr id="5" name="Picture 4" descr="iwrapkuhws0923052050-2100utc.pdf"/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51" b="7750"/>
            <a:stretch/>
          </p:blipFill>
          <p:spPr>
            <a:xfrm>
              <a:off x="137160" y="3467680"/>
              <a:ext cx="8385048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0801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58" y="203923"/>
            <a:ext cx="8904953" cy="841501"/>
          </a:xfrm>
        </p:spPr>
        <p:txBody>
          <a:bodyPr>
            <a:normAutofit/>
          </a:bodyPr>
          <a:lstStyle/>
          <a:p>
            <a:r>
              <a:rPr lang="en-US" dirty="0" smtClean="0"/>
              <a:t>Preliminary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3" y="1231687"/>
            <a:ext cx="9136168" cy="562631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Effective resolution of IWRAP wind retrievals</a:t>
            </a:r>
          </a:p>
          <a:p>
            <a:pPr lvl="1"/>
            <a:r>
              <a:rPr lang="en-US" dirty="0"/>
              <a:t>~ 1 km or 4-5Δx with </a:t>
            </a:r>
            <a:r>
              <a:rPr lang="en-US" dirty="0" err="1"/>
              <a:t>Δx</a:t>
            </a:r>
            <a:r>
              <a:rPr lang="en-US" dirty="0"/>
              <a:t> = 250 meters.</a:t>
            </a:r>
          </a:p>
          <a:p>
            <a:pPr lvl="1"/>
            <a:r>
              <a:rPr lang="en-US" dirty="0"/>
              <a:t>Fully capable of resolving “large turbulent eddies” with scales on order of 1 km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Rich spectrum of turbulent eddies ubiquitous in IWRAP Rita data </a:t>
            </a:r>
            <a:endParaRPr lang="en-US" dirty="0"/>
          </a:p>
          <a:p>
            <a:pPr lvl="1"/>
            <a:r>
              <a:rPr lang="en-US" dirty="0" smtClean="0"/>
              <a:t>Both inner, outer eyewall and transition region</a:t>
            </a:r>
          </a:p>
          <a:p>
            <a:pPr lvl="1"/>
            <a:r>
              <a:rPr lang="en-US" dirty="0" smtClean="0"/>
              <a:t>Significant, consistent oscillations in all variables</a:t>
            </a:r>
          </a:p>
          <a:p>
            <a:pPr lvl="1"/>
            <a:r>
              <a:rPr lang="en-US" dirty="0" smtClean="0"/>
              <a:t>Characteristics of turbulent eddies</a:t>
            </a:r>
          </a:p>
          <a:p>
            <a:pPr lvl="2"/>
            <a:r>
              <a:rPr lang="en-US" dirty="0" smtClean="0"/>
              <a:t>Radial wavelengths of ~ 1.5 – 3 km</a:t>
            </a:r>
          </a:p>
          <a:p>
            <a:pPr lvl="2"/>
            <a:r>
              <a:rPr lang="en-US" dirty="0" smtClean="0"/>
              <a:t>Depth at least up to ~ 1.5 – 2 km (flight level)</a:t>
            </a:r>
          </a:p>
          <a:p>
            <a:pPr lvl="2"/>
            <a:r>
              <a:rPr lang="en-US" dirty="0" smtClean="0"/>
              <a:t>Aligned with mean wind</a:t>
            </a:r>
          </a:p>
          <a:p>
            <a:pPr lvl="2"/>
            <a:r>
              <a:rPr lang="en-US" dirty="0" smtClean="0"/>
              <a:t>Maximum winds located in eddies (up to ~ 90 m/s)</a:t>
            </a:r>
          </a:p>
          <a:p>
            <a:pPr lvl="1"/>
            <a:r>
              <a:rPr lang="en-US" dirty="0" smtClean="0"/>
              <a:t>Boundary layer rolls?</a:t>
            </a:r>
          </a:p>
          <a:p>
            <a:pPr lvl="2"/>
            <a:r>
              <a:rPr lang="en-US" dirty="0" smtClean="0"/>
              <a:t>Similar to Morrison et al. (2005</a:t>
            </a:r>
            <a:r>
              <a:rPr lang="en-US" dirty="0" smtClean="0"/>
              <a:t>), </a:t>
            </a:r>
            <a:r>
              <a:rPr lang="en-US" dirty="0" smtClean="0"/>
              <a:t>other papers (</a:t>
            </a:r>
            <a:r>
              <a:rPr lang="en-US" dirty="0" err="1" smtClean="0"/>
              <a:t>Wurman</a:t>
            </a:r>
            <a:r>
              <a:rPr lang="en-US" dirty="0"/>
              <a:t>/</a:t>
            </a:r>
            <a:r>
              <a:rPr lang="en-US" dirty="0" smtClean="0"/>
              <a:t>Foster/Zhang/</a:t>
            </a:r>
            <a:r>
              <a:rPr lang="en-US" dirty="0" err="1" smtClean="0"/>
              <a:t>Lorsolo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Vortex </a:t>
            </a:r>
            <a:r>
              <a:rPr lang="en-US" dirty="0" err="1" smtClean="0"/>
              <a:t>Rossby</a:t>
            </a:r>
            <a:r>
              <a:rPr lang="en-US" dirty="0" smtClean="0"/>
              <a:t> waves?</a:t>
            </a:r>
          </a:p>
          <a:p>
            <a:pPr lvl="2"/>
            <a:r>
              <a:rPr lang="en-US" dirty="0" smtClean="0"/>
              <a:t>LF data shows signs, </a:t>
            </a:r>
            <a:r>
              <a:rPr lang="en-US" dirty="0" err="1" smtClean="0"/>
              <a:t>Didlake</a:t>
            </a:r>
            <a:r>
              <a:rPr lang="en-US" dirty="0" smtClean="0"/>
              <a:t> et al. (2011) perturbation vorticity (ELDORA)</a:t>
            </a:r>
          </a:p>
          <a:p>
            <a:pPr marL="91440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3011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385" y="274638"/>
            <a:ext cx="8904953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What is IWRAP data good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53" y="1752597"/>
            <a:ext cx="918194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Basic research on understanding impacts of turbulent lower levels in hurricane intensity change.</a:t>
            </a:r>
          </a:p>
          <a:p>
            <a:r>
              <a:rPr lang="en-US" dirty="0" smtClean="0"/>
              <a:t>Evaluating and improving boundary layer parameterizations in models.</a:t>
            </a:r>
          </a:p>
          <a:p>
            <a:r>
              <a:rPr lang="en-US" dirty="0" smtClean="0"/>
              <a:t>Better characterization of maximum wind speeds.</a:t>
            </a:r>
          </a:p>
        </p:txBody>
      </p:sp>
    </p:spTree>
    <p:extLst>
      <p:ext uri="{BB962C8B-B14F-4D97-AF65-F5344CB8AC3E}">
        <p14:creationId xmlns:p14="http://schemas.microsoft.com/office/powerpoint/2010/main" val="1563219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649538"/>
            <a:ext cx="8229600" cy="1143000"/>
          </a:xfrm>
        </p:spPr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846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sting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65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06" y="5907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halkboard"/>
                <a:cs typeface="Chalkboard"/>
              </a:rPr>
              <a:t>The IWRAP Radar</a:t>
            </a:r>
            <a:endParaRPr lang="en-US" b="1" dirty="0">
              <a:latin typeface="Chalkboard"/>
              <a:cs typeface="Chalkboard"/>
            </a:endParaRPr>
          </a:p>
        </p:txBody>
      </p:sp>
      <p:pic>
        <p:nvPicPr>
          <p:cNvPr id="4" name="Picture 3" descr="Macintosh HD:Users:sguimond:Library:Containers:com.apple.mail:Data:Library:Mail Downloads:5DB35DC7-10E2-4FCD-8C15-CE973A26C8C5:iwrap-sfmr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5"/>
          <a:stretch/>
        </p:blipFill>
        <p:spPr bwMode="auto">
          <a:xfrm>
            <a:off x="316093" y="1506246"/>
            <a:ext cx="7862155" cy="365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8781" y="5671002"/>
            <a:ext cx="7587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halkboard"/>
                <a:cs typeface="Chalkboard"/>
              </a:rPr>
              <a:t>3DVAR Wind Retrieval Algorithm </a:t>
            </a:r>
            <a:r>
              <a:rPr lang="en-US" b="1" dirty="0" smtClean="0">
                <a:latin typeface="Chalkboard"/>
                <a:cs typeface="Chalkboard"/>
                <a:sym typeface="Wingdings"/>
              </a:rPr>
              <a:t> Guimond et al. (2014) in JTECH</a:t>
            </a:r>
            <a:endParaRPr lang="en-US" b="1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170545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IWRAP Swath Coverage 9/22/05</a:t>
            </a:r>
            <a:endParaRPr lang="en-US" dirty="0"/>
          </a:p>
        </p:txBody>
      </p:sp>
      <p:pic>
        <p:nvPicPr>
          <p:cNvPr id="6" name="Picture 5" descr="Screen Shot 2016-11-07 at 6.38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417638"/>
            <a:ext cx="6134100" cy="515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39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07-09 at 11.00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5" y="1538194"/>
            <a:ext cx="6642100" cy="5156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31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Validation</a:t>
            </a:r>
            <a:r>
              <a:rPr lang="en-US" dirty="0"/>
              <a:t> </a:t>
            </a:r>
            <a:r>
              <a:rPr lang="en-US" dirty="0" smtClean="0"/>
              <a:t>– Horizontal Wind Speed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1388" y="1743617"/>
            <a:ext cx="40237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 = 1948</a:t>
            </a:r>
          </a:p>
          <a:p>
            <a:r>
              <a:rPr lang="en-US" dirty="0" smtClean="0"/>
              <a:t>Bias = 0.75 m/s (truth – </a:t>
            </a:r>
            <a:r>
              <a:rPr lang="en-US" dirty="0" err="1" smtClean="0"/>
              <a:t>iwrap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RMSE = 3.01 m/s or 5.49% </a:t>
            </a:r>
          </a:p>
          <a:p>
            <a:r>
              <a:rPr lang="en-US" dirty="0" smtClean="0"/>
              <a:t>Corr. </a:t>
            </a:r>
            <a:r>
              <a:rPr lang="en-US" dirty="0" err="1" smtClean="0"/>
              <a:t>Coef</a:t>
            </a:r>
            <a:r>
              <a:rPr lang="en-US" dirty="0" smtClean="0"/>
              <a:t>. = 0.88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Blue = best fit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Red = perfect fit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047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07-09 at 10.49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1581989"/>
            <a:ext cx="6781800" cy="5168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88" y="349343"/>
            <a:ext cx="890407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Validation – Horizontal Wind Direction </a:t>
            </a:r>
            <a:br>
              <a:rPr lang="en-US" dirty="0" smtClean="0"/>
            </a:br>
            <a:r>
              <a:rPr lang="en-US" dirty="0" smtClean="0"/>
              <a:t>(bias corrected)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5678" y="1798211"/>
            <a:ext cx="3683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 = 1948</a:t>
            </a:r>
          </a:p>
          <a:p>
            <a:r>
              <a:rPr lang="en-US" dirty="0" smtClean="0"/>
              <a:t>RMSE = 61 </a:t>
            </a:r>
            <a:r>
              <a:rPr lang="en-US" dirty="0" err="1" smtClean="0"/>
              <a:t>deg</a:t>
            </a:r>
            <a:r>
              <a:rPr lang="en-US" dirty="0" smtClean="0"/>
              <a:t> or 18% </a:t>
            </a:r>
          </a:p>
          <a:p>
            <a:r>
              <a:rPr lang="en-US" dirty="0" smtClean="0"/>
              <a:t>Corr. </a:t>
            </a:r>
            <a:r>
              <a:rPr lang="en-US" dirty="0" err="1" smtClean="0"/>
              <a:t>Coef</a:t>
            </a:r>
            <a:r>
              <a:rPr lang="en-US" dirty="0" smtClean="0"/>
              <a:t>. = 0.85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Blue = best fit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Red = perfect fit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9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Validation</a:t>
            </a:r>
            <a:br>
              <a:rPr lang="en-US" dirty="0" smtClean="0"/>
            </a:br>
            <a:r>
              <a:rPr lang="en-US" dirty="0" smtClean="0"/>
              <a:t>Vertical Wind Speed</a:t>
            </a:r>
            <a:endParaRPr lang="en-US" dirty="0"/>
          </a:p>
        </p:txBody>
      </p:sp>
      <p:pic>
        <p:nvPicPr>
          <p:cNvPr id="3" name="Picture 2" descr="vv-fl-vs-iwrap-200509221910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" t="37336" r="7190" b="36002"/>
          <a:stretch/>
        </p:blipFill>
        <p:spPr>
          <a:xfrm>
            <a:off x="457200" y="1815630"/>
            <a:ext cx="7598664" cy="1828800"/>
          </a:xfrm>
          <a:prstGeom prst="rect">
            <a:avLst/>
          </a:prstGeom>
        </p:spPr>
      </p:pic>
      <p:pic>
        <p:nvPicPr>
          <p:cNvPr id="4" name="Picture 3" descr="vv-fl-vs-iwrap-200509222030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" t="37336" r="7168" b="36002"/>
          <a:stretch/>
        </p:blipFill>
        <p:spPr>
          <a:xfrm>
            <a:off x="560682" y="4195704"/>
            <a:ext cx="7598664" cy="182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61917" y="1602743"/>
            <a:ext cx="229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1910 – 1920 UTC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63810" y="3973685"/>
            <a:ext cx="229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2030 – 2040 UTC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57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37160" y="27432"/>
            <a:ext cx="8445500" cy="6812280"/>
            <a:chOff x="137160" y="27432"/>
            <a:chExt cx="8445500" cy="6812280"/>
          </a:xfrm>
        </p:grpSpPr>
        <p:pic>
          <p:nvPicPr>
            <p:cNvPr id="2" name="Picture 1" descr="iwrapkuhws0922052000-2010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93" b="8761"/>
            <a:stretch/>
          </p:blipFill>
          <p:spPr>
            <a:xfrm>
              <a:off x="137160" y="3438144"/>
              <a:ext cx="8369300" cy="1600200"/>
            </a:xfrm>
            <a:prstGeom prst="rect">
              <a:avLst/>
            </a:prstGeom>
          </p:spPr>
        </p:pic>
        <p:pic>
          <p:nvPicPr>
            <p:cNvPr id="6" name="Picture 5" descr="iwrapkuref0922052000-201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137160" y="27432"/>
              <a:ext cx="8369300" cy="1837944"/>
            </a:xfrm>
            <a:prstGeom prst="rect">
              <a:avLst/>
            </a:prstGeom>
          </p:spPr>
        </p:pic>
        <p:pic>
          <p:nvPicPr>
            <p:cNvPr id="7" name="Picture 6" descr="iwrapkuvws0922052000-201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92" b="-2076"/>
            <a:stretch/>
          </p:blipFill>
          <p:spPr>
            <a:xfrm>
              <a:off x="137160" y="5020056"/>
              <a:ext cx="8445500" cy="1819656"/>
            </a:xfrm>
            <a:prstGeom prst="rect">
              <a:avLst/>
            </a:prstGeom>
          </p:spPr>
        </p:pic>
        <p:pic>
          <p:nvPicPr>
            <p:cNvPr id="3" name="Picture 2" descr="flhws-vs-iwrap-200509222000.pdf"/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57" b="8980"/>
            <a:stretch/>
          </p:blipFill>
          <p:spPr>
            <a:xfrm>
              <a:off x="183136" y="1948693"/>
              <a:ext cx="7754112" cy="1526238"/>
            </a:xfrm>
            <a:prstGeom prst="rect">
              <a:avLst/>
            </a:prstGeom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2869468" y="3271866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2983094" y="4859125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Vertical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2886147" y="1787416"/>
              <a:ext cx="1948523" cy="61436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 smtClean="0">
                  <a:latin typeface="Times New Roman"/>
                  <a:cs typeface="Times New Roman"/>
                </a:rPr>
                <a:t>Horizontal Winds</a:t>
              </a:r>
              <a:endParaRPr lang="en-US" sz="1400" b="1" dirty="0">
                <a:latin typeface="Times New Roman"/>
                <a:cs typeface="Times New Roman"/>
              </a:endParaRPr>
            </a:p>
          </p:txBody>
        </p:sp>
        <p:sp>
          <p:nvSpPr>
            <p:cNvPr id="14" name="Title 1"/>
            <p:cNvSpPr txBox="1">
              <a:spLocks/>
            </p:cNvSpPr>
            <p:nvPr/>
          </p:nvSpPr>
          <p:spPr>
            <a:xfrm>
              <a:off x="295107" y="146241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(a)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5" name="Title 1"/>
            <p:cNvSpPr txBox="1">
              <a:spLocks/>
            </p:cNvSpPr>
            <p:nvPr/>
          </p:nvSpPr>
          <p:spPr>
            <a:xfrm>
              <a:off x="302097" y="1890523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(b)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6" name="Title 1"/>
            <p:cNvSpPr txBox="1">
              <a:spLocks/>
            </p:cNvSpPr>
            <p:nvPr/>
          </p:nvSpPr>
          <p:spPr>
            <a:xfrm>
              <a:off x="302097" y="3373209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(c)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7" name="Title 1"/>
            <p:cNvSpPr txBox="1">
              <a:spLocks/>
            </p:cNvSpPr>
            <p:nvPr/>
          </p:nvSpPr>
          <p:spPr>
            <a:xfrm>
              <a:off x="292403" y="4987599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(d)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768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37160" y="27432"/>
            <a:ext cx="8458200" cy="6775704"/>
            <a:chOff x="137160" y="27432"/>
            <a:chExt cx="8458200" cy="6775704"/>
          </a:xfrm>
        </p:grpSpPr>
        <p:pic>
          <p:nvPicPr>
            <p:cNvPr id="4" name="Picture 3" descr="iwrapkuvws0922052145-2155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20" b="377"/>
            <a:stretch/>
          </p:blipFill>
          <p:spPr>
            <a:xfrm>
              <a:off x="137160" y="5020056"/>
              <a:ext cx="8458200" cy="1783080"/>
            </a:xfrm>
            <a:prstGeom prst="rect">
              <a:avLst/>
            </a:prstGeom>
          </p:spPr>
        </p:pic>
        <p:pic>
          <p:nvPicPr>
            <p:cNvPr id="5" name="Picture 4" descr="iwrapkuref0922052145-215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137160" y="27432"/>
              <a:ext cx="8382000" cy="1847088"/>
            </a:xfrm>
            <a:prstGeom prst="rect">
              <a:avLst/>
            </a:prstGeom>
          </p:spPr>
        </p:pic>
        <p:pic>
          <p:nvPicPr>
            <p:cNvPr id="6" name="Picture 5" descr="iwrapkuhws0922052145-2155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94" b="8760"/>
            <a:stretch/>
          </p:blipFill>
          <p:spPr>
            <a:xfrm>
              <a:off x="137160" y="3438144"/>
              <a:ext cx="8369300" cy="1600200"/>
            </a:xfrm>
            <a:prstGeom prst="rect">
              <a:avLst/>
            </a:prstGeom>
          </p:spPr>
        </p:pic>
        <p:pic>
          <p:nvPicPr>
            <p:cNvPr id="2" name="Picture 1" descr="flhws-vs-iwrap-200509222140.pdf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90" b="10684"/>
            <a:stretch/>
          </p:blipFill>
          <p:spPr>
            <a:xfrm>
              <a:off x="253490" y="1958323"/>
              <a:ext cx="7666623" cy="1489516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275719" y="146241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(a)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408731" y="1822658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(b)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273015" y="3363514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(c)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282709" y="4958514"/>
              <a:ext cx="1023298" cy="5227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b="1" dirty="0" smtClean="0">
                  <a:latin typeface="Times New Roman"/>
                  <a:cs typeface="Times New Roman"/>
                </a:rPr>
                <a:t>(d)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3804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30200" y="139700"/>
            <a:ext cx="8458200" cy="5657850"/>
            <a:chOff x="330200" y="139700"/>
            <a:chExt cx="8458200" cy="5657850"/>
          </a:xfrm>
        </p:grpSpPr>
        <p:pic>
          <p:nvPicPr>
            <p:cNvPr id="2" name="Picture 1" descr="iwrapkuhws0922052125-2135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342900" y="1955800"/>
              <a:ext cx="8369300" cy="1819656"/>
            </a:xfrm>
            <a:prstGeom prst="rect">
              <a:avLst/>
            </a:prstGeom>
          </p:spPr>
        </p:pic>
        <p:pic>
          <p:nvPicPr>
            <p:cNvPr id="3" name="Picture 2" descr="iwrapkuref0922052125-213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330200" y="139700"/>
              <a:ext cx="8382000" cy="1837944"/>
            </a:xfrm>
            <a:prstGeom prst="rect">
              <a:avLst/>
            </a:prstGeom>
          </p:spPr>
        </p:pic>
        <p:pic>
          <p:nvPicPr>
            <p:cNvPr id="6" name="Picture 5" descr="iwrapkuvws0922052125-2135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3778250"/>
              <a:ext cx="8445500" cy="2019300"/>
            </a:xfrm>
            <a:prstGeom prst="rect">
              <a:avLst/>
            </a:prstGeom>
          </p:spPr>
        </p:pic>
      </p:grpSp>
      <p:sp>
        <p:nvSpPr>
          <p:cNvPr id="8" name="Title 1"/>
          <p:cNvSpPr txBox="1">
            <a:spLocks/>
          </p:cNvSpPr>
          <p:nvPr/>
        </p:nvSpPr>
        <p:spPr>
          <a:xfrm>
            <a:off x="295107" y="146241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(a)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2097" y="1890523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(b)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2097" y="3373209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(c)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2403" y="4987599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(d)</a:t>
            </a:r>
            <a:endParaRPr lang="en-U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9064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7500" y="203200"/>
            <a:ext cx="8445500" cy="5657850"/>
            <a:chOff x="317500" y="203200"/>
            <a:chExt cx="8445500" cy="5657850"/>
          </a:xfrm>
        </p:grpSpPr>
        <p:pic>
          <p:nvPicPr>
            <p:cNvPr id="3" name="Picture 2" descr="iwrapkuvws0922051720-1735utc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3841750"/>
              <a:ext cx="8445500" cy="2019300"/>
            </a:xfrm>
            <a:prstGeom prst="rect">
              <a:avLst/>
            </a:prstGeom>
          </p:spPr>
        </p:pic>
        <p:pic>
          <p:nvPicPr>
            <p:cNvPr id="4" name="Picture 3" descr="iwrapkuref0922051720-173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317500" y="203200"/>
              <a:ext cx="8369300" cy="1847088"/>
            </a:xfrm>
            <a:prstGeom prst="rect">
              <a:avLst/>
            </a:prstGeom>
          </p:spPr>
        </p:pic>
        <p:pic>
          <p:nvPicPr>
            <p:cNvPr id="7" name="Picture 6" descr="iwrapkuhws0922051720-1735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330200" y="2024888"/>
              <a:ext cx="8382000" cy="1837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86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3500" y="177800"/>
            <a:ext cx="8458200" cy="5689600"/>
            <a:chOff x="63500" y="177800"/>
            <a:chExt cx="8458200" cy="5689600"/>
          </a:xfrm>
        </p:grpSpPr>
        <p:pic>
          <p:nvPicPr>
            <p:cNvPr id="4" name="Picture 3" descr="iwrapkuvws0922051854-1910utc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0" y="3860800"/>
              <a:ext cx="8458200" cy="2006600"/>
            </a:xfrm>
            <a:prstGeom prst="rect">
              <a:avLst/>
            </a:prstGeom>
          </p:spPr>
        </p:pic>
        <p:pic>
          <p:nvPicPr>
            <p:cNvPr id="5" name="Picture 4" descr="iwrapkuref0922051854-191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76200" y="177800"/>
              <a:ext cx="8382000" cy="1847088"/>
            </a:xfrm>
            <a:prstGeom prst="rect">
              <a:avLst/>
            </a:prstGeom>
          </p:spPr>
        </p:pic>
        <p:pic>
          <p:nvPicPr>
            <p:cNvPr id="6" name="Picture 5" descr="iwrapkuhws0922051854-191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63500" y="2035556"/>
              <a:ext cx="8369300" cy="1837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6211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9885" y="206935"/>
            <a:ext cx="8432800" cy="5522217"/>
            <a:chOff x="29885" y="206935"/>
            <a:chExt cx="8432800" cy="5522217"/>
          </a:xfrm>
        </p:grpSpPr>
        <p:pic>
          <p:nvPicPr>
            <p:cNvPr id="11" name="Picture 10" descr="iwrapkuref0922051710-1720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29885" y="206935"/>
              <a:ext cx="8394700" cy="1819656"/>
            </a:xfrm>
            <a:prstGeom prst="rect">
              <a:avLst/>
            </a:prstGeom>
          </p:spPr>
        </p:pic>
        <p:pic>
          <p:nvPicPr>
            <p:cNvPr id="12" name="Picture 11" descr="iwrapkuhws0922051710-172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29885" y="1999855"/>
              <a:ext cx="8394700" cy="1819656"/>
            </a:xfrm>
            <a:prstGeom prst="rect">
              <a:avLst/>
            </a:prstGeom>
          </p:spPr>
        </p:pic>
        <p:pic>
          <p:nvPicPr>
            <p:cNvPr id="13" name="Picture 12" descr="iwrapkuvws0922051710-1720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85" y="3747952"/>
              <a:ext cx="843280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0461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06" y="5907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halkboard"/>
                <a:cs typeface="Chalkboard"/>
              </a:rPr>
              <a:t>The IWRAP Radar</a:t>
            </a:r>
            <a:endParaRPr lang="en-US" b="1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76" y="2515537"/>
            <a:ext cx="8904048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chemeClr val="bg1">
                    <a:lumMod val="50000"/>
                  </a:schemeClr>
                </a:solidFill>
              </a:rPr>
              <a:t>Novel features of IWRAP</a:t>
            </a:r>
          </a:p>
          <a:p>
            <a:pPr lvl="1"/>
            <a:r>
              <a:rPr lang="en-US" dirty="0" smtClean="0"/>
              <a:t>Very high-resolution wind/reflectivity data</a:t>
            </a:r>
          </a:p>
          <a:p>
            <a:pPr lvl="2"/>
            <a:r>
              <a:rPr lang="en-US" dirty="0" smtClean="0"/>
              <a:t>~ 100 – 150 m along-track and 30 m range sampling</a:t>
            </a:r>
          </a:p>
          <a:p>
            <a:pPr lvl="2"/>
            <a:r>
              <a:rPr lang="en-US" dirty="0" smtClean="0"/>
              <a:t>3D winds/reflectivity/derivatives on ~ 150 – </a:t>
            </a:r>
            <a:r>
              <a:rPr lang="en-US" b="1" dirty="0" smtClean="0"/>
              <a:t>250</a:t>
            </a:r>
            <a:r>
              <a:rPr lang="en-US" dirty="0" smtClean="0"/>
              <a:t> m/</a:t>
            </a:r>
            <a:r>
              <a:rPr lang="en-US" b="1" dirty="0" smtClean="0"/>
              <a:t>30</a:t>
            </a:r>
            <a:r>
              <a:rPr lang="en-US" dirty="0" smtClean="0"/>
              <a:t> m grid</a:t>
            </a:r>
          </a:p>
          <a:p>
            <a:pPr lvl="1"/>
            <a:r>
              <a:rPr lang="en-US" dirty="0" smtClean="0"/>
              <a:t>Quality data down to ~ 200 m height</a:t>
            </a:r>
          </a:p>
          <a:p>
            <a:pPr lvl="2"/>
            <a:r>
              <a:rPr lang="en-US" dirty="0" smtClean="0"/>
              <a:t>Deep into boundary layer, swath width 1 – 2 km</a:t>
            </a:r>
          </a:p>
          <a:p>
            <a:pPr lvl="1"/>
            <a:r>
              <a:rPr lang="en-US" dirty="0" smtClean="0"/>
              <a:t>Extensive TC database (starting with 2003 season)</a:t>
            </a:r>
          </a:p>
          <a:p>
            <a:pPr lvl="2"/>
            <a:r>
              <a:rPr lang="en-US" dirty="0" smtClean="0"/>
              <a:t>Many Cat. 4/5 storms sampled, focus on high wind regions</a:t>
            </a:r>
          </a:p>
          <a:p>
            <a:pPr lvl="2"/>
            <a:r>
              <a:rPr lang="en-US" dirty="0" smtClean="0"/>
              <a:t>Continues to collect data</a:t>
            </a:r>
            <a:endParaRPr lang="en-US" dirty="0"/>
          </a:p>
        </p:txBody>
      </p:sp>
      <p:pic>
        <p:nvPicPr>
          <p:cNvPr id="4" name="Picture 3" descr="Macintosh HD:Users:sguimond:Library:Containers:com.apple.mail:Data:Library:Mail Downloads:5DB35DC7-10E2-4FCD-8C15-CE973A26C8C5:iwrap-sfmr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5"/>
          <a:stretch/>
        </p:blipFill>
        <p:spPr bwMode="auto">
          <a:xfrm>
            <a:off x="4459409" y="841680"/>
            <a:ext cx="4826308" cy="22452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  <a:ext uri="{FAA26D3D-D897-4be2-8F04-BA451C77F1D7}">
              <ma14:placeholderFlag xmlns:ma14="http://schemas.microsoft.com/office/mac/drawingml/2011/main"/>
            </a:ext>
          </a:extLst>
        </p:spPr>
      </p:pic>
    </p:spTree>
    <p:extLst>
      <p:ext uri="{BB962C8B-B14F-4D97-AF65-F5344CB8AC3E}">
        <p14:creationId xmlns:p14="http://schemas.microsoft.com/office/powerpoint/2010/main" val="1399120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8600" y="230468"/>
            <a:ext cx="8468659" cy="5562570"/>
            <a:chOff x="228600" y="230468"/>
            <a:chExt cx="8468659" cy="5562570"/>
          </a:xfrm>
        </p:grpSpPr>
        <p:pic>
          <p:nvPicPr>
            <p:cNvPr id="2" name="Picture 1" descr="iwrapkuref0922051750-1805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239059" y="230468"/>
              <a:ext cx="8356600" cy="1837944"/>
            </a:xfrm>
            <a:prstGeom prst="rect">
              <a:avLst/>
            </a:prstGeom>
          </p:spPr>
        </p:pic>
        <p:pic>
          <p:nvPicPr>
            <p:cNvPr id="4" name="Picture 3" descr="iwrapkuhws0922051750-180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228600" y="2023400"/>
              <a:ext cx="8382000" cy="1819656"/>
            </a:xfrm>
            <a:prstGeom prst="rect">
              <a:avLst/>
            </a:prstGeom>
          </p:spPr>
        </p:pic>
        <p:pic>
          <p:nvPicPr>
            <p:cNvPr id="5" name="Picture 4" descr="iwrapkuvws0922051750-1805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059" y="3786438"/>
              <a:ext cx="8458200" cy="200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4786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8468285" cy="5620871"/>
            <a:chOff x="0" y="0"/>
            <a:chExt cx="8468285" cy="5620871"/>
          </a:xfrm>
        </p:grpSpPr>
        <p:pic>
          <p:nvPicPr>
            <p:cNvPr id="2" name="Picture 1" descr="iwrapkuref0922051805-1820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0" y="0"/>
              <a:ext cx="8369300" cy="1847088"/>
            </a:xfrm>
            <a:prstGeom prst="rect">
              <a:avLst/>
            </a:prstGeom>
          </p:spPr>
        </p:pic>
        <p:pic>
          <p:nvPicPr>
            <p:cNvPr id="3" name="Picture 2" descr="iwrapkuhws0922051805-182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7844" y="1810124"/>
              <a:ext cx="8382000" cy="1847088"/>
            </a:xfrm>
            <a:prstGeom prst="rect">
              <a:avLst/>
            </a:prstGeom>
          </p:spPr>
        </p:pic>
        <p:pic>
          <p:nvPicPr>
            <p:cNvPr id="6" name="Picture 5" descr="iwrapkuvws0922051805-1820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85" y="3614271"/>
              <a:ext cx="8445500" cy="200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7370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4150" y="114300"/>
            <a:ext cx="8458200" cy="5575300"/>
            <a:chOff x="184150" y="114300"/>
            <a:chExt cx="8458200" cy="5575300"/>
          </a:xfrm>
        </p:grpSpPr>
        <p:pic>
          <p:nvPicPr>
            <p:cNvPr id="4" name="Picture 3" descr="iwrapkuref0922051825-1835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1"/>
            <a:stretch/>
          </p:blipFill>
          <p:spPr>
            <a:xfrm>
              <a:off x="203200" y="114300"/>
              <a:ext cx="8382000" cy="1847088"/>
            </a:xfrm>
            <a:prstGeom prst="rect">
              <a:avLst/>
            </a:prstGeom>
          </p:spPr>
        </p:pic>
        <p:pic>
          <p:nvPicPr>
            <p:cNvPr id="5" name="Picture 4" descr="iwrapkuhws0922051825-183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184150" y="1905000"/>
              <a:ext cx="8394700" cy="1819656"/>
            </a:xfrm>
            <a:prstGeom prst="rect">
              <a:avLst/>
            </a:prstGeom>
          </p:spPr>
        </p:pic>
        <p:pic>
          <p:nvPicPr>
            <p:cNvPr id="6" name="Picture 5" descr="iwrapkuvws0922051825-1835utc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150" y="3683000"/>
              <a:ext cx="8458200" cy="200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7783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92100" y="209550"/>
            <a:ext cx="8445500" cy="5588000"/>
            <a:chOff x="292100" y="209550"/>
            <a:chExt cx="8445500" cy="5588000"/>
          </a:xfrm>
        </p:grpSpPr>
        <p:pic>
          <p:nvPicPr>
            <p:cNvPr id="5" name="Picture 4" descr="iwrapkuvws0922052020-2030utc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00" y="3778250"/>
              <a:ext cx="8445500" cy="2019300"/>
            </a:xfrm>
            <a:prstGeom prst="rect">
              <a:avLst/>
            </a:prstGeom>
          </p:spPr>
        </p:pic>
        <p:pic>
          <p:nvPicPr>
            <p:cNvPr id="6" name="Picture 5" descr="iwrapkuref0922052020-2030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292100" y="209550"/>
              <a:ext cx="8369300" cy="1837944"/>
            </a:xfrm>
            <a:prstGeom prst="rect">
              <a:avLst/>
            </a:prstGeom>
          </p:spPr>
        </p:pic>
        <p:pic>
          <p:nvPicPr>
            <p:cNvPr id="8" name="Picture 7" descr="iwrapkuhws0922052020-203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292100" y="1973072"/>
              <a:ext cx="8356600" cy="18196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2722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9400" y="311150"/>
            <a:ext cx="8458200" cy="5581650"/>
            <a:chOff x="279400" y="311150"/>
            <a:chExt cx="8458200" cy="5581650"/>
          </a:xfrm>
        </p:grpSpPr>
        <p:pic>
          <p:nvPicPr>
            <p:cNvPr id="4" name="Picture 3" descr="iwrapkuvws0922052115-2125utc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00" y="3886200"/>
              <a:ext cx="8445500" cy="2006600"/>
            </a:xfrm>
            <a:prstGeom prst="rect">
              <a:avLst/>
            </a:prstGeom>
          </p:spPr>
        </p:pic>
        <p:pic>
          <p:nvPicPr>
            <p:cNvPr id="5" name="Picture 4" descr="iwrapkuref0922052115-2125ut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279400" y="311150"/>
              <a:ext cx="8382000" cy="1837944"/>
            </a:xfrm>
            <a:prstGeom prst="rect">
              <a:avLst/>
            </a:prstGeom>
          </p:spPr>
        </p:pic>
        <p:pic>
          <p:nvPicPr>
            <p:cNvPr id="6" name="Picture 5" descr="iwrapkuhws0922052115-2125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82"/>
            <a:stretch/>
          </p:blipFill>
          <p:spPr>
            <a:xfrm>
              <a:off x="292100" y="2095500"/>
              <a:ext cx="8369300" cy="1837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6627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200" y="203200"/>
            <a:ext cx="8470900" cy="5683250"/>
            <a:chOff x="76200" y="203200"/>
            <a:chExt cx="8470900" cy="5683250"/>
          </a:xfrm>
        </p:grpSpPr>
        <p:pic>
          <p:nvPicPr>
            <p:cNvPr id="2" name="Picture 1" descr="iwrapkuhws0922052200-2210utc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17"/>
            <a:stretch/>
          </p:blipFill>
          <p:spPr>
            <a:xfrm>
              <a:off x="76200" y="2036572"/>
              <a:ext cx="8382000" cy="1819656"/>
            </a:xfrm>
            <a:prstGeom prst="rect">
              <a:avLst/>
            </a:prstGeom>
          </p:spPr>
        </p:pic>
        <p:pic>
          <p:nvPicPr>
            <p:cNvPr id="3" name="Picture 2" descr="iwrapkuvws0922052200-2210utc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00" y="3867150"/>
              <a:ext cx="8458200" cy="2019300"/>
            </a:xfrm>
            <a:prstGeom prst="rect">
              <a:avLst/>
            </a:prstGeom>
          </p:spPr>
        </p:pic>
        <p:pic>
          <p:nvPicPr>
            <p:cNvPr id="6" name="Picture 5" descr="iwrapkuref0922052200-2210ut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00"/>
            <a:stretch/>
          </p:blipFill>
          <p:spPr>
            <a:xfrm>
              <a:off x="88900" y="203200"/>
              <a:ext cx="8369300" cy="18470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3944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85663" y="5137829"/>
            <a:ext cx="626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 </a:t>
            </a:r>
            <a:r>
              <a:rPr lang="en-US" sz="2400" b="1" u="sng" dirty="0" smtClean="0"/>
              <a:t>3D Least Squares and Variational Methods:</a:t>
            </a:r>
            <a:endParaRPr lang="en-US" sz="22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425663" y="6341851"/>
            <a:ext cx="6589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Values of coefficients found by tuning to simulated and </a:t>
            </a:r>
            <a:r>
              <a:rPr lang="en-US" i="1" dirty="0" smtClean="0"/>
              <a:t>in situ</a:t>
            </a:r>
            <a:r>
              <a:rPr lang="en-US" dirty="0" smtClean="0"/>
              <a:t> data.</a:t>
            </a:r>
            <a:endParaRPr lang="en-US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5831233" y="5983288"/>
            <a:ext cx="781601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701734" y="5778032"/>
            <a:ext cx="239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Nonlinear minimization</a:t>
            </a:r>
            <a:endParaRPr lang="en-US" dirty="0"/>
          </a:p>
        </p:txBody>
      </p:sp>
      <p:pic>
        <p:nvPicPr>
          <p:cNvPr id="31" name="Picture 30" descr="swath-method-grid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6" b="18663"/>
          <a:stretch/>
        </p:blipFill>
        <p:spPr>
          <a:xfrm>
            <a:off x="25400" y="1049790"/>
            <a:ext cx="9144000" cy="41148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09421" y="540539"/>
            <a:ext cx="8229600" cy="579120"/>
          </a:xfrm>
        </p:spPr>
        <p:txBody>
          <a:bodyPr>
            <a:normAutofit fontScale="90000"/>
          </a:bodyPr>
          <a:lstStyle/>
          <a:p>
            <a:r>
              <a:rPr lang="en-US" sz="4000" u="sng" dirty="0" smtClean="0">
                <a:latin typeface="Chalkboard"/>
              </a:rPr>
              <a:t>IWRAP: Atmospheric Wind Retrievals</a:t>
            </a:r>
            <a:br>
              <a:rPr lang="en-US" sz="4000" u="sng" dirty="0" smtClean="0">
                <a:latin typeface="Chalkboard"/>
              </a:rPr>
            </a:br>
            <a:r>
              <a:rPr lang="en-US" sz="2700" dirty="0"/>
              <a:t>Guimond et al. (2014) </a:t>
            </a:r>
            <a:r>
              <a:rPr lang="en-US" sz="2700" i="1" dirty="0"/>
              <a:t>J. Atmos. Oceanic Technol.</a:t>
            </a:r>
            <a:r>
              <a:rPr lang="en-US" sz="2700" dirty="0"/>
              <a:t>, </a:t>
            </a:r>
            <a:r>
              <a:rPr lang="en-US" sz="2700" b="1" dirty="0"/>
              <a:t>31,</a:t>
            </a:r>
            <a:r>
              <a:rPr lang="en-US" sz="2700" dirty="0"/>
              <a:t> 1189-1215.</a:t>
            </a: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285136"/>
              </p:ext>
            </p:extLst>
          </p:nvPr>
        </p:nvGraphicFramePr>
        <p:xfrm>
          <a:off x="151873" y="5549839"/>
          <a:ext cx="5568335" cy="84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" name="Equation" r:id="rId4" imgW="3340100" imgH="508000" progId="Equation.3">
                  <p:embed/>
                </p:oleObj>
              </mc:Choice>
              <mc:Fallback>
                <p:oleObj name="Equation" r:id="rId4" imgW="3340100" imgH="508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873" y="5549839"/>
                        <a:ext cx="5568335" cy="84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249351"/>
              </p:ext>
            </p:extLst>
          </p:nvPr>
        </p:nvGraphicFramePr>
        <p:xfrm>
          <a:off x="5781703" y="5970438"/>
          <a:ext cx="874208" cy="38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" name="Equation" r:id="rId6" imgW="457200" imgH="203200" progId="Equation.3">
                  <p:embed/>
                </p:oleObj>
              </mc:Choice>
              <mc:Fallback>
                <p:oleObj name="Equation" r:id="rId6" imgW="4572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1703" y="5970438"/>
                        <a:ext cx="874208" cy="38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198588"/>
      </p:ext>
    </p:extLst>
  </p:cSld>
  <p:clrMapOvr>
    <a:masterClrMapping/>
  </p:clrMapOvr>
  <p:transition xmlns:p14="http://schemas.microsoft.com/office/powerpoint/2010/main" advTm="138283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07447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halkboard"/>
                <a:cs typeface="Chalkboard"/>
              </a:rPr>
              <a:t>Understanding Sampling Characteristics:</a:t>
            </a:r>
          </a:p>
          <a:p>
            <a:pPr algn="ctr"/>
            <a:r>
              <a:rPr lang="en-US" sz="3200" b="1" dirty="0" smtClean="0">
                <a:latin typeface="Chalkboard"/>
                <a:cs typeface="Chalkboard"/>
              </a:rPr>
              <a:t>Large Eddy Simulation of a </a:t>
            </a:r>
          </a:p>
          <a:p>
            <a:pPr algn="ctr"/>
            <a:r>
              <a:rPr lang="en-US" sz="3200" b="1" dirty="0" smtClean="0">
                <a:latin typeface="Chalkboard"/>
                <a:cs typeface="Chalkboard"/>
              </a:rPr>
              <a:t>Rapidly Intensifying Hurricane</a:t>
            </a:r>
          </a:p>
          <a:p>
            <a:pPr algn="ctr"/>
            <a:endParaRPr lang="en-US" b="1" i="1" dirty="0">
              <a:latin typeface="Chalkboard"/>
              <a:cs typeface="Chalkboard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38127" y="1555212"/>
            <a:ext cx="7065579" cy="5297529"/>
            <a:chOff x="2938127" y="1555212"/>
            <a:chExt cx="7065579" cy="5297529"/>
          </a:xfrm>
        </p:grpSpPr>
        <p:pic>
          <p:nvPicPr>
            <p:cNvPr id="7" name="Picture 6" descr="hwsrun1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8127" y="1555212"/>
              <a:ext cx="7065579" cy="5297529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5959041" y="4075451"/>
              <a:ext cx="457200" cy="2194560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54400" y="1922131"/>
            <a:ext cx="3523857" cy="5052515"/>
          </a:xfrm>
        </p:spPr>
        <p:txBody>
          <a:bodyPr>
            <a:norm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smtClean="0">
                <a:latin typeface="Chalkboard"/>
                <a:cs typeface="Chalkboard"/>
              </a:rPr>
              <a:t>Idealized numerical simulation of the rapid intensification of Hurricane Guillermo (1997) in East Pacific was conducted.</a:t>
            </a:r>
          </a:p>
          <a:p>
            <a:r>
              <a:rPr lang="en-US" dirty="0" smtClean="0">
                <a:latin typeface="Chalkboard"/>
                <a:cs typeface="Chalkboard"/>
              </a:rPr>
              <a:t>Initial conditions</a:t>
            </a:r>
            <a:r>
              <a:rPr lang="is-IS" dirty="0" smtClean="0">
                <a:latin typeface="Chalkboard"/>
                <a:cs typeface="Chalkboard"/>
              </a:rPr>
              <a:t>…</a:t>
            </a:r>
            <a:endParaRPr lang="en-US" dirty="0" smtClean="0">
              <a:latin typeface="Chalkboard"/>
              <a:cs typeface="Chalkboard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dirty="0" smtClean="0">
                <a:latin typeface="Chalkboard"/>
                <a:cs typeface="Chalkboard"/>
              </a:rPr>
              <a:t>Latent heat retrievals (Guimond et al. 2011) used as forcing, vortex based on Guimond et al. (2016).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 smtClean="0">
                <a:latin typeface="Chalkboard"/>
                <a:cs typeface="Chalkboard"/>
              </a:rPr>
              <a:t>Dry dynamics, simple sub-grid model.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smtClean="0">
                <a:latin typeface="Chalkboard"/>
                <a:cs typeface="Chalkboard"/>
              </a:rPr>
              <a:t>Grid spacing of 60 meters in x/y/z with arrays of size 2100x2100x210, time step of 0.1 – 0.2 seconds.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smtClean="0">
                <a:latin typeface="Chalkboard"/>
                <a:cs typeface="Chalkboard"/>
              </a:rPr>
              <a:t>Up to ~ 20,000 compute cores at one time used on NASA Pleiades system.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 smtClean="0">
                <a:latin typeface="Chalkboard"/>
                <a:cs typeface="Chalkboard"/>
              </a:rPr>
              <a:t>Data being used for Observing System Experiments (OSE) to test sampling strategies of various airborne radars.</a:t>
            </a:r>
          </a:p>
        </p:txBody>
      </p:sp>
    </p:spTree>
    <p:extLst>
      <p:ext uri="{BB962C8B-B14F-4D97-AF65-F5344CB8AC3E}">
        <p14:creationId xmlns:p14="http://schemas.microsoft.com/office/powerpoint/2010/main" val="409492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7-03-11 at 12.18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5" y="0"/>
            <a:ext cx="839989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18156" y="2023397"/>
            <a:ext cx="1226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30000" dirty="0" smtClean="0"/>
              <a:t>-5/3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785858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117" y="1840754"/>
            <a:ext cx="3024093" cy="4525963"/>
          </a:xfrm>
        </p:spPr>
        <p:txBody>
          <a:bodyPr>
            <a:normAutofit/>
          </a:bodyPr>
          <a:lstStyle/>
          <a:p>
            <a:r>
              <a:rPr lang="en-US" sz="2400" dirty="0"/>
              <a:t>P</a:t>
            </a:r>
            <a:r>
              <a:rPr lang="en-US" sz="2400" dirty="0" smtClean="0"/>
              <a:t>eak </a:t>
            </a:r>
            <a:r>
              <a:rPr lang="en-US" sz="2400" dirty="0"/>
              <a:t>intensity on 9/22 at 06 UTC, slow weakening during </a:t>
            </a:r>
            <a:r>
              <a:rPr lang="en-US" sz="2400" dirty="0" smtClean="0"/>
              <a:t>sampling, intensity of 914 </a:t>
            </a:r>
            <a:r>
              <a:rPr lang="en-US" sz="2400" dirty="0" err="1" smtClean="0"/>
              <a:t>hPa</a:t>
            </a:r>
            <a:endParaRPr lang="en-US" sz="2400" dirty="0"/>
          </a:p>
          <a:p>
            <a:r>
              <a:rPr lang="en-US" sz="2400" dirty="0" smtClean="0"/>
              <a:t>Concentric eyewall formation at ~ 9/22 00 UTC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942" y="283881"/>
            <a:ext cx="9144000" cy="1314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900" dirty="0" smtClean="0"/>
              <a:t>IWRAP Rita Data</a:t>
            </a:r>
            <a:br>
              <a:rPr lang="en-US" sz="8900" dirty="0" smtClean="0"/>
            </a:br>
            <a:r>
              <a:rPr lang="en-US" sz="8900" dirty="0" smtClean="0"/>
              <a:t>Sept. 22, 2005 ~ 1700 – 2200 UTC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" name="Picture 1" descr="lfmergetracks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10" y="1617663"/>
            <a:ext cx="571986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67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wrapkuvws0922051910-1920utc.pdf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/>
          <a:stretch/>
        </p:blipFill>
        <p:spPr>
          <a:xfrm>
            <a:off x="137160" y="5020056"/>
            <a:ext cx="8449056" cy="1783080"/>
          </a:xfrm>
          <a:prstGeom prst="rect">
            <a:avLst/>
          </a:prstGeom>
        </p:spPr>
      </p:pic>
      <p:pic>
        <p:nvPicPr>
          <p:cNvPr id="16" name="Picture 15" descr="iwrapkuhws0922051910-1920utc.pdf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8890"/>
          <a:stretch/>
        </p:blipFill>
        <p:spPr>
          <a:xfrm>
            <a:off x="137160" y="3438144"/>
            <a:ext cx="8366760" cy="1581912"/>
          </a:xfrm>
          <a:prstGeom prst="rect">
            <a:avLst/>
          </a:prstGeom>
        </p:spPr>
      </p:pic>
      <p:pic>
        <p:nvPicPr>
          <p:cNvPr id="6" name="Picture 5" descr="iwrapkuref0922051910-1920utc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7"/>
          <a:stretch/>
        </p:blipFill>
        <p:spPr>
          <a:xfrm>
            <a:off x="139700" y="27045"/>
            <a:ext cx="8394700" cy="1819656"/>
          </a:xfrm>
          <a:prstGeom prst="rect">
            <a:avLst/>
          </a:prstGeom>
        </p:spPr>
      </p:pic>
      <p:pic>
        <p:nvPicPr>
          <p:cNvPr id="4" name="Picture 3" descr="flhws-vs-iwrap-200509221910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0" b="9100"/>
          <a:stretch/>
        </p:blipFill>
        <p:spPr>
          <a:xfrm>
            <a:off x="181482" y="1801298"/>
            <a:ext cx="7758020" cy="152873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65729" y="3252254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468039" y="4839513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Vertical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02475" y="165168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5107" y="136546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(a)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92404" y="1728428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(b)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82709" y="334412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(c)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92403" y="493912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(d)</a:t>
            </a:r>
            <a:endParaRPr lang="en-U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8421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wrapkuhws0922051910-1920utc.pdf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8890"/>
          <a:stretch/>
        </p:blipFill>
        <p:spPr>
          <a:xfrm>
            <a:off x="137160" y="3438144"/>
            <a:ext cx="8366760" cy="1581912"/>
          </a:xfrm>
          <a:prstGeom prst="rect">
            <a:avLst/>
          </a:prstGeom>
        </p:spPr>
      </p:pic>
      <p:pic>
        <p:nvPicPr>
          <p:cNvPr id="7" name="Picture 6" descr="ta-profile-hws092205_1927utc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9" y="4985212"/>
            <a:ext cx="8373421" cy="1807714"/>
          </a:xfrm>
          <a:prstGeom prst="rect">
            <a:avLst/>
          </a:prstGeom>
        </p:spPr>
      </p:pic>
      <p:pic>
        <p:nvPicPr>
          <p:cNvPr id="6" name="Picture 5" descr="iwrapkuref0922051910-1920utc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7"/>
          <a:stretch/>
        </p:blipFill>
        <p:spPr>
          <a:xfrm>
            <a:off x="139700" y="27045"/>
            <a:ext cx="8394700" cy="1819656"/>
          </a:xfrm>
          <a:prstGeom prst="rect">
            <a:avLst/>
          </a:prstGeom>
        </p:spPr>
      </p:pic>
      <p:pic>
        <p:nvPicPr>
          <p:cNvPr id="4" name="Picture 3" descr="flhws-vs-iwrap-200509221910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0" b="9100"/>
          <a:stretch/>
        </p:blipFill>
        <p:spPr>
          <a:xfrm>
            <a:off x="181482" y="1801298"/>
            <a:ext cx="7758020" cy="152873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497335" y="325247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02475" y="165168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5107" y="136546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(a)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92404" y="1728428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(b)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82709" y="334412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(c)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92403" y="493912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(d)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405287" y="4904984"/>
            <a:ext cx="3878794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TA Profile Analyses 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61040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wrapkuhws0922052030-2040utc.pdf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4" b="9449"/>
          <a:stretch/>
        </p:blipFill>
        <p:spPr>
          <a:xfrm>
            <a:off x="137160" y="3438144"/>
            <a:ext cx="8385048" cy="1600200"/>
          </a:xfrm>
          <a:prstGeom prst="rect">
            <a:avLst/>
          </a:prstGeom>
        </p:spPr>
      </p:pic>
      <p:pic>
        <p:nvPicPr>
          <p:cNvPr id="14" name="Picture 13" descr="iwrapkuvws0922052030-2040utc.pdf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1330"/>
          <a:stretch/>
        </p:blipFill>
        <p:spPr>
          <a:xfrm>
            <a:off x="137160" y="5020056"/>
            <a:ext cx="8449056" cy="1783080"/>
          </a:xfrm>
          <a:prstGeom prst="rect">
            <a:avLst/>
          </a:prstGeom>
        </p:spPr>
      </p:pic>
      <p:pic>
        <p:nvPicPr>
          <p:cNvPr id="3" name="Picture 2" descr="iwrapkuref0922052030-2040utc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2"/>
          <a:stretch/>
        </p:blipFill>
        <p:spPr>
          <a:xfrm>
            <a:off x="137160" y="27432"/>
            <a:ext cx="8369300" cy="1837944"/>
          </a:xfrm>
          <a:prstGeom prst="rect">
            <a:avLst/>
          </a:prstGeom>
        </p:spPr>
      </p:pic>
      <p:pic>
        <p:nvPicPr>
          <p:cNvPr id="4" name="Picture 3" descr="flhws-vs-iwrap-200509222030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7" b="8980"/>
          <a:stretch/>
        </p:blipFill>
        <p:spPr>
          <a:xfrm>
            <a:off x="182880" y="1947672"/>
            <a:ext cx="7753872" cy="152142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617424" y="327186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731050" y="4859125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Vertical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634103" y="1787416"/>
            <a:ext cx="1948523" cy="614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Times New Roman"/>
                <a:cs typeface="Times New Roman"/>
              </a:rPr>
              <a:t>Horizontal Winds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66025" y="126851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(a)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92403" y="1861438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(b)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63321" y="3324734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(c)</a:t>
            </a:r>
            <a:endParaRPr lang="en-US" sz="2000" b="1" dirty="0">
              <a:latin typeface="Times New Roman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73015" y="4929429"/>
            <a:ext cx="1023298" cy="522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latin typeface="Times New Roman"/>
                <a:cs typeface="Times New Roman"/>
              </a:rPr>
              <a:t>(d)</a:t>
            </a:r>
            <a:endParaRPr lang="en-U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7960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/>
          </a:solidFill>
          <a:prstDash val="dash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10286</TotalTime>
  <Words>1030</Words>
  <Application>Microsoft Macintosh PowerPoint</Application>
  <PresentationFormat>On-screen Show (4:3)</PresentationFormat>
  <Paragraphs>154</Paragraphs>
  <Slides>36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Office Theme</vt:lpstr>
      <vt:lpstr>Equation</vt:lpstr>
      <vt:lpstr>Reviving the Imaging Wind and Rain Airborne Profiler (IWRAP) for Hurricane Research:  A Case Study of Hurricane Rita (2005)</vt:lpstr>
      <vt:lpstr>The IWRAP Radar</vt:lpstr>
      <vt:lpstr>The IWRAP Radar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Horizontal Cross Sections</vt:lpstr>
      <vt:lpstr>PowerPoint Presentation</vt:lpstr>
      <vt:lpstr>PowerPoint Presentation</vt:lpstr>
      <vt:lpstr>PowerPoint Presentation</vt:lpstr>
      <vt:lpstr>PowerPoint Presentation</vt:lpstr>
      <vt:lpstr>Preliminary Findings</vt:lpstr>
      <vt:lpstr>What is IWRAP data good for?</vt:lpstr>
      <vt:lpstr>Backup Slides</vt:lpstr>
      <vt:lpstr>PowerPoint Presentation</vt:lpstr>
      <vt:lpstr>IWRAP Swath Coverage 9/22/05</vt:lpstr>
      <vt:lpstr>Validation – Horizontal Wind Speed</vt:lpstr>
      <vt:lpstr>Validation – Horizontal Wind Direction  (bias corrected)</vt:lpstr>
      <vt:lpstr>Validation Vertical Wind Speed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IWRAP: Atmospheric Wind Retrievals Guimond et al. (2014) J. Atmos. Oceanic Technol., 31, 1189-1215.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Guimond</dc:creator>
  <cp:lastModifiedBy>Steve Guimond</cp:lastModifiedBy>
  <cp:revision>239</cp:revision>
  <dcterms:created xsi:type="dcterms:W3CDTF">2017-03-21T17:45:34Z</dcterms:created>
  <dcterms:modified xsi:type="dcterms:W3CDTF">2017-07-12T18:54:05Z</dcterms:modified>
</cp:coreProperties>
</file>