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38"/>
  </p:notesMasterIdLst>
  <p:sldIdLst>
    <p:sldId id="257" r:id="rId3"/>
    <p:sldId id="258" r:id="rId4"/>
    <p:sldId id="260" r:id="rId5"/>
    <p:sldId id="273" r:id="rId6"/>
    <p:sldId id="261" r:id="rId7"/>
    <p:sldId id="292" r:id="rId8"/>
    <p:sldId id="272" r:id="rId9"/>
    <p:sldId id="262" r:id="rId10"/>
    <p:sldId id="271" r:id="rId11"/>
    <p:sldId id="263" r:id="rId12"/>
    <p:sldId id="264" r:id="rId13"/>
    <p:sldId id="265" r:id="rId14"/>
    <p:sldId id="270" r:id="rId15"/>
    <p:sldId id="266" r:id="rId16"/>
    <p:sldId id="267" r:id="rId17"/>
    <p:sldId id="268" r:id="rId18"/>
    <p:sldId id="269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9" autoAdjust="0"/>
    <p:restoredTop sz="87732" autoAdjust="0"/>
  </p:normalViewPr>
  <p:slideViewPr>
    <p:cSldViewPr snapToGrid="0">
      <p:cViewPr>
        <p:scale>
          <a:sx n="100" d="100"/>
          <a:sy n="100" d="100"/>
        </p:scale>
        <p:origin x="-540" y="-1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CB5C3-F12D-4C02-B533-56E7EABF7DDA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2F4A0-4178-4C92-8C04-60F5E82A3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44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DAB44-0E99-464B-8FB8-A46475B77D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761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Other</a:t>
            </a:r>
            <a:r>
              <a:rPr lang="en-US" baseline="0" dirty="0" smtClean="0"/>
              <a:t> secondary eyewalls are more symmetric (i.e. Rita)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73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Other</a:t>
            </a:r>
            <a:r>
              <a:rPr lang="en-US" baseline="0" dirty="0" smtClean="0"/>
              <a:t> secondary eyewalls are more symmetric (i.e. Rita)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28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Many</a:t>
            </a:r>
            <a:r>
              <a:rPr lang="en-US" baseline="0" dirty="0" smtClean="0"/>
              <a:t> theories out there on SEF!! </a:t>
            </a:r>
            <a:r>
              <a:rPr lang="en-US" b="1" baseline="0" dirty="0" smtClean="0"/>
              <a:t>Still no unified consensus (perhaps many mechanisms occurring in tandem??)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Vorticity </a:t>
            </a:r>
            <a:r>
              <a:rPr lang="en-US" baseline="0" dirty="0" err="1" smtClean="0"/>
              <a:t>axisymmetrization</a:t>
            </a:r>
            <a:endParaRPr lang="en-US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SEF occurs through local vorticity anomaly (differing mechanisms on how this is produced) that </a:t>
            </a:r>
            <a:r>
              <a:rPr lang="en-US" baseline="0" dirty="0" err="1" smtClean="0"/>
              <a:t>axisymmetrizations</a:t>
            </a:r>
            <a:endParaRPr lang="en-US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Radial vorticity gradient – i.e. beta skirt transfers energy produced by local convection upscale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VRWs – accelerate mean tangential wind at some radius from center through wave-mean flow interaction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External forcing – cyclonic vorticity associated with the trough projects downwards to surface along angular momentum surfaces to produce a surface wind anomaly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Unbalanced BL dynamics – strong inflow </a:t>
            </a:r>
            <a:r>
              <a:rPr lang="en-US" baseline="0" dirty="0" smtClean="0">
                <a:sym typeface="Wingdings" panose="05000000000000000000" pitchFamily="2" charset="2"/>
              </a:rPr>
              <a:t> </a:t>
            </a:r>
            <a:r>
              <a:rPr lang="en-US" baseline="0" dirty="0" err="1" smtClean="0">
                <a:sym typeface="Wingdings" panose="05000000000000000000" pitchFamily="2" charset="2"/>
              </a:rPr>
              <a:t>supergradient</a:t>
            </a:r>
            <a:r>
              <a:rPr lang="en-US" baseline="0" dirty="0" smtClean="0">
                <a:sym typeface="Wingdings" panose="05000000000000000000" pitchFamily="2" charset="2"/>
              </a:rPr>
              <a:t> winds  convergence  convection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07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37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r>
              <a:rPr lang="en-US" baseline="0" dirty="0" smtClean="0"/>
              <a:t> or keep??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Dropsondes collected measurements of T, Td, u, v, and w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Storm motion and </a:t>
            </a:r>
            <a:r>
              <a:rPr lang="en-US" baseline="0" dirty="0" err="1" smtClean="0"/>
              <a:t>sonde</a:t>
            </a:r>
            <a:r>
              <a:rPr lang="en-US" baseline="0" dirty="0" smtClean="0"/>
              <a:t> drift were removed using Willoughby and </a:t>
            </a:r>
            <a:r>
              <a:rPr lang="en-US" baseline="0" dirty="0" err="1" smtClean="0"/>
              <a:t>Chemlow’s</a:t>
            </a:r>
            <a:r>
              <a:rPr lang="en-US" baseline="0" dirty="0" smtClean="0"/>
              <a:t> center detected method, so </a:t>
            </a:r>
            <a:r>
              <a:rPr lang="en-US" baseline="0" dirty="0" err="1" smtClean="0"/>
              <a:t>sondes</a:t>
            </a:r>
            <a:r>
              <a:rPr lang="en-US" baseline="0" dirty="0" smtClean="0"/>
              <a:t> are storm relative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92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10</a:t>
            </a:r>
            <a:r>
              <a:rPr lang="en-US" baseline="30000" dirty="0" smtClean="0"/>
              <a:t>th</a:t>
            </a:r>
            <a:r>
              <a:rPr lang="en-US" dirty="0" smtClean="0"/>
              <a:t> order polynomial</a:t>
            </a:r>
            <a:r>
              <a:rPr lang="en-US" baseline="0" dirty="0" smtClean="0"/>
              <a:t> fit instead of </a:t>
            </a:r>
            <a:r>
              <a:rPr lang="en-US" baseline="0" dirty="0" err="1" smtClean="0"/>
              <a:t>Barltett</a:t>
            </a:r>
            <a:r>
              <a:rPr lang="en-US" baseline="0" dirty="0" smtClean="0"/>
              <a:t> filters or other traditional smoothing mechanisms because other filtering methods were still too noisy (especially for absolute angular momentum, vorticity, and radial wind)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Left: raw axisymmetric tangential wind from 3 different flights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Right: axisymmetric tangential wind fit with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order polynomial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19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over this quickly – too much detail to go in</a:t>
            </a:r>
            <a:r>
              <a:rPr lang="en-US" baseline="0" dirty="0" smtClean="0"/>
              <a:t> depth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75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71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338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Hovmollers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USAF</a:t>
            </a:r>
            <a:r>
              <a:rPr lang="en-US" baseline="0" dirty="0" smtClean="0"/>
              <a:t> 700 </a:t>
            </a:r>
            <a:r>
              <a:rPr lang="en-US" baseline="0" dirty="0" err="1" smtClean="0"/>
              <a:t>mb</a:t>
            </a:r>
            <a:r>
              <a:rPr lang="en-US" baseline="0" dirty="0" smtClean="0"/>
              <a:t> flight level data: 4 USAF flights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Absolute angular momentum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Ma = </a:t>
            </a:r>
            <a:r>
              <a:rPr lang="en-US" baseline="0" dirty="0" err="1" smtClean="0"/>
              <a:t>rvl</a:t>
            </a:r>
            <a:r>
              <a:rPr lang="en-US" baseline="0" dirty="0" smtClean="0"/>
              <a:t> + fr^2/2 (relative angular momentum + earth’s angular momentum)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Notice the inward bowing of ma contours from 80 – 120 km during the ERC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Ma being </a:t>
            </a:r>
            <a:r>
              <a:rPr lang="en-US" baseline="0" dirty="0" err="1" smtClean="0"/>
              <a:t>advected</a:t>
            </a:r>
            <a:r>
              <a:rPr lang="en-US" baseline="0" dirty="0" smtClean="0"/>
              <a:t> inwards, which is consistent with SEF (Huang et al. 2012)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Inflow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Moderate inflow outside of SE likely assisted SEF </a:t>
            </a:r>
            <a:r>
              <a:rPr lang="en-US" baseline="0" dirty="0" smtClean="0">
                <a:sym typeface="Wingdings" panose="05000000000000000000" pitchFamily="2" charset="2"/>
              </a:rPr>
              <a:t> also radial gradient in inflow</a:t>
            </a:r>
            <a:endParaRPr lang="en-US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Inflow switches to outflow just inside of 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9 six-hourly time bins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5 times bins of 6 – 9 legs, 4 time bins of 1 -2 legs (these were linearly interpolated)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Applied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order polynomial fit to this data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12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Time</a:t>
            </a:r>
            <a:r>
              <a:rPr lang="en-US" baseline="0" dirty="0" smtClean="0"/>
              <a:t> series of BT max </a:t>
            </a:r>
            <a:r>
              <a:rPr lang="en-US" baseline="0" dirty="0" err="1" smtClean="0"/>
              <a:t>windspeed</a:t>
            </a:r>
            <a:r>
              <a:rPr lang="en-US" baseline="0" dirty="0" smtClean="0"/>
              <a:t> and SHIPS shear magnitude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0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2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KS09-</a:t>
            </a:r>
            <a:r>
              <a:rPr lang="en-US" baseline="0" dirty="0" smtClean="0"/>
              <a:t> created a model for predicting ERCs using SHIPS features – preference for ERC (“ERC yes”) is shown in the table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Bonnie’s value at time concentric eyewall was most distinct shown for comparison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Highlighted rows denote values where Bonnie substantially </a:t>
            </a:r>
            <a:r>
              <a:rPr lang="en-US" baseline="0" dirty="0" err="1" smtClean="0"/>
              <a:t>differes</a:t>
            </a:r>
            <a:r>
              <a:rPr lang="en-US" baseline="0" dirty="0" smtClean="0"/>
              <a:t> from “ERC yes”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200 </a:t>
            </a:r>
            <a:r>
              <a:rPr lang="en-US" baseline="0" dirty="0" err="1" smtClean="0"/>
              <a:t>hpa</a:t>
            </a:r>
            <a:r>
              <a:rPr lang="en-US" baseline="0" dirty="0" smtClean="0"/>
              <a:t> wind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0 – 600 km tangential wind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Shear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 dev of GOES IR brightness temp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73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INCLUDE? Or just provide</a:t>
            </a:r>
            <a:r>
              <a:rPr lang="en-US" baseline="0" dirty="0" smtClean="0"/>
              <a:t> surface </a:t>
            </a:r>
            <a:r>
              <a:rPr lang="en-US" baseline="0" dirty="0" err="1" smtClean="0"/>
              <a:t>windspeed</a:t>
            </a:r>
            <a:r>
              <a:rPr lang="en-US" baseline="0" dirty="0" smtClean="0"/>
              <a:t> values?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28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202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370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Keep or omit??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</a:t>
            </a:r>
            <a:r>
              <a:rPr lang="en-US" baseline="0" dirty="0" smtClean="0"/>
              <a:t> – S cross section indicated from previous slide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Primary eyewall – tall  reflectivity tower at 35 km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Secondary eyewall – broad, shallower </a:t>
            </a:r>
            <a:r>
              <a:rPr lang="en-US" baseline="0" dirty="0" err="1" smtClean="0"/>
              <a:t>dBZ</a:t>
            </a:r>
            <a:r>
              <a:rPr lang="en-US" baseline="0" dirty="0" smtClean="0"/>
              <a:t> area beyond 70 km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Notice that </a:t>
            </a:r>
            <a:r>
              <a:rPr lang="en-US" baseline="0" dirty="0" err="1" smtClean="0"/>
              <a:t>dBZ</a:t>
            </a:r>
            <a:r>
              <a:rPr lang="en-US" baseline="0" dirty="0" smtClean="0"/>
              <a:t> SE&gt; PE – this is </a:t>
            </a:r>
            <a:r>
              <a:rPr lang="en-US" baseline="0" dirty="0" err="1" smtClean="0"/>
              <a:t>bc</a:t>
            </a:r>
            <a:r>
              <a:rPr lang="en-US" baseline="0" dirty="0" smtClean="0"/>
              <a:t> high </a:t>
            </a:r>
            <a:r>
              <a:rPr lang="en-US" baseline="0" dirty="0" err="1" smtClean="0"/>
              <a:t>dBZ</a:t>
            </a:r>
            <a:r>
              <a:rPr lang="en-US" baseline="0" dirty="0" smtClean="0"/>
              <a:t> in primary eyewall is only to east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Notice that reflectivity is lower here – consistent with hydrometeors falling out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Reasor</a:t>
            </a:r>
            <a:r>
              <a:rPr lang="en-US" baseline="0" dirty="0" smtClean="0"/>
              <a:t> et al. 2013 – USR min </a:t>
            </a:r>
            <a:r>
              <a:rPr lang="en-US" baseline="0" dirty="0" err="1" smtClean="0"/>
              <a:t>precip</a:t>
            </a:r>
            <a:r>
              <a:rPr lang="en-US" baseline="0" dirty="0" smtClean="0"/>
              <a:t> due to shear-induced subsidence (but no subsidence here)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Winds are also lower (due to less convection)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 </a:t>
            </a:r>
            <a:r>
              <a:rPr lang="en-US" baseline="0" dirty="0" err="1" smtClean="0"/>
              <a:t>dBZ</a:t>
            </a:r>
            <a:r>
              <a:rPr lang="en-US" baseline="0" dirty="0" smtClean="0"/>
              <a:t> &gt; PE (i.e. SE slightly more symmetric)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aseline="0" dirty="0" smtClean="0"/>
              <a:t>W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Upward motion right-of-shear – consistent with location of convective initiation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But why is there no reflectivity?? All </a:t>
            </a:r>
            <a:r>
              <a:rPr lang="en-US" baseline="0" dirty="0" err="1" smtClean="0"/>
              <a:t>precip</a:t>
            </a:r>
            <a:r>
              <a:rPr lang="en-US" baseline="0" dirty="0" smtClean="0"/>
              <a:t> fallen out (</a:t>
            </a:r>
            <a:r>
              <a:rPr lang="en-US" baseline="0" dirty="0" err="1" smtClean="0"/>
              <a:t>Reasor</a:t>
            </a:r>
            <a:r>
              <a:rPr lang="en-US" baseline="0" dirty="0" smtClean="0"/>
              <a:t> et al. 2013) and shear too strong to allow new convective to initiate??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Downward motion left-of-shear in eyewall where hydrometeors likely falling out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Could have downward motion but still ~20 </a:t>
            </a:r>
            <a:r>
              <a:rPr lang="en-US" baseline="0" dirty="0" err="1" smtClean="0"/>
              <a:t>dBZ</a:t>
            </a:r>
            <a:r>
              <a:rPr lang="en-US" baseline="0" dirty="0" smtClean="0"/>
              <a:t> in PE due to </a:t>
            </a:r>
            <a:r>
              <a:rPr lang="en-US" baseline="0" dirty="0" err="1" smtClean="0"/>
              <a:t>precip</a:t>
            </a:r>
            <a:r>
              <a:rPr lang="en-US" baseline="0" dirty="0" smtClean="0"/>
              <a:t> induced downdrafts (through </a:t>
            </a:r>
            <a:r>
              <a:rPr lang="en-US" baseline="0" dirty="0" err="1" smtClean="0"/>
              <a:t>evap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coolinlg</a:t>
            </a:r>
            <a:r>
              <a:rPr lang="en-US" baseline="0" dirty="0" smtClean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Downward motion is indicative of primary eyewall dying left of shear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Upward motion near SE both N and S </a:t>
            </a:r>
            <a:r>
              <a:rPr lang="en-US" baseline="0" dirty="0" smtClean="0">
                <a:sym typeface="Wingdings" panose="05000000000000000000" pitchFamily="2" charset="2"/>
              </a:rPr>
              <a:t> but notice downdrafts under ascending band of updrafts  </a:t>
            </a:r>
            <a:r>
              <a:rPr lang="en-US" baseline="0" dirty="0" err="1" smtClean="0">
                <a:sym typeface="Wingdings" panose="05000000000000000000" pitchFamily="2" charset="2"/>
              </a:rPr>
              <a:t>stratiform</a:t>
            </a:r>
            <a:r>
              <a:rPr lang="en-US" baseline="0" dirty="0" smtClean="0">
                <a:sym typeface="Wingdings" panose="05000000000000000000" pitchFamily="2" charset="2"/>
              </a:rPr>
              <a:t> SE??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616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MAYBE?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32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MAYBE? If using this, don’t use LF radar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98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Convective</a:t>
            </a:r>
            <a:r>
              <a:rPr lang="en-US" baseline="0" dirty="0" smtClean="0"/>
              <a:t> asymmetries are additionally seen in flight level tangential wind and vorticity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Radial profiles of tangential wind and vorticity by shear-relative quadrant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Notice how initial secondary maxima is most prominent </a:t>
            </a:r>
            <a:r>
              <a:rPr lang="en-US" baseline="0" dirty="0" err="1" smtClean="0"/>
              <a:t>downshear</a:t>
            </a:r>
            <a:r>
              <a:rPr lang="en-US" baseline="0" dirty="0" smtClean="0"/>
              <a:t> (to be expected, based on vorticity arguments)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during first flight, ,A1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Some bumps USL – are these significant??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By later flight (A2), secondary vorticity (and consequently </a:t>
            </a:r>
            <a:r>
              <a:rPr lang="en-US" baseline="0" dirty="0" err="1" smtClean="0"/>
              <a:t>vl</a:t>
            </a:r>
            <a:r>
              <a:rPr lang="en-US" baseline="0" dirty="0" smtClean="0"/>
              <a:t>) secondary max exists in all quadrants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Notice that </a:t>
            </a:r>
            <a:r>
              <a:rPr lang="en-US" baseline="0" dirty="0" err="1" smtClean="0"/>
              <a:t>vl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vort</a:t>
            </a:r>
            <a:r>
              <a:rPr lang="en-US" baseline="0" dirty="0" smtClean="0"/>
              <a:t> are still overall slightly higher DS than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695F-0270-4705-A300-016AA883E01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9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 flights from Aug. 23 – 25 during high shear, ERC period – collected measurements of T, Td, and wind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32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Bonnie went through a full ERC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seen in axisymmetric, </a:t>
            </a:r>
            <a:r>
              <a:rPr lang="en-US" baseline="0" dirty="0" err="1" smtClean="0"/>
              <a:t>vl</a:t>
            </a:r>
            <a:r>
              <a:rPr lang="en-US" baseline="0" dirty="0" smtClean="0"/>
              <a:t> (so averaged 6-10 flight legs; explain graph)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Three flights show the</a:t>
            </a:r>
            <a:r>
              <a:rPr lang="en-US" baseline="0" dirty="0" smtClean="0"/>
              <a:t> three ERC stages (as defined by </a:t>
            </a:r>
            <a:r>
              <a:rPr lang="en-US" baseline="0" dirty="0" err="1" smtClean="0"/>
              <a:t>Sitkowski</a:t>
            </a:r>
            <a:r>
              <a:rPr lang="en-US" baseline="0" dirty="0" smtClean="0"/>
              <a:t> et al. 2011 and noted by Willoughby 1982)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A1 – broad wind profile – is bump at 120 km the SE? Maybe, but difficult to tell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A2 – double wind max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A3 – inner wind max gone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57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Associated</a:t>
            </a:r>
            <a:r>
              <a:rPr lang="en-US" baseline="0" dirty="0" smtClean="0"/>
              <a:t> with changes in </a:t>
            </a:r>
            <a:r>
              <a:rPr lang="en-US" baseline="0" dirty="0" err="1" smtClean="0"/>
              <a:t>vl</a:t>
            </a:r>
            <a:r>
              <a:rPr lang="en-US" baseline="0" dirty="0" smtClean="0"/>
              <a:t> are changes in vorticity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A1 – </a:t>
            </a:r>
            <a:r>
              <a:rPr lang="en-US" dirty="0" err="1" smtClean="0"/>
              <a:t>vort</a:t>
            </a:r>
            <a:r>
              <a:rPr lang="en-US" dirty="0" smtClean="0"/>
              <a:t> max inside</a:t>
            </a:r>
            <a:r>
              <a:rPr lang="en-US" baseline="0" dirty="0" smtClean="0"/>
              <a:t> primary </a:t>
            </a:r>
            <a:r>
              <a:rPr lang="en-US" baseline="0" dirty="0" err="1" smtClean="0"/>
              <a:t>vmax</a:t>
            </a:r>
            <a:r>
              <a:rPr lang="en-US" baseline="0" dirty="0" smtClean="0"/>
              <a:t> – typical for intense hurricanes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Beta –skirt 50-90 km: gentle negative radial gradient in vorticity – important to TC dynamics (propagation of VRWS, tilt, SEF)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Looks like the beta-skirt in the illustration from Terwey and Montgomery 2008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A2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Primary </a:t>
            </a:r>
            <a:r>
              <a:rPr lang="en-US" baseline="0" dirty="0" err="1" smtClean="0"/>
              <a:t>vort</a:t>
            </a:r>
            <a:r>
              <a:rPr lang="en-US" baseline="0" dirty="0" smtClean="0"/>
              <a:t> max decreases, and increases by secondary </a:t>
            </a:r>
            <a:r>
              <a:rPr lang="en-US" baseline="0" dirty="0" err="1" smtClean="0"/>
              <a:t>vmax</a:t>
            </a:r>
            <a:endParaRPr lang="en-US" baseline="0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11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PDF</a:t>
            </a:r>
            <a:r>
              <a:rPr lang="en-US" baseline="0" dirty="0" smtClean="0"/>
              <a:t> of values from previous slide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200 </a:t>
            </a:r>
            <a:r>
              <a:rPr lang="en-US" baseline="0" dirty="0" err="1" smtClean="0"/>
              <a:t>hPa</a:t>
            </a:r>
            <a:r>
              <a:rPr lang="en-US" baseline="0" dirty="0" smtClean="0"/>
              <a:t> zonal wind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Bonnie is stronger than the 26 North Atlantic hurricanes (1997 – 2006)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is related to shear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Shear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Higher in Bonnie than other hurricanes with ERCs and on the upper end of hurricanes not experiencing an ERC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 dev of brightness temp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Bonnie slightly more asymmetric than hurricanes undergoing ERCs, but about </a:t>
            </a:r>
            <a:r>
              <a:rPr lang="en-US" baseline="0" dirty="0" err="1" smtClean="0"/>
              <a:t>avg</a:t>
            </a:r>
            <a:r>
              <a:rPr lang="en-US" baseline="0" dirty="0" smtClean="0"/>
              <a:t> for other storms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0 – 600 km tangential wind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Bonnie on the upper end of distribution for both hurricanes experiencing/not experiencing ERCs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suggests Bonnie is broader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Fig.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02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LF radar provides detailed evolution covering a four hour period during SEF (during </a:t>
            </a:r>
            <a:r>
              <a:rPr lang="en-US" b="1" baseline="0" dirty="0" smtClean="0"/>
              <a:t>second flight </a:t>
            </a:r>
            <a:r>
              <a:rPr lang="en-US" baseline="0" dirty="0" smtClean="0"/>
              <a:t>when outer wind max &gt; inner)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Zooming in spatially too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Mention range rings every 50 km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Intense PE anchored DS, with hardly any scatters in other quadrants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Rainband</a:t>
            </a:r>
            <a:r>
              <a:rPr lang="en-US" baseline="0" dirty="0" smtClean="0"/>
              <a:t> activity ~ 100km intensifies and organizes throughout the time period to form a nearly concentric ring at 8/23 2421 UTC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Max reflectivity exhibits downwind shift compared to PE (this noted by </a:t>
            </a:r>
            <a:r>
              <a:rPr lang="en-US" baseline="0" dirty="0" err="1" smtClean="0"/>
              <a:t>Didlake</a:t>
            </a:r>
            <a:r>
              <a:rPr lang="en-US" baseline="0" dirty="0" smtClean="0"/>
              <a:t> et al. 2016)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Interestingly, </a:t>
            </a:r>
            <a:r>
              <a:rPr lang="en-US" b="0" baseline="0" dirty="0" smtClean="0"/>
              <a:t>still intense PE at this time in reflectivity, despite clear weakening of axisymmetric v from flight </a:t>
            </a:r>
            <a:r>
              <a:rPr lang="en-US" b="0" baseline="0" dirty="0" err="1" smtClean="0"/>
              <a:t>obs</a:t>
            </a:r>
            <a:endParaRPr lang="en-US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Perhaps this persistent convection inside the now expanded RMW aids Bonnie’s ability to maintain resiliency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695F-0270-4705-A300-016AA883E01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27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Dropsonde composites in secondary eyewall – number</a:t>
            </a:r>
            <a:r>
              <a:rPr lang="en-US" baseline="0" dirty="0" smtClean="0"/>
              <a:t> of composites for each region shown by N=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US has stronger surface </a:t>
            </a:r>
            <a:r>
              <a:rPr lang="en-US" dirty="0" err="1" smtClean="0"/>
              <a:t>windspeed</a:t>
            </a:r>
            <a:r>
              <a:rPr lang="en-US" dirty="0" smtClean="0"/>
              <a:t> (this is in contrast to previous</a:t>
            </a:r>
            <a:r>
              <a:rPr lang="en-US" baseline="0" dirty="0" smtClean="0"/>
              <a:t> findings that observed max </a:t>
            </a:r>
            <a:r>
              <a:rPr lang="en-US" baseline="0" dirty="0" err="1" smtClean="0"/>
              <a:t>windspeeds</a:t>
            </a:r>
            <a:r>
              <a:rPr lang="en-US" baseline="0" dirty="0" smtClean="0"/>
              <a:t> DS to LS – </a:t>
            </a:r>
            <a:r>
              <a:rPr lang="en-US" baseline="0" dirty="0" err="1" smtClean="0"/>
              <a:t>Uhlhorn</a:t>
            </a:r>
            <a:r>
              <a:rPr lang="en-US" baseline="0" dirty="0" smtClean="0"/>
              <a:t> et al. 2014)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Though above BL, DS has stronger </a:t>
            </a:r>
            <a:r>
              <a:rPr lang="en-US" baseline="0" dirty="0" err="1" smtClean="0"/>
              <a:t>windspeeds</a:t>
            </a:r>
            <a:endParaRPr lang="en-US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Through entire observation period, this trend holds, even after ERC concludes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Interestingly, stronger surface </a:t>
            </a:r>
            <a:r>
              <a:rPr lang="en-US" baseline="0" dirty="0" err="1" smtClean="0"/>
              <a:t>windspeeds</a:t>
            </a:r>
            <a:r>
              <a:rPr lang="en-US" baseline="0" dirty="0" smtClean="0"/>
              <a:t> US continues even after ERC concludes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9451-6231-46EC-B082-43AAE0C141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45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2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9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98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205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7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026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08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720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06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10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06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79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94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18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5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0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9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8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47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9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74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7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E01A00-4C87-4221-88C0-E5E7B318DBE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4DD296-8D62-44CD-967C-098FD9A3B0A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07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600" y="0"/>
            <a:ext cx="816428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6601" y="4008988"/>
            <a:ext cx="3278094" cy="2592339"/>
          </a:xfrm>
          <a:solidFill>
            <a:schemeClr val="bg2">
              <a:lumMod val="60000"/>
              <a:lumOff val="40000"/>
              <a:alpha val="45000"/>
            </a:schemeClr>
          </a:soli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dirty="0" smtClean="0"/>
              <a:t>Erin Dougherty</a:t>
            </a:r>
            <a:r>
              <a:rPr lang="en-US" baseline="30000" dirty="0" smtClean="0"/>
              <a:t>1</a:t>
            </a:r>
            <a:r>
              <a:rPr lang="en-US" dirty="0" smtClean="0"/>
              <a:t>, John Molinari</a:t>
            </a:r>
            <a:r>
              <a:rPr lang="en-US" baseline="30000" dirty="0" smtClean="0"/>
              <a:t>1</a:t>
            </a:r>
            <a:r>
              <a:rPr lang="en-US" dirty="0" smtClean="0"/>
              <a:t>, Dave Vollaro</a:t>
            </a:r>
            <a:r>
              <a:rPr lang="en-US" baseline="30000" dirty="0"/>
              <a:t>1</a:t>
            </a:r>
            <a:r>
              <a:rPr lang="en-US" dirty="0" smtClean="0"/>
              <a:t>, Rob Rogers</a:t>
            </a:r>
            <a:r>
              <a:rPr lang="en-US" baseline="30000" dirty="0" smtClean="0"/>
              <a:t>2</a:t>
            </a:r>
            <a:r>
              <a:rPr lang="en-US" dirty="0" smtClean="0"/>
              <a:t>, Jun Zhang</a:t>
            </a:r>
            <a:r>
              <a:rPr lang="en-US" baseline="30000" dirty="0" smtClean="0"/>
              <a:t>2</a:t>
            </a:r>
          </a:p>
          <a:p>
            <a:pPr algn="l">
              <a:lnSpc>
                <a:spcPct val="100000"/>
              </a:lnSpc>
            </a:pPr>
            <a:r>
              <a:rPr lang="en-US" baseline="30000" dirty="0" smtClean="0"/>
              <a:t>1</a:t>
            </a:r>
            <a:r>
              <a:rPr lang="en-US" dirty="0" smtClean="0"/>
              <a:t>SUNY Albany, </a:t>
            </a:r>
            <a:r>
              <a:rPr lang="en-US" baseline="30000" dirty="0" smtClean="0"/>
              <a:t>2</a:t>
            </a:r>
            <a:r>
              <a:rPr lang="en-US" dirty="0" smtClean="0"/>
              <a:t>HRD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HRD Science meeting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July 13, 2017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05176" y="1371869"/>
            <a:ext cx="8358128" cy="10232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bg1"/>
                </a:solidFill>
              </a:rPr>
              <a:t>Hurricane Bonnie (1998): Maintaining </a:t>
            </a:r>
            <a:r>
              <a:rPr lang="en-US" sz="4000" dirty="0">
                <a:solidFill>
                  <a:schemeClr val="bg1"/>
                </a:solidFill>
              </a:rPr>
              <a:t>Intensity during High Vertical Wind Shear and an Eyewall Replacement </a:t>
            </a:r>
            <a:r>
              <a:rPr lang="en-US" sz="4000" dirty="0" smtClean="0">
                <a:solidFill>
                  <a:schemeClr val="bg1"/>
                </a:solidFill>
              </a:rPr>
              <a:t>Cycle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26029" y="475893"/>
            <a:ext cx="5757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85-GHz Microwave Imagery</a:t>
            </a:r>
            <a:endParaRPr lang="en-US" sz="3200" dirty="0"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70294" y="4608455"/>
            <a:ext cx="2534652" cy="2215884"/>
            <a:chOff x="670294" y="4619859"/>
            <a:chExt cx="2534652" cy="221588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1" t="3484" r="7567" b="4585"/>
            <a:stretch/>
          </p:blipFill>
          <p:spPr>
            <a:xfrm>
              <a:off x="670294" y="4734227"/>
              <a:ext cx="2534652" cy="210151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444772" y="4619859"/>
              <a:ext cx="1042737" cy="256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Flight A1</a:t>
              </a:r>
              <a:endParaRPr lang="en-US" sz="14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669773" y="4594807"/>
            <a:ext cx="2518612" cy="2240936"/>
            <a:chOff x="8656326" y="4567913"/>
            <a:chExt cx="2518612" cy="224093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9" t="2822" r="7311" b="3845"/>
            <a:stretch/>
          </p:blipFill>
          <p:spPr>
            <a:xfrm>
              <a:off x="8656326" y="4675249"/>
              <a:ext cx="2518612" cy="213360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516987" y="4567913"/>
              <a:ext cx="1005840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Flight A3</a:t>
              </a:r>
              <a:endParaRPr lang="en-US" sz="14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662012" y="4576831"/>
            <a:ext cx="2550694" cy="2253718"/>
            <a:chOff x="4723406" y="4631241"/>
            <a:chExt cx="2550694" cy="225371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t="2797" r="5648" b="3870"/>
            <a:stretch/>
          </p:blipFill>
          <p:spPr>
            <a:xfrm>
              <a:off x="4723406" y="4751359"/>
              <a:ext cx="2550694" cy="21336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5525596" y="4631241"/>
              <a:ext cx="1042737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Flight A2</a:t>
              </a:r>
              <a:endParaRPr lang="en-US" sz="14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92158" y="1081843"/>
            <a:ext cx="3789084" cy="3490157"/>
            <a:chOff x="292158" y="1081843"/>
            <a:chExt cx="3789084" cy="3490157"/>
          </a:xfrm>
        </p:grpSpPr>
        <p:grpSp>
          <p:nvGrpSpPr>
            <p:cNvPr id="33" name="Group 32"/>
            <p:cNvGrpSpPr/>
            <p:nvPr/>
          </p:nvGrpSpPr>
          <p:grpSpPr>
            <a:xfrm>
              <a:off x="292158" y="1081843"/>
              <a:ext cx="3789084" cy="3490157"/>
              <a:chOff x="292158" y="1081843"/>
              <a:chExt cx="3789084" cy="3490157"/>
            </a:xfrm>
          </p:grpSpPr>
          <p:grpSp>
            <p:nvGrpSpPr>
              <p:cNvPr id="3" name="Group 2"/>
              <p:cNvGrpSpPr>
                <a:grpSpLocks noChangeAspect="1"/>
              </p:cNvGrpSpPr>
              <p:nvPr/>
            </p:nvGrpSpPr>
            <p:grpSpPr>
              <a:xfrm>
                <a:off x="292158" y="1097354"/>
                <a:ext cx="3789084" cy="3474646"/>
                <a:chOff x="182064" y="2085132"/>
                <a:chExt cx="3789084" cy="3474646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74" r="10850" b="5002"/>
                <a:stretch/>
              </p:blipFill>
              <p:spPr>
                <a:xfrm>
                  <a:off x="182064" y="2085132"/>
                  <a:ext cx="3789084" cy="3474646"/>
                </a:xfrm>
                <a:prstGeom prst="rect">
                  <a:avLst/>
                </a:prstGeom>
              </p:spPr>
            </p:pic>
            <p:sp>
              <p:nvSpPr>
                <p:cNvPr id="7" name="Up Arrow 6"/>
                <p:cNvSpPr/>
                <p:nvPr/>
              </p:nvSpPr>
              <p:spPr>
                <a:xfrm rot="6730618">
                  <a:off x="737391" y="2703903"/>
                  <a:ext cx="518883" cy="768912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" name="TextBox 27"/>
                <p:cNvSpPr txBox="1"/>
                <p:nvPr/>
              </p:nvSpPr>
              <p:spPr>
                <a:xfrm>
                  <a:off x="427677" y="2423441"/>
                  <a:ext cx="9831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kern="1200" dirty="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12 </a:t>
                  </a:r>
                  <a:r>
                    <a:rPr lang="en-US" kern="1200" dirty="0" err="1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ms</a:t>
                  </a:r>
                  <a:r>
                    <a:rPr lang="en-US" kern="1200" dirty="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kern="1200" baseline="30000" dirty="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-1</a:t>
                  </a:r>
                  <a:endPara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1106926" y="1081843"/>
                <a:ext cx="187832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1335 UTC 23 Aug.</a:t>
                </a:r>
                <a:endParaRPr lang="en-US" dirty="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613112" y="2960411"/>
              <a:ext cx="502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100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32780" y="3221197"/>
              <a:ext cx="4561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</a:t>
              </a:r>
              <a:r>
                <a:rPr lang="en-US" sz="1400" dirty="0" smtClean="0">
                  <a:solidFill>
                    <a:schemeClr val="bg1"/>
                  </a:solidFill>
                </a:rPr>
                <a:t>00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163900" y="1081843"/>
            <a:ext cx="3711388" cy="3476710"/>
            <a:chOff x="8163900" y="1081843"/>
            <a:chExt cx="3711388" cy="3476710"/>
          </a:xfrm>
        </p:grpSpPr>
        <p:grpSp>
          <p:nvGrpSpPr>
            <p:cNvPr id="6" name="Group 5"/>
            <p:cNvGrpSpPr/>
            <p:nvPr/>
          </p:nvGrpSpPr>
          <p:grpSpPr>
            <a:xfrm>
              <a:off x="8163900" y="1097354"/>
              <a:ext cx="3711388" cy="3461199"/>
              <a:chOff x="8196580" y="2085132"/>
              <a:chExt cx="3711388" cy="3461199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76" r="12148" b="5369"/>
              <a:stretch/>
            </p:blipFill>
            <p:spPr>
              <a:xfrm>
                <a:off x="8196580" y="2085132"/>
                <a:ext cx="3711388" cy="3461199"/>
              </a:xfrm>
              <a:prstGeom prst="rect">
                <a:avLst/>
              </a:prstGeom>
            </p:spPr>
          </p:pic>
          <p:sp>
            <p:nvSpPr>
              <p:cNvPr id="9" name="Up Arrow 8"/>
              <p:cNvSpPr/>
              <p:nvPr/>
            </p:nvSpPr>
            <p:spPr>
              <a:xfrm rot="6730618">
                <a:off x="8718775" y="2703390"/>
                <a:ext cx="521208" cy="768096"/>
              </a:xfrm>
              <a:prstGeom prst="upArrow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TextBox 19"/>
              <p:cNvSpPr txBox="1"/>
              <p:nvPr/>
            </p:nvSpPr>
            <p:spPr>
              <a:xfrm>
                <a:off x="8377069" y="2430064"/>
                <a:ext cx="9051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 ms</a:t>
                </a:r>
                <a:r>
                  <a:rPr lang="en-US" kern="12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8989918" y="1081843"/>
              <a:ext cx="18783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1324 UTC 24 Aug.</a:t>
              </a:r>
              <a:endParaRPr lang="en-US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234063" y="1090151"/>
            <a:ext cx="3778624" cy="3468402"/>
            <a:chOff x="4234063" y="1090151"/>
            <a:chExt cx="3778624" cy="3468402"/>
          </a:xfrm>
        </p:grpSpPr>
        <p:grpSp>
          <p:nvGrpSpPr>
            <p:cNvPr id="34" name="Group 33"/>
            <p:cNvGrpSpPr/>
            <p:nvPr/>
          </p:nvGrpSpPr>
          <p:grpSpPr>
            <a:xfrm>
              <a:off x="4234063" y="1090151"/>
              <a:ext cx="3778624" cy="3468402"/>
              <a:chOff x="4234063" y="1090151"/>
              <a:chExt cx="3778624" cy="346840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4234063" y="1097354"/>
                <a:ext cx="3778624" cy="3461199"/>
                <a:chOff x="4194552" y="2085132"/>
                <a:chExt cx="3778624" cy="3461199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02" r="11151" b="5369"/>
                <a:stretch/>
              </p:blipFill>
              <p:spPr>
                <a:xfrm>
                  <a:off x="4194552" y="2085132"/>
                  <a:ext cx="3778624" cy="3461199"/>
                </a:xfrm>
                <a:prstGeom prst="rect">
                  <a:avLst/>
                </a:prstGeom>
              </p:spPr>
            </p:pic>
            <p:sp>
              <p:nvSpPr>
                <p:cNvPr id="8" name="Up Arrow 7"/>
                <p:cNvSpPr/>
                <p:nvPr/>
              </p:nvSpPr>
              <p:spPr>
                <a:xfrm rot="6730618">
                  <a:off x="4746425" y="2705233"/>
                  <a:ext cx="521208" cy="768096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TextBox 15"/>
                <p:cNvSpPr txBox="1"/>
                <p:nvPr/>
              </p:nvSpPr>
              <p:spPr>
                <a:xfrm>
                  <a:off x="4441930" y="2423441"/>
                  <a:ext cx="86789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kern="1200" dirty="0">
                      <a:solidFill>
                        <a:schemeClr val="bg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15 ms</a:t>
                  </a:r>
                  <a:r>
                    <a:rPr lang="en-US" kern="1200" baseline="30000" dirty="0">
                      <a:solidFill>
                        <a:schemeClr val="bg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-1 </a:t>
                  </a:r>
                  <a:endParaRPr lang="en-US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5046540" y="1090151"/>
                <a:ext cx="187832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0053 UTC 24 Aug.</a:t>
                </a:r>
                <a:endParaRPr lang="en-US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5525596" y="1425450"/>
              <a:ext cx="1188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Secondary eyewall 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239033" y="3248048"/>
              <a:ext cx="10058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Primary eyewall 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5914103" y="1991032"/>
              <a:ext cx="71597" cy="390833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5914103" y="3087419"/>
              <a:ext cx="205853" cy="287666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687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29" name="Rectangle 2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ight Arrow 14"/>
          <p:cNvSpPr/>
          <p:nvPr/>
        </p:nvSpPr>
        <p:spPr>
          <a:xfrm rot="2174690">
            <a:off x="8301507" y="4594830"/>
            <a:ext cx="725103" cy="292407"/>
          </a:xfrm>
          <a:prstGeom prst="rightArrow">
            <a:avLst>
              <a:gd name="adj1" fmla="val 45069"/>
              <a:gd name="adj2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519" y="449703"/>
            <a:ext cx="4000500" cy="32004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2174690">
            <a:off x="8503329" y="1290997"/>
            <a:ext cx="725103" cy="292407"/>
          </a:xfrm>
          <a:prstGeom prst="rightArrow">
            <a:avLst>
              <a:gd name="adj1" fmla="val 45069"/>
              <a:gd name="adj2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2174690">
            <a:off x="4914406" y="4546448"/>
            <a:ext cx="725103" cy="292407"/>
          </a:xfrm>
          <a:prstGeom prst="rightArrow">
            <a:avLst>
              <a:gd name="adj1" fmla="val 45069"/>
              <a:gd name="adj2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52458" y="30415"/>
            <a:ext cx="4408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Lower fuselage radar reflectivity images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96040" y="441899"/>
            <a:ext cx="3696721" cy="3238710"/>
            <a:chOff x="125771" y="455344"/>
            <a:chExt cx="3696721" cy="3238710"/>
          </a:xfrm>
        </p:grpSpPr>
        <p:grpSp>
          <p:nvGrpSpPr>
            <p:cNvPr id="6" name="Group 5"/>
            <p:cNvGrpSpPr/>
            <p:nvPr/>
          </p:nvGrpSpPr>
          <p:grpSpPr>
            <a:xfrm>
              <a:off x="125771" y="493654"/>
              <a:ext cx="3696721" cy="3200400"/>
              <a:chOff x="79154" y="485541"/>
              <a:chExt cx="3696721" cy="320040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594"/>
              <a:stretch/>
            </p:blipFill>
            <p:spPr>
              <a:xfrm>
                <a:off x="79154" y="485541"/>
                <a:ext cx="3696721" cy="3200400"/>
              </a:xfrm>
              <a:prstGeom prst="rect">
                <a:avLst/>
              </a:prstGeom>
            </p:spPr>
          </p:pic>
          <p:sp>
            <p:nvSpPr>
              <p:cNvPr id="12" name="Right Arrow 11"/>
              <p:cNvSpPr/>
              <p:nvPr/>
            </p:nvSpPr>
            <p:spPr>
              <a:xfrm rot="2174690">
                <a:off x="731378" y="1400345"/>
                <a:ext cx="725103" cy="292407"/>
              </a:xfrm>
              <a:prstGeom prst="rightArrow">
                <a:avLst>
                  <a:gd name="adj1" fmla="val 45069"/>
                  <a:gd name="adj2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30017" y="954861"/>
                <a:ext cx="707870" cy="369332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shear</a:t>
                </a:r>
                <a:endParaRPr lang="en-US" b="1" dirty="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03920" y="455344"/>
              <a:ext cx="1614118" cy="338554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8/23 2021 UTC</a:t>
              </a:r>
              <a:endParaRPr lang="en-US" sz="16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52016" y="410368"/>
            <a:ext cx="4000500" cy="3239735"/>
            <a:chOff x="4222568" y="425795"/>
            <a:chExt cx="4000500" cy="323973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568" y="465130"/>
              <a:ext cx="4000500" cy="3200400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 rot="2174690">
              <a:off x="4930092" y="1410440"/>
              <a:ext cx="725103" cy="292407"/>
            </a:xfrm>
            <a:prstGeom prst="rightArrow">
              <a:avLst>
                <a:gd name="adj1" fmla="val 45069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31403" y="425795"/>
              <a:ext cx="1549458" cy="338554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8/23 2047 UTC</a:t>
              </a:r>
              <a:endParaRPr lang="en-US" sz="16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922847" y="426820"/>
            <a:ext cx="1614118" cy="338554"/>
          </a:xfrm>
          <a:prstGeom prst="rect">
            <a:avLst/>
          </a:prstGeom>
          <a:solidFill>
            <a:srgbClr val="F9F9F9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8/23 2115 UTC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500855" y="3277133"/>
            <a:ext cx="3758328" cy="3068291"/>
            <a:chOff x="79154" y="3583827"/>
            <a:chExt cx="3758328" cy="306829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54" b="4918"/>
            <a:stretch/>
          </p:blipFill>
          <p:spPr>
            <a:xfrm>
              <a:off x="79154" y="3609115"/>
              <a:ext cx="3758328" cy="3043003"/>
            </a:xfrm>
            <a:prstGeom prst="rect">
              <a:avLst/>
            </a:prstGeom>
          </p:spPr>
        </p:pic>
        <p:sp>
          <p:nvSpPr>
            <p:cNvPr id="13" name="Right Arrow 12"/>
            <p:cNvSpPr/>
            <p:nvPr/>
          </p:nvSpPr>
          <p:spPr>
            <a:xfrm rot="2174690">
              <a:off x="789937" y="4465135"/>
              <a:ext cx="725103" cy="292407"/>
            </a:xfrm>
            <a:prstGeom prst="rightArrow">
              <a:avLst>
                <a:gd name="adj1" fmla="val 45069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0025" y="3583827"/>
              <a:ext cx="1614118" cy="338554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8/23 2152 UTC</a:t>
              </a:r>
              <a:endParaRPr lang="en-US" sz="16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277463" y="3249544"/>
            <a:ext cx="4000500" cy="3032524"/>
            <a:chOff x="4029746" y="3563669"/>
            <a:chExt cx="4000500" cy="303252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05"/>
            <a:stretch/>
          </p:blipFill>
          <p:spPr>
            <a:xfrm>
              <a:off x="4029746" y="3575172"/>
              <a:ext cx="4000500" cy="302102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175891" y="3563669"/>
              <a:ext cx="1614118" cy="338554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8/23 2350 UTC</a:t>
              </a:r>
              <a:endParaRPr lang="en-US" sz="1600" dirty="0"/>
            </a:p>
          </p:txBody>
        </p:sp>
      </p:grpSp>
      <p:sp>
        <p:nvSpPr>
          <p:cNvPr id="32" name="Right Arrow 31"/>
          <p:cNvSpPr/>
          <p:nvPr/>
        </p:nvSpPr>
        <p:spPr>
          <a:xfrm rot="2174690">
            <a:off x="4747871" y="4152342"/>
            <a:ext cx="725103" cy="292407"/>
          </a:xfrm>
          <a:prstGeom prst="rightArrow">
            <a:avLst>
              <a:gd name="adj1" fmla="val 45069"/>
              <a:gd name="adj2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7907519" y="3261803"/>
            <a:ext cx="4000500" cy="3037819"/>
            <a:chOff x="7732201" y="3591398"/>
            <a:chExt cx="4000500" cy="303781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362"/>
            <a:stretch/>
          </p:blipFill>
          <p:spPr>
            <a:xfrm>
              <a:off x="7732201" y="3600418"/>
              <a:ext cx="4000500" cy="302879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794249" y="3591398"/>
              <a:ext cx="1614118" cy="338554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8/24 0021 UTC</a:t>
              </a:r>
              <a:endParaRPr lang="en-US" sz="1600" dirty="0"/>
            </a:p>
          </p:txBody>
        </p:sp>
      </p:grpSp>
      <p:sp>
        <p:nvSpPr>
          <p:cNvPr id="34" name="Right Arrow 33"/>
          <p:cNvSpPr/>
          <p:nvPr/>
        </p:nvSpPr>
        <p:spPr>
          <a:xfrm rot="2174690">
            <a:off x="8511342" y="4040988"/>
            <a:ext cx="725103" cy="292407"/>
          </a:xfrm>
          <a:prstGeom prst="rightArrow">
            <a:avLst>
              <a:gd name="adj1" fmla="val 45069"/>
              <a:gd name="adj2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1850693" y="2209390"/>
            <a:ext cx="1664208" cy="902241"/>
            <a:chOff x="1142823" y="2161451"/>
            <a:chExt cx="1664208" cy="902241"/>
          </a:xfrm>
        </p:grpSpPr>
        <p:cxnSp>
          <p:nvCxnSpPr>
            <p:cNvPr id="39" name="Straight Arrow Connector 38"/>
            <p:cNvCxnSpPr/>
            <p:nvPr/>
          </p:nvCxnSpPr>
          <p:spPr>
            <a:xfrm flipH="1" flipV="1">
              <a:off x="1768630" y="2161451"/>
              <a:ext cx="412595" cy="5005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142823" y="2694360"/>
              <a:ext cx="1664208" cy="3693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Primary eyewall</a:t>
              </a:r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9891852" y="3592965"/>
            <a:ext cx="1176481" cy="815801"/>
            <a:chOff x="9891852" y="3592965"/>
            <a:chExt cx="1176481" cy="815801"/>
          </a:xfrm>
        </p:grpSpPr>
        <p:sp>
          <p:nvSpPr>
            <p:cNvPr id="45" name="TextBox 44"/>
            <p:cNvSpPr txBox="1"/>
            <p:nvPr/>
          </p:nvSpPr>
          <p:spPr>
            <a:xfrm>
              <a:off x="9891852" y="3592965"/>
              <a:ext cx="1176481" cy="646331"/>
            </a:xfrm>
            <a:prstGeom prst="rect">
              <a:avLst/>
            </a:prstGeom>
            <a:solidFill>
              <a:schemeClr val="bg1">
                <a:alpha val="43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Secondary eyewall</a:t>
              </a:r>
              <a:endParaRPr lang="en-US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10072049" y="4239296"/>
              <a:ext cx="177699" cy="1694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679705" y="1972087"/>
            <a:ext cx="475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50 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401858" y="2288718"/>
            <a:ext cx="61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100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190303" y="2573022"/>
            <a:ext cx="61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150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967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07918" y="164895"/>
            <a:ext cx="10576164" cy="11122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Shear asymmetries from dropsonde composite in secondary eyewall (70–100 km) </a:t>
            </a:r>
            <a:endParaRPr lang="en-US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2501750" y="3905442"/>
            <a:ext cx="1709154" cy="1266166"/>
            <a:chOff x="4392118" y="3545678"/>
            <a:chExt cx="1709154" cy="1231778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5523831" y="4207707"/>
              <a:ext cx="577441" cy="5697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392118" y="3545678"/>
              <a:ext cx="1709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Stronger surface </a:t>
              </a:r>
              <a:r>
                <a:rPr lang="en-US" dirty="0" err="1" smtClean="0"/>
                <a:t>windspeed</a:t>
              </a:r>
              <a:r>
                <a:rPr lang="en-US" dirty="0" smtClean="0"/>
                <a:t> </a:t>
              </a:r>
              <a:r>
                <a:rPr lang="en-US" dirty="0"/>
                <a:t>U</a:t>
              </a:r>
              <a:r>
                <a:rPr lang="en-US" dirty="0" smtClean="0"/>
                <a:t>S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207393" y="1429345"/>
            <a:ext cx="5295663" cy="4572000"/>
            <a:chOff x="6207393" y="1429345"/>
            <a:chExt cx="5295663" cy="4572000"/>
          </a:xfrm>
        </p:grpSpPr>
        <p:pic>
          <p:nvPicPr>
            <p:cNvPr id="6" name="Picture 5" descr="C:\Users\ed321535\Documents\Thesis\Bonnie_files\Dropsondes\individual sondes\all_no_GIV_srel\wspd_DS_US_Aug23_Aug25_70-100k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7393" y="1429345"/>
              <a:ext cx="4845958" cy="457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10603646" y="1813810"/>
              <a:ext cx="8994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 = 8</a:t>
              </a:r>
            </a:p>
            <a:p>
              <a:r>
                <a:rPr lang="en-US" dirty="0" smtClean="0"/>
                <a:t>N = 14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03226" y="3393624"/>
            <a:ext cx="1759096" cy="1777984"/>
            <a:chOff x="4219549" y="3047760"/>
            <a:chExt cx="1759096" cy="1729695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5523831" y="4207707"/>
              <a:ext cx="454814" cy="569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19549" y="3047760"/>
              <a:ext cx="1709154" cy="116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Stronger surface </a:t>
              </a:r>
              <a:r>
                <a:rPr lang="en-US" dirty="0" err="1" smtClean="0"/>
                <a:t>windspeed</a:t>
              </a:r>
              <a:r>
                <a:rPr lang="en-US" dirty="0" smtClean="0"/>
                <a:t> US continues after ERC concludes</a:t>
              </a:r>
              <a:endParaRPr lang="en-US" dirty="0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2"/>
          <a:stretch/>
        </p:blipFill>
        <p:spPr>
          <a:xfrm>
            <a:off x="870768" y="1429345"/>
            <a:ext cx="4555671" cy="4572000"/>
          </a:xfrm>
          <a:prstGeom prst="rect">
            <a:avLst/>
          </a:prstGeom>
        </p:spPr>
      </p:pic>
      <p:grpSp>
        <p:nvGrpSpPr>
          <p:cNvPr id="18" name="Group 17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9" name="Rectangle 1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180028" y="3411523"/>
            <a:ext cx="1759096" cy="1777984"/>
            <a:chOff x="4219549" y="3047760"/>
            <a:chExt cx="1759096" cy="1729695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5523831" y="4207707"/>
              <a:ext cx="454814" cy="569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219549" y="3047760"/>
              <a:ext cx="1759096" cy="116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35% stronger surface </a:t>
              </a:r>
              <a:r>
                <a:rPr lang="en-US" dirty="0" err="1" smtClean="0"/>
                <a:t>windspeed</a:t>
              </a:r>
              <a:r>
                <a:rPr lang="en-US" dirty="0" smtClean="0"/>
                <a:t> US during SEF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69161" y="1813809"/>
            <a:ext cx="899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= 5</a:t>
            </a:r>
          </a:p>
          <a:p>
            <a:r>
              <a:rPr lang="en-US" dirty="0" smtClean="0"/>
              <a:t>N = 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52529" y="2762136"/>
            <a:ext cx="325654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Stronger surface wind speed US = stronger surface fluxes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011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2983832"/>
            <a:ext cx="7603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Conclusions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290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417675"/>
            <a:ext cx="10234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Bonnie’s Unusual Behavior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757" y="1488501"/>
            <a:ext cx="108765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Compared to other ERCs: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Experienced stronger shear &amp; was more asymmetric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But still went through full progression of wind maxima </a:t>
            </a:r>
            <a:r>
              <a:rPr lang="en-US" sz="2200" dirty="0"/>
              <a:t>(</a:t>
            </a:r>
            <a:r>
              <a:rPr lang="en-US" sz="2200" dirty="0" err="1"/>
              <a:t>Sitkowski</a:t>
            </a:r>
            <a:r>
              <a:rPr lang="en-US" sz="2200" dirty="0"/>
              <a:t> et al. 2011</a:t>
            </a:r>
            <a:r>
              <a:rPr lang="en-US" sz="2200" dirty="0" smtClean="0"/>
              <a:t>)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Formed a secondary eyewall during a period of high shear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Hypothesis: </a:t>
            </a:r>
            <a:endParaRPr lang="en-US" sz="2200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2" name="Rectangle 11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12780" y="3293666"/>
            <a:ext cx="5493435" cy="2946178"/>
            <a:chOff x="6412780" y="3293666"/>
            <a:chExt cx="5493435" cy="2946178"/>
          </a:xfrm>
        </p:grpSpPr>
        <p:grpSp>
          <p:nvGrpSpPr>
            <p:cNvPr id="7" name="Group 6"/>
            <p:cNvGrpSpPr/>
            <p:nvPr/>
          </p:nvGrpSpPr>
          <p:grpSpPr>
            <a:xfrm>
              <a:off x="6412780" y="3404581"/>
              <a:ext cx="5493435" cy="2835263"/>
              <a:chOff x="6412780" y="3404581"/>
              <a:chExt cx="5493435" cy="283526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412780" y="3404581"/>
                <a:ext cx="5493435" cy="2835263"/>
                <a:chOff x="6532555" y="3462191"/>
                <a:chExt cx="5493435" cy="2835263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13" t="6352" r="11294" b="4216"/>
                <a:stretch/>
              </p:blipFill>
              <p:spPr>
                <a:xfrm>
                  <a:off x="8751835" y="3554254"/>
                  <a:ext cx="3274155" cy="2743200"/>
                </a:xfrm>
                <a:prstGeom prst="rect">
                  <a:avLst/>
                </a:prstGeom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6532555" y="3462191"/>
                  <a:ext cx="2386053" cy="2800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dirty="0" smtClean="0"/>
                    <a:t>2. </a:t>
                  </a:r>
                  <a:r>
                    <a:rPr lang="en-US" sz="2200" dirty="0" err="1" smtClean="0"/>
                    <a:t>Downshear</a:t>
                  </a:r>
                  <a:r>
                    <a:rPr lang="en-US" sz="2200" dirty="0" smtClean="0"/>
                    <a:t> convection extended </a:t>
                  </a:r>
                  <a:r>
                    <a:rPr lang="en-US" sz="2200" dirty="0" err="1" smtClean="0"/>
                    <a:t>upshear</a:t>
                  </a:r>
                  <a:r>
                    <a:rPr lang="en-US" sz="2200" dirty="0" smtClean="0"/>
                    <a:t> to form a secondary eyewall due to stronger wind speeds (thus surface fluxes) </a:t>
                  </a:r>
                  <a:endParaRPr lang="en-US" sz="2200" dirty="0"/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9698405" y="4804964"/>
                <a:ext cx="4758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50 </a:t>
                </a:r>
                <a:endParaRPr lang="en-US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9132128" y="5318444"/>
                <a:ext cx="4758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150 </a:t>
                </a:r>
                <a:endParaRPr lang="en-US" sz="14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370997" y="5081202"/>
                <a:ext cx="4758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100 </a:t>
                </a:r>
                <a:endParaRPr lang="en-US" sz="1400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9643864" y="3293666"/>
              <a:ext cx="1417320" cy="307777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8/24 0021 UTC</a:t>
              </a:r>
              <a:endParaRPr lang="en-US" sz="1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68737" y="2780199"/>
            <a:ext cx="5663818" cy="3579948"/>
            <a:chOff x="868737" y="2780199"/>
            <a:chExt cx="5663818" cy="3579948"/>
          </a:xfrm>
        </p:grpSpPr>
        <p:grpSp>
          <p:nvGrpSpPr>
            <p:cNvPr id="20" name="Group 19"/>
            <p:cNvGrpSpPr/>
            <p:nvPr/>
          </p:nvGrpSpPr>
          <p:grpSpPr>
            <a:xfrm>
              <a:off x="868737" y="2780199"/>
              <a:ext cx="5663818" cy="2957883"/>
              <a:chOff x="868737" y="2780199"/>
              <a:chExt cx="5663818" cy="295788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868737" y="2780199"/>
                <a:ext cx="5663818" cy="2957883"/>
                <a:chOff x="868737" y="2780199"/>
                <a:chExt cx="5663818" cy="2957883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868737" y="2780199"/>
                  <a:ext cx="5663818" cy="2885298"/>
                  <a:chOff x="967714" y="2921953"/>
                  <a:chExt cx="5663818" cy="2885298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2484085" y="2921953"/>
                    <a:ext cx="4147447" cy="1125116"/>
                    <a:chOff x="6271901" y="77750"/>
                    <a:chExt cx="4147447" cy="1125116"/>
                  </a:xfrm>
                </p:grpSpPr>
                <p:grpSp>
                  <p:nvGrpSpPr>
                    <p:cNvPr id="14" name="Group 13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271901" y="77750"/>
                      <a:ext cx="1201190" cy="1125116"/>
                      <a:chOff x="21946" y="261280"/>
                      <a:chExt cx="965234" cy="904104"/>
                    </a:xfrm>
                  </p:grpSpPr>
                  <p:sp>
                    <p:nvSpPr>
                      <p:cNvPr id="19" name="TextBox 27"/>
                      <p:cNvSpPr txBox="1"/>
                      <p:nvPr/>
                    </p:nvSpPr>
                    <p:spPr>
                      <a:xfrm>
                        <a:off x="160421" y="868602"/>
                        <a:ext cx="826759" cy="29678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r>
                          <a:rPr lang="en-US" kern="1200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12 </a:t>
                        </a:r>
                        <a:r>
                          <a:rPr lang="en-US" kern="1200" dirty="0" err="1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ms</a:t>
                        </a:r>
                        <a:r>
                          <a:rPr lang="en-US" kern="1200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kern="1200" baseline="30000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-1</a:t>
                        </a:r>
                        <a:endParaRPr lang="en-US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946" y="261280"/>
                        <a:ext cx="292100" cy="26289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400">
                            <a:solidFill>
                              <a:srgbClr val="FFFFFF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d</a:t>
                        </a:r>
                        <a:endPara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9106569" y="545357"/>
                      <a:ext cx="131277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0823 12Z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67714" y="3683593"/>
                    <a:ext cx="1879876" cy="21236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 smtClean="0"/>
                      <a:t>1. Strong shear preferentially forced convection </a:t>
                    </a:r>
                    <a:r>
                      <a:rPr lang="en-US" sz="2200" dirty="0" err="1" smtClean="0"/>
                      <a:t>downshear</a:t>
                    </a:r>
                    <a:endParaRPr lang="en-US" sz="2200" dirty="0"/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3703242" y="5005560"/>
                  <a:ext cx="6563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</a:rPr>
                    <a:t>100</a:t>
                  </a:r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703242" y="5430305"/>
                  <a:ext cx="6563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n-US" sz="1400" dirty="0" smtClean="0">
                      <a:solidFill>
                        <a:schemeClr val="bg1"/>
                      </a:solidFill>
                    </a:rPr>
                    <a:t>00</a:t>
                  </a:r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4367076" y="3512366"/>
                <a:ext cx="13127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0823 12Z 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2678669" y="3297635"/>
              <a:ext cx="3315449" cy="3062512"/>
              <a:chOff x="182064" y="2085132"/>
              <a:chExt cx="3789084" cy="3500014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74" r="10850" b="4308"/>
              <a:stretch/>
            </p:blipFill>
            <p:spPr>
              <a:xfrm>
                <a:off x="182064" y="2085132"/>
                <a:ext cx="3789084" cy="3500014"/>
              </a:xfrm>
              <a:prstGeom prst="rect">
                <a:avLst/>
              </a:prstGeom>
            </p:spPr>
          </p:pic>
          <p:sp>
            <p:nvSpPr>
              <p:cNvPr id="36" name="Up Arrow 35"/>
              <p:cNvSpPr/>
              <p:nvPr/>
            </p:nvSpPr>
            <p:spPr>
              <a:xfrm rot="6730618">
                <a:off x="769110" y="2699362"/>
                <a:ext cx="362873" cy="678247"/>
              </a:xfrm>
              <a:prstGeom prst="upArrow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TextBox 27"/>
              <p:cNvSpPr txBox="1"/>
              <p:nvPr/>
            </p:nvSpPr>
            <p:spPr>
              <a:xfrm>
                <a:off x="427678" y="2423441"/>
                <a:ext cx="8343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 </a:t>
                </a:r>
                <a:r>
                  <a:rPr lang="en-US" sz="1600" kern="1200" dirty="0" err="1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ms</a:t>
                </a:r>
                <a:r>
                  <a:rPr lang="en-US" sz="1600" kern="1200" dirty="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kern="1200" baseline="30000" dirty="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5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417675"/>
            <a:ext cx="10234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Bonnie’s Unusual Behavior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4422" y="1610211"/>
            <a:ext cx="51184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Despite strong shear and an ERC, Bonnie maintained intensity–how?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Unclear </a:t>
            </a:r>
            <a:r>
              <a:rPr lang="en-US" sz="2200" dirty="0"/>
              <a:t>how Bonnie maintained intensity at the start of its ERC 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Larger </a:t>
            </a:r>
            <a:r>
              <a:rPr lang="en-US" sz="2200" dirty="0"/>
              <a:t>RMW during and post-ERC </a:t>
            </a:r>
            <a:endParaRPr lang="en-US" sz="2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Larger </a:t>
            </a:r>
            <a:r>
              <a:rPr lang="en-US" sz="2200" dirty="0"/>
              <a:t>TCs are more resistant to shear (Jones 1995, </a:t>
            </a:r>
            <a:r>
              <a:rPr lang="en-US" sz="2200" dirty="0" err="1"/>
              <a:t>DeMaria</a:t>
            </a:r>
            <a:r>
              <a:rPr lang="en-US" sz="2200" dirty="0"/>
              <a:t> 1996) </a:t>
            </a:r>
            <a:endParaRPr lang="en-US" sz="2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More </a:t>
            </a:r>
            <a:r>
              <a:rPr lang="en-US" sz="2200" dirty="0"/>
              <a:t>likely that </a:t>
            </a:r>
            <a:r>
              <a:rPr lang="en-US" sz="2200" dirty="0" err="1"/>
              <a:t>diabatic</a:t>
            </a:r>
            <a:r>
              <a:rPr lang="en-US" sz="2200" dirty="0"/>
              <a:t> heating could fall within the </a:t>
            </a:r>
            <a:r>
              <a:rPr lang="en-US" sz="2200" dirty="0" smtClean="0"/>
              <a:t>RMW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2" name="Rectangle 11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839326" y="1543005"/>
            <a:ext cx="4427621" cy="3771492"/>
            <a:chOff x="4251622" y="2604318"/>
            <a:chExt cx="4427621" cy="3771492"/>
          </a:xfrm>
        </p:grpSpPr>
        <p:grpSp>
          <p:nvGrpSpPr>
            <p:cNvPr id="32" name="Group 31"/>
            <p:cNvGrpSpPr/>
            <p:nvPr/>
          </p:nvGrpSpPr>
          <p:grpSpPr>
            <a:xfrm>
              <a:off x="4251622" y="2604318"/>
              <a:ext cx="4427621" cy="3771492"/>
              <a:chOff x="7549420" y="2111148"/>
              <a:chExt cx="4427621" cy="3771492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9" t="3119" r="10988" b="5224"/>
              <a:stretch/>
            </p:blipFill>
            <p:spPr>
              <a:xfrm>
                <a:off x="7549420" y="2111148"/>
                <a:ext cx="4427621" cy="3771492"/>
              </a:xfrm>
              <a:prstGeom prst="rect">
                <a:avLst/>
              </a:prstGeom>
            </p:spPr>
          </p:pic>
          <p:sp>
            <p:nvSpPr>
              <p:cNvPr id="35" name="Oval 34"/>
              <p:cNvSpPr/>
              <p:nvPr/>
            </p:nvSpPr>
            <p:spPr>
              <a:xfrm>
                <a:off x="8914069" y="3266533"/>
                <a:ext cx="1463040" cy="146304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658373" y="2607242"/>
              <a:ext cx="1420938" cy="292608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8/24 0021 UTC</a:t>
              </a:r>
              <a:endParaRPr lang="en-US" sz="16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439904" y="4090715"/>
            <a:ext cx="1801368" cy="807460"/>
            <a:chOff x="4487489" y="4950397"/>
            <a:chExt cx="1801368" cy="807460"/>
          </a:xfrm>
        </p:grpSpPr>
        <p:sp>
          <p:nvSpPr>
            <p:cNvPr id="37" name="TextBox 36"/>
            <p:cNvSpPr txBox="1"/>
            <p:nvPr/>
          </p:nvSpPr>
          <p:spPr>
            <a:xfrm>
              <a:off x="4487489" y="5326970"/>
              <a:ext cx="1801368" cy="430887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RMW = 85 km</a:t>
              </a:r>
              <a:endParaRPr lang="en-US" sz="22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5334003" y="4950397"/>
              <a:ext cx="278673" cy="3765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8329446" y="1610211"/>
            <a:ext cx="3875002" cy="1923428"/>
            <a:chOff x="6175759" y="2482231"/>
            <a:chExt cx="3875002" cy="1923428"/>
          </a:xfrm>
        </p:grpSpPr>
        <p:cxnSp>
          <p:nvCxnSpPr>
            <p:cNvPr id="40" name="Straight Arrow Connector 39"/>
            <p:cNvCxnSpPr/>
            <p:nvPr/>
          </p:nvCxnSpPr>
          <p:spPr>
            <a:xfrm flipH="1">
              <a:off x="6175759" y="3691420"/>
              <a:ext cx="1623960" cy="714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799719" y="2482231"/>
              <a:ext cx="2251042" cy="144655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Substantial </a:t>
              </a:r>
              <a:r>
                <a:rPr lang="en-US" sz="2200" dirty="0" err="1" smtClean="0"/>
                <a:t>diabatic</a:t>
              </a:r>
              <a:r>
                <a:rPr lang="en-US" sz="2200" dirty="0" smtClean="0"/>
                <a:t> heating contribution from primary eyewall</a:t>
              </a:r>
              <a:endParaRPr lang="en-US" sz="2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679869" y="5385931"/>
            <a:ext cx="6318914" cy="646331"/>
          </a:xfrm>
          <a:prstGeom prst="rect">
            <a:avLst/>
          </a:prstGeom>
          <a:solidFill>
            <a:schemeClr val="bg1">
              <a:alpha val="55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4184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Acknowledgements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Scientists at HRD</a:t>
            </a:r>
          </a:p>
          <a:p>
            <a:pPr lvl="1"/>
            <a:r>
              <a:rPr lang="en-US" dirty="0" smtClean="0"/>
              <a:t>Dr. Rob Rogers and Dr. Jun Zhang–thank you for your partnership and help with analysis</a:t>
            </a:r>
          </a:p>
          <a:p>
            <a:pPr lvl="1"/>
            <a:r>
              <a:rPr lang="en-US" dirty="0" smtClean="0"/>
              <a:t>Nancy Griffin–thanks for digging up old radar data</a:t>
            </a:r>
          </a:p>
          <a:p>
            <a:pPr lvl="1"/>
            <a:r>
              <a:rPr lang="en-US" dirty="0" smtClean="0"/>
              <a:t>Dr. Frank Marks, Dr. Paul </a:t>
            </a:r>
            <a:r>
              <a:rPr lang="en-US" dirty="0" err="1" smtClean="0"/>
              <a:t>Reasor</a:t>
            </a:r>
            <a:r>
              <a:rPr lang="en-US" dirty="0" smtClean="0"/>
              <a:t>, and Dr. John </a:t>
            </a:r>
            <a:r>
              <a:rPr lang="en-US" dirty="0" err="1" smtClean="0"/>
              <a:t>Gamache</a:t>
            </a:r>
            <a:r>
              <a:rPr lang="en-US" dirty="0" smtClean="0"/>
              <a:t>–thanks for being available for discussions</a:t>
            </a:r>
          </a:p>
          <a:p>
            <a:r>
              <a:rPr lang="en-US" sz="2400" dirty="0" smtClean="0"/>
              <a:t>Dr. James </a:t>
            </a:r>
            <a:r>
              <a:rPr lang="en-US" sz="2400" dirty="0" err="1" smtClean="0"/>
              <a:t>Kossin</a:t>
            </a:r>
            <a:r>
              <a:rPr lang="en-US" sz="2400" dirty="0" smtClean="0"/>
              <a:t>–thank you for generously providing data</a:t>
            </a:r>
          </a:p>
          <a:p>
            <a:r>
              <a:rPr lang="en-US" sz="2400" dirty="0" smtClean="0"/>
              <a:t>Dr. Christopher </a:t>
            </a:r>
            <a:r>
              <a:rPr lang="en-US" sz="2400" dirty="0" err="1" smtClean="0"/>
              <a:t>Rozoff</a:t>
            </a:r>
            <a:r>
              <a:rPr lang="en-US" sz="2400" dirty="0" smtClean="0"/>
              <a:t>–thank you for providing microwave data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5" name="Rectangle 4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34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10" y="13311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References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69710" y="1204796"/>
            <a:ext cx="1138223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DeMaria</a:t>
            </a:r>
            <a:r>
              <a:rPr lang="en-US" sz="1400" dirty="0"/>
              <a:t>, M., 1996: The effect of vertical shear on tropical cyclone intensity change</a:t>
            </a:r>
            <a:r>
              <a:rPr lang="en-US" sz="1400" i="1" dirty="0"/>
              <a:t>. J. </a:t>
            </a:r>
            <a:r>
              <a:rPr lang="en-US" sz="1400" i="1" dirty="0" smtClean="0"/>
              <a:t>Atmos. Sci</a:t>
            </a:r>
            <a:r>
              <a:rPr lang="en-US" sz="1400" dirty="0"/>
              <a:t>., </a:t>
            </a:r>
            <a:r>
              <a:rPr lang="en-US" sz="1400" b="1" dirty="0"/>
              <a:t>53</a:t>
            </a:r>
            <a:r>
              <a:rPr lang="en-US" sz="1400" dirty="0"/>
              <a:t>, 2076–2087.</a:t>
            </a:r>
          </a:p>
          <a:p>
            <a:r>
              <a:rPr lang="en-US" sz="1400" dirty="0" err="1"/>
              <a:t>Didlake</a:t>
            </a:r>
            <a:r>
              <a:rPr lang="en-US" sz="1400" dirty="0"/>
              <a:t>, A. C., Jr., and R. A. </a:t>
            </a:r>
            <a:r>
              <a:rPr lang="en-US" sz="1400" dirty="0" err="1"/>
              <a:t>Houze</a:t>
            </a:r>
            <a:r>
              <a:rPr lang="en-US" sz="1400" dirty="0"/>
              <a:t> Jr., 2011: Kinematics of the secondary eyewall observed </a:t>
            </a:r>
            <a:r>
              <a:rPr lang="en-US" sz="1400" dirty="0" smtClean="0"/>
              <a:t>in Hurricane </a:t>
            </a:r>
            <a:r>
              <a:rPr lang="en-US" sz="1400" dirty="0"/>
              <a:t>Rita (2005). </a:t>
            </a:r>
            <a:r>
              <a:rPr lang="en-US" sz="1400" i="1" dirty="0"/>
              <a:t>J. Atmos. Sci., </a:t>
            </a:r>
            <a:r>
              <a:rPr lang="en-US" sz="1400" b="1" dirty="0"/>
              <a:t>68, </a:t>
            </a:r>
            <a:r>
              <a:rPr lang="en-US" sz="1400" dirty="0"/>
              <a:t>1620-1636.</a:t>
            </a:r>
          </a:p>
          <a:p>
            <a:r>
              <a:rPr lang="en-US" sz="1400" dirty="0"/>
              <a:t>Frank, W. M., and E. A. Ritchie, 2001: Effects of vertical wind shear on the intensity and	structure of numerically simulated hurricanes. </a:t>
            </a:r>
            <a:r>
              <a:rPr lang="en-US" sz="1400" i="1" dirty="0"/>
              <a:t>Mon. </a:t>
            </a:r>
            <a:r>
              <a:rPr lang="en-US" sz="1400" i="1" dirty="0" err="1"/>
              <a:t>Wea</a:t>
            </a:r>
            <a:r>
              <a:rPr lang="en-US" sz="1400" i="1" dirty="0"/>
              <a:t>. Rev., </a:t>
            </a:r>
            <a:r>
              <a:rPr lang="en-US" sz="1400" b="1" dirty="0"/>
              <a:t>129, </a:t>
            </a:r>
            <a:r>
              <a:rPr lang="en-US" sz="1400" dirty="0"/>
              <a:t>2249-2269.</a:t>
            </a:r>
          </a:p>
          <a:p>
            <a:r>
              <a:rPr lang="en-US" sz="1400" dirty="0" err="1" smtClean="0"/>
              <a:t>Houze</a:t>
            </a:r>
            <a:r>
              <a:rPr lang="en-US" sz="1400" dirty="0"/>
              <a:t>, R. A., Jr., S. S. Chen, B. F. </a:t>
            </a:r>
            <a:r>
              <a:rPr lang="en-US" sz="1400" dirty="0" err="1"/>
              <a:t>Smull</a:t>
            </a:r>
            <a:r>
              <a:rPr lang="en-US" sz="1400" dirty="0"/>
              <a:t>, W.-C. Lee, and M. M. Bell, 2007: Hurricane </a:t>
            </a:r>
            <a:r>
              <a:rPr lang="en-US" sz="1400" dirty="0" smtClean="0"/>
              <a:t>intensity and </a:t>
            </a:r>
            <a:r>
              <a:rPr lang="en-US" sz="1400" dirty="0"/>
              <a:t>eyewall replacement. </a:t>
            </a:r>
            <a:r>
              <a:rPr lang="en-US" sz="1400" i="1" dirty="0"/>
              <a:t>Science, </a:t>
            </a:r>
            <a:r>
              <a:rPr lang="en-US" sz="1400" b="1" dirty="0"/>
              <a:t>315, </a:t>
            </a:r>
            <a:r>
              <a:rPr lang="en-US" sz="1400" dirty="0"/>
              <a:t>1235-1239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Jones, S. C., 1995: The evolution of vortices in vertical shear. I: Initially </a:t>
            </a:r>
            <a:r>
              <a:rPr lang="en-US" sz="1400" dirty="0" err="1"/>
              <a:t>barotropic</a:t>
            </a:r>
            <a:r>
              <a:rPr lang="en-US" sz="1400" dirty="0"/>
              <a:t> </a:t>
            </a:r>
            <a:r>
              <a:rPr lang="en-US" sz="1400" dirty="0" smtClean="0"/>
              <a:t>vortices. </a:t>
            </a:r>
            <a:r>
              <a:rPr lang="en-US" sz="1400" i="1" dirty="0" smtClean="0"/>
              <a:t>Quart</a:t>
            </a:r>
            <a:r>
              <a:rPr lang="en-US" sz="1400" i="1" dirty="0"/>
              <a:t>. J. Roy. Meteor. Soc.</a:t>
            </a:r>
            <a:r>
              <a:rPr lang="en-US" sz="1400" dirty="0"/>
              <a:t>, </a:t>
            </a:r>
            <a:r>
              <a:rPr lang="en-US" sz="1400" b="1" dirty="0"/>
              <a:t>121</a:t>
            </a:r>
            <a:r>
              <a:rPr lang="en-US" sz="1400" dirty="0"/>
              <a:t>, 821–851.</a:t>
            </a:r>
          </a:p>
          <a:p>
            <a:r>
              <a:rPr lang="en-US" sz="1400" dirty="0" err="1" smtClean="0"/>
              <a:t>Kossin</a:t>
            </a:r>
            <a:r>
              <a:rPr lang="en-US" sz="1400" dirty="0"/>
              <a:t>, J. P., and M. </a:t>
            </a:r>
            <a:r>
              <a:rPr lang="en-US" sz="1400" dirty="0" err="1"/>
              <a:t>Sitkowski</a:t>
            </a:r>
            <a:r>
              <a:rPr lang="en-US" sz="1400" dirty="0"/>
              <a:t>, 2009: An objective model for identifying secondary </a:t>
            </a:r>
            <a:r>
              <a:rPr lang="en-US" sz="1400" dirty="0" smtClean="0"/>
              <a:t>eyewall formation </a:t>
            </a:r>
            <a:r>
              <a:rPr lang="en-US" sz="1400" dirty="0"/>
              <a:t>in hurricanes. </a:t>
            </a:r>
            <a:r>
              <a:rPr lang="en-US" sz="1400" i="1" dirty="0"/>
              <a:t>Mon. </a:t>
            </a:r>
            <a:r>
              <a:rPr lang="en-US" sz="1400" i="1" dirty="0" err="1"/>
              <a:t>Wea</a:t>
            </a:r>
            <a:r>
              <a:rPr lang="en-US" sz="1400" i="1" dirty="0"/>
              <a:t>. Rev</a:t>
            </a:r>
            <a:r>
              <a:rPr lang="en-US" sz="1400" dirty="0"/>
              <a:t>., </a:t>
            </a:r>
            <a:r>
              <a:rPr lang="en-US" sz="1400" b="1" dirty="0"/>
              <a:t>137</a:t>
            </a:r>
            <a:r>
              <a:rPr lang="en-US" sz="1400" dirty="0"/>
              <a:t>, 876–892. </a:t>
            </a:r>
          </a:p>
          <a:p>
            <a:r>
              <a:rPr lang="en-US" sz="1400" dirty="0" err="1" smtClean="0"/>
              <a:t>Riemer</a:t>
            </a:r>
            <a:r>
              <a:rPr lang="en-US" sz="1400" dirty="0"/>
              <a:t>, M., M. T. Montgomery, and M. E. Nicholls, 2010: A new paradigm for </a:t>
            </a:r>
            <a:r>
              <a:rPr lang="en-US" sz="1400" dirty="0" smtClean="0"/>
              <a:t>intensity modification </a:t>
            </a:r>
            <a:r>
              <a:rPr lang="en-US" sz="1400" dirty="0"/>
              <a:t>of tropical cyclones: thermodynamic impact of vertical wind shear on </a:t>
            </a:r>
            <a:r>
              <a:rPr lang="en-US" sz="1400" dirty="0" smtClean="0"/>
              <a:t>the inflow	layer</a:t>
            </a:r>
            <a:r>
              <a:rPr lang="en-US" sz="1400" dirty="0"/>
              <a:t>. </a:t>
            </a:r>
            <a:r>
              <a:rPr lang="en-US" sz="1400" i="1" dirty="0"/>
              <a:t>Atmos. Chem. Phys., </a:t>
            </a:r>
            <a:r>
              <a:rPr lang="en-US" sz="1400" b="1" dirty="0"/>
              <a:t>10, </a:t>
            </a:r>
            <a:r>
              <a:rPr lang="en-US" sz="1400" dirty="0"/>
              <a:t>3163-3188. </a:t>
            </a:r>
          </a:p>
          <a:p>
            <a:r>
              <a:rPr lang="en-US" sz="1400" dirty="0" err="1"/>
              <a:t>Sitkowski</a:t>
            </a:r>
            <a:r>
              <a:rPr lang="en-US" sz="1400" dirty="0"/>
              <a:t>, M., J. P. </a:t>
            </a:r>
            <a:r>
              <a:rPr lang="en-US" sz="1400" dirty="0" err="1"/>
              <a:t>Kossin</a:t>
            </a:r>
            <a:r>
              <a:rPr lang="en-US" sz="1400" dirty="0"/>
              <a:t>, and C. M. </a:t>
            </a:r>
            <a:r>
              <a:rPr lang="en-US" sz="1400" dirty="0" err="1"/>
              <a:t>Rozoff</a:t>
            </a:r>
            <a:r>
              <a:rPr lang="en-US" sz="1400" dirty="0"/>
              <a:t>, 2011: Intensity and structure changes during	hurricane eyewall replacement cycles. </a:t>
            </a:r>
            <a:r>
              <a:rPr lang="en-US" sz="1400" i="1" dirty="0"/>
              <a:t>Mon. </a:t>
            </a:r>
            <a:r>
              <a:rPr lang="en-US" sz="1400" i="1" dirty="0" err="1"/>
              <a:t>Wea</a:t>
            </a:r>
            <a:r>
              <a:rPr lang="en-US" sz="1400" i="1" dirty="0"/>
              <a:t>. Rev., </a:t>
            </a:r>
            <a:r>
              <a:rPr lang="en-US" sz="1400" b="1" dirty="0"/>
              <a:t>139, </a:t>
            </a:r>
            <a:r>
              <a:rPr lang="en-US" sz="1400" dirty="0"/>
              <a:t>3829-3847.</a:t>
            </a:r>
          </a:p>
          <a:p>
            <a:r>
              <a:rPr lang="en-US" sz="1400" dirty="0"/>
              <a:t>Tang, B., and K. Emanuel, 2010: Midlevel ventilation’s constraint on tropical cyclone </a:t>
            </a:r>
            <a:r>
              <a:rPr lang="en-US" sz="1400" dirty="0" smtClean="0"/>
              <a:t>intensity. </a:t>
            </a:r>
            <a:r>
              <a:rPr lang="en-US" sz="1400" i="1" dirty="0" smtClean="0"/>
              <a:t>J</a:t>
            </a:r>
            <a:r>
              <a:rPr lang="en-US" sz="1400" i="1" dirty="0"/>
              <a:t>. Atmos. Sci</a:t>
            </a:r>
            <a:r>
              <a:rPr lang="en-US" sz="1400" dirty="0"/>
              <a:t>., </a:t>
            </a:r>
            <a:r>
              <a:rPr lang="en-US" sz="1400" b="1" dirty="0"/>
              <a:t>67</a:t>
            </a:r>
            <a:r>
              <a:rPr lang="en-US" sz="1400" dirty="0"/>
              <a:t>, 1817–1830.</a:t>
            </a:r>
          </a:p>
          <a:p>
            <a:r>
              <a:rPr lang="en-US" sz="1400" dirty="0"/>
              <a:t>Tang, B. and K. Emanuel, </a:t>
            </a:r>
            <a:r>
              <a:rPr lang="en-US" sz="1400" dirty="0" smtClean="0"/>
              <a:t>2012: </a:t>
            </a:r>
            <a:r>
              <a:rPr lang="en-US" sz="1400" dirty="0"/>
              <a:t>A ventilation index for tropical cyclones.</a:t>
            </a:r>
            <a:r>
              <a:rPr lang="en-US" sz="1400" i="1" dirty="0"/>
              <a:t> Bull. Amer. </a:t>
            </a:r>
            <a:r>
              <a:rPr lang="en-US" sz="1400" i="1" dirty="0" smtClean="0"/>
              <a:t>Meteor. Soc</a:t>
            </a:r>
            <a:r>
              <a:rPr lang="en-US" sz="1400" dirty="0"/>
              <a:t>., </a:t>
            </a:r>
            <a:r>
              <a:rPr lang="en-US" sz="1400" b="1" dirty="0"/>
              <a:t>December 2012</a:t>
            </a:r>
            <a:r>
              <a:rPr lang="en-US" sz="1400" dirty="0"/>
              <a:t>, 1901 – 1912. </a:t>
            </a:r>
          </a:p>
          <a:p>
            <a:r>
              <a:rPr lang="en-US" sz="1400" dirty="0"/>
              <a:t>Terwey, W. D., and M. T. Montgomery (2008), Secondary eyewall formation in two </a:t>
            </a:r>
            <a:r>
              <a:rPr lang="en-US" sz="1400" dirty="0" smtClean="0"/>
              <a:t>idealized, full‐physics </a:t>
            </a:r>
            <a:r>
              <a:rPr lang="en-US" sz="1400" dirty="0"/>
              <a:t>modeled hurricanes. </a:t>
            </a:r>
            <a:r>
              <a:rPr lang="en-US" sz="1400" i="1" dirty="0"/>
              <a:t>J. </a:t>
            </a:r>
            <a:r>
              <a:rPr lang="en-US" sz="1400" i="1" dirty="0" err="1"/>
              <a:t>Geophys</a:t>
            </a:r>
            <a:r>
              <a:rPr lang="en-US" sz="1400" i="1" dirty="0"/>
              <a:t>. Res</a:t>
            </a:r>
            <a:r>
              <a:rPr lang="en-US" sz="1400" dirty="0"/>
              <a:t>.,</a:t>
            </a:r>
            <a:r>
              <a:rPr lang="en-US" sz="1400" b="1" dirty="0"/>
              <a:t> 113</a:t>
            </a:r>
            <a:r>
              <a:rPr lang="en-US" sz="1400" dirty="0"/>
              <a:t>, D12112. </a:t>
            </a:r>
          </a:p>
          <a:p>
            <a:r>
              <a:rPr lang="en-US" sz="1400" dirty="0"/>
              <a:t>Willoughby, H. E., J. A. Clos, and M. G. </a:t>
            </a:r>
            <a:r>
              <a:rPr lang="en-US" sz="1400" dirty="0" err="1"/>
              <a:t>Shoreibah</a:t>
            </a:r>
            <a:r>
              <a:rPr lang="en-US" sz="1400" dirty="0"/>
              <a:t>, 1982: Concentric eye walls, secondary </a:t>
            </a:r>
            <a:r>
              <a:rPr lang="en-US" sz="1400" dirty="0" smtClean="0"/>
              <a:t>wind maxima</a:t>
            </a:r>
            <a:r>
              <a:rPr lang="en-US" sz="1400" dirty="0"/>
              <a:t>, and the evolution of the hurricane vortex. </a:t>
            </a:r>
            <a:r>
              <a:rPr lang="en-US" sz="1400" i="1" dirty="0"/>
              <a:t>J. Atmos. Sci., </a:t>
            </a:r>
            <a:r>
              <a:rPr lang="en-US" sz="1400" b="1" dirty="0"/>
              <a:t>39, </a:t>
            </a:r>
            <a:r>
              <a:rPr lang="en-US" sz="1400" dirty="0"/>
              <a:t>395-411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6" name="Rectangle 5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266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5516" y="2887579"/>
            <a:ext cx="5438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Other Figures and Tables</a:t>
            </a:r>
            <a:endParaRPr lang="en-US" sz="36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4" name="Rectangle 3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93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6" name="Rectangle 5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85" y="174390"/>
            <a:ext cx="1133881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Secondary Eyewall Formation (SEF) Mechanisms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873845" y="1322532"/>
          <a:ext cx="8444309" cy="4812224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012970"/>
                <a:gridCol w="4431339"/>
              </a:tblGrid>
              <a:tr h="2753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SEF Mechanism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Studies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9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Projection of convective scale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Judt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Chen (2010)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dynamics onto azimuthal mean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Rozoff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 al. (2012)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Zh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 and Zhu (2014)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49226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VRWs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Abarca</a:t>
                      </a:r>
                      <a:r>
                        <a:rPr lang="en-US" sz="2000" u="none" strike="noStrike" dirty="0">
                          <a:effectLst/>
                        </a:rPr>
                        <a:t> &amp; </a:t>
                      </a:r>
                      <a:r>
                        <a:rPr lang="en-US" sz="2000" u="none" strike="noStrike" dirty="0" err="1">
                          <a:effectLst/>
                        </a:rPr>
                        <a:t>Corbosiero</a:t>
                      </a:r>
                      <a:r>
                        <a:rPr lang="en-US" sz="2000" u="none" strike="noStrike" dirty="0">
                          <a:effectLst/>
                        </a:rPr>
                        <a:t> 2011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Montgomery </a:t>
                      </a:r>
                      <a:r>
                        <a:rPr lang="en-US" sz="2000" u="none" strike="noStrike" dirty="0">
                          <a:effectLst/>
                        </a:rPr>
                        <a:t>and </a:t>
                      </a:r>
                      <a:r>
                        <a:rPr lang="en-US" sz="2000" u="none" strike="noStrike" dirty="0" err="1">
                          <a:effectLst/>
                        </a:rPr>
                        <a:t>Kallenbach</a:t>
                      </a:r>
                      <a:r>
                        <a:rPr lang="en-US" sz="2000" u="none" strike="noStrike" dirty="0">
                          <a:effectLst/>
                        </a:rPr>
                        <a:t> 1997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External forcing  (trough, jet, shear)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Nong</a:t>
                      </a:r>
                      <a:r>
                        <a:rPr lang="en-US" sz="2000" u="none" strike="noStrike" dirty="0">
                          <a:effectLst/>
                        </a:rPr>
                        <a:t> and Emanuel 2003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Dai et al. 2017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Zhang et al. 2017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Unbalanced boundary layer dynamics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Huang et al. 2012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7535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Abarca</a:t>
                      </a:r>
                      <a:r>
                        <a:rPr lang="en-US" sz="2000" u="none" strike="noStrike" dirty="0">
                          <a:effectLst/>
                        </a:rPr>
                        <a:t> &amp; Montgomery 2013, 2015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4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r="3977"/>
          <a:stretch/>
        </p:blipFill>
        <p:spPr>
          <a:xfrm>
            <a:off x="1972609" y="2281404"/>
            <a:ext cx="8246781" cy="36576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972609" y="1728681"/>
            <a:ext cx="2128788" cy="2243579"/>
            <a:chOff x="1972609" y="1728681"/>
            <a:chExt cx="2128788" cy="2243579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816099" y="3239309"/>
              <a:ext cx="1285298" cy="73295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972609" y="1728681"/>
              <a:ext cx="2033337" cy="7078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Intensification as shear increased</a:t>
              </a:r>
              <a:endParaRPr lang="en-US" sz="20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798752" y="1772745"/>
            <a:ext cx="4069664" cy="1017318"/>
            <a:chOff x="4881831" y="1801442"/>
            <a:chExt cx="2871959" cy="1017318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4942872" y="2818760"/>
              <a:ext cx="230625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881831" y="1801442"/>
              <a:ext cx="2871959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Steady-state, high shear (&gt; 12m/s)</a:t>
              </a:r>
              <a:endParaRPr lang="en-US" sz="20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03011" y="2868326"/>
            <a:ext cx="657199" cy="664109"/>
            <a:chOff x="5813147" y="2839453"/>
            <a:chExt cx="657199" cy="664109"/>
          </a:xfrm>
        </p:grpSpPr>
        <p:sp>
          <p:nvSpPr>
            <p:cNvPr id="19" name="5-Point Star 18"/>
            <p:cNvSpPr/>
            <p:nvPr/>
          </p:nvSpPr>
          <p:spPr>
            <a:xfrm>
              <a:off x="5813147" y="2839453"/>
              <a:ext cx="282853" cy="263999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6946" y="3103452"/>
              <a:ext cx="60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SEF </a:t>
              </a:r>
              <a:endParaRPr lang="en-US" sz="2000" dirty="0"/>
            </a:p>
          </p:txBody>
        </p:sp>
      </p:grp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Intensity Change in Hurricane Bonnie </a:t>
            </a:r>
            <a:endParaRPr lang="en-US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4528681" y="3933189"/>
            <a:ext cx="400640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Motivation: How did Bonnie maintain intensity under high shear AND an ERC?</a:t>
            </a:r>
            <a:endParaRPr lang="en-US" sz="2400" b="1" dirty="0"/>
          </a:p>
        </p:txBody>
      </p:sp>
      <p:grpSp>
        <p:nvGrpSpPr>
          <p:cNvPr id="15" name="Group 1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6" name="Rectangle 15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 rot="16200000">
            <a:off x="9471427" y="3846088"/>
            <a:ext cx="160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(850–200 </a:t>
            </a:r>
            <a:r>
              <a:rPr lang="en-US" dirty="0" err="1" smtClean="0">
                <a:solidFill>
                  <a:srgbClr val="FF0000"/>
                </a:solidFill>
              </a:rPr>
              <a:t>mb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7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657" y="1291770"/>
            <a:ext cx="4659085" cy="4572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7714" y="145143"/>
            <a:ext cx="9231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 Light" panose="020F0302020204030204" pitchFamily="34" charset="0"/>
              </a:rPr>
              <a:t>Bonnie’s Track</a:t>
            </a:r>
            <a:endParaRPr lang="en-US" sz="4000" dirty="0">
              <a:latin typeface="Calibri Light" panose="020F0302020204030204" pitchFamily="34" charset="0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6" name="Rectangle 5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55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82502" y="1463867"/>
            <a:ext cx="360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65 dropsondes from 12 UTC 23 Aug. – 05 UTC 25 Aug.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18448" y="2345835"/>
            <a:ext cx="3999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B9B67"/>
                </a:solidFill>
              </a:rPr>
              <a:t>Primary eyewall </a:t>
            </a:r>
            <a:r>
              <a:rPr lang="en-US" sz="2000" dirty="0"/>
              <a:t>(20 – 50 km; 12 UTC 23 Aug. – 14 UTC 24 Aug. </a:t>
            </a:r>
            <a:r>
              <a:rPr lang="en-US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8448" y="3156279"/>
            <a:ext cx="4095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Secondary eyewall  </a:t>
            </a:r>
            <a:r>
              <a:rPr lang="en-US" sz="2000" dirty="0"/>
              <a:t>(70 – 115 km; 12 UTC 23 Aug. – 14 UTC 24 Aug.)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18448" y="4696663"/>
            <a:ext cx="3706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other </a:t>
            </a:r>
            <a:r>
              <a:rPr lang="en-US" sz="2000" dirty="0" smtClean="0"/>
              <a:t>times &amp; radii in white</a:t>
            </a:r>
            <a:endParaRPr lang="en-US" sz="2000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9" name="Rectangle 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82" y="767022"/>
            <a:ext cx="5486400" cy="5486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18448" y="3917343"/>
            <a:ext cx="4095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B246"/>
                </a:solidFill>
              </a:rPr>
              <a:t>E</a:t>
            </a:r>
            <a:r>
              <a:rPr lang="en-US" sz="2000" b="1" dirty="0" smtClean="0">
                <a:solidFill>
                  <a:srgbClr val="24B246"/>
                </a:solidFill>
              </a:rPr>
              <a:t>yewall post-ERC  </a:t>
            </a:r>
            <a:r>
              <a:rPr lang="en-US" sz="2000" dirty="0"/>
              <a:t>(70 – 115 km; </a:t>
            </a:r>
            <a:r>
              <a:rPr lang="en-US" sz="2000" dirty="0" smtClean="0"/>
              <a:t>14 </a:t>
            </a:r>
            <a:r>
              <a:rPr lang="en-US" sz="2000" dirty="0"/>
              <a:t>UTC </a:t>
            </a:r>
            <a:r>
              <a:rPr lang="en-US" sz="2000" dirty="0" smtClean="0"/>
              <a:t>24 </a:t>
            </a:r>
            <a:r>
              <a:rPr lang="en-US" sz="2000" dirty="0"/>
              <a:t>Aug. – </a:t>
            </a:r>
            <a:r>
              <a:rPr lang="en-US" sz="2000" dirty="0" smtClean="0"/>
              <a:t>01 </a:t>
            </a:r>
            <a:r>
              <a:rPr lang="en-US" sz="2000" dirty="0"/>
              <a:t>UTC </a:t>
            </a:r>
            <a:r>
              <a:rPr lang="en-US" sz="2000" dirty="0" smtClean="0"/>
              <a:t>25 </a:t>
            </a:r>
            <a:r>
              <a:rPr lang="en-US" sz="2000" dirty="0"/>
              <a:t>Aug.)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3137" y="256674"/>
            <a:ext cx="5951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Dropsondes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08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ed321535\Documents\Thesis\Bonnie_files\vl_r_23U1-24U1_10o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1"/>
          <a:stretch/>
        </p:blipFill>
        <p:spPr bwMode="auto">
          <a:xfrm>
            <a:off x="5671200" y="1975485"/>
            <a:ext cx="5046198" cy="365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4" t="4943" r="7442"/>
          <a:stretch/>
        </p:blipFill>
        <p:spPr bwMode="auto">
          <a:xfrm>
            <a:off x="1930851" y="1819877"/>
            <a:ext cx="4349409" cy="38130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8969" y="224589"/>
            <a:ext cx="6641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Smoothing Flight-Level </a:t>
            </a:r>
            <a:r>
              <a:rPr lang="en-US" sz="4000" dirty="0">
                <a:latin typeface="+mj-lt"/>
              </a:rPr>
              <a:t>D</a:t>
            </a:r>
            <a:r>
              <a:rPr lang="en-US" sz="4000" dirty="0" smtClean="0">
                <a:latin typeface="+mj-lt"/>
              </a:rPr>
              <a:t>ata</a:t>
            </a:r>
            <a:endParaRPr lang="en-US" sz="4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6227" y="1590496"/>
            <a:ext cx="24656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Raw tangential wind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449619" y="1322011"/>
            <a:ext cx="3489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Tangential wind fit with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order polynomial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566173" y="5647849"/>
            <a:ext cx="9428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order polynomial captures major structural changes in tangential wind, while smoothing out small-scale fluctuations</a:t>
            </a:r>
            <a:endParaRPr lang="en-US" sz="2000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1" name="Rectangle 10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94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Flight-level Data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38200" y="1395621"/>
          <a:ext cx="10711454" cy="5332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028"/>
                <a:gridCol w="792557"/>
                <a:gridCol w="1137420"/>
                <a:gridCol w="1257908"/>
                <a:gridCol w="1348397"/>
                <a:gridCol w="1171586"/>
                <a:gridCol w="905318"/>
                <a:gridCol w="749382"/>
                <a:gridCol w="848235"/>
                <a:gridCol w="983058"/>
                <a:gridCol w="685565"/>
              </a:tblGrid>
              <a:tr h="5602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Flight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#Pass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Pressure (mb)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Start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End Time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Middle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 Drops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LF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Dual Dop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602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0813 UTC 0823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1733 UTC 0823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 UTC 0823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602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1956 UTC 0823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0718 UTC 0824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00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102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1736 UTC 0823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0230 UTC 0824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00 UTC  0824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FAST &amp; normal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602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1726 UTC 0823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0240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00 UTC 0824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Normal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763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0757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1848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001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1951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0643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00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001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1834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0200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00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602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850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1825 UTC 0824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0310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00 UTC 0825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05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764405"/>
              </p:ext>
            </p:extLst>
          </p:nvPr>
        </p:nvGraphicFramePr>
        <p:xfrm>
          <a:off x="2090179" y="1561294"/>
          <a:ext cx="3453655" cy="4270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0555"/>
                <a:gridCol w="963908"/>
                <a:gridCol w="979192"/>
              </a:tblGrid>
              <a:tr h="5047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bin (UTC)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# flight legs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8/23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12 - 18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047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8/23 – 8/24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18 - 00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00 - 06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06 - 12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12 - 18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047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8/24 – 8/25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18 - 00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00 - 06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06 -12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3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12 - 18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833948"/>
              </p:ext>
            </p:extLst>
          </p:nvPr>
        </p:nvGraphicFramePr>
        <p:xfrm>
          <a:off x="7090518" y="1489860"/>
          <a:ext cx="3566088" cy="2742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6269"/>
                <a:gridCol w="1466819"/>
                <a:gridCol w="1143000"/>
              </a:tblGrid>
              <a:tr h="7590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bin (UTC)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# flight legs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6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8/23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 20 - 21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6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 21 - 22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6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22 -23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6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23 - 00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6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8/24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00 - 01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4350" y="0"/>
            <a:ext cx="8934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Calibri Light" panose="020F0302020204030204" pitchFamily="34" charset="0"/>
              </a:rPr>
              <a:t>Hovmöller</a:t>
            </a:r>
            <a:r>
              <a:rPr lang="en-US" sz="4000" dirty="0" smtClean="0">
                <a:latin typeface="Calibri Light" panose="020F0302020204030204" pitchFamily="34" charset="0"/>
              </a:rPr>
              <a:t> Time Bins</a:t>
            </a:r>
            <a:endParaRPr lang="en-US" sz="4000" dirty="0">
              <a:latin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645" y="1089750"/>
            <a:ext cx="222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USAF Time Bins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90518" y="1060065"/>
            <a:ext cx="2632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P-3 Radar Time Bins</a:t>
            </a:r>
            <a:endParaRPr lang="en-US" sz="2000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>
          <a:xfrm>
            <a:off x="0" y="6384468"/>
            <a:ext cx="12192000" cy="457200"/>
            <a:chOff x="0" y="5591181"/>
            <a:chExt cx="12192000" cy="609594"/>
          </a:xfrm>
        </p:grpSpPr>
        <p:sp>
          <p:nvSpPr>
            <p:cNvPr id="9" name="Rectangle 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30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d321535\Documents\Thesis\Images\700mb (flights 23U2, 24U2 and 25U1)\Hovmollers\vort_r_hovmoller_USAF_10op_lininter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4"/>
          <a:stretch/>
        </p:blipFill>
        <p:spPr bwMode="auto">
          <a:xfrm>
            <a:off x="5610020" y="1371600"/>
            <a:ext cx="631528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C:\Users\ed321535\Documents\Thesis\Images\700mb (flights 23U2, 24U2 and 25U1)\Hovmollers\vl_r_hovmoller_USAF_10op_lininter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4"/>
          <a:stretch/>
        </p:blipFill>
        <p:spPr bwMode="auto">
          <a:xfrm>
            <a:off x="326390" y="1418905"/>
            <a:ext cx="6093460" cy="54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352550" y="0"/>
            <a:ext cx="9486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 Light" panose="020F0302020204030204" pitchFamily="34" charset="0"/>
              </a:rPr>
              <a:t>Flight-level tangential wind (left) and relative vorticity (right)</a:t>
            </a:r>
            <a:endParaRPr lang="en-US" sz="4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7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631888" y="864451"/>
            <a:ext cx="6603183" cy="5486400"/>
            <a:chOff x="5631888" y="864451"/>
            <a:chExt cx="6603183" cy="5486400"/>
          </a:xfrm>
        </p:grpSpPr>
        <p:grpSp>
          <p:nvGrpSpPr>
            <p:cNvPr id="25" name="Group 24"/>
            <p:cNvGrpSpPr/>
            <p:nvPr/>
          </p:nvGrpSpPr>
          <p:grpSpPr>
            <a:xfrm>
              <a:off x="5631888" y="864451"/>
              <a:ext cx="6603183" cy="5486400"/>
              <a:chOff x="5631888" y="864451"/>
              <a:chExt cx="6603183" cy="548640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631888" y="864451"/>
                <a:ext cx="6177680" cy="5486400"/>
                <a:chOff x="5631888" y="864451"/>
                <a:chExt cx="6177680" cy="5486400"/>
              </a:xfrm>
            </p:grpSpPr>
            <p:pic>
              <p:nvPicPr>
                <p:cNvPr id="3" name="Picture 2" descr="C:\Users\ed321535\Documents\Thesis\Images\700mb (flights 23U2, 24U2 and 25U1)\Hovmollers\time_radius_vr_23U2-24U2_10op_lininterp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0048"/>
                <a:stretch/>
              </p:blipFill>
              <p:spPr bwMode="auto">
                <a:xfrm>
                  <a:off x="5631888" y="864451"/>
                  <a:ext cx="6177680" cy="5486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8" name="Straight Connector 7"/>
                <p:cNvCxnSpPr/>
                <p:nvPr/>
              </p:nvCxnSpPr>
              <p:spPr>
                <a:xfrm>
                  <a:off x="9017377" y="1449226"/>
                  <a:ext cx="15749" cy="4213992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TextBox 5"/>
              <p:cNvSpPr txBox="1"/>
              <p:nvPr/>
            </p:nvSpPr>
            <p:spPr>
              <a:xfrm>
                <a:off x="11391782" y="5293886"/>
                <a:ext cx="8355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inflow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262865" y="1449226"/>
                <a:ext cx="97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outflow</a:t>
                </a:r>
                <a:endParaRPr lang="en-US" dirty="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473756" y="3540316"/>
              <a:ext cx="4306824" cy="2122902"/>
              <a:chOff x="6473756" y="3540316"/>
              <a:chExt cx="4306824" cy="212290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492044" y="3556222"/>
                <a:ext cx="4288536" cy="2106996"/>
              </a:xfrm>
              <a:prstGeom prst="rect">
                <a:avLst/>
              </a:prstGeom>
              <a:solidFill>
                <a:schemeClr val="bg1">
                  <a:lumMod val="85000"/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6473756" y="3540316"/>
                <a:ext cx="4297680" cy="12031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extBox 3"/>
          <p:cNvSpPr txBox="1"/>
          <p:nvPr/>
        </p:nvSpPr>
        <p:spPr>
          <a:xfrm>
            <a:off x="-1" y="279676"/>
            <a:ext cx="10025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F</a:t>
            </a:r>
            <a:r>
              <a:rPr lang="en-US" sz="3200" dirty="0" smtClean="0">
                <a:latin typeface="+mj-lt"/>
              </a:rPr>
              <a:t>light-level angular momentum (left) and radial wind (right)</a:t>
            </a:r>
            <a:endParaRPr lang="en-US" sz="3200" dirty="0">
              <a:latin typeface="+mj-lt"/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20" name="Rectangle 19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4080" y="864451"/>
            <a:ext cx="6130081" cy="5486400"/>
            <a:chOff x="354080" y="864451"/>
            <a:chExt cx="6130081" cy="5486400"/>
          </a:xfrm>
        </p:grpSpPr>
        <p:pic>
          <p:nvPicPr>
            <p:cNvPr id="2" name="Picture 1" descr="C:\Users\ed321535\Documents\Thesis\Images\700mb (flights 23U2, 24U2 and 25U1)\Hovmollers\time_radius_ma_23U2-24U2_all_10op_lininterp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16"/>
            <a:stretch/>
          </p:blipFill>
          <p:spPr bwMode="auto">
            <a:xfrm>
              <a:off x="434817" y="864451"/>
              <a:ext cx="6049344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54080" y="1337392"/>
              <a:ext cx="107777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chemeClr val="bg2">
                      <a:lumMod val="50000"/>
                    </a:schemeClr>
                  </a:solidFill>
                </a:rPr>
                <a:t>08/23 15:00</a:t>
              </a:r>
              <a:endParaRPr lang="en-US" sz="13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59489" y="2427193"/>
            <a:ext cx="2236362" cy="453938"/>
            <a:chOff x="3459489" y="2427193"/>
            <a:chExt cx="2236362" cy="453938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3459489" y="2427193"/>
              <a:ext cx="1357193" cy="576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772672" y="2512877"/>
              <a:ext cx="1923179" cy="368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Inward advection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917378" y="815418"/>
            <a:ext cx="2250420" cy="1124259"/>
            <a:chOff x="5590642" y="2507602"/>
            <a:chExt cx="1661535" cy="11242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003406" y="2507602"/>
                  <a:ext cx="1248771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bg2">
                          <a:lumMod val="25000"/>
                        </a:schemeClr>
                      </a:solidFill>
                    </a:rPr>
                    <a:t>Secondary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acc>
                    </m:oMath>
                  </a14:m>
                  <a:r>
                    <a:rPr lang="en-US" sz="2000" baseline="-25000" dirty="0">
                      <a:solidFill>
                        <a:schemeClr val="bg2">
                          <a:lumMod val="25000"/>
                        </a:schemeClr>
                      </a:solidFill>
                    </a:rPr>
                    <a:t>max</a:t>
                  </a:r>
                  <a:r>
                    <a:rPr lang="en-US" sz="2000" dirty="0">
                      <a:solidFill>
                        <a:schemeClr val="bg2">
                          <a:lumMod val="25000"/>
                        </a:schemeClr>
                      </a:solidFill>
                    </a:rPr>
                    <a:t> </a:t>
                  </a:r>
                </a:p>
                <a:p>
                  <a:r>
                    <a:rPr lang="en-US" dirty="0" smtClean="0">
                      <a:solidFill>
                        <a:schemeClr val="bg2">
                          <a:lumMod val="25000"/>
                        </a:schemeClr>
                      </a:solidFill>
                    </a:rPr>
                    <a:t>location</a:t>
                  </a:r>
                  <a:endParaRPr lang="en-US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3406" y="2507602"/>
                  <a:ext cx="1248771" cy="67710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878" t="-1802" b="-135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H="1">
              <a:off x="5590642" y="3110432"/>
              <a:ext cx="555314" cy="5214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/>
        </p:nvCxnSpPr>
        <p:spPr>
          <a:xfrm>
            <a:off x="3820886" y="1449226"/>
            <a:ext cx="15749" cy="4213992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76685" y="3556659"/>
            <a:ext cx="4297680" cy="12031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413156" y="3248303"/>
            <a:ext cx="1534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ERC complete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94973" y="3556222"/>
            <a:ext cx="4288536" cy="2106996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3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8" y="316865"/>
            <a:ext cx="5943600" cy="344297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963868" y="3415030"/>
            <a:ext cx="5943600" cy="3442970"/>
            <a:chOff x="0" y="0"/>
            <a:chExt cx="5943600" cy="344297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943600" cy="3442970"/>
            </a:xfrm>
            <a:prstGeom prst="rect">
              <a:avLst/>
            </a:prstGeom>
          </p:spPr>
        </p:pic>
        <p:sp>
          <p:nvSpPr>
            <p:cNvPr id="7" name="TextBox 5"/>
            <p:cNvSpPr txBox="1"/>
            <p:nvPr/>
          </p:nvSpPr>
          <p:spPr>
            <a:xfrm>
              <a:off x="950026" y="3079736"/>
              <a:ext cx="459576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3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                        E                           N                        W                     S  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0"/>
            <a:ext cx="29638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Time-Azimuth </a:t>
            </a:r>
            <a:r>
              <a:rPr lang="en-US" sz="4000" dirty="0" err="1" smtClean="0">
                <a:latin typeface="+mj-lt"/>
              </a:rPr>
              <a:t>Hovmöller</a:t>
            </a:r>
            <a:r>
              <a:rPr lang="en-US" sz="4000" dirty="0" smtClean="0">
                <a:latin typeface="+mj-lt"/>
              </a:rPr>
              <a:t> of Radar Reflectivity </a:t>
            </a:r>
            <a:endParaRPr lang="en-US" sz="4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07468" y="548124"/>
            <a:ext cx="2293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Primary eyewall (20– 50 km)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8907468" y="3575169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Secondary eyewall (70–115 km)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604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926771" y="1369789"/>
          <a:ext cx="8997042" cy="537391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066295"/>
                <a:gridCol w="1310249"/>
                <a:gridCol w="1310249"/>
                <a:gridCol w="1310249"/>
              </a:tblGrid>
              <a:tr h="626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SHIPS Feature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ERC yes (mean)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ERC no (mean)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Bonnie (8/24 00Z)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Current intensity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110.41 kts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86.17 kts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Latitude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21.67°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27.04°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24.80°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Climatological depth of 26°C isotherm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95.43 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66.48 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54 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200-hPa zonal wind (200-800 km from center)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11.04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8.62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16.9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500 - 300 </a:t>
                      </a:r>
                      <a:r>
                        <a:rPr lang="en-US" sz="1800" dirty="0" err="1">
                          <a:effectLst/>
                        </a:rPr>
                        <a:t>hPa</a:t>
                      </a:r>
                      <a:r>
                        <a:rPr lang="en-US" sz="1800" dirty="0">
                          <a:effectLst/>
                        </a:rPr>
                        <a:t> relative humidity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50.21%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45.14%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49%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0-600 km average symmetric tangential wind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10.88 m/s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8.84 m/s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17.3 m/s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at 850 </a:t>
                      </a:r>
                      <a:r>
                        <a:rPr lang="en-US" sz="1800" dirty="0" err="1">
                          <a:effectLst/>
                        </a:rPr>
                        <a:t>hPa</a:t>
                      </a:r>
                      <a:r>
                        <a:rPr lang="en-US" sz="1800" dirty="0">
                          <a:effectLst/>
                        </a:rPr>
                        <a:t> from NCEP analysis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Azimuthally averaged surface pressure at outer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1013.9 </a:t>
                      </a:r>
                      <a:r>
                        <a:rPr lang="en-US" sz="1800" dirty="0" err="1">
                          <a:effectLst/>
                        </a:rPr>
                        <a:t>hPa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1015.5 hPa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1012 hPa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edge of vortex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12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850 </a:t>
                      </a:r>
                      <a:r>
                        <a:rPr lang="en-US" sz="1800" dirty="0" smtClean="0">
                          <a:effectLst/>
                        </a:rPr>
                        <a:t>– 200-hPa </a:t>
                      </a:r>
                      <a:r>
                        <a:rPr lang="en-US" sz="1800" dirty="0">
                          <a:effectLst/>
                        </a:rPr>
                        <a:t>shear magnitude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11.13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18.15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29.1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Maximum potential intensity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136.35 kts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118.73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145 </a:t>
                      </a:r>
                      <a:r>
                        <a:rPr lang="en-US" sz="1800" dirty="0" err="1">
                          <a:effectLst/>
                        </a:rPr>
                        <a:t>kts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St. dev (from </a:t>
                      </a:r>
                      <a:r>
                        <a:rPr lang="en-US" sz="1800" dirty="0" err="1">
                          <a:effectLst/>
                        </a:rPr>
                        <a:t>axisymmetry</a:t>
                      </a:r>
                      <a:r>
                        <a:rPr lang="en-US" sz="1800" dirty="0">
                          <a:effectLst/>
                        </a:rPr>
                        <a:t>) of GOES </a:t>
                      </a:r>
                      <a:r>
                        <a:rPr lang="en-US" sz="1800" dirty="0" smtClean="0">
                          <a:effectLst/>
                        </a:rPr>
                        <a:t>infrared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12.59° C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16.61° 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16.7° 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313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brightness temp between 100 and 300 km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66"/>
                    </a:solidFill>
                  </a:tcPr>
                </a:tc>
              </a:tr>
              <a:tr h="626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Average GOES IR brightness temp between 20 and 120 km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-63.09° 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-54.74° 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-68. °8 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91914" y="292571"/>
            <a:ext cx="9165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SHIPS features used in </a:t>
            </a:r>
            <a:r>
              <a:rPr lang="en-US" sz="3200" dirty="0" err="1" smtClean="0">
                <a:latin typeface="+mj-lt"/>
              </a:rPr>
              <a:t>Kossin</a:t>
            </a:r>
            <a:r>
              <a:rPr lang="en-US" sz="3200" dirty="0" smtClean="0">
                <a:latin typeface="+mj-lt"/>
              </a:rPr>
              <a:t> and </a:t>
            </a:r>
            <a:r>
              <a:rPr lang="en-US" sz="3200" dirty="0" err="1" smtClean="0">
                <a:latin typeface="+mj-lt"/>
              </a:rPr>
              <a:t>Sitkowski’s</a:t>
            </a:r>
            <a:r>
              <a:rPr lang="en-US" sz="3200" dirty="0" smtClean="0">
                <a:latin typeface="+mj-lt"/>
              </a:rPr>
              <a:t> (2009) ERC predictor model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92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96965" y="618803"/>
            <a:ext cx="3150870" cy="3200400"/>
            <a:chOff x="0" y="0"/>
            <a:chExt cx="3150870" cy="3200400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3150870" cy="3200400"/>
              <a:chOff x="0" y="0"/>
              <a:chExt cx="3151163" cy="32004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147"/>
              <a:stretch/>
            </p:blipFill>
            <p:spPr>
              <a:xfrm>
                <a:off x="0" y="0"/>
                <a:ext cx="3151163" cy="3200400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/>
              <p:nvPr/>
            </p:nvCxnSpPr>
            <p:spPr>
              <a:xfrm flipV="1">
                <a:off x="1762950" y="295285"/>
                <a:ext cx="5057" cy="246888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439387" y="328585"/>
              <a:ext cx="285750" cy="2476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92811" y="618803"/>
            <a:ext cx="3393440" cy="3200400"/>
            <a:chOff x="0" y="0"/>
            <a:chExt cx="3393440" cy="32004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393440" cy="3200400"/>
            </a:xfrm>
            <a:prstGeom prst="rect">
              <a:avLst/>
            </a:prstGeom>
          </p:spPr>
        </p:pic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465827" y="327804"/>
              <a:ext cx="285750" cy="2476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50927" y="3678097"/>
            <a:ext cx="3242945" cy="3084653"/>
            <a:chOff x="0" y="0"/>
            <a:chExt cx="3243532" cy="308465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18" b="3616"/>
            <a:stretch/>
          </p:blipFill>
          <p:spPr>
            <a:xfrm>
              <a:off x="0" y="0"/>
              <a:ext cx="3243532" cy="3084653"/>
            </a:xfrm>
            <a:prstGeom prst="rect">
              <a:avLst/>
            </a:prstGeom>
          </p:spPr>
        </p:pic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439387" y="320634"/>
              <a:ext cx="285750" cy="2476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21573" y="3693634"/>
            <a:ext cx="3393440" cy="3107216"/>
            <a:chOff x="0" y="0"/>
            <a:chExt cx="3393440" cy="310721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11"/>
            <a:stretch/>
          </p:blipFill>
          <p:spPr>
            <a:xfrm>
              <a:off x="0" y="0"/>
              <a:ext cx="3393440" cy="3107216"/>
            </a:xfrm>
            <a:prstGeom prst="rect">
              <a:avLst/>
            </a:prstGeom>
          </p:spPr>
        </p:pic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451262" y="344384"/>
              <a:ext cx="285750" cy="2476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1016472" y="24595"/>
            <a:ext cx="10576164" cy="11122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D</a:t>
            </a:r>
            <a:r>
              <a:rPr lang="en-US" sz="3200" dirty="0" smtClean="0"/>
              <a:t>ropsonde composites in secondary eyewall (70 – 100 km)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769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r="3977"/>
          <a:stretch/>
        </p:blipFill>
        <p:spPr>
          <a:xfrm>
            <a:off x="1972609" y="2253783"/>
            <a:ext cx="8246781" cy="3657600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Flight-level </a:t>
            </a:r>
            <a:r>
              <a:rPr lang="en-US" sz="4000" dirty="0"/>
              <a:t>d</a:t>
            </a:r>
            <a:r>
              <a:rPr lang="en-US" sz="4000" dirty="0" smtClean="0"/>
              <a:t>ata</a:t>
            </a:r>
            <a:endParaRPr lang="en-US" sz="4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4897136" y="1571767"/>
            <a:ext cx="5241602" cy="3871625"/>
            <a:chOff x="4897136" y="1326103"/>
            <a:chExt cx="5241602" cy="3871625"/>
          </a:xfrm>
        </p:grpSpPr>
        <p:grpSp>
          <p:nvGrpSpPr>
            <p:cNvPr id="12" name="Group 11"/>
            <p:cNvGrpSpPr/>
            <p:nvPr/>
          </p:nvGrpSpPr>
          <p:grpSpPr>
            <a:xfrm>
              <a:off x="4897136" y="2358273"/>
              <a:ext cx="2663294" cy="2839455"/>
              <a:chOff x="4924906" y="2355415"/>
              <a:chExt cx="2663294" cy="2839455"/>
            </a:xfrm>
          </p:grpSpPr>
          <p:sp>
            <p:nvSpPr>
              <p:cNvPr id="6" name="Rectangle 5"/>
              <p:cNvSpPr>
                <a:spLocks noChangeAspect="1"/>
              </p:cNvSpPr>
              <p:nvPr/>
            </p:nvSpPr>
            <p:spPr>
              <a:xfrm>
                <a:off x="5871409" y="2355416"/>
                <a:ext cx="818149" cy="2839453"/>
              </a:xfrm>
              <a:prstGeom prst="rect">
                <a:avLst/>
              </a:prstGeom>
              <a:solidFill>
                <a:schemeClr val="bg2">
                  <a:lumMod val="90000"/>
                  <a:alpha val="51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Rectangle 6"/>
              <p:cNvSpPr>
                <a:spLocks noChangeAspect="1"/>
              </p:cNvSpPr>
              <p:nvPr/>
            </p:nvSpPr>
            <p:spPr>
              <a:xfrm>
                <a:off x="4924906" y="2355417"/>
                <a:ext cx="850251" cy="2839453"/>
              </a:xfrm>
              <a:prstGeom prst="rect">
                <a:avLst/>
              </a:prstGeom>
              <a:solidFill>
                <a:schemeClr val="bg2">
                  <a:lumMod val="90000"/>
                  <a:alpha val="51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" name="Rectangle 14"/>
              <p:cNvSpPr>
                <a:spLocks noChangeAspect="1"/>
              </p:cNvSpPr>
              <p:nvPr/>
            </p:nvSpPr>
            <p:spPr>
              <a:xfrm>
                <a:off x="6770051" y="2355415"/>
                <a:ext cx="818149" cy="2839453"/>
              </a:xfrm>
              <a:prstGeom prst="rect">
                <a:avLst/>
              </a:prstGeom>
              <a:solidFill>
                <a:schemeClr val="bg2">
                  <a:lumMod val="90000"/>
                  <a:alpha val="51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4973675" y="3285548"/>
                <a:ext cx="6898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A1</a:t>
                </a:r>
                <a:endParaRPr lang="en-US" sz="2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899997" y="3285548"/>
                <a:ext cx="6898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A2</a:t>
                </a:r>
                <a:endParaRPr lang="en-US" sz="2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780176" y="3285548"/>
                <a:ext cx="6898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A3</a:t>
                </a:r>
                <a:endParaRPr lang="en-US" sz="2000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560430" y="1326103"/>
              <a:ext cx="2578308" cy="994289"/>
              <a:chOff x="7560430" y="1326103"/>
              <a:chExt cx="2578308" cy="99428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560430" y="1326103"/>
                <a:ext cx="25783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3 U.S. Air Force flights</a:t>
                </a:r>
                <a:endParaRPr lang="en-US" sz="2000" dirty="0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flipH="1">
                <a:off x="7560430" y="1713457"/>
                <a:ext cx="895670" cy="6069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Group 27"/>
          <p:cNvGrpSpPr/>
          <p:nvPr/>
        </p:nvGrpSpPr>
        <p:grpSpPr>
          <a:xfrm>
            <a:off x="5542835" y="2023960"/>
            <a:ext cx="5762927" cy="3424398"/>
            <a:chOff x="5542835" y="1764648"/>
            <a:chExt cx="5762927" cy="3424398"/>
          </a:xfrm>
        </p:grpSpPr>
        <p:grpSp>
          <p:nvGrpSpPr>
            <p:cNvPr id="21" name="Group 20"/>
            <p:cNvGrpSpPr/>
            <p:nvPr/>
          </p:nvGrpSpPr>
          <p:grpSpPr>
            <a:xfrm>
              <a:off x="5542835" y="2349593"/>
              <a:ext cx="2669036" cy="2839453"/>
              <a:chOff x="5542835" y="2349593"/>
              <a:chExt cx="2669036" cy="2839453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607127" y="2349593"/>
                <a:ext cx="760172" cy="28394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2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451699" y="2349593"/>
                <a:ext cx="760172" cy="28394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2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42835" y="3551383"/>
                <a:ext cx="7410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P1 &amp; P2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470665" y="3551383"/>
                <a:ext cx="7410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P3 &amp; P4</a:t>
                </a:r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8727454" y="1764648"/>
              <a:ext cx="25783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4</a:t>
              </a:r>
              <a:r>
                <a:rPr lang="en-US" sz="2000" dirty="0"/>
                <a:t> </a:t>
              </a:r>
              <a:r>
                <a:rPr lang="en-US" sz="2000" dirty="0" smtClean="0"/>
                <a:t>P-3 flights</a:t>
              </a:r>
              <a:endParaRPr lang="en-US" sz="20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8126811" y="2164758"/>
              <a:ext cx="973188" cy="7796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29" name="Rectangle 2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 rot="16200000">
            <a:off x="9471427" y="3846088"/>
            <a:ext cx="160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(850–200 </a:t>
            </a:r>
            <a:r>
              <a:rPr lang="en-US" dirty="0" err="1" smtClean="0">
                <a:solidFill>
                  <a:srgbClr val="FF0000"/>
                </a:solidFill>
              </a:rPr>
              <a:t>mb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6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d321535\Documents\Thesis\Bonnie_files\Radar_data\Vertical incidence\VI_dBZ_rad_height_23H_2141_2152UTC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006"/>
          <a:stretch/>
        </p:blipFill>
        <p:spPr bwMode="auto">
          <a:xfrm>
            <a:off x="3019019" y="617981"/>
            <a:ext cx="3115310" cy="31997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Picture 4" descr="C:\Users\ed321535\Documents\Thesis\Bonnie_files\Radar_data\Vertical incidence\VI_dBZ_rad_height_23H_2338_2348UTC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" r="6887"/>
          <a:stretch/>
        </p:blipFill>
        <p:spPr bwMode="auto">
          <a:xfrm>
            <a:off x="6408228" y="659385"/>
            <a:ext cx="3517265" cy="319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C:\Users\ed321535\Documents\Thesis\Bonnie_files\Radar_data\Vertical incidence\VI_wavg_rad_height_23H_2141_2152UTC_fix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" r="22015"/>
          <a:stretch/>
        </p:blipFill>
        <p:spPr bwMode="auto">
          <a:xfrm>
            <a:off x="3028396" y="3452379"/>
            <a:ext cx="3115310" cy="3093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8" descr="C:\Users\ed321535\Documents\Thesis\Bonnie_files\Radar_data\Vertical incidence\VI_w_avg_rad_height_23H_2338_2348UTC_fix 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1994" r="10288" b="1"/>
          <a:stretch/>
        </p:blipFill>
        <p:spPr bwMode="auto">
          <a:xfrm>
            <a:off x="6443787" y="3500505"/>
            <a:ext cx="3369945" cy="31349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95849" y="1828063"/>
            <a:ext cx="1732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Reflectivity (</a:t>
            </a:r>
            <a:r>
              <a:rPr lang="en-US" sz="2200" dirty="0" err="1" smtClean="0"/>
              <a:t>dBZ</a:t>
            </a:r>
            <a:r>
              <a:rPr lang="en-US" sz="2200" dirty="0" smtClean="0"/>
              <a:t>)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5849" y="4298561"/>
            <a:ext cx="1732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Vertical velocity (m/s)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288758" y="0"/>
            <a:ext cx="9352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 Light" panose="020F0302020204030204" pitchFamily="34" charset="0"/>
              </a:rPr>
              <a:t>Vertical Profiles East of Center (</a:t>
            </a:r>
            <a:r>
              <a:rPr lang="en-US" sz="4000" dirty="0" err="1" smtClean="0">
                <a:latin typeface="Calibri Light" panose="020F0302020204030204" pitchFamily="34" charset="0"/>
              </a:rPr>
              <a:t>Downshear</a:t>
            </a:r>
            <a:r>
              <a:rPr lang="en-US" sz="4000" dirty="0" smtClean="0">
                <a:latin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ed321535\Documents\Thesis\Bonnie_files\Radar_data\DBZ_0823_2152UTC_90deg_uw_u=w_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436" y="1505174"/>
            <a:ext cx="5722938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ed321535\Documents\Thesis\Bonnie_files\Radar_data\DBZ_0823_2348UTC_90deg_uw_u=w_new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4" t="4412" b="5279"/>
          <a:stretch/>
        </p:blipFill>
        <p:spPr bwMode="auto">
          <a:xfrm>
            <a:off x="6352674" y="1717732"/>
            <a:ext cx="5008797" cy="4114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0632" y="433136"/>
            <a:ext cx="9352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 Light" panose="020F0302020204030204" pitchFamily="34" charset="0"/>
              </a:rPr>
              <a:t>Vertical Profiles East of Center (</a:t>
            </a:r>
            <a:r>
              <a:rPr lang="en-US" sz="4000" dirty="0" err="1" smtClean="0">
                <a:latin typeface="Calibri Light" panose="020F0302020204030204" pitchFamily="34" charset="0"/>
              </a:rPr>
              <a:t>Downshear</a:t>
            </a:r>
            <a:r>
              <a:rPr lang="en-US" sz="4000" dirty="0" smtClean="0">
                <a:latin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635786" y="1023582"/>
            <a:ext cx="5126379" cy="4588438"/>
            <a:chOff x="5635786" y="1023582"/>
            <a:chExt cx="5126379" cy="4588438"/>
          </a:xfrm>
        </p:grpSpPr>
        <p:grpSp>
          <p:nvGrpSpPr>
            <p:cNvPr id="12" name="Group 11"/>
            <p:cNvGrpSpPr/>
            <p:nvPr/>
          </p:nvGrpSpPr>
          <p:grpSpPr>
            <a:xfrm>
              <a:off x="5635786" y="1023582"/>
              <a:ext cx="5126379" cy="4588438"/>
              <a:chOff x="5635786" y="1023582"/>
              <a:chExt cx="5126379" cy="4588438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635786" y="1023582"/>
                <a:ext cx="5126379" cy="4588438"/>
                <a:chOff x="5758618" y="996286"/>
                <a:chExt cx="5126379" cy="4588438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5758618" y="996286"/>
                  <a:ext cx="5126379" cy="4309597"/>
                  <a:chOff x="5726959" y="1258833"/>
                  <a:chExt cx="5126379" cy="4309597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5726959" y="1258833"/>
                    <a:ext cx="5126379" cy="4309597"/>
                    <a:chOff x="3923762" y="1766998"/>
                    <a:chExt cx="4019104" cy="3378743"/>
                  </a:xfrm>
                </p:grpSpPr>
                <p:pic>
                  <p:nvPicPr>
                    <p:cNvPr id="3" name="Picture 2" descr="C:\Users\ed321535\Documents\Thesis\Images\Radar_images_Rob\w_xsection.png"/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923762" y="1991409"/>
                      <a:ext cx="4019104" cy="315433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4359519" y="1766998"/>
                      <a:ext cx="306413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Vertical velocity (ms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p:txBody>
                </p:sp>
              </p:grpSp>
              <p:cxnSp>
                <p:nvCxnSpPr>
                  <p:cNvPr id="23" name="Straight Arrow Connector 22"/>
                  <p:cNvCxnSpPr/>
                  <p:nvPr/>
                </p:nvCxnSpPr>
                <p:spPr>
                  <a:xfrm flipV="1">
                    <a:off x="7167641" y="3500100"/>
                    <a:ext cx="15347" cy="1137019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>
                    <a:off x="8435844" y="3500100"/>
                    <a:ext cx="0" cy="1137019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6041593" y="5215392"/>
                  <a:ext cx="17425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S (right-of shear)</a:t>
                  </a:r>
                  <a:endParaRPr lang="en-US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9014890" y="5198337"/>
                  <a:ext cx="18038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N (left-of-shear)</a:t>
                  </a:r>
                  <a:endParaRPr lang="en-US" dirty="0"/>
                </a:p>
              </p:txBody>
            </p:sp>
          </p:grpSp>
          <p:cxnSp>
            <p:nvCxnSpPr>
              <p:cNvPr id="37" name="Straight Connector 36"/>
              <p:cNvCxnSpPr/>
              <p:nvPr/>
            </p:nvCxnSpPr>
            <p:spPr>
              <a:xfrm flipV="1">
                <a:off x="7916594" y="1494666"/>
                <a:ext cx="24814" cy="3529980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7988902" y="1447205"/>
              <a:ext cx="914400" cy="640080"/>
            </a:xfrm>
            <a:prstGeom prst="rect">
              <a:avLst/>
            </a:prstGeom>
            <a:solidFill>
              <a:schemeClr val="bg1">
                <a:alpha val="29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Primary eyewall 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009069" y="1502752"/>
              <a:ext cx="1165133" cy="64008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Secondary eyewall 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-1" y="352926"/>
            <a:ext cx="10747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Tail Doppler vertical cross section composites (00 UTC 24 Aug.)</a:t>
            </a:r>
            <a:endParaRPr lang="en-US" sz="32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2802" y="2077078"/>
            <a:ext cx="1063509" cy="646331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Primary eyewall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46764" y="2877830"/>
            <a:ext cx="1195698" cy="64633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eyewall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94192" y="5775487"/>
            <a:ext cx="4465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Downward (upward) motion left-of-shear (right-of-shear) in the primary eyewall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700420" y="5775487"/>
            <a:ext cx="549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Secondary eyewall is shallower than primary and has stronger reflectivity and winds N (left-of shear)</a:t>
            </a:r>
            <a:endParaRPr lang="en-US" sz="2000" dirty="0"/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1269456" y="1090195"/>
            <a:ext cx="4869376" cy="4524724"/>
            <a:chOff x="266167" y="1692322"/>
            <a:chExt cx="4079343" cy="3790609"/>
          </a:xfrm>
        </p:grpSpPr>
        <p:grpSp>
          <p:nvGrpSpPr>
            <p:cNvPr id="16" name="Group 15"/>
            <p:cNvGrpSpPr/>
            <p:nvPr/>
          </p:nvGrpSpPr>
          <p:grpSpPr>
            <a:xfrm>
              <a:off x="266167" y="1692322"/>
              <a:ext cx="4079343" cy="3790609"/>
              <a:chOff x="272515" y="1692322"/>
              <a:chExt cx="4079343" cy="379060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92768" y="1692322"/>
                <a:ext cx="4059090" cy="3576059"/>
                <a:chOff x="292768" y="1692322"/>
                <a:chExt cx="4059090" cy="3576059"/>
              </a:xfrm>
            </p:grpSpPr>
            <p:pic>
              <p:nvPicPr>
                <p:cNvPr id="4" name="Picture 3" descr="C:\Users\ed321535\Documents\Thesis\Images\Radar_images_Rob\refl_w_xsection2.png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43" r="3147"/>
                <a:stretch/>
              </p:blipFill>
              <p:spPr bwMode="auto">
                <a:xfrm>
                  <a:off x="292768" y="1991409"/>
                  <a:ext cx="4059090" cy="32769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="" xmlns:a14="http://schemas.microsoft.com/office/drawing/2010/main"/>
                  </a:ext>
                </a:ex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639530" y="1692322"/>
                  <a:ext cx="30641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Reflectivity (</a:t>
                  </a:r>
                  <a:r>
                    <a:rPr lang="en-US" dirty="0" err="1" smtClean="0"/>
                    <a:t>dBZ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2724413" y="5173521"/>
                <a:ext cx="1511205" cy="309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 (left-of-shear)</a:t>
                </a:r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72515" y="5171093"/>
                <a:ext cx="1459816" cy="309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 (right-of shear)</a:t>
                </a:r>
                <a:endParaRPr lang="en-US" dirty="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093335" y="2089558"/>
              <a:ext cx="766043" cy="536230"/>
            </a:xfrm>
            <a:prstGeom prst="rect">
              <a:avLst/>
            </a:prstGeom>
            <a:solidFill>
              <a:schemeClr val="bg1">
                <a:alpha val="29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Primary eyewall 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833025" y="2960427"/>
              <a:ext cx="976096" cy="53623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Secondary eyewall 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257561" y="6565311"/>
            <a:ext cx="3052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Images courtesy of Dr. Rob Rogers</a:t>
            </a:r>
            <a:endParaRPr lang="en-US" sz="16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398293" y="1615929"/>
            <a:ext cx="19263" cy="337915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3684894"/>
            <a:ext cx="1912802" cy="646331"/>
            <a:chOff x="0" y="3780430"/>
            <a:chExt cx="1912802" cy="646331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1239791" y="3780430"/>
              <a:ext cx="673011" cy="163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0" y="3780430"/>
              <a:ext cx="1269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Windspeed</a:t>
              </a:r>
              <a:r>
                <a:rPr lang="en-US" dirty="0" smtClean="0"/>
                <a:t> contours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4892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32549" y="1174530"/>
            <a:ext cx="5673091" cy="2742565"/>
            <a:chOff x="0" y="0"/>
            <a:chExt cx="5673274" cy="27425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26" r="5351"/>
            <a:stretch/>
          </p:blipFill>
          <p:spPr bwMode="auto">
            <a:xfrm>
              <a:off x="0" y="0"/>
              <a:ext cx="2797810" cy="27425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87" r="5350"/>
            <a:stretch/>
          </p:blipFill>
          <p:spPr bwMode="auto">
            <a:xfrm>
              <a:off x="2941504" y="0"/>
              <a:ext cx="2731770" cy="27425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3532549" y="3950603"/>
            <a:ext cx="5651500" cy="2742565"/>
            <a:chOff x="-77634" y="0"/>
            <a:chExt cx="5651978" cy="274256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6" r="6902"/>
            <a:stretch/>
          </p:blipFill>
          <p:spPr bwMode="auto">
            <a:xfrm>
              <a:off x="-77634" y="0"/>
              <a:ext cx="2709545" cy="27425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77" r="5969"/>
            <a:stretch/>
          </p:blipFill>
          <p:spPr bwMode="auto">
            <a:xfrm>
              <a:off x="2853369" y="0"/>
              <a:ext cx="2720975" cy="27419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1430632" y="433136"/>
            <a:ext cx="9352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 Light" panose="020F0302020204030204" pitchFamily="34" charset="0"/>
              </a:rPr>
              <a:t>TA Doppler </a:t>
            </a:r>
            <a:r>
              <a:rPr lang="en-US" sz="4000" dirty="0" err="1" smtClean="0">
                <a:latin typeface="Calibri Light" panose="020F0302020204030204" pitchFamily="34" charset="0"/>
              </a:rPr>
              <a:t>Windspeed</a:t>
            </a:r>
            <a:r>
              <a:rPr lang="en-US" sz="4000" dirty="0" smtClean="0">
                <a:latin typeface="Calibri Light" panose="020F0302020204030204" pitchFamily="34" charset="0"/>
              </a:rPr>
              <a:t> and direction</a:t>
            </a:r>
            <a:endParaRPr lang="en-US" sz="4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419384" y="988154"/>
            <a:ext cx="5910580" cy="2756535"/>
            <a:chOff x="0" y="0"/>
            <a:chExt cx="5910627" cy="27568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9" r="5976" b="5177"/>
            <a:stretch/>
          </p:blipFill>
          <p:spPr bwMode="auto">
            <a:xfrm>
              <a:off x="0" y="13648"/>
              <a:ext cx="2893060" cy="2743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77" r="5649" b="3992"/>
            <a:stretch/>
          </p:blipFill>
          <p:spPr bwMode="auto">
            <a:xfrm>
              <a:off x="3063922" y="0"/>
              <a:ext cx="2846705" cy="2743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3419384" y="3847326"/>
            <a:ext cx="5902325" cy="2787015"/>
            <a:chOff x="0" y="22034"/>
            <a:chExt cx="5902791" cy="278726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7" r="6007" b="3592"/>
            <a:stretch/>
          </p:blipFill>
          <p:spPr bwMode="auto">
            <a:xfrm>
              <a:off x="0" y="66101"/>
              <a:ext cx="2844165" cy="2743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87" r="6281" b="6411"/>
            <a:stretch/>
          </p:blipFill>
          <p:spPr bwMode="auto">
            <a:xfrm>
              <a:off x="3018621" y="22034"/>
              <a:ext cx="2884170" cy="2743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1257980" y="-28759"/>
            <a:ext cx="9352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 Light" panose="020F0302020204030204" pitchFamily="34" charset="0"/>
              </a:rPr>
              <a:t>TA Doppler Radar Reflectivity </a:t>
            </a:r>
            <a:endParaRPr lang="en-US" sz="4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82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C:\Users\ed321535\Documents\Thesis\Bonnie_files\vl_r_trend10_23U1_quad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1"/>
          <a:stretch/>
        </p:blipFill>
        <p:spPr bwMode="auto">
          <a:xfrm>
            <a:off x="1098979" y="168330"/>
            <a:ext cx="4207691" cy="365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pSp>
        <p:nvGrpSpPr>
          <p:cNvPr id="35" name="Group 3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44" name="Rectangle 43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2819" y="134333"/>
            <a:ext cx="3104403" cy="385277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2000" dirty="0" smtClean="0"/>
              <a:t>08–17 UTC 8/23 (Flight A1)</a:t>
            </a: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99285" y="3581500"/>
            <a:ext cx="21021" cy="2853559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1122" y="1753068"/>
            <a:ext cx="4750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v</a:t>
            </a:r>
            <a:r>
              <a:rPr lang="el-GR" sz="2600" b="1" baseline="-25000" dirty="0" smtClean="0"/>
              <a:t>λ</a:t>
            </a:r>
            <a:endParaRPr lang="en-US" sz="2600" b="1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830867" y="4757195"/>
            <a:ext cx="47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baseline="-25000" dirty="0" smtClean="0"/>
              <a:t>ζ</a:t>
            </a:r>
            <a:endParaRPr lang="en-US" sz="3600" b="1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3727171" y="62390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SEF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3698464" y="3561247"/>
            <a:ext cx="21021" cy="2853559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Picture 47" descr="C:\Users\ed321535\Documents\Thesis\Bonnie_files\vort_r_trend10_23U1_quad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t="4969" r="7659" b="4725"/>
          <a:stretch/>
        </p:blipFill>
        <p:spPr bwMode="auto">
          <a:xfrm>
            <a:off x="1306286" y="3383366"/>
            <a:ext cx="4068546" cy="3323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-9756" y="1651446"/>
            <a:ext cx="4594199" cy="4172657"/>
            <a:chOff x="-9756" y="1651446"/>
            <a:chExt cx="4594199" cy="4172657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2112807" y="1651446"/>
              <a:ext cx="2471636" cy="19254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070553" y="3895941"/>
              <a:ext cx="2039412" cy="192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-9756" y="3301452"/>
              <a:ext cx="2077877" cy="11079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Noticeable initial secondary maxima DSL</a:t>
              </a:r>
              <a:endParaRPr lang="en-US" sz="22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877047" y="134333"/>
            <a:ext cx="4576354" cy="6571267"/>
            <a:chOff x="6877047" y="134333"/>
            <a:chExt cx="4576354" cy="6571267"/>
          </a:xfrm>
        </p:grpSpPr>
        <p:grpSp>
          <p:nvGrpSpPr>
            <p:cNvPr id="18" name="Group 17"/>
            <p:cNvGrpSpPr/>
            <p:nvPr/>
          </p:nvGrpSpPr>
          <p:grpSpPr>
            <a:xfrm>
              <a:off x="6877047" y="134333"/>
              <a:ext cx="4576354" cy="6571267"/>
              <a:chOff x="6877047" y="134333"/>
              <a:chExt cx="4576354" cy="6571267"/>
            </a:xfrm>
          </p:grpSpPr>
          <p:pic>
            <p:nvPicPr>
              <p:cNvPr id="47" name="Picture 46" descr="C:\Users\ed321535\Documents\Thesis\Bonnie_files\vl_r_trend10_23U2_quad9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7047" y="172155"/>
                <a:ext cx="4576354" cy="3657600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7047362" y="134333"/>
                <a:ext cx="4070581" cy="6350462"/>
                <a:chOff x="7012883" y="90995"/>
                <a:chExt cx="4070581" cy="6350462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9405457" y="527012"/>
                  <a:ext cx="668930" cy="5914445"/>
                  <a:chOff x="9185407" y="566990"/>
                  <a:chExt cx="668930" cy="5914445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9185407" y="566990"/>
                    <a:ext cx="668930" cy="5841333"/>
                    <a:chOff x="9185407" y="566990"/>
                    <a:chExt cx="668930" cy="5841333"/>
                  </a:xfrm>
                </p:grpSpPr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 flipV="1">
                      <a:off x="9259251" y="566990"/>
                      <a:ext cx="21021" cy="2853559"/>
                    </a:xfrm>
                    <a:prstGeom prst="line">
                      <a:avLst/>
                    </a:prstGeom>
                    <a:ln>
                      <a:prstDash val="lg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 flipV="1">
                      <a:off x="9185407" y="3554764"/>
                      <a:ext cx="21021" cy="2853559"/>
                    </a:xfrm>
                    <a:prstGeom prst="line">
                      <a:avLst/>
                    </a:prstGeom>
                    <a:ln>
                      <a:prstDash val="lg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9244737" y="569846"/>
                      <a:ext cx="6096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/>
                        <a:t>SEF</a:t>
                      </a:r>
                      <a:endParaRPr lang="en-US" dirty="0"/>
                    </a:p>
                  </p:txBody>
                </p:sp>
              </p:grpSp>
              <p:cxnSp>
                <p:nvCxnSpPr>
                  <p:cNvPr id="42" name="Straight Connector 41"/>
                  <p:cNvCxnSpPr/>
                  <p:nvPr/>
                </p:nvCxnSpPr>
                <p:spPr>
                  <a:xfrm flipV="1">
                    <a:off x="9195917" y="3627876"/>
                    <a:ext cx="21021" cy="2853559"/>
                  </a:xfrm>
                  <a:prstGeom prst="line">
                    <a:avLst/>
                  </a:prstGeom>
                  <a:ln>
                    <a:prstDash val="lg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Title 1"/>
                <p:cNvSpPr txBox="1">
                  <a:spLocks/>
                </p:cNvSpPr>
                <p:nvPr/>
              </p:nvSpPr>
              <p:spPr>
                <a:xfrm>
                  <a:off x="7012883" y="90995"/>
                  <a:ext cx="4070581" cy="3852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r>
                    <a:rPr lang="en-US" sz="2000" dirty="0" smtClean="0"/>
                    <a:t>20 UTC 8/23– 07 UTC 8/24 (Flight A2)</a:t>
                  </a:r>
                  <a:endParaRPr lang="en-US" sz="2000" dirty="0"/>
                </a:p>
              </p:txBody>
            </p:sp>
          </p:grpSp>
          <p:pic>
            <p:nvPicPr>
              <p:cNvPr id="49" name="Picture 48" descr="C:\Users\ed321535\Documents\Thesis\Bonnie_files\vort_r_trend10_23U2_quad.pn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82" t="4968" r="8265" b="4169"/>
              <a:stretch/>
            </p:blipFill>
            <p:spPr bwMode="auto">
              <a:xfrm>
                <a:off x="7112000" y="3383280"/>
                <a:ext cx="4005943" cy="33223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50" name="Straight Connector 49"/>
            <p:cNvCxnSpPr/>
            <p:nvPr/>
          </p:nvCxnSpPr>
          <p:spPr>
            <a:xfrm flipV="1">
              <a:off x="9489318" y="3537955"/>
              <a:ext cx="21021" cy="2853559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 flipV="1">
            <a:off x="3713731" y="3537955"/>
            <a:ext cx="21021" cy="2853559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3750061" y="527501"/>
            <a:ext cx="21021" cy="2853559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9356615" y="1647267"/>
            <a:ext cx="2793826" cy="4155653"/>
            <a:chOff x="9356615" y="1647270"/>
            <a:chExt cx="2793826" cy="4155653"/>
          </a:xfrm>
        </p:grpSpPr>
        <p:sp>
          <p:nvSpPr>
            <p:cNvPr id="25" name="TextBox 24"/>
            <p:cNvSpPr txBox="1"/>
            <p:nvPr/>
          </p:nvSpPr>
          <p:spPr>
            <a:xfrm>
              <a:off x="10762935" y="2729355"/>
              <a:ext cx="1387506" cy="1446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secondary maxima in all quadrants</a:t>
              </a:r>
              <a:endParaRPr lang="en-US" sz="22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9593277" y="1647270"/>
              <a:ext cx="1169658" cy="1502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9356615" y="4235788"/>
              <a:ext cx="1573847" cy="15671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086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4" y="251476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Results: Symmetric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5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ed321535\Documents\Thesis\Bonnie_files\vl_r_23U1-24U1_10o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296" y="292310"/>
            <a:ext cx="8009001" cy="640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" y="52752"/>
            <a:ext cx="950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Axisymmetric tangential wind from USAF (700 </a:t>
            </a:r>
            <a:r>
              <a:rPr lang="en-US" sz="3200" dirty="0" err="1" smtClean="0">
                <a:latin typeface="+mj-lt"/>
              </a:rPr>
              <a:t>mb</a:t>
            </a:r>
            <a:r>
              <a:rPr lang="en-US" sz="3200" dirty="0" smtClean="0">
                <a:latin typeface="+mj-lt"/>
              </a:rPr>
              <a:t>) flights</a:t>
            </a:r>
            <a:endParaRPr lang="en-US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970009" y="1623147"/>
                <a:ext cx="1994933" cy="6771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Single inner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en-US" sz="2000" baseline="-25000" dirty="0" smtClean="0">
                    <a:solidFill>
                      <a:srgbClr val="FF0000"/>
                    </a:solidFill>
                  </a:rPr>
                  <a:t>max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 </a:t>
                </a:r>
                <a:r>
                  <a:rPr lang="en-US" dirty="0">
                    <a:solidFill>
                      <a:srgbClr val="FF0000"/>
                    </a:solidFill>
                  </a:rPr>
                  <a:t>(~35km)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009" y="1623147"/>
                <a:ext cx="1994933" cy="677108"/>
              </a:xfrm>
              <a:prstGeom prst="rect">
                <a:avLst/>
              </a:prstGeom>
              <a:blipFill rotWithShape="0">
                <a:blip r:embed="rId4"/>
                <a:stretch>
                  <a:fillRect l="-2439" t="-901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590828" y="1623147"/>
                <a:ext cx="203505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Developing secondary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en-US" sz="2000" baseline="-25000" dirty="0"/>
                  <a:t>max</a:t>
                </a:r>
                <a:r>
                  <a:rPr lang="en-US" sz="2000" dirty="0"/>
                  <a:t> </a:t>
                </a:r>
                <a:r>
                  <a:rPr lang="en-US" sz="2000" baseline="-25000" dirty="0" smtClean="0"/>
                  <a:t> </a:t>
                </a:r>
                <a:r>
                  <a:rPr lang="en-US" dirty="0" smtClean="0"/>
                  <a:t>(~85 km)–SEF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828" y="1623147"/>
                <a:ext cx="2035053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2395" t="-3185" b="-8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066605" y="3418392"/>
                <a:ext cx="208817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ERC complete: primary</a:t>
                </a:r>
                <a:r>
                  <a:rPr lang="en-US" sz="2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en-US" sz="2000" baseline="-25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max</a:t>
                </a:r>
                <a:r>
                  <a:rPr lang="en-US" sz="2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gone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605" y="3418392"/>
                <a:ext cx="2088174" cy="677108"/>
              </a:xfrm>
              <a:prstGeom prst="rect">
                <a:avLst/>
              </a:prstGeom>
              <a:blipFill rotWithShape="0">
                <a:blip r:embed="rId6"/>
                <a:stretch>
                  <a:fillRect l="-2332" t="-5405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9" name="Rectangle 8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625881" y="872829"/>
            <a:ext cx="1720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Flight A1</a:t>
            </a:r>
          </a:p>
          <a:p>
            <a:r>
              <a:rPr lang="en-US" dirty="0" smtClean="0"/>
              <a:t>Flight A2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Flight A3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91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ed321535\Documents\Thesis\Images\700mb (flights 23U2, 24U2 and 25U1)\Vorticity plots\vort_r_trend10_23U1-24U1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684" y="277320"/>
            <a:ext cx="8012352" cy="640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5437025" y="4692706"/>
            <a:ext cx="1650457" cy="672734"/>
            <a:chOff x="0" y="0"/>
            <a:chExt cx="1222175" cy="672901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60624" y="363102"/>
              <a:ext cx="1100929" cy="30979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beta-skirt</a:t>
              </a:r>
            </a:p>
          </p:txBody>
        </p:sp>
        <p:sp>
          <p:nvSpPr>
            <p:cNvPr id="5" name="Left Brace 4"/>
            <p:cNvSpPr/>
            <p:nvPr/>
          </p:nvSpPr>
          <p:spPr>
            <a:xfrm rot="17017762">
              <a:off x="499963" y="-499963"/>
              <a:ext cx="222250" cy="1222175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" y="52752"/>
            <a:ext cx="950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Axisymmetric flight-level relative vorticity</a:t>
            </a: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1880" y="1374129"/>
            <a:ext cx="819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ζ</a:t>
            </a:r>
            <a:r>
              <a:rPr lang="en-US" sz="2000" dirty="0" smtClean="0">
                <a:solidFill>
                  <a:srgbClr val="FF0000"/>
                </a:solidFill>
              </a:rPr>
              <a:t> max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786753" y="3200398"/>
            <a:ext cx="2132603" cy="1033176"/>
            <a:chOff x="5590810" y="3061643"/>
            <a:chExt cx="2132603" cy="10331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590810" y="3061643"/>
                  <a:ext cx="2132603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Increased </a:t>
                  </a:r>
                  <a:r>
                    <a:rPr lang="el-GR" sz="2000" dirty="0"/>
                    <a:t>ζ</a:t>
                  </a:r>
                  <a:r>
                    <a:rPr lang="en-US" sz="2000" dirty="0" smtClean="0"/>
                    <a:t> at secondary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acc>
                    </m:oMath>
                  </a14:m>
                  <a:r>
                    <a:rPr lang="en-US" sz="2000" baseline="-25000" dirty="0"/>
                    <a:t>max</a:t>
                  </a:r>
                  <a:r>
                    <a:rPr lang="en-US" sz="2000" dirty="0"/>
                    <a:t> </a:t>
                  </a: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0810" y="3061643"/>
                  <a:ext cx="2132603" cy="70788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857" t="-4310" b="-146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/>
            <p:nvPr/>
          </p:nvCxnSpPr>
          <p:spPr>
            <a:xfrm>
              <a:off x="6536416" y="3769529"/>
              <a:ext cx="0" cy="3252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16" name="Rectangle 15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625881" y="856787"/>
            <a:ext cx="1720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Flight A1</a:t>
            </a:r>
          </a:p>
          <a:p>
            <a:r>
              <a:rPr lang="en-US" dirty="0" smtClean="0"/>
              <a:t>Flight A2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Flight A3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324029" y="1878561"/>
            <a:ext cx="3773213" cy="2565836"/>
            <a:chOff x="8418787" y="2281321"/>
            <a:chExt cx="3773213" cy="256583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/>
            <a:srcRect l="25322" t="22521" r="48748" b="49892"/>
            <a:stretch/>
          </p:blipFill>
          <p:spPr>
            <a:xfrm>
              <a:off x="8418787" y="2281321"/>
              <a:ext cx="3773213" cy="225687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79701" y="4508603"/>
              <a:ext cx="29122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Terwey and Montgomery (2008)</a:t>
              </a:r>
              <a:endParaRPr lang="en-US" sz="16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385039" y="1786764"/>
            <a:ext cx="3768317" cy="2420116"/>
            <a:chOff x="1001007" y="2122825"/>
            <a:chExt cx="3768317" cy="2420116"/>
          </a:xfrm>
        </p:grpSpPr>
        <p:sp>
          <p:nvSpPr>
            <p:cNvPr id="14" name="Rectangle 13"/>
            <p:cNvSpPr/>
            <p:nvPr/>
          </p:nvSpPr>
          <p:spPr>
            <a:xfrm>
              <a:off x="1002542" y="2124295"/>
              <a:ext cx="3766782" cy="24186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01007" y="2122825"/>
              <a:ext cx="3766782" cy="2222704"/>
              <a:chOff x="1183613" y="2098861"/>
              <a:chExt cx="3766782" cy="222270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1183613" y="2098861"/>
                <a:ext cx="3766782" cy="2222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6"/>
              <a:srcRect l="49091" t="55737" r="26574" b="16278"/>
              <a:stretch/>
            </p:blipFill>
            <p:spPr>
              <a:xfrm>
                <a:off x="1357363" y="2127005"/>
                <a:ext cx="3394252" cy="21945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1294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4" y="251476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Results: Comparison with Other ERCs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>
            <a:grpSpLocks/>
          </p:cNvGrpSpPr>
          <p:nvPr/>
        </p:nvGrpSpPr>
        <p:grpSpPr>
          <a:xfrm>
            <a:off x="0" y="6370820"/>
            <a:ext cx="12192000" cy="457200"/>
            <a:chOff x="0" y="5591181"/>
            <a:chExt cx="12192000" cy="609594"/>
          </a:xfrm>
        </p:grpSpPr>
        <p:sp>
          <p:nvSpPr>
            <p:cNvPr id="25" name="Rectangle 24"/>
            <p:cNvSpPr/>
            <p:nvPr/>
          </p:nvSpPr>
          <p:spPr>
            <a:xfrm>
              <a:off x="0" y="5686425"/>
              <a:ext cx="12192000" cy="514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0" y="5591181"/>
              <a:ext cx="12192000" cy="952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90822" y="269523"/>
            <a:ext cx="4371658" cy="3200400"/>
            <a:chOff x="-42924" y="-65315"/>
            <a:chExt cx="4104539" cy="2743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924" y="-65315"/>
              <a:ext cx="4104539" cy="2743200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2033087" y="149167"/>
              <a:ext cx="0" cy="2140831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3301315" y="3434737"/>
            <a:ext cx="4067175" cy="3200400"/>
            <a:chOff x="2" y="0"/>
            <a:chExt cx="3819382" cy="27432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47"/>
            <a:stretch/>
          </p:blipFill>
          <p:spPr>
            <a:xfrm>
              <a:off x="2" y="0"/>
              <a:ext cx="3819382" cy="2743200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V="1">
              <a:off x="2023521" y="202091"/>
              <a:ext cx="0" cy="2162286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368490" y="3564609"/>
            <a:ext cx="4451897" cy="3070527"/>
            <a:chOff x="6349155" y="3341095"/>
            <a:chExt cx="3688715" cy="2544151"/>
          </a:xfrm>
        </p:grpSpPr>
        <p:pic>
          <p:nvPicPr>
            <p:cNvPr id="17" name="Picture 16" descr="C:\Users\ed321535\Documents\Thesis\Images\pERC\twac_pdf.png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8" r="7011"/>
            <a:stretch/>
          </p:blipFill>
          <p:spPr bwMode="auto">
            <a:xfrm>
              <a:off x="6349155" y="3341095"/>
              <a:ext cx="3688715" cy="254415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cxnSp>
          <p:nvCxnSpPr>
            <p:cNvPr id="18" name="Straight Connector 17"/>
            <p:cNvCxnSpPr/>
            <p:nvPr/>
          </p:nvCxnSpPr>
          <p:spPr>
            <a:xfrm flipV="1">
              <a:off x="8947896" y="3448302"/>
              <a:ext cx="0" cy="207645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14300" y="295067"/>
            <a:ext cx="27774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density functions of SHIPS variables from </a:t>
            </a:r>
            <a:r>
              <a:rPr lang="en-US" sz="2400" dirty="0" err="1" smtClean="0"/>
              <a:t>Kossin</a:t>
            </a:r>
            <a:r>
              <a:rPr lang="en-US" sz="2400" dirty="0" smtClean="0"/>
              <a:t> and </a:t>
            </a:r>
            <a:r>
              <a:rPr lang="en-US" sz="2400" dirty="0" err="1" smtClean="0"/>
              <a:t>Sitkowski</a:t>
            </a:r>
            <a:r>
              <a:rPr lang="en-US" sz="2400" dirty="0"/>
              <a:t> </a:t>
            </a:r>
            <a:r>
              <a:rPr lang="en-US" sz="2400" dirty="0" smtClean="0"/>
              <a:t>(2009) eyewall replacement cycle predictor model </a:t>
            </a:r>
            <a:endParaRPr lang="en-U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234345" y="269523"/>
            <a:ext cx="4298570" cy="3200400"/>
            <a:chOff x="3071341" y="295067"/>
            <a:chExt cx="4298570" cy="3200400"/>
          </a:xfrm>
        </p:grpSpPr>
        <p:grpSp>
          <p:nvGrpSpPr>
            <p:cNvPr id="3" name="Group 2"/>
            <p:cNvGrpSpPr/>
            <p:nvPr/>
          </p:nvGrpSpPr>
          <p:grpSpPr>
            <a:xfrm>
              <a:off x="3071341" y="295067"/>
              <a:ext cx="4298570" cy="3200400"/>
              <a:chOff x="-1194425" y="-447694"/>
              <a:chExt cx="3881808" cy="274320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27"/>
              <a:stretch/>
            </p:blipFill>
            <p:spPr>
              <a:xfrm>
                <a:off x="-1194425" y="-447694"/>
                <a:ext cx="3881808" cy="2743200"/>
              </a:xfrm>
              <a:prstGeom prst="rect">
                <a:avLst/>
              </a:prstGeom>
            </p:spPr>
          </p:pic>
          <p:cxnSp>
            <p:nvCxnSpPr>
              <p:cNvPr id="6" name="Straight Connector 5"/>
              <p:cNvCxnSpPr/>
              <p:nvPr/>
            </p:nvCxnSpPr>
            <p:spPr>
              <a:xfrm flipV="1">
                <a:off x="2036426" y="238135"/>
                <a:ext cx="26063" cy="1702059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6167372" y="1233785"/>
              <a:ext cx="963386" cy="400110"/>
            </a:xfrm>
            <a:prstGeom prst="rect">
              <a:avLst/>
            </a:prstGeom>
            <a:solidFill>
              <a:schemeClr val="bg1">
                <a:lumMod val="95000"/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Bonnie</a:t>
              </a:r>
              <a:endParaRPr lang="en-US" sz="20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4300" y="3699736"/>
            <a:ext cx="27774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Bonnie was broader, more asymmetric, and experienced higher shear than other hurricanes undergoing ERCs</a:t>
            </a:r>
            <a:endParaRPr lang="en-US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5027242" y="62525"/>
            <a:ext cx="2772926" cy="765258"/>
            <a:chOff x="5027242" y="62525"/>
            <a:chExt cx="2772926" cy="765258"/>
          </a:xfrm>
        </p:grpSpPr>
        <p:grpSp>
          <p:nvGrpSpPr>
            <p:cNvPr id="37" name="Group 36"/>
            <p:cNvGrpSpPr/>
            <p:nvPr/>
          </p:nvGrpSpPr>
          <p:grpSpPr>
            <a:xfrm>
              <a:off x="6108528" y="62525"/>
              <a:ext cx="1691640" cy="546959"/>
              <a:chOff x="6108528" y="62525"/>
              <a:chExt cx="1691640" cy="546959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6363845" y="347152"/>
                <a:ext cx="141352" cy="2623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6108528" y="62525"/>
                <a:ext cx="16916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Non-ERC events</a:t>
                </a:r>
                <a:endParaRPr lang="en-US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027242" y="154269"/>
              <a:ext cx="1393023" cy="673514"/>
              <a:chOff x="5027242" y="154269"/>
              <a:chExt cx="1393023" cy="673514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6096000" y="440074"/>
                <a:ext cx="324265" cy="3877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5027242" y="154269"/>
                <a:ext cx="1344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ERC events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068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4" y="251476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Results: Asymmetric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2767</Words>
  <Application>Microsoft Office PowerPoint</Application>
  <PresentationFormat>Widescreen</PresentationFormat>
  <Paragraphs>548</Paragraphs>
  <Slides>35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Retrospect</vt:lpstr>
      <vt:lpstr>PowerPoint Presentation</vt:lpstr>
      <vt:lpstr>Intensity Change in Hurricane Bonnie </vt:lpstr>
      <vt:lpstr>Flight-level data</vt:lpstr>
      <vt:lpstr>Results: Symmetric Evolution</vt:lpstr>
      <vt:lpstr>PowerPoint Presentation</vt:lpstr>
      <vt:lpstr>PowerPoint Presentation</vt:lpstr>
      <vt:lpstr>Results: Comparison with Other ERCs</vt:lpstr>
      <vt:lpstr>PowerPoint Presentation</vt:lpstr>
      <vt:lpstr>Results: Asymmetric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References</vt:lpstr>
      <vt:lpstr>PowerPoint Presentation</vt:lpstr>
      <vt:lpstr>Secondary Eyewall Formation (SEF) Mechanisms</vt:lpstr>
      <vt:lpstr>PowerPoint Presentation</vt:lpstr>
      <vt:lpstr>PowerPoint Presentation</vt:lpstr>
      <vt:lpstr>PowerPoint Presentation</vt:lpstr>
      <vt:lpstr>Flight-level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08–17 UTC 8/23 (Flight A1)</vt:lpstr>
    </vt:vector>
  </TitlesOfParts>
  <Company>UAlbany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Dougherty, Erin</dc:creator>
  <cp:lastModifiedBy>Dougherty, Erin</cp:lastModifiedBy>
  <cp:revision>20</cp:revision>
  <dcterms:created xsi:type="dcterms:W3CDTF">2017-07-06T12:49:03Z</dcterms:created>
  <dcterms:modified xsi:type="dcterms:W3CDTF">2017-07-12T20:14:37Z</dcterms:modified>
</cp:coreProperties>
</file>