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15" r:id="rId2"/>
    <p:sldId id="309" r:id="rId3"/>
    <p:sldId id="311" r:id="rId4"/>
    <p:sldId id="313" r:id="rId5"/>
    <p:sldId id="308" r:id="rId6"/>
    <p:sldId id="312" r:id="rId7"/>
    <p:sldId id="314" r:id="rId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5613" indent="1588"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2813" indent="1588"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0013" indent="1588"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7213" indent="1588"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FF66"/>
    <a:srgbClr val="9B2525"/>
    <a:srgbClr val="5AFFFF"/>
    <a:srgbClr val="FF9933"/>
    <a:srgbClr val="B006ED"/>
    <a:srgbClr val="EDEDED"/>
    <a:srgbClr val="F061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32"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37D9AA01-0EDE-4519-AD2B-70650A1F94E0}" type="datetime1">
              <a:rPr lang="en-US"/>
              <a:pPr>
                <a:defRPr/>
              </a:pPr>
              <a:t>7/12/2017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2EA10F4-3293-48B1-B8C3-5CF8BD5791AA}" type="slidenum">
              <a:rPr lang="en-US" altLang="en-US"/>
              <a:pPr/>
              <a:t>‹#›</a:t>
            </a:fld>
            <a:endParaRPr lang="en-US" altLang="en-US"/>
          </a:p>
        </p:txBody>
      </p:sp>
    </p:spTree>
    <p:extLst>
      <p:ext uri="{BB962C8B-B14F-4D97-AF65-F5344CB8AC3E}">
        <p14:creationId xmlns:p14="http://schemas.microsoft.com/office/powerpoint/2010/main" val="42118208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5613"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2813"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0013"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7213"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EA10F4-3293-48B1-B8C3-5CF8BD5791AA}" type="slidenum">
              <a:rPr lang="en-US" altLang="en-US" smtClean="0"/>
              <a:pPr/>
              <a:t>1</a:t>
            </a:fld>
            <a:endParaRPr lang="en-US" altLang="en-US"/>
          </a:p>
        </p:txBody>
      </p:sp>
    </p:spTree>
    <p:extLst>
      <p:ext uri="{BB962C8B-B14F-4D97-AF65-F5344CB8AC3E}">
        <p14:creationId xmlns:p14="http://schemas.microsoft.com/office/powerpoint/2010/main" val="1931122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701490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CF57F2C-5364-4473-932D-42AFB9362CD9}" type="datetime1">
              <a:rPr lang="en-US"/>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C2FC23B-647C-44A6-90D7-372588AFDEB6}" type="slidenum">
              <a:rPr lang="en-US" altLang="en-US"/>
              <a:pPr/>
              <a:t>‹#›</a:t>
            </a:fld>
            <a:endParaRPr lang="en-US" altLang="en-US"/>
          </a:p>
        </p:txBody>
      </p:sp>
    </p:spTree>
    <p:extLst>
      <p:ext uri="{BB962C8B-B14F-4D97-AF65-F5344CB8AC3E}">
        <p14:creationId xmlns:p14="http://schemas.microsoft.com/office/powerpoint/2010/main" val="622488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8DCBB97-4008-4062-B06A-5588989749AE}" type="datetime1">
              <a:rPr lang="en-US"/>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5564236-44C4-4FDF-A09E-49A7F8D138A8}" type="slidenum">
              <a:rPr lang="en-US" altLang="en-US"/>
              <a:pPr/>
              <a:t>‹#›</a:t>
            </a:fld>
            <a:endParaRPr lang="en-US" altLang="en-US"/>
          </a:p>
        </p:txBody>
      </p:sp>
    </p:spTree>
    <p:extLst>
      <p:ext uri="{BB962C8B-B14F-4D97-AF65-F5344CB8AC3E}">
        <p14:creationId xmlns:p14="http://schemas.microsoft.com/office/powerpoint/2010/main" val="184340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3"/>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3"/>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27126D-9F1B-4805-9620-77D72B78DB5C}" type="datetime1">
              <a:rPr lang="en-US"/>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CD7B642-B5BF-4655-B085-8BECF1BE3700}" type="slidenum">
              <a:rPr lang="en-US" altLang="en-US"/>
              <a:pPr/>
              <a:t>‹#›</a:t>
            </a:fld>
            <a:endParaRPr lang="en-US" altLang="en-US"/>
          </a:p>
        </p:txBody>
      </p:sp>
    </p:spTree>
    <p:extLst>
      <p:ext uri="{BB962C8B-B14F-4D97-AF65-F5344CB8AC3E}">
        <p14:creationId xmlns:p14="http://schemas.microsoft.com/office/powerpoint/2010/main" val="1014991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3E6D56-B687-4CA0-B0A0-BBF6F1E8CF05}" type="datetime1">
              <a:rPr lang="en-US"/>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9EFC3FF-088F-4B6C-B28A-712AE077F65C}" type="slidenum">
              <a:rPr lang="en-US" altLang="en-US"/>
              <a:pPr/>
              <a:t>‹#›</a:t>
            </a:fld>
            <a:endParaRPr lang="en-US" altLang="en-US"/>
          </a:p>
        </p:txBody>
      </p:sp>
    </p:spTree>
    <p:extLst>
      <p:ext uri="{BB962C8B-B14F-4D97-AF65-F5344CB8AC3E}">
        <p14:creationId xmlns:p14="http://schemas.microsoft.com/office/powerpoint/2010/main" val="2326283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469600F-2773-4E3E-A5A5-2569A119B61A}" type="datetime1">
              <a:rPr lang="en-US"/>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E0127D6-A987-43E8-B546-7378F4F256B6}" type="slidenum">
              <a:rPr lang="en-US" altLang="en-US"/>
              <a:pPr/>
              <a:t>‹#›</a:t>
            </a:fld>
            <a:endParaRPr lang="en-US" altLang="en-US"/>
          </a:p>
        </p:txBody>
      </p:sp>
    </p:spTree>
    <p:extLst>
      <p:ext uri="{BB962C8B-B14F-4D97-AF65-F5344CB8AC3E}">
        <p14:creationId xmlns:p14="http://schemas.microsoft.com/office/powerpoint/2010/main" val="1199106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DB782A-0272-4212-9A3B-310848BFF2F3}" type="datetime1">
              <a:rPr lang="en-US"/>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60213DB-5475-49BE-92C2-F6953D9B44B3}" type="slidenum">
              <a:rPr lang="en-US" altLang="en-US"/>
              <a:pPr/>
              <a:t>‹#›</a:t>
            </a:fld>
            <a:endParaRPr lang="en-US" altLang="en-US"/>
          </a:p>
        </p:txBody>
      </p:sp>
    </p:spTree>
    <p:extLst>
      <p:ext uri="{BB962C8B-B14F-4D97-AF65-F5344CB8AC3E}">
        <p14:creationId xmlns:p14="http://schemas.microsoft.com/office/powerpoint/2010/main" val="3311799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8" y="1535113"/>
            <a:ext cx="4041775"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67BF852-2320-4710-B101-93D6DF3FEEFC}" type="datetime1">
              <a:rPr lang="en-US"/>
              <a:pPr>
                <a:defRPr/>
              </a:pPr>
              <a:t>7/12/2017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3DBB337F-3BD8-4DAE-81CC-9480BACBD122}" type="slidenum">
              <a:rPr lang="en-US" altLang="en-US"/>
              <a:pPr/>
              <a:t>‹#›</a:t>
            </a:fld>
            <a:endParaRPr lang="en-US" altLang="en-US"/>
          </a:p>
        </p:txBody>
      </p:sp>
    </p:spTree>
    <p:extLst>
      <p:ext uri="{BB962C8B-B14F-4D97-AF65-F5344CB8AC3E}">
        <p14:creationId xmlns:p14="http://schemas.microsoft.com/office/powerpoint/2010/main" val="2865984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D7D63F1-BA9A-4786-9503-C0BDD211011F}" type="datetime1">
              <a:rPr lang="en-US"/>
              <a:pPr>
                <a:defRPr/>
              </a:pPr>
              <a:t>7/12/2017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AB6CE7B3-73D4-47C6-B321-AA36E39F17B5}" type="slidenum">
              <a:rPr lang="en-US" altLang="en-US"/>
              <a:pPr/>
              <a:t>‹#›</a:t>
            </a:fld>
            <a:endParaRPr lang="en-US" altLang="en-US"/>
          </a:p>
        </p:txBody>
      </p:sp>
    </p:spTree>
    <p:extLst>
      <p:ext uri="{BB962C8B-B14F-4D97-AF65-F5344CB8AC3E}">
        <p14:creationId xmlns:p14="http://schemas.microsoft.com/office/powerpoint/2010/main" val="1984634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A02218-8D31-4351-B946-DEBD4F20C0DC}" type="datetime1">
              <a:rPr lang="en-US"/>
              <a:pPr>
                <a:defRPr/>
              </a:pPr>
              <a:t>7/12/2017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18E95519-89EB-4A23-B500-598F6431AB85}" type="slidenum">
              <a:rPr lang="en-US" altLang="en-US"/>
              <a:pPr/>
              <a:t>‹#›</a:t>
            </a:fld>
            <a:endParaRPr lang="en-US" altLang="en-US"/>
          </a:p>
        </p:txBody>
      </p:sp>
    </p:spTree>
    <p:extLst>
      <p:ext uri="{BB962C8B-B14F-4D97-AF65-F5344CB8AC3E}">
        <p14:creationId xmlns:p14="http://schemas.microsoft.com/office/powerpoint/2010/main" val="1086452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7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7A45AAB-95AE-4F7F-AAFD-0DD92AB36FFC}" type="datetime1">
              <a:rPr lang="en-US"/>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9F27885-B325-402F-A563-74D79BC5F6D3}" type="slidenum">
              <a:rPr lang="en-US" altLang="en-US"/>
              <a:pPr/>
              <a:t>‹#›</a:t>
            </a:fld>
            <a:endParaRPr lang="en-US" altLang="en-US"/>
          </a:p>
        </p:txBody>
      </p:sp>
    </p:spTree>
    <p:extLst>
      <p:ext uri="{BB962C8B-B14F-4D97-AF65-F5344CB8AC3E}">
        <p14:creationId xmlns:p14="http://schemas.microsoft.com/office/powerpoint/2010/main" val="3810560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BBD65C-D9C1-4566-9BCE-B157784A4832}" type="datetime1">
              <a:rPr lang="en-US"/>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5DFF8FF-A06C-4CFF-88F4-16D35E4EA5A8}" type="slidenum">
              <a:rPr lang="en-US" altLang="en-US"/>
              <a:pPr/>
              <a:t>‹#›</a:t>
            </a:fld>
            <a:endParaRPr lang="en-US" altLang="en-US"/>
          </a:p>
        </p:txBody>
      </p:sp>
    </p:spTree>
    <p:extLst>
      <p:ext uri="{BB962C8B-B14F-4D97-AF65-F5344CB8AC3E}">
        <p14:creationId xmlns:p14="http://schemas.microsoft.com/office/powerpoint/2010/main" val="243459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35" tIns="45718" rIns="91435" bIns="45718" numCol="1" anchor="ctr" anchorCtr="0" compatLnSpc="1">
            <a:prstTxWarp prst="textNoShape">
              <a:avLst/>
            </a:prstTxWarp>
          </a:bodyPr>
          <a:lstStyle>
            <a:lvl1pPr>
              <a:defRPr sz="1200">
                <a:solidFill>
                  <a:srgbClr val="898989"/>
                </a:solidFill>
                <a:latin typeface="Calibri" pitchFamily="34" charset="0"/>
              </a:defRPr>
            </a:lvl1pPr>
          </a:lstStyle>
          <a:p>
            <a:pPr>
              <a:defRPr/>
            </a:pPr>
            <a:fld id="{880D49C6-BE67-4B12-9CFC-5BC95AFADBB9}" type="datetime1">
              <a:rPr lang="en-US"/>
              <a:pPr>
                <a:defRPr/>
              </a:pPr>
              <a:t>7/12/2017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35" tIns="45718" rIns="91435" bIns="45718" numCol="1" anchor="ctr" anchorCtr="0" compatLnSpc="1">
            <a:prstTxWarp prst="textNoShape">
              <a:avLst/>
            </a:prstTxWarp>
          </a:bodyPr>
          <a:lstStyle>
            <a:lvl1pPr algn="ctr">
              <a:defRPr sz="1200">
                <a:solidFill>
                  <a:srgbClr val="898989"/>
                </a:solidFill>
                <a:latin typeface="Calibri" charset="0"/>
                <a:ea typeface="ＭＳ Ｐゴシック" charset="-128"/>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35" tIns="45718" rIns="91435" bIns="45718"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870A5394-D71A-490C-B626-E8A5F8D6DA4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177" algn="ctr" rtl="0" fontAlgn="base">
        <a:spcBef>
          <a:spcPct val="0"/>
        </a:spcBef>
        <a:spcAft>
          <a:spcPct val="0"/>
        </a:spcAft>
        <a:defRPr sz="4400">
          <a:solidFill>
            <a:schemeClr val="tx1"/>
          </a:solidFill>
          <a:latin typeface="Calibri" pitchFamily="34" charset="0"/>
        </a:defRPr>
      </a:lvl6pPr>
      <a:lvl7pPr marL="914353" algn="ctr" rtl="0" fontAlgn="base">
        <a:spcBef>
          <a:spcPct val="0"/>
        </a:spcBef>
        <a:spcAft>
          <a:spcPct val="0"/>
        </a:spcAft>
        <a:defRPr sz="4400">
          <a:solidFill>
            <a:schemeClr val="tx1"/>
          </a:solidFill>
          <a:latin typeface="Calibri" pitchFamily="34" charset="0"/>
        </a:defRPr>
      </a:lvl7pPr>
      <a:lvl8pPr marL="1371530" algn="ctr" rtl="0" fontAlgn="base">
        <a:spcBef>
          <a:spcPct val="0"/>
        </a:spcBef>
        <a:spcAft>
          <a:spcPct val="0"/>
        </a:spcAft>
        <a:defRPr sz="4400">
          <a:solidFill>
            <a:schemeClr val="tx1"/>
          </a:solidFill>
          <a:latin typeface="Calibri" pitchFamily="34" charset="0"/>
        </a:defRPr>
      </a:lvl8pPr>
      <a:lvl9pPr marL="1828706"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2FC23B-647C-44A6-90D7-372588AFDEB6}" type="slidenum">
              <a:rPr lang="en-US" altLang="en-US" smtClean="0"/>
              <a:pPr/>
              <a:t>1</a:t>
            </a:fld>
            <a:endParaRPr lang="en-US" altLang="en-US"/>
          </a:p>
        </p:txBody>
      </p:sp>
      <p:sp>
        <p:nvSpPr>
          <p:cNvPr id="5" name="TextBox 4"/>
          <p:cNvSpPr txBox="1"/>
          <p:nvPr/>
        </p:nvSpPr>
        <p:spPr>
          <a:xfrm>
            <a:off x="304800" y="1828800"/>
            <a:ext cx="8458200" cy="1200329"/>
          </a:xfrm>
          <a:prstGeom prst="rect">
            <a:avLst/>
          </a:prstGeom>
          <a:noFill/>
        </p:spPr>
        <p:txBody>
          <a:bodyPr wrap="square" rtlCol="0">
            <a:spAutoFit/>
          </a:bodyPr>
          <a:lstStyle/>
          <a:p>
            <a:pPr algn="ctr"/>
            <a:r>
              <a:rPr lang="en-US" sz="3600" dirty="0" smtClean="0">
                <a:solidFill>
                  <a:srgbClr val="FFFF00"/>
                </a:solidFill>
                <a:latin typeface="+mj-lt"/>
              </a:rPr>
              <a:t>The challenge of intensity forecasting in moderate shear</a:t>
            </a:r>
          </a:p>
        </p:txBody>
      </p:sp>
      <p:sp>
        <p:nvSpPr>
          <p:cNvPr id="6" name="TextBox 5"/>
          <p:cNvSpPr txBox="1"/>
          <p:nvPr/>
        </p:nvSpPr>
        <p:spPr>
          <a:xfrm>
            <a:off x="1066800" y="3962400"/>
            <a:ext cx="6819900" cy="830997"/>
          </a:xfrm>
          <a:prstGeom prst="rect">
            <a:avLst/>
          </a:prstGeom>
          <a:noFill/>
        </p:spPr>
        <p:txBody>
          <a:bodyPr wrap="square" rtlCol="0">
            <a:spAutoFit/>
          </a:bodyPr>
          <a:lstStyle/>
          <a:p>
            <a:pPr algn="ctr"/>
            <a:r>
              <a:rPr lang="en-US" dirty="0" smtClean="0">
                <a:solidFill>
                  <a:schemeClr val="bg1"/>
                </a:solidFill>
                <a:latin typeface="+mj-lt"/>
              </a:rPr>
              <a:t>Robert Rogers, Gopal, Frank Marks, Shirley Murillo, Paul </a:t>
            </a:r>
            <a:r>
              <a:rPr lang="en-US" dirty="0" err="1" smtClean="0">
                <a:solidFill>
                  <a:schemeClr val="bg1"/>
                </a:solidFill>
                <a:latin typeface="+mj-lt"/>
              </a:rPr>
              <a:t>Reasor</a:t>
            </a:r>
            <a:r>
              <a:rPr lang="en-US" dirty="0" smtClean="0">
                <a:solidFill>
                  <a:schemeClr val="bg1"/>
                </a:solidFill>
                <a:latin typeface="+mj-lt"/>
              </a:rPr>
              <a:t>, and Jason </a:t>
            </a:r>
            <a:r>
              <a:rPr lang="en-US" dirty="0" err="1" smtClean="0">
                <a:solidFill>
                  <a:schemeClr val="bg1"/>
                </a:solidFill>
                <a:latin typeface="+mj-lt"/>
              </a:rPr>
              <a:t>Sippel</a:t>
            </a:r>
            <a:endParaRPr lang="en-US" dirty="0">
              <a:solidFill>
                <a:schemeClr val="bg1"/>
              </a:solidFill>
              <a:latin typeface="+mj-lt"/>
            </a:endParaRPr>
          </a:p>
        </p:txBody>
      </p:sp>
    </p:spTree>
    <p:extLst>
      <p:ext uri="{BB962C8B-B14F-4D97-AF65-F5344CB8AC3E}">
        <p14:creationId xmlns:p14="http://schemas.microsoft.com/office/powerpoint/2010/main" val="3041531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2FC23B-647C-44A6-90D7-372588AFDEB6}" type="slidenum">
              <a:rPr lang="en-US" altLang="en-US" smtClean="0"/>
              <a:pPr/>
              <a:t>2</a:t>
            </a:fld>
            <a:endParaRPr lang="en-US" altLang="en-US"/>
          </a:p>
        </p:txBody>
      </p:sp>
      <p:pic>
        <p:nvPicPr>
          <p:cNvPr id="5" name="image2.png"/>
          <p:cNvPicPr/>
          <p:nvPr/>
        </p:nvPicPr>
        <p:blipFill>
          <a:blip r:embed="rId2"/>
          <a:srcRect/>
          <a:stretch>
            <a:fillRect/>
          </a:stretch>
        </p:blipFill>
        <p:spPr>
          <a:xfrm>
            <a:off x="1066800" y="1295400"/>
            <a:ext cx="6934200" cy="3810000"/>
          </a:xfrm>
          <a:prstGeom prst="rect">
            <a:avLst/>
          </a:prstGeom>
          <a:ln/>
        </p:spPr>
      </p:pic>
      <p:sp>
        <p:nvSpPr>
          <p:cNvPr id="6" name="Rectangle 5"/>
          <p:cNvSpPr/>
          <p:nvPr/>
        </p:nvSpPr>
        <p:spPr>
          <a:xfrm>
            <a:off x="914400" y="5215473"/>
            <a:ext cx="7315200" cy="1015663"/>
          </a:xfrm>
          <a:prstGeom prst="rect">
            <a:avLst/>
          </a:prstGeom>
        </p:spPr>
        <p:txBody>
          <a:bodyPr wrap="square">
            <a:spAutoFit/>
          </a:bodyPr>
          <a:lstStyle/>
          <a:p>
            <a:r>
              <a:rPr lang="en-US" sz="2000" dirty="0" smtClean="0">
                <a:solidFill>
                  <a:schemeClr val="bg1"/>
                </a:solidFill>
                <a:latin typeface="+mj-lt"/>
              </a:rPr>
              <a:t>(</a:t>
            </a:r>
            <a:r>
              <a:rPr lang="en-US" sz="2000" dirty="0">
                <a:solidFill>
                  <a:schemeClr val="bg1"/>
                </a:solidFill>
                <a:latin typeface="+mj-lt"/>
              </a:rPr>
              <a:t>a) Hurricane Joaquin tracks from GFS and HWRF; (b) Hurricane Matthew intensity from all available intensity guidance models, including HWRF. Black lines in (a) and (b) </a:t>
            </a:r>
            <a:r>
              <a:rPr lang="en-US" sz="2000" dirty="0" smtClean="0">
                <a:solidFill>
                  <a:schemeClr val="bg1"/>
                </a:solidFill>
                <a:latin typeface="+mj-lt"/>
              </a:rPr>
              <a:t>indicate </a:t>
            </a:r>
            <a:r>
              <a:rPr lang="en-US" sz="2000" dirty="0">
                <a:solidFill>
                  <a:schemeClr val="bg1"/>
                </a:solidFill>
                <a:latin typeface="+mj-lt"/>
              </a:rPr>
              <a:t>the best </a:t>
            </a:r>
            <a:r>
              <a:rPr lang="en-US" sz="2000" dirty="0" smtClean="0">
                <a:solidFill>
                  <a:schemeClr val="bg1"/>
                </a:solidFill>
                <a:latin typeface="+mj-lt"/>
              </a:rPr>
              <a:t>track</a:t>
            </a:r>
            <a:r>
              <a:rPr lang="en-US" sz="2000" dirty="0">
                <a:solidFill>
                  <a:schemeClr val="bg1"/>
                </a:solidFill>
                <a:latin typeface="+mj-lt"/>
              </a:rPr>
              <a:t>.</a:t>
            </a:r>
          </a:p>
        </p:txBody>
      </p:sp>
      <p:sp>
        <p:nvSpPr>
          <p:cNvPr id="7" name="Rectangle 6"/>
          <p:cNvSpPr/>
          <p:nvPr/>
        </p:nvSpPr>
        <p:spPr>
          <a:xfrm>
            <a:off x="1410390" y="372726"/>
            <a:ext cx="6133410" cy="584775"/>
          </a:xfrm>
          <a:prstGeom prst="rect">
            <a:avLst/>
          </a:prstGeom>
        </p:spPr>
        <p:txBody>
          <a:bodyPr wrap="none">
            <a:spAutoFit/>
          </a:bodyPr>
          <a:lstStyle/>
          <a:p>
            <a:r>
              <a:rPr lang="en-US" sz="3200" dirty="0" smtClean="0">
                <a:solidFill>
                  <a:srgbClr val="FFFF00"/>
                </a:solidFill>
                <a:latin typeface="+mj-lt"/>
              </a:rPr>
              <a:t>Notable Recent </a:t>
            </a:r>
            <a:r>
              <a:rPr lang="en-US" sz="3200" dirty="0">
                <a:solidFill>
                  <a:srgbClr val="FFFF00"/>
                </a:solidFill>
                <a:latin typeface="+mj-lt"/>
              </a:rPr>
              <a:t>Forecast </a:t>
            </a:r>
            <a:r>
              <a:rPr lang="en-US" sz="3200" dirty="0" smtClean="0">
                <a:solidFill>
                  <a:srgbClr val="FFFF00"/>
                </a:solidFill>
                <a:latin typeface="+mj-lt"/>
              </a:rPr>
              <a:t>Challenges</a:t>
            </a:r>
            <a:endParaRPr lang="en-US" sz="3200" dirty="0">
              <a:solidFill>
                <a:srgbClr val="FFFF00"/>
              </a:solidFill>
              <a:latin typeface="+mj-lt"/>
            </a:endParaRPr>
          </a:p>
        </p:txBody>
      </p:sp>
    </p:spTree>
    <p:extLst>
      <p:ext uri="{BB962C8B-B14F-4D97-AF65-F5344CB8AC3E}">
        <p14:creationId xmlns:p14="http://schemas.microsoft.com/office/powerpoint/2010/main" val="602710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963497D-128A-40C6-961A-E24F1F69A52A}" type="slidenum">
              <a:rPr lang="en-US" smtClean="0">
                <a:solidFill>
                  <a:prstClr val="white">
                    <a:tint val="75000"/>
                  </a:prstClr>
                </a:solidFill>
              </a:rPr>
              <a:t>3</a:t>
            </a:fld>
            <a:endParaRPr lang="en-US" dirty="0">
              <a:solidFill>
                <a:prstClr val="white">
                  <a:tint val="75000"/>
                </a:prstClr>
              </a:solidFill>
            </a:endParaRPr>
          </a:p>
        </p:txBody>
      </p:sp>
      <p:sp>
        <p:nvSpPr>
          <p:cNvPr id="3" name="Rectangle 2"/>
          <p:cNvSpPr/>
          <p:nvPr/>
        </p:nvSpPr>
        <p:spPr>
          <a:xfrm>
            <a:off x="76200" y="4112315"/>
            <a:ext cx="9077219" cy="1938992"/>
          </a:xfrm>
          <a:prstGeom prst="rect">
            <a:avLst/>
          </a:prstGeom>
        </p:spPr>
        <p:txBody>
          <a:bodyPr wrap="square">
            <a:spAutoFit/>
          </a:bodyPr>
          <a:lstStyle/>
          <a:p>
            <a:pPr marL="214313" indent="-214313">
              <a:buFont typeface="Arial" panose="020B0604020202020204" pitchFamily="34" charset="0"/>
              <a:buChar char="•"/>
            </a:pPr>
            <a:r>
              <a:rPr lang="en-US" sz="1800" dirty="0">
                <a:solidFill>
                  <a:schemeClr val="bg1"/>
                </a:solidFill>
                <a:latin typeface="+mj-lt"/>
              </a:rPr>
              <a:t>Well-known </a:t>
            </a:r>
            <a:r>
              <a:rPr lang="en-US" sz="1800" dirty="0">
                <a:solidFill>
                  <a:schemeClr val="bg1"/>
                </a:solidFill>
                <a:latin typeface="+mj-lt"/>
              </a:rPr>
              <a:t>that tropical cyclone (TC) structure and intensity change </a:t>
            </a:r>
            <a:r>
              <a:rPr lang="en-US" sz="1800" dirty="0">
                <a:solidFill>
                  <a:schemeClr val="bg1"/>
                </a:solidFill>
                <a:latin typeface="+mj-lt"/>
              </a:rPr>
              <a:t>highly </a:t>
            </a:r>
            <a:r>
              <a:rPr lang="en-US" sz="1800" dirty="0">
                <a:solidFill>
                  <a:schemeClr val="bg1"/>
                </a:solidFill>
                <a:latin typeface="+mj-lt"/>
              </a:rPr>
              <a:t>sensitive to </a:t>
            </a:r>
            <a:r>
              <a:rPr lang="en-US" sz="1800" dirty="0">
                <a:solidFill>
                  <a:schemeClr val="bg1"/>
                </a:solidFill>
                <a:latin typeface="+mj-lt"/>
              </a:rPr>
              <a:t>environmental </a:t>
            </a:r>
            <a:r>
              <a:rPr lang="en-US" sz="1800" dirty="0">
                <a:solidFill>
                  <a:schemeClr val="bg1"/>
                </a:solidFill>
                <a:latin typeface="+mj-lt"/>
              </a:rPr>
              <a:t>vertical wind </a:t>
            </a:r>
            <a:r>
              <a:rPr lang="en-US" sz="1800" dirty="0">
                <a:solidFill>
                  <a:schemeClr val="bg1"/>
                </a:solidFill>
                <a:latin typeface="+mj-lt"/>
              </a:rPr>
              <a:t>shear, with strong shear detrimental to intensification </a:t>
            </a:r>
          </a:p>
          <a:p>
            <a:pPr marL="214313" indent="-214313">
              <a:buFont typeface="Arial" panose="020B0604020202020204" pitchFamily="34" charset="0"/>
              <a:buChar char="•"/>
            </a:pPr>
            <a:r>
              <a:rPr lang="en-US" sz="1800" dirty="0">
                <a:solidFill>
                  <a:schemeClr val="bg1"/>
                </a:solidFill>
                <a:latin typeface="+mj-lt"/>
              </a:rPr>
              <a:t>For moderate </a:t>
            </a:r>
            <a:r>
              <a:rPr lang="en-US" sz="1800" dirty="0">
                <a:solidFill>
                  <a:schemeClr val="bg1"/>
                </a:solidFill>
                <a:latin typeface="+mj-lt"/>
              </a:rPr>
              <a:t>shear </a:t>
            </a:r>
            <a:r>
              <a:rPr lang="en-US" sz="1800" dirty="0">
                <a:solidFill>
                  <a:schemeClr val="bg1"/>
                </a:solidFill>
                <a:latin typeface="+mj-lt"/>
              </a:rPr>
              <a:t>values (e.g., 10-20 </a:t>
            </a:r>
            <a:r>
              <a:rPr lang="en-US" sz="1800" dirty="0" err="1">
                <a:solidFill>
                  <a:schemeClr val="bg1"/>
                </a:solidFill>
                <a:latin typeface="+mj-lt"/>
              </a:rPr>
              <a:t>kt</a:t>
            </a:r>
            <a:r>
              <a:rPr lang="en-US" sz="1800" dirty="0">
                <a:solidFill>
                  <a:schemeClr val="bg1"/>
                </a:solidFill>
                <a:latin typeface="+mj-lt"/>
              </a:rPr>
              <a:t>) TC response is uncertain</a:t>
            </a:r>
          </a:p>
          <a:p>
            <a:pPr marL="557213" lvl="1" indent="-214313">
              <a:buFont typeface="Arial" panose="020B0604020202020204" pitchFamily="34" charset="0"/>
              <a:buChar char="•"/>
            </a:pPr>
            <a:r>
              <a:rPr lang="en-US" sz="1500" dirty="0">
                <a:solidFill>
                  <a:schemeClr val="bg1"/>
                </a:solidFill>
                <a:latin typeface="+mj-lt"/>
              </a:rPr>
              <a:t>Significant intensity forecast </a:t>
            </a:r>
            <a:r>
              <a:rPr lang="en-US" sz="1500" dirty="0">
                <a:solidFill>
                  <a:schemeClr val="bg1"/>
                </a:solidFill>
                <a:latin typeface="+mj-lt"/>
              </a:rPr>
              <a:t>uncertainty </a:t>
            </a:r>
            <a:r>
              <a:rPr lang="en-US" sz="1500" dirty="0">
                <a:solidFill>
                  <a:schemeClr val="bg1"/>
                </a:solidFill>
                <a:latin typeface="+mj-lt"/>
              </a:rPr>
              <a:t>lies in this range of </a:t>
            </a:r>
            <a:r>
              <a:rPr lang="en-US" sz="1500" dirty="0" smtClean="0">
                <a:solidFill>
                  <a:schemeClr val="bg1"/>
                </a:solidFill>
                <a:latin typeface="+mj-lt"/>
              </a:rPr>
              <a:t>shear</a:t>
            </a:r>
          </a:p>
          <a:p>
            <a:pPr marL="228600" indent="-228600">
              <a:buFont typeface="Arial" panose="020B0604020202020204" pitchFamily="34" charset="0"/>
              <a:buChar char="•"/>
            </a:pPr>
            <a:r>
              <a:rPr lang="en-US" sz="1800" dirty="0">
                <a:solidFill>
                  <a:prstClr val="white"/>
                </a:solidFill>
                <a:latin typeface="+mn-lt"/>
              </a:rPr>
              <a:t>Whether or not a TC intensifies in this shear environment is dependent on characteristics of the environment as well as the TC vortex</a:t>
            </a:r>
          </a:p>
          <a:p>
            <a:pPr marL="557213" lvl="1" indent="-214313">
              <a:buFont typeface="Arial" panose="020B0604020202020204" pitchFamily="34" charset="0"/>
              <a:buChar char="•"/>
            </a:pPr>
            <a:endParaRPr lang="en-US" sz="1500" dirty="0">
              <a:solidFill>
                <a:schemeClr val="bg1"/>
              </a:solidFill>
              <a:latin typeface="+mj-lt"/>
            </a:endParaRPr>
          </a:p>
        </p:txBody>
      </p:sp>
      <p:grpSp>
        <p:nvGrpSpPr>
          <p:cNvPr id="26" name="Group 25"/>
          <p:cNvGrpSpPr/>
          <p:nvPr/>
        </p:nvGrpSpPr>
        <p:grpSpPr>
          <a:xfrm>
            <a:off x="304800" y="1371600"/>
            <a:ext cx="8225555" cy="2197158"/>
            <a:chOff x="346588" y="1982136"/>
            <a:chExt cx="10967407" cy="2929544"/>
          </a:xfrm>
        </p:grpSpPr>
        <p:grpSp>
          <p:nvGrpSpPr>
            <p:cNvPr id="20" name="Group 19"/>
            <p:cNvGrpSpPr/>
            <p:nvPr/>
          </p:nvGrpSpPr>
          <p:grpSpPr>
            <a:xfrm>
              <a:off x="7995884" y="2411436"/>
              <a:ext cx="3318111" cy="2500244"/>
              <a:chOff x="6237365" y="1108769"/>
              <a:chExt cx="4009725" cy="2915823"/>
            </a:xfrm>
          </p:grpSpPr>
          <p:grpSp>
            <p:nvGrpSpPr>
              <p:cNvPr id="18" name="Group 17"/>
              <p:cNvGrpSpPr/>
              <p:nvPr/>
            </p:nvGrpSpPr>
            <p:grpSpPr>
              <a:xfrm>
                <a:off x="6237365" y="1108769"/>
                <a:ext cx="4009725" cy="2915823"/>
                <a:chOff x="2918978" y="1141420"/>
                <a:chExt cx="4009725" cy="2915823"/>
              </a:xfrm>
            </p:grpSpPr>
            <p:grpSp>
              <p:nvGrpSpPr>
                <p:cNvPr id="17" name="Group 16"/>
                <p:cNvGrpSpPr/>
                <p:nvPr/>
              </p:nvGrpSpPr>
              <p:grpSpPr>
                <a:xfrm>
                  <a:off x="2918978" y="1141420"/>
                  <a:ext cx="4009725" cy="2915823"/>
                  <a:chOff x="2918978" y="1141420"/>
                  <a:chExt cx="4009725" cy="2915823"/>
                </a:xfrm>
              </p:grpSpPr>
              <p:pic>
                <p:nvPicPr>
                  <p:cNvPr id="16" name="Picture 15"/>
                  <p:cNvPicPr>
                    <a:picLocks noChangeAspect="1"/>
                  </p:cNvPicPr>
                  <p:nvPr/>
                </p:nvPicPr>
                <p:blipFill rotWithShape="1">
                  <a:blip r:embed="rId2"/>
                  <a:srcRect t="6693"/>
                  <a:stretch/>
                </p:blipFill>
                <p:spPr>
                  <a:xfrm>
                    <a:off x="2918978" y="1141420"/>
                    <a:ext cx="4009725" cy="2915823"/>
                  </a:xfrm>
                  <a:prstGeom prst="rect">
                    <a:avLst/>
                  </a:prstGeom>
                </p:spPr>
              </p:pic>
              <p:sp>
                <p:nvSpPr>
                  <p:cNvPr id="15" name="TextBox 14"/>
                  <p:cNvSpPr txBox="1"/>
                  <p:nvPr/>
                </p:nvSpPr>
                <p:spPr>
                  <a:xfrm>
                    <a:off x="3865511" y="2505575"/>
                    <a:ext cx="1105970" cy="340987"/>
                  </a:xfrm>
                  <a:prstGeom prst="rect">
                    <a:avLst/>
                  </a:prstGeom>
                  <a:noFill/>
                </p:spPr>
                <p:txBody>
                  <a:bodyPr wrap="none" rtlCol="0">
                    <a:spAutoFit/>
                  </a:bodyPr>
                  <a:lstStyle/>
                  <a:p>
                    <a:r>
                      <a:rPr lang="en-US" sz="825" b="1" dirty="0">
                        <a:solidFill>
                          <a:schemeClr val="bg1"/>
                        </a:solidFill>
                      </a:rPr>
                      <a:t>b</a:t>
                    </a:r>
                    <a:r>
                      <a:rPr lang="en-US" sz="825" b="1" dirty="0">
                        <a:solidFill>
                          <a:schemeClr val="bg1"/>
                        </a:solidFill>
                      </a:rPr>
                      <a:t>est track</a:t>
                    </a:r>
                    <a:endParaRPr lang="en-US" sz="825" b="1" dirty="0">
                      <a:solidFill>
                        <a:schemeClr val="bg1"/>
                      </a:solidFill>
                    </a:endParaRPr>
                  </a:p>
                </p:txBody>
              </p:sp>
            </p:grpSp>
            <p:sp>
              <p:nvSpPr>
                <p:cNvPr id="14" name="TextBox 13"/>
                <p:cNvSpPr txBox="1"/>
                <p:nvPr/>
              </p:nvSpPr>
              <p:spPr>
                <a:xfrm>
                  <a:off x="3502745" y="1791573"/>
                  <a:ext cx="754705" cy="340987"/>
                </a:xfrm>
                <a:prstGeom prst="rect">
                  <a:avLst/>
                </a:prstGeom>
                <a:noFill/>
              </p:spPr>
              <p:txBody>
                <a:bodyPr wrap="none" rtlCol="0">
                  <a:spAutoFit/>
                </a:bodyPr>
                <a:lstStyle/>
                <a:p>
                  <a:r>
                    <a:rPr lang="en-US" sz="825" b="1" dirty="0">
                      <a:solidFill>
                        <a:schemeClr val="bg1"/>
                      </a:solidFill>
                    </a:rPr>
                    <a:t>shear</a:t>
                  </a:r>
                  <a:endParaRPr lang="en-US" sz="825" b="1" dirty="0">
                    <a:solidFill>
                      <a:schemeClr val="bg1"/>
                    </a:solidFill>
                  </a:endParaRPr>
                </a:p>
              </p:txBody>
            </p:sp>
          </p:grpSp>
          <p:sp>
            <p:nvSpPr>
              <p:cNvPr id="19" name="TextBox 18"/>
              <p:cNvSpPr txBox="1"/>
              <p:nvPr/>
            </p:nvSpPr>
            <p:spPr>
              <a:xfrm>
                <a:off x="8304535" y="2715867"/>
                <a:ext cx="669470" cy="340987"/>
              </a:xfrm>
              <a:prstGeom prst="rect">
                <a:avLst/>
              </a:prstGeom>
              <a:noFill/>
            </p:spPr>
            <p:txBody>
              <a:bodyPr wrap="none" rtlCol="0">
                <a:spAutoFit/>
              </a:bodyPr>
              <a:lstStyle/>
              <a:p>
                <a:r>
                  <a:rPr lang="en-US" sz="825" b="1" dirty="0">
                    <a:solidFill>
                      <a:srgbClr val="FF0000"/>
                    </a:solidFill>
                  </a:rPr>
                  <a:t>NHC</a:t>
                </a:r>
                <a:endParaRPr lang="en-US" sz="825" b="1" dirty="0">
                  <a:solidFill>
                    <a:srgbClr val="FF0000"/>
                  </a:solidFill>
                </a:endParaRPr>
              </a:p>
            </p:txBody>
          </p:sp>
        </p:grpSp>
        <p:sp>
          <p:nvSpPr>
            <p:cNvPr id="21" name="Rectangle 1"/>
            <p:cNvSpPr>
              <a:spLocks noChangeArrowheads="1"/>
            </p:cNvSpPr>
            <p:nvPr/>
          </p:nvSpPr>
          <p:spPr bwMode="auto">
            <a:xfrm>
              <a:off x="346588" y="2473631"/>
              <a:ext cx="4492663" cy="2031325"/>
            </a:xfrm>
            <a:prstGeom prst="rect">
              <a:avLst/>
            </a:prstGeom>
            <a:solidFill>
              <a:schemeClr val="bg1"/>
            </a:solidFill>
            <a:ln>
              <a:noFill/>
            </a:ln>
            <a:effectLst/>
          </p:spPr>
          <p:txBody>
            <a:bodyPr vert="horz" wrap="square" lIns="68580" tIns="34290" rIns="68580" bIns="34290" numCol="1" anchor="ctr" anchorCtr="0" compatLnSpc="1">
              <a:prstTxWarp prst="textNoShape">
                <a:avLst/>
              </a:prstTxWarp>
              <a:spAutoFit/>
            </a:bodyPr>
            <a:lstStyle/>
            <a:p>
              <a:pPr eaLnBrk="0" fontAlgn="base" hangingPunct="0">
                <a:spcBef>
                  <a:spcPct val="0"/>
                </a:spcBef>
                <a:spcAft>
                  <a:spcPct val="0"/>
                </a:spcAft>
              </a:pPr>
              <a:r>
                <a:rPr lang="en-US" altLang="en-US" sz="1050" b="1" dirty="0">
                  <a:latin typeface="Courier" pitchFamily="49" charset="0"/>
                  <a:cs typeface="Courier New" panose="02070309020205020404" pitchFamily="49" charset="0"/>
                </a:rPr>
                <a:t>“The center of Matthew is exposed to the southwest of the deep convection due to moderate southwesterly shear... </a:t>
              </a:r>
              <a:r>
                <a:rPr lang="en-US" altLang="en-US" sz="1050" b="1" dirty="0">
                  <a:latin typeface="Courier" pitchFamily="49" charset="0"/>
                  <a:cs typeface="Courier New" panose="02070309020205020404" pitchFamily="49" charset="0"/>
                </a:rPr>
                <a:t>Given the current shear and structure of Matthew, only slight strengthening is predicted during the next 24 </a:t>
              </a:r>
              <a:r>
                <a:rPr lang="en-US" altLang="en-US" sz="1050" b="1" dirty="0">
                  <a:latin typeface="Courier" pitchFamily="49" charset="0"/>
                  <a:cs typeface="Courier New" panose="02070309020205020404" pitchFamily="49" charset="0"/>
                </a:rPr>
                <a:t>hours...”      </a:t>
              </a:r>
              <a:r>
                <a:rPr lang="en-US" altLang="en-US" sz="1050" b="1" dirty="0">
                  <a:solidFill>
                    <a:srgbClr val="FF0000"/>
                  </a:solidFill>
                  <a:latin typeface="Courier" pitchFamily="49" charset="0"/>
                  <a:cs typeface="Courier New" panose="02070309020205020404" pitchFamily="49" charset="0"/>
                  <a:sym typeface="Wingdings" panose="05000000000000000000" pitchFamily="2" charset="2"/>
                </a:rPr>
                <a:t>Storm in reality intensified 35 </a:t>
              </a:r>
              <a:r>
                <a:rPr lang="en-US" altLang="en-US" sz="1050" b="1" dirty="0" err="1">
                  <a:solidFill>
                    <a:srgbClr val="FF0000"/>
                  </a:solidFill>
                  <a:latin typeface="Courier" pitchFamily="49" charset="0"/>
                  <a:cs typeface="Courier New" panose="02070309020205020404" pitchFamily="49" charset="0"/>
                  <a:sym typeface="Wingdings" panose="05000000000000000000" pitchFamily="2" charset="2"/>
                </a:rPr>
                <a:t>kt</a:t>
              </a:r>
              <a:r>
                <a:rPr lang="en-US" altLang="en-US" sz="1050" b="1" dirty="0">
                  <a:solidFill>
                    <a:srgbClr val="FF0000"/>
                  </a:solidFill>
                  <a:latin typeface="Courier" pitchFamily="49" charset="0"/>
                  <a:cs typeface="Courier New" panose="02070309020205020404" pitchFamily="49" charset="0"/>
                  <a:sym typeface="Wingdings" panose="05000000000000000000" pitchFamily="2" charset="2"/>
                </a:rPr>
                <a:t> in 24 h subsequent to this advisory.</a:t>
              </a:r>
              <a:endParaRPr lang="en-US" altLang="en-US" sz="1050" b="1" dirty="0">
                <a:solidFill>
                  <a:srgbClr val="FF0000"/>
                </a:solidFill>
                <a:latin typeface="Courier" pitchFamily="49" charset="0"/>
                <a:cs typeface="Courier New" panose="02070309020205020404" pitchFamily="49" charset="0"/>
              </a:endParaRPr>
            </a:p>
            <a:p>
              <a:pPr defTabSz="685800" eaLnBrk="0" hangingPunct="0"/>
              <a:endParaRPr lang="en-US" altLang="en-US" sz="1050" b="1" dirty="0">
                <a:solidFill>
                  <a:schemeClr val="bg1"/>
                </a:solidFill>
                <a:latin typeface="Courier" pitchFamily="49" charset="0"/>
                <a:cs typeface="Courier New" panose="02070309020205020404" pitchFamily="49" charset="0"/>
              </a:endParaRPr>
            </a:p>
          </p:txBody>
        </p:sp>
        <p:sp>
          <p:nvSpPr>
            <p:cNvPr id="22" name="TextBox 21"/>
            <p:cNvSpPr txBox="1"/>
            <p:nvPr/>
          </p:nvSpPr>
          <p:spPr>
            <a:xfrm>
              <a:off x="532527" y="1982136"/>
              <a:ext cx="3899787" cy="369332"/>
            </a:xfrm>
            <a:prstGeom prst="rect">
              <a:avLst/>
            </a:prstGeom>
            <a:noFill/>
          </p:spPr>
          <p:txBody>
            <a:bodyPr wrap="none" rtlCol="0">
              <a:spAutoFit/>
            </a:bodyPr>
            <a:lstStyle/>
            <a:p>
              <a:r>
                <a:rPr lang="en-US" sz="1200" i="1" u="sng" dirty="0">
                  <a:solidFill>
                    <a:schemeClr val="bg1"/>
                  </a:solidFill>
                  <a:latin typeface="+mj-lt"/>
                </a:rPr>
                <a:t>NHC advisory for Hurricane Matthew (2016)</a:t>
              </a:r>
              <a:endParaRPr lang="en-US" sz="1200" i="1" u="sng" dirty="0">
                <a:solidFill>
                  <a:schemeClr val="bg1"/>
                </a:solidFill>
                <a:latin typeface="+mj-lt"/>
              </a:endParaRPr>
            </a:p>
          </p:txBody>
        </p:sp>
        <p:pic>
          <p:nvPicPr>
            <p:cNvPr id="23" name="Picture 22"/>
            <p:cNvPicPr>
              <a:picLocks noChangeAspect="1"/>
            </p:cNvPicPr>
            <p:nvPr/>
          </p:nvPicPr>
          <p:blipFill>
            <a:blip r:embed="rId3"/>
            <a:stretch>
              <a:fillRect/>
            </a:stretch>
          </p:blipFill>
          <p:spPr>
            <a:xfrm>
              <a:off x="5155669" y="2459770"/>
              <a:ext cx="2451909" cy="2451909"/>
            </a:xfrm>
            <a:prstGeom prst="rect">
              <a:avLst/>
            </a:prstGeom>
          </p:spPr>
        </p:pic>
        <p:sp>
          <p:nvSpPr>
            <p:cNvPr id="24" name="TextBox 23"/>
            <p:cNvSpPr txBox="1"/>
            <p:nvPr/>
          </p:nvSpPr>
          <p:spPr>
            <a:xfrm>
              <a:off x="5155669" y="2001791"/>
              <a:ext cx="2556684" cy="369332"/>
            </a:xfrm>
            <a:prstGeom prst="rect">
              <a:avLst/>
            </a:prstGeom>
            <a:noFill/>
          </p:spPr>
          <p:txBody>
            <a:bodyPr wrap="none" rtlCol="0">
              <a:spAutoFit/>
            </a:bodyPr>
            <a:lstStyle/>
            <a:p>
              <a:r>
                <a:rPr lang="en-US" sz="1200" i="1" u="sng" dirty="0">
                  <a:solidFill>
                    <a:schemeClr val="bg1"/>
                  </a:solidFill>
                </a:rPr>
                <a:t>GOES-East visible image</a:t>
              </a:r>
              <a:endParaRPr lang="en-US" sz="1200" i="1" u="sng" dirty="0">
                <a:solidFill>
                  <a:schemeClr val="bg1"/>
                </a:solidFill>
              </a:endParaRPr>
            </a:p>
          </p:txBody>
        </p:sp>
        <p:sp>
          <p:nvSpPr>
            <p:cNvPr id="25" name="TextBox 24"/>
            <p:cNvSpPr txBox="1"/>
            <p:nvPr/>
          </p:nvSpPr>
          <p:spPr>
            <a:xfrm>
              <a:off x="8072460" y="2003340"/>
              <a:ext cx="3214984" cy="369332"/>
            </a:xfrm>
            <a:prstGeom prst="rect">
              <a:avLst/>
            </a:prstGeom>
            <a:noFill/>
          </p:spPr>
          <p:txBody>
            <a:bodyPr wrap="none" rtlCol="0">
              <a:spAutoFit/>
            </a:bodyPr>
            <a:lstStyle/>
            <a:p>
              <a:r>
                <a:rPr lang="en-US" sz="1200" i="1" u="sng" dirty="0">
                  <a:solidFill>
                    <a:schemeClr val="bg1"/>
                  </a:solidFill>
                </a:rPr>
                <a:t>24-h intensity and shear forecast</a:t>
              </a:r>
              <a:endParaRPr lang="en-US" sz="1200" i="1" u="sng" dirty="0">
                <a:solidFill>
                  <a:schemeClr val="bg1"/>
                </a:solidFill>
              </a:endParaRPr>
            </a:p>
          </p:txBody>
        </p:sp>
      </p:grpSp>
      <p:sp>
        <p:nvSpPr>
          <p:cNvPr id="27" name="Rectangle 26"/>
          <p:cNvSpPr/>
          <p:nvPr/>
        </p:nvSpPr>
        <p:spPr>
          <a:xfrm>
            <a:off x="1447800" y="372726"/>
            <a:ext cx="6133410" cy="584775"/>
          </a:xfrm>
          <a:prstGeom prst="rect">
            <a:avLst/>
          </a:prstGeom>
        </p:spPr>
        <p:txBody>
          <a:bodyPr wrap="none">
            <a:spAutoFit/>
          </a:bodyPr>
          <a:lstStyle/>
          <a:p>
            <a:r>
              <a:rPr lang="en-US" sz="3200" dirty="0" smtClean="0">
                <a:solidFill>
                  <a:srgbClr val="FFFF00"/>
                </a:solidFill>
                <a:latin typeface="+mj-lt"/>
              </a:rPr>
              <a:t>Notable Recent </a:t>
            </a:r>
            <a:r>
              <a:rPr lang="en-US" sz="3200" dirty="0">
                <a:solidFill>
                  <a:srgbClr val="FFFF00"/>
                </a:solidFill>
                <a:latin typeface="+mj-lt"/>
              </a:rPr>
              <a:t>Forecast </a:t>
            </a:r>
            <a:r>
              <a:rPr lang="en-US" sz="3200" dirty="0" smtClean="0">
                <a:solidFill>
                  <a:srgbClr val="FFFF00"/>
                </a:solidFill>
                <a:latin typeface="+mj-lt"/>
              </a:rPr>
              <a:t>Challenges</a:t>
            </a:r>
            <a:endParaRPr lang="en-US" sz="3200" dirty="0">
              <a:solidFill>
                <a:srgbClr val="FFFF00"/>
              </a:solidFill>
              <a:latin typeface="+mj-lt"/>
            </a:endParaRPr>
          </a:p>
        </p:txBody>
      </p:sp>
    </p:spTree>
    <p:extLst>
      <p:ext uri="{BB962C8B-B14F-4D97-AF65-F5344CB8AC3E}">
        <p14:creationId xmlns:p14="http://schemas.microsoft.com/office/powerpoint/2010/main" val="355952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8E95519-89EB-4A23-B500-598F6431AB85}" type="slidenum">
              <a:rPr lang="en-US" altLang="en-US" smtClean="0"/>
              <a:pPr/>
              <a:t>4</a:t>
            </a:fld>
            <a:endParaRPr lang="en-US" altLang="en-US"/>
          </a:p>
        </p:txBody>
      </p:sp>
      <p:pic>
        <p:nvPicPr>
          <p:cNvPr id="3" name="Picture 2"/>
          <p:cNvPicPr>
            <a:picLocks noChangeAspect="1"/>
          </p:cNvPicPr>
          <p:nvPr/>
        </p:nvPicPr>
        <p:blipFill>
          <a:blip r:embed="rId2"/>
          <a:stretch>
            <a:fillRect/>
          </a:stretch>
        </p:blipFill>
        <p:spPr>
          <a:xfrm>
            <a:off x="1905000" y="1167609"/>
            <a:ext cx="5505450" cy="4140098"/>
          </a:xfrm>
          <a:prstGeom prst="rect">
            <a:avLst/>
          </a:prstGeom>
        </p:spPr>
      </p:pic>
      <p:sp>
        <p:nvSpPr>
          <p:cNvPr id="4" name="Rectangle 3"/>
          <p:cNvSpPr/>
          <p:nvPr/>
        </p:nvSpPr>
        <p:spPr>
          <a:xfrm>
            <a:off x="1676400" y="5634176"/>
            <a:ext cx="6096000" cy="1077218"/>
          </a:xfrm>
          <a:prstGeom prst="rect">
            <a:avLst/>
          </a:prstGeom>
        </p:spPr>
        <p:txBody>
          <a:bodyPr wrap="square">
            <a:spAutoFit/>
          </a:bodyPr>
          <a:lstStyle/>
          <a:p>
            <a:r>
              <a:rPr lang="en-US" sz="1600" dirty="0" smtClean="0">
                <a:solidFill>
                  <a:schemeClr val="bg1"/>
                </a:solidFill>
                <a:latin typeface="+mj-lt"/>
              </a:rPr>
              <a:t>Mean Absolute Error </a:t>
            </a:r>
            <a:r>
              <a:rPr lang="en-US" sz="1600" dirty="0">
                <a:solidFill>
                  <a:schemeClr val="bg1"/>
                </a:solidFill>
                <a:latin typeface="+mj-lt"/>
              </a:rPr>
              <a:t>of the DSHP, GFDL, LGEM, and OFCL 24-h intensity forecasts as a function of 0-h intensity and 0-h shear magnitude. The white numbers at the bottom of each box represent the number of cases that are used to calculate the MAE of each bin.</a:t>
            </a:r>
          </a:p>
        </p:txBody>
      </p:sp>
      <p:sp>
        <p:nvSpPr>
          <p:cNvPr id="5" name="Rectangle 4"/>
          <p:cNvSpPr/>
          <p:nvPr/>
        </p:nvSpPr>
        <p:spPr>
          <a:xfrm>
            <a:off x="1281319" y="225359"/>
            <a:ext cx="6752811" cy="584775"/>
          </a:xfrm>
          <a:prstGeom prst="rect">
            <a:avLst/>
          </a:prstGeom>
        </p:spPr>
        <p:txBody>
          <a:bodyPr wrap="none">
            <a:spAutoFit/>
          </a:bodyPr>
          <a:lstStyle/>
          <a:p>
            <a:r>
              <a:rPr lang="en-US" sz="3200" dirty="0" smtClean="0">
                <a:solidFill>
                  <a:srgbClr val="FFFF00"/>
                </a:solidFill>
                <a:latin typeface="+mj-lt"/>
              </a:rPr>
              <a:t>Difficulty forecasting in moderate shear</a:t>
            </a:r>
            <a:endParaRPr lang="en-US" sz="3200" dirty="0">
              <a:solidFill>
                <a:srgbClr val="FFFF00"/>
              </a:solidFill>
              <a:latin typeface="+mj-lt"/>
            </a:endParaRPr>
          </a:p>
        </p:txBody>
      </p:sp>
      <p:sp>
        <p:nvSpPr>
          <p:cNvPr id="6" name="TextBox 5"/>
          <p:cNvSpPr txBox="1"/>
          <p:nvPr/>
        </p:nvSpPr>
        <p:spPr>
          <a:xfrm>
            <a:off x="5661397" y="5307707"/>
            <a:ext cx="1859805" cy="261610"/>
          </a:xfrm>
          <a:prstGeom prst="rect">
            <a:avLst/>
          </a:prstGeom>
          <a:noFill/>
        </p:spPr>
        <p:txBody>
          <a:bodyPr wrap="none" rtlCol="0">
            <a:spAutoFit/>
          </a:bodyPr>
          <a:lstStyle/>
          <a:p>
            <a:r>
              <a:rPr lang="en-US" sz="1100" dirty="0" smtClean="0">
                <a:solidFill>
                  <a:schemeClr val="bg1"/>
                </a:solidFill>
                <a:latin typeface="+mj-lt"/>
              </a:rPr>
              <a:t>Bhatia and Nolan, WAF, 2013</a:t>
            </a:r>
            <a:endParaRPr lang="en-US" sz="1100" dirty="0">
              <a:solidFill>
                <a:schemeClr val="bg1"/>
              </a:solidFill>
              <a:latin typeface="+mj-lt"/>
            </a:endParaRPr>
          </a:p>
        </p:txBody>
      </p:sp>
      <p:grpSp>
        <p:nvGrpSpPr>
          <p:cNvPr id="13" name="Group 12"/>
          <p:cNvGrpSpPr/>
          <p:nvPr/>
        </p:nvGrpSpPr>
        <p:grpSpPr>
          <a:xfrm>
            <a:off x="5867400" y="3166901"/>
            <a:ext cx="3157745" cy="1481299"/>
            <a:chOff x="5867400" y="3166901"/>
            <a:chExt cx="3157745" cy="1481299"/>
          </a:xfrm>
        </p:grpSpPr>
        <p:sp>
          <p:nvSpPr>
            <p:cNvPr id="7" name="Oval 6"/>
            <p:cNvSpPr/>
            <p:nvPr/>
          </p:nvSpPr>
          <p:spPr>
            <a:xfrm>
              <a:off x="5867400" y="3886200"/>
              <a:ext cx="13716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a:off x="7229476" y="3647056"/>
              <a:ext cx="542924" cy="4296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772400" y="3166901"/>
              <a:ext cx="1252745" cy="954107"/>
            </a:xfrm>
            <a:prstGeom prst="rect">
              <a:avLst/>
            </a:prstGeom>
            <a:noFill/>
            <a:ln>
              <a:noFill/>
            </a:ln>
          </p:spPr>
          <p:txBody>
            <a:bodyPr wrap="square" rtlCol="0">
              <a:spAutoFit/>
            </a:bodyPr>
            <a:lstStyle/>
            <a:p>
              <a:r>
                <a:rPr lang="en-US" sz="1400" dirty="0" smtClean="0">
                  <a:solidFill>
                    <a:schemeClr val="bg1"/>
                  </a:solidFill>
                  <a:latin typeface="+mj-lt"/>
                </a:rPr>
                <a:t>Max error for hurricanes in moderate shear </a:t>
              </a:r>
              <a:endParaRPr lang="en-US" sz="1400" dirty="0">
                <a:solidFill>
                  <a:schemeClr val="bg1"/>
                </a:solidFill>
                <a:latin typeface="+mj-lt"/>
              </a:endParaRPr>
            </a:p>
          </p:txBody>
        </p:sp>
      </p:grpSp>
    </p:spTree>
    <p:extLst>
      <p:ext uri="{BB962C8B-B14F-4D97-AF65-F5344CB8AC3E}">
        <p14:creationId xmlns:p14="http://schemas.microsoft.com/office/powerpoint/2010/main" val="296471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1363" indent="-284163"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1413" indent="-227013"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598613" indent="-227013"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5813" indent="-227013"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30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02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74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46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fld id="{462EB087-3F9F-4404-9AF8-C7AA1ED0159C}" type="slidenum">
              <a:rPr lang="en-US" altLang="en-US" sz="1200" smtClean="0">
                <a:solidFill>
                  <a:srgbClr val="898989"/>
                </a:solidFill>
              </a:rPr>
              <a:pPr eaLnBrk="1" hangingPunct="1">
                <a:spcBef>
                  <a:spcPct val="0"/>
                </a:spcBef>
                <a:buFontTx/>
                <a:buNone/>
              </a:pPr>
              <a:t>5</a:t>
            </a:fld>
            <a:endParaRPr lang="en-US" altLang="en-US" sz="1200" dirty="0">
              <a:solidFill>
                <a:srgbClr val="898989"/>
              </a:solidFill>
            </a:endParaRPr>
          </a:p>
        </p:txBody>
      </p:sp>
      <p:sp>
        <p:nvSpPr>
          <p:cNvPr id="2" name="Rectangle 1"/>
          <p:cNvSpPr/>
          <p:nvPr/>
        </p:nvSpPr>
        <p:spPr>
          <a:xfrm>
            <a:off x="381000" y="927080"/>
            <a:ext cx="8153400" cy="3416320"/>
          </a:xfrm>
          <a:prstGeom prst="rect">
            <a:avLst/>
          </a:prstGeom>
        </p:spPr>
        <p:txBody>
          <a:bodyPr wrap="square">
            <a:spAutoFit/>
          </a:bodyPr>
          <a:lstStyle/>
          <a:p>
            <a:r>
              <a:rPr lang="en-US" sz="1800" dirty="0" smtClean="0">
                <a:solidFill>
                  <a:schemeClr val="bg1"/>
                </a:solidFill>
                <a:latin typeface="+mn-lt"/>
              </a:rPr>
              <a:t>“We </a:t>
            </a:r>
            <a:r>
              <a:rPr lang="en-US" sz="1800" dirty="0">
                <a:solidFill>
                  <a:schemeClr val="bg1"/>
                </a:solidFill>
                <a:latin typeface="+mn-lt"/>
              </a:rPr>
              <a:t>know that when there’s a lot of wind shear that it’s pretty easy to predict the behavior of a tropical cyclone. . . . We also have a pretty good handle on things when the wind shear is very low . . . one of our </a:t>
            </a:r>
            <a:r>
              <a:rPr lang="en-US" sz="1800" b="1" dirty="0">
                <a:solidFill>
                  <a:srgbClr val="FFC000"/>
                </a:solidFill>
                <a:latin typeface="+mn-lt"/>
              </a:rPr>
              <a:t>biggest challenges </a:t>
            </a:r>
            <a:r>
              <a:rPr lang="en-US" sz="1800" dirty="0">
                <a:solidFill>
                  <a:schemeClr val="bg1"/>
                </a:solidFill>
                <a:latin typeface="+mn-lt"/>
              </a:rPr>
              <a:t>is trying to sort out what’s going to happen at </a:t>
            </a:r>
            <a:r>
              <a:rPr lang="en-US" sz="1800" b="1" dirty="0">
                <a:solidFill>
                  <a:srgbClr val="FFC000"/>
                </a:solidFill>
                <a:latin typeface="+mn-lt"/>
              </a:rPr>
              <a:t>intermediate levels of shear </a:t>
            </a:r>
            <a:r>
              <a:rPr lang="en-US" sz="1800" dirty="0">
                <a:solidFill>
                  <a:schemeClr val="bg1"/>
                </a:solidFill>
                <a:latin typeface="+mn-lt"/>
              </a:rPr>
              <a:t>. . . the tropical cyclone is trying to keep the storm </a:t>
            </a:r>
            <a:r>
              <a:rPr lang="en-US" sz="1800" b="1" dirty="0">
                <a:solidFill>
                  <a:srgbClr val="FFC000"/>
                </a:solidFill>
                <a:latin typeface="+mn-lt"/>
              </a:rPr>
              <a:t>vertically coherent</a:t>
            </a:r>
            <a:r>
              <a:rPr lang="en-US" sz="1800" dirty="0">
                <a:solidFill>
                  <a:schemeClr val="bg1"/>
                </a:solidFill>
                <a:latin typeface="+mn-lt"/>
              </a:rPr>
              <a:t>, </a:t>
            </a:r>
            <a:r>
              <a:rPr lang="en-US" sz="1800" b="1" dirty="0">
                <a:solidFill>
                  <a:srgbClr val="FFC000"/>
                </a:solidFill>
                <a:latin typeface="+mn-lt"/>
              </a:rPr>
              <a:t>wind shear is trying to tear it apart</a:t>
            </a:r>
            <a:r>
              <a:rPr lang="en-US" sz="1800" dirty="0">
                <a:solidFill>
                  <a:schemeClr val="bg1"/>
                </a:solidFill>
                <a:latin typeface="+mn-lt"/>
              </a:rPr>
              <a:t>, and the forecaster has to decide based on the guidance that he has which of those two competing factors is going to win. </a:t>
            </a:r>
            <a:r>
              <a:rPr lang="en-US" sz="1800" dirty="0" smtClean="0">
                <a:solidFill>
                  <a:schemeClr val="bg1"/>
                </a:solidFill>
                <a:latin typeface="+mn-lt"/>
              </a:rPr>
              <a:t>….. [</a:t>
            </a:r>
            <a:r>
              <a:rPr lang="en-US" sz="1800" dirty="0">
                <a:solidFill>
                  <a:schemeClr val="bg1"/>
                </a:solidFill>
                <a:latin typeface="+mn-lt"/>
              </a:rPr>
              <a:t>I] can’t really tell you why </a:t>
            </a:r>
            <a:r>
              <a:rPr lang="en-US" sz="1800" dirty="0" smtClean="0">
                <a:solidFill>
                  <a:schemeClr val="bg1"/>
                </a:solidFill>
                <a:latin typeface="+mn-lt"/>
              </a:rPr>
              <a:t>….but </a:t>
            </a:r>
            <a:r>
              <a:rPr lang="en-US" sz="1800" dirty="0">
                <a:solidFill>
                  <a:schemeClr val="bg1"/>
                </a:solidFill>
                <a:latin typeface="+mn-lt"/>
              </a:rPr>
              <a:t>that storm </a:t>
            </a:r>
            <a:r>
              <a:rPr lang="en-US" sz="1800" b="1" dirty="0" smtClean="0">
                <a:solidFill>
                  <a:srgbClr val="FFC000"/>
                </a:solidFill>
                <a:latin typeface="+mn-lt"/>
              </a:rPr>
              <a:t>(Joaquin) was </a:t>
            </a:r>
            <a:r>
              <a:rPr lang="en-US" sz="1800" b="1" dirty="0">
                <a:solidFill>
                  <a:srgbClr val="FFC000"/>
                </a:solidFill>
                <a:latin typeface="+mn-lt"/>
              </a:rPr>
              <a:t>particularly resistant to the wind shear</a:t>
            </a:r>
            <a:r>
              <a:rPr lang="en-US" sz="1800" dirty="0">
                <a:solidFill>
                  <a:schemeClr val="bg1"/>
                </a:solidFill>
                <a:latin typeface="+mn-lt"/>
              </a:rPr>
              <a:t>. </a:t>
            </a:r>
            <a:r>
              <a:rPr lang="en-US" sz="1800" dirty="0" smtClean="0">
                <a:solidFill>
                  <a:schemeClr val="bg1"/>
                </a:solidFill>
                <a:latin typeface="+mn-lt"/>
              </a:rPr>
              <a:t>…maybe </a:t>
            </a:r>
            <a:r>
              <a:rPr lang="en-US" sz="1800" dirty="0">
                <a:solidFill>
                  <a:schemeClr val="bg1"/>
                </a:solidFill>
                <a:latin typeface="+mn-lt"/>
              </a:rPr>
              <a:t>there was less shear out there than we thought. Or perhaps there was something about the dynamics of that particular storm that allowed it to </a:t>
            </a:r>
            <a:r>
              <a:rPr lang="en-US" sz="1800" dirty="0" smtClean="0">
                <a:solidFill>
                  <a:schemeClr val="bg1"/>
                </a:solidFill>
                <a:latin typeface="+mn-lt"/>
              </a:rPr>
              <a:t>resist…</a:t>
            </a:r>
          </a:p>
          <a:p>
            <a:endParaRPr lang="en-US" sz="1800" dirty="0">
              <a:solidFill>
                <a:schemeClr val="bg1"/>
              </a:solidFill>
              <a:latin typeface="+mn-lt"/>
            </a:endParaRPr>
          </a:p>
          <a:p>
            <a:endParaRPr lang="en-US" sz="1800" dirty="0">
              <a:solidFill>
                <a:schemeClr val="bg1"/>
              </a:solidFill>
              <a:latin typeface="+mn-lt"/>
            </a:endParaRPr>
          </a:p>
        </p:txBody>
      </p:sp>
      <p:sp>
        <p:nvSpPr>
          <p:cNvPr id="5" name="TextBox 4"/>
          <p:cNvSpPr txBox="1"/>
          <p:nvPr/>
        </p:nvSpPr>
        <p:spPr>
          <a:xfrm>
            <a:off x="381000" y="4114800"/>
            <a:ext cx="8385889" cy="2585323"/>
          </a:xfrm>
          <a:prstGeom prst="rect">
            <a:avLst/>
          </a:prstGeom>
          <a:noFill/>
        </p:spPr>
        <p:txBody>
          <a:bodyPr wrap="square" rtlCol="0">
            <a:spAutoFit/>
          </a:bodyPr>
          <a:lstStyle/>
          <a:p>
            <a:r>
              <a:rPr lang="en-US" sz="1800" dirty="0">
                <a:solidFill>
                  <a:schemeClr val="bg1"/>
                </a:solidFill>
                <a:latin typeface="+mn-lt"/>
              </a:rPr>
              <a:t>[An] </a:t>
            </a:r>
            <a:r>
              <a:rPr lang="en-US" sz="1800" b="1" dirty="0">
                <a:solidFill>
                  <a:srgbClr val="FFC000"/>
                </a:solidFill>
                <a:latin typeface="+mn-lt"/>
              </a:rPr>
              <a:t>improved basic understanding </a:t>
            </a:r>
            <a:r>
              <a:rPr lang="en-US" sz="1800" dirty="0">
                <a:solidFill>
                  <a:schemeClr val="bg1"/>
                </a:solidFill>
                <a:latin typeface="+mn-lt"/>
              </a:rPr>
              <a:t>of how tropical cyclones behave . . . the physical problem that we were dealing with in Joaquin was </a:t>
            </a:r>
            <a:r>
              <a:rPr lang="en-US" sz="1800" b="1" dirty="0">
                <a:solidFill>
                  <a:srgbClr val="FFC000"/>
                </a:solidFill>
                <a:latin typeface="+mn-lt"/>
              </a:rPr>
              <a:t>how</a:t>
            </a:r>
            <a:r>
              <a:rPr lang="en-US" sz="1800" dirty="0">
                <a:solidFill>
                  <a:schemeClr val="bg1"/>
                </a:solidFill>
                <a:latin typeface="+mn-lt"/>
              </a:rPr>
              <a:t> was this particular </a:t>
            </a:r>
            <a:r>
              <a:rPr lang="en-US" sz="1800" b="1" dirty="0">
                <a:solidFill>
                  <a:srgbClr val="FFC000"/>
                </a:solidFill>
                <a:latin typeface="+mn-lt"/>
              </a:rPr>
              <a:t>tropical cyclone going to respond to shear that was not too strong and not too weak but somewhere in the middle</a:t>
            </a:r>
            <a:r>
              <a:rPr lang="en-US" sz="1800" dirty="0">
                <a:solidFill>
                  <a:schemeClr val="bg1"/>
                </a:solidFill>
                <a:latin typeface="+mn-lt"/>
              </a:rPr>
              <a:t> . . . Joaquin’s a real good example of how far we still have to go.”</a:t>
            </a:r>
          </a:p>
          <a:p>
            <a:endParaRPr lang="en-US" sz="1800" i="1" dirty="0" smtClean="0">
              <a:solidFill>
                <a:schemeClr val="bg1"/>
              </a:solidFill>
              <a:latin typeface="+mj-lt"/>
            </a:endParaRPr>
          </a:p>
          <a:p>
            <a:r>
              <a:rPr lang="en-US" sz="1800" i="1" dirty="0" smtClean="0">
                <a:solidFill>
                  <a:srgbClr val="FFC000"/>
                </a:solidFill>
                <a:latin typeface="+mj-lt"/>
              </a:rPr>
              <a:t>- statement from James Franklin, (then) NHC Hurricane Specialist Branch Chief, from NTSB report on forecast failure in Hurricane Joaquin, where the SS El Faro sank, killing 33 crew members</a:t>
            </a:r>
            <a:endParaRPr lang="en-US" sz="1800" i="1" dirty="0">
              <a:solidFill>
                <a:srgbClr val="FFC000"/>
              </a:solidFill>
              <a:latin typeface="+mj-lt"/>
            </a:endParaRPr>
          </a:p>
        </p:txBody>
      </p:sp>
      <p:sp>
        <p:nvSpPr>
          <p:cNvPr id="8" name="Rectangle 7"/>
          <p:cNvSpPr/>
          <p:nvPr/>
        </p:nvSpPr>
        <p:spPr>
          <a:xfrm>
            <a:off x="2659636" y="139264"/>
            <a:ext cx="3748527" cy="584775"/>
          </a:xfrm>
          <a:prstGeom prst="rect">
            <a:avLst/>
          </a:prstGeom>
        </p:spPr>
        <p:txBody>
          <a:bodyPr wrap="none">
            <a:spAutoFit/>
          </a:bodyPr>
          <a:lstStyle/>
          <a:p>
            <a:r>
              <a:rPr lang="en-US" sz="3200" dirty="0" smtClean="0">
                <a:solidFill>
                  <a:srgbClr val="FFFF00"/>
                </a:solidFill>
                <a:latin typeface="+mj-lt"/>
              </a:rPr>
              <a:t>The charge from NHC</a:t>
            </a:r>
            <a:endParaRPr lang="en-US" sz="3200" dirty="0">
              <a:solidFill>
                <a:srgbClr val="FFFF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8E95519-89EB-4A23-B500-598F6431AB85}" type="slidenum">
              <a:rPr lang="en-US" altLang="en-US" smtClean="0"/>
              <a:pPr/>
              <a:t>6</a:t>
            </a:fld>
            <a:endParaRPr lang="en-US" altLang="en-US"/>
          </a:p>
        </p:txBody>
      </p:sp>
      <p:sp>
        <p:nvSpPr>
          <p:cNvPr id="3" name="Rectangle 2"/>
          <p:cNvSpPr/>
          <p:nvPr/>
        </p:nvSpPr>
        <p:spPr>
          <a:xfrm>
            <a:off x="457200" y="990600"/>
            <a:ext cx="8077200" cy="1323439"/>
          </a:xfrm>
          <a:prstGeom prst="rect">
            <a:avLst/>
          </a:prstGeom>
        </p:spPr>
        <p:txBody>
          <a:bodyPr wrap="square">
            <a:spAutoFit/>
          </a:bodyPr>
          <a:lstStyle/>
          <a:p>
            <a:r>
              <a:rPr lang="en-US" sz="2000" dirty="0">
                <a:solidFill>
                  <a:srgbClr val="FFFF00"/>
                </a:solidFill>
                <a:latin typeface="+mj-lt"/>
              </a:rPr>
              <a:t>Findings</a:t>
            </a:r>
          </a:p>
          <a:p>
            <a:r>
              <a:rPr lang="en-US" sz="2000" dirty="0" smtClean="0">
                <a:solidFill>
                  <a:schemeClr val="bg1"/>
                </a:solidFill>
                <a:latin typeface="+mj-lt"/>
              </a:rPr>
              <a:t>Specific </a:t>
            </a:r>
            <a:r>
              <a:rPr lang="en-US" sz="2000" dirty="0">
                <a:solidFill>
                  <a:schemeClr val="bg1"/>
                </a:solidFill>
                <a:latin typeface="+mj-lt"/>
              </a:rPr>
              <a:t>improvement of tropical cyclone forecasting in moderate-shear environments would lead to better model performance/guidance and improved mariner safety.</a:t>
            </a:r>
          </a:p>
        </p:txBody>
      </p:sp>
      <p:sp>
        <p:nvSpPr>
          <p:cNvPr id="5" name="Rectangle 4"/>
          <p:cNvSpPr/>
          <p:nvPr/>
        </p:nvSpPr>
        <p:spPr>
          <a:xfrm>
            <a:off x="457200" y="2514600"/>
            <a:ext cx="8001000" cy="4093428"/>
          </a:xfrm>
          <a:prstGeom prst="rect">
            <a:avLst/>
          </a:prstGeom>
        </p:spPr>
        <p:txBody>
          <a:bodyPr wrap="square">
            <a:spAutoFit/>
          </a:bodyPr>
          <a:lstStyle/>
          <a:p>
            <a:r>
              <a:rPr lang="en-US" sz="2000" dirty="0">
                <a:solidFill>
                  <a:srgbClr val="FFFF00"/>
                </a:solidFill>
                <a:latin typeface="+mj-lt"/>
              </a:rPr>
              <a:t>Recommendations</a:t>
            </a:r>
          </a:p>
          <a:p>
            <a:r>
              <a:rPr lang="en-US" sz="2000" dirty="0">
                <a:solidFill>
                  <a:schemeClr val="bg1"/>
                </a:solidFill>
                <a:latin typeface="+mj-lt"/>
              </a:rPr>
              <a:t>As a result of this report, the National Transportation Safety Board makes the following safety recommendations</a:t>
            </a:r>
            <a:r>
              <a:rPr lang="en-US" sz="2000" dirty="0" smtClean="0">
                <a:solidFill>
                  <a:schemeClr val="bg1"/>
                </a:solidFill>
                <a:latin typeface="+mj-lt"/>
              </a:rPr>
              <a:t>:</a:t>
            </a:r>
          </a:p>
          <a:p>
            <a:endParaRPr lang="en-US" sz="2000" dirty="0" smtClean="0">
              <a:solidFill>
                <a:schemeClr val="bg1"/>
              </a:solidFill>
              <a:latin typeface="+mj-lt"/>
            </a:endParaRPr>
          </a:p>
          <a:p>
            <a:r>
              <a:rPr lang="en-US" sz="2000" u="sng" dirty="0" smtClean="0">
                <a:solidFill>
                  <a:schemeClr val="bg1"/>
                </a:solidFill>
                <a:latin typeface="+mj-lt"/>
              </a:rPr>
              <a:t>To </a:t>
            </a:r>
            <a:r>
              <a:rPr lang="en-US" sz="2000" u="sng" dirty="0">
                <a:solidFill>
                  <a:schemeClr val="bg1"/>
                </a:solidFill>
                <a:latin typeface="+mj-lt"/>
              </a:rPr>
              <a:t>the National Oceanic and Atmospheric Administration:</a:t>
            </a:r>
          </a:p>
          <a:p>
            <a:pPr marL="342900" indent="-342900">
              <a:buFont typeface="Arial" panose="020B0604020202020204" pitchFamily="34" charset="0"/>
              <a:buChar char="•"/>
            </a:pPr>
            <a:r>
              <a:rPr lang="en-US" sz="2000" dirty="0" smtClean="0">
                <a:solidFill>
                  <a:schemeClr val="bg1"/>
                </a:solidFill>
                <a:latin typeface="+mj-lt"/>
              </a:rPr>
              <a:t>Develop </a:t>
            </a:r>
            <a:r>
              <a:rPr lang="en-US" sz="2000" dirty="0">
                <a:solidFill>
                  <a:schemeClr val="bg1"/>
                </a:solidFill>
                <a:latin typeface="+mj-lt"/>
              </a:rPr>
              <a:t>and implement a plan specifically designed to emphasize improved model performance in forecasting tropical cyclone track and intensity in moderate-shear environments. </a:t>
            </a:r>
            <a:endParaRPr lang="en-US" sz="2000" dirty="0" smtClean="0">
              <a:solidFill>
                <a:schemeClr val="bg1"/>
              </a:solidFill>
              <a:latin typeface="+mj-lt"/>
            </a:endParaRPr>
          </a:p>
          <a:p>
            <a:pPr marL="342900" indent="-342900">
              <a:buFont typeface="Arial" panose="020B0604020202020204" pitchFamily="34" charset="0"/>
              <a:buChar char="•"/>
            </a:pPr>
            <a:r>
              <a:rPr lang="en-US" sz="2000" dirty="0" smtClean="0">
                <a:solidFill>
                  <a:schemeClr val="bg1"/>
                </a:solidFill>
                <a:latin typeface="+mj-lt"/>
              </a:rPr>
              <a:t>Develop </a:t>
            </a:r>
            <a:r>
              <a:rPr lang="en-US" sz="2000" dirty="0">
                <a:solidFill>
                  <a:schemeClr val="bg1"/>
                </a:solidFill>
                <a:latin typeface="+mj-lt"/>
              </a:rPr>
              <a:t>and implement technology that would allow National Weather Service forecasters to quickly sort through large numbers of tropical cyclone forecast model ensembles, identify clusters of solutions among ensemble members, and allow correlation of those clusters against a set of standard parameters. </a:t>
            </a:r>
          </a:p>
        </p:txBody>
      </p:sp>
      <p:sp>
        <p:nvSpPr>
          <p:cNvPr id="6" name="Rectangle 5"/>
          <p:cNvSpPr/>
          <p:nvPr/>
        </p:nvSpPr>
        <p:spPr>
          <a:xfrm>
            <a:off x="2659636" y="139264"/>
            <a:ext cx="3820726" cy="584775"/>
          </a:xfrm>
          <a:prstGeom prst="rect">
            <a:avLst/>
          </a:prstGeom>
        </p:spPr>
        <p:txBody>
          <a:bodyPr wrap="none">
            <a:spAutoFit/>
          </a:bodyPr>
          <a:lstStyle/>
          <a:p>
            <a:r>
              <a:rPr lang="en-US" sz="3200" dirty="0" smtClean="0">
                <a:solidFill>
                  <a:srgbClr val="FFFF00"/>
                </a:solidFill>
                <a:latin typeface="+mj-lt"/>
              </a:rPr>
              <a:t>From the NTSB report</a:t>
            </a:r>
            <a:endParaRPr lang="en-US" sz="3200" dirty="0">
              <a:solidFill>
                <a:srgbClr val="FFFF00"/>
              </a:solidFill>
              <a:latin typeface="+mj-lt"/>
            </a:endParaRPr>
          </a:p>
        </p:txBody>
      </p:sp>
    </p:spTree>
    <p:extLst>
      <p:ext uri="{BB962C8B-B14F-4D97-AF65-F5344CB8AC3E}">
        <p14:creationId xmlns:p14="http://schemas.microsoft.com/office/powerpoint/2010/main" val="405574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8E95519-89EB-4A23-B500-598F6431AB85}" type="slidenum">
              <a:rPr lang="en-US" altLang="en-US" smtClean="0"/>
              <a:pPr/>
              <a:t>7</a:t>
            </a:fld>
            <a:endParaRPr lang="en-US" altLang="en-US"/>
          </a:p>
        </p:txBody>
      </p:sp>
      <p:sp>
        <p:nvSpPr>
          <p:cNvPr id="3" name="Rectangle 2"/>
          <p:cNvSpPr/>
          <p:nvPr/>
        </p:nvSpPr>
        <p:spPr>
          <a:xfrm>
            <a:off x="2057400" y="228600"/>
            <a:ext cx="5078057" cy="584775"/>
          </a:xfrm>
          <a:prstGeom prst="rect">
            <a:avLst/>
          </a:prstGeom>
        </p:spPr>
        <p:txBody>
          <a:bodyPr wrap="none">
            <a:spAutoFit/>
          </a:bodyPr>
          <a:lstStyle/>
          <a:p>
            <a:r>
              <a:rPr lang="en-US" sz="3200" dirty="0" smtClean="0">
                <a:solidFill>
                  <a:srgbClr val="FFFF00"/>
                </a:solidFill>
                <a:latin typeface="+mj-lt"/>
              </a:rPr>
              <a:t>OAR response to NTSB report</a:t>
            </a:r>
            <a:endParaRPr lang="en-US" sz="3200" dirty="0">
              <a:solidFill>
                <a:srgbClr val="FFFF00"/>
              </a:solidFill>
              <a:latin typeface="+mj-lt"/>
            </a:endParaRPr>
          </a:p>
        </p:txBody>
      </p:sp>
      <p:sp>
        <p:nvSpPr>
          <p:cNvPr id="4" name="Rectangle 3"/>
          <p:cNvSpPr/>
          <p:nvPr/>
        </p:nvSpPr>
        <p:spPr>
          <a:xfrm>
            <a:off x="409575" y="1228714"/>
            <a:ext cx="8305800" cy="4154984"/>
          </a:xfrm>
          <a:prstGeom prst="rect">
            <a:avLst/>
          </a:prstGeom>
        </p:spPr>
        <p:txBody>
          <a:bodyPr wrap="square">
            <a:spAutoFit/>
          </a:bodyPr>
          <a:lstStyle/>
          <a:p>
            <a:r>
              <a:rPr lang="en-US" dirty="0">
                <a:solidFill>
                  <a:schemeClr val="bg1"/>
                </a:solidFill>
                <a:latin typeface="+mj-lt"/>
              </a:rPr>
              <a:t>HRD has the tools to tackle this problem from multiple, coordinated </a:t>
            </a:r>
            <a:r>
              <a:rPr lang="en-US" dirty="0" smtClean="0">
                <a:solidFill>
                  <a:schemeClr val="bg1"/>
                </a:solidFill>
                <a:latin typeface="+mj-lt"/>
              </a:rPr>
              <a:t>directions</a:t>
            </a:r>
          </a:p>
          <a:p>
            <a:pPr marL="342900" indent="-342900">
              <a:buFont typeface="Arial" panose="020B0604020202020204" pitchFamily="34" charset="0"/>
              <a:buChar char="•"/>
            </a:pPr>
            <a:r>
              <a:rPr lang="en-US" dirty="0" smtClean="0">
                <a:solidFill>
                  <a:schemeClr val="bg1"/>
                </a:solidFill>
                <a:latin typeface="+mj-lt"/>
              </a:rPr>
              <a:t>Numerical forecast model development and testing</a:t>
            </a:r>
          </a:p>
          <a:p>
            <a:pPr marL="798513" lvl="1" indent="-342900">
              <a:buFont typeface="Arial" panose="020B0604020202020204" pitchFamily="34" charset="0"/>
              <a:buChar char="•"/>
            </a:pPr>
            <a:r>
              <a:rPr lang="en-US" dirty="0" smtClean="0">
                <a:solidFill>
                  <a:schemeClr val="bg1"/>
                </a:solidFill>
                <a:latin typeface="+mj-lt"/>
              </a:rPr>
              <a:t>HWRF, basin-scale HWRF, </a:t>
            </a:r>
            <a:r>
              <a:rPr lang="en-US" dirty="0">
                <a:solidFill>
                  <a:schemeClr val="bg1"/>
                </a:solidFill>
                <a:latin typeface="+mj-lt"/>
              </a:rPr>
              <a:t>ensemble </a:t>
            </a:r>
            <a:r>
              <a:rPr lang="en-US" dirty="0" smtClean="0">
                <a:solidFill>
                  <a:schemeClr val="bg1"/>
                </a:solidFill>
                <a:latin typeface="+mj-lt"/>
              </a:rPr>
              <a:t>HWRF, fV3</a:t>
            </a:r>
          </a:p>
          <a:p>
            <a:pPr marL="798513" lvl="1" indent="-342900">
              <a:buFont typeface="Arial" panose="020B0604020202020204" pitchFamily="34" charset="0"/>
              <a:buChar char="•"/>
            </a:pPr>
            <a:r>
              <a:rPr lang="en-US" dirty="0" smtClean="0">
                <a:solidFill>
                  <a:schemeClr val="bg1"/>
                </a:solidFill>
                <a:latin typeface="+mj-lt"/>
              </a:rPr>
              <a:t>Statistical/dynamical model development (e.g., SHIPS, RII)</a:t>
            </a:r>
          </a:p>
          <a:p>
            <a:pPr marL="798513" lvl="1" indent="-342900">
              <a:buFont typeface="Arial" panose="020B0604020202020204" pitchFamily="34" charset="0"/>
              <a:buChar char="•"/>
            </a:pPr>
            <a:r>
              <a:rPr lang="en-US" dirty="0" smtClean="0">
                <a:solidFill>
                  <a:schemeClr val="bg1"/>
                </a:solidFill>
                <a:latin typeface="+mj-lt"/>
              </a:rPr>
              <a:t>Idealized modeling</a:t>
            </a:r>
          </a:p>
          <a:p>
            <a:pPr marL="342900" indent="-342900">
              <a:buFont typeface="Arial" panose="020B0604020202020204" pitchFamily="34" charset="0"/>
              <a:buChar char="•"/>
            </a:pPr>
            <a:r>
              <a:rPr lang="en-US" dirty="0" smtClean="0">
                <a:solidFill>
                  <a:schemeClr val="bg1"/>
                </a:solidFill>
                <a:latin typeface="+mj-lt"/>
              </a:rPr>
              <a:t>Observations </a:t>
            </a:r>
          </a:p>
          <a:p>
            <a:pPr marL="798513" lvl="1" indent="-342900">
              <a:buFont typeface="Arial" panose="020B0604020202020204" pitchFamily="34" charset="0"/>
              <a:buChar char="•"/>
            </a:pPr>
            <a:r>
              <a:rPr lang="en-US" dirty="0" smtClean="0">
                <a:solidFill>
                  <a:schemeClr val="bg1"/>
                </a:solidFill>
                <a:latin typeface="+mj-lt"/>
              </a:rPr>
              <a:t>aircraft observations – case studies, composites</a:t>
            </a:r>
          </a:p>
          <a:p>
            <a:pPr marL="798513" lvl="1" indent="-342900">
              <a:buFont typeface="Arial" panose="020B0604020202020204" pitchFamily="34" charset="0"/>
              <a:buChar char="•"/>
            </a:pPr>
            <a:r>
              <a:rPr lang="en-US" dirty="0" smtClean="0">
                <a:solidFill>
                  <a:schemeClr val="bg1"/>
                </a:solidFill>
                <a:latin typeface="+mj-lt"/>
              </a:rPr>
              <a:t>new technologies – DWL, Coyote, IR </a:t>
            </a:r>
            <a:r>
              <a:rPr lang="en-US" dirty="0" err="1" smtClean="0">
                <a:solidFill>
                  <a:schemeClr val="bg1"/>
                </a:solidFill>
                <a:latin typeface="+mj-lt"/>
              </a:rPr>
              <a:t>sonde</a:t>
            </a:r>
            <a:endParaRPr lang="en-US" dirty="0" smtClean="0">
              <a:solidFill>
                <a:schemeClr val="bg1"/>
              </a:solidFill>
              <a:latin typeface="+mj-lt"/>
            </a:endParaRPr>
          </a:p>
          <a:p>
            <a:pPr marL="342900" indent="-342900">
              <a:buFont typeface="Arial" panose="020B0604020202020204" pitchFamily="34" charset="0"/>
              <a:buChar char="•"/>
            </a:pPr>
            <a:r>
              <a:rPr lang="en-US" dirty="0">
                <a:solidFill>
                  <a:schemeClr val="bg1"/>
                </a:solidFill>
                <a:latin typeface="+mj-lt"/>
              </a:rPr>
              <a:t>Data assimilation</a:t>
            </a:r>
          </a:p>
          <a:p>
            <a:pPr marL="342900" indent="-342900">
              <a:buFont typeface="Arial" panose="020B0604020202020204" pitchFamily="34" charset="0"/>
              <a:buChar char="•"/>
            </a:pPr>
            <a:r>
              <a:rPr lang="en-US" dirty="0" smtClean="0">
                <a:solidFill>
                  <a:schemeClr val="bg1"/>
                </a:solidFill>
                <a:latin typeface="+mj-lt"/>
              </a:rPr>
              <a:t>OSSE/OSE systems</a:t>
            </a:r>
            <a:endParaRPr lang="en-US" dirty="0">
              <a:solidFill>
                <a:schemeClr val="bg1"/>
              </a:solidFill>
              <a:latin typeface="+mj-lt"/>
            </a:endParaRPr>
          </a:p>
        </p:txBody>
      </p:sp>
      <p:sp>
        <p:nvSpPr>
          <p:cNvPr id="5" name="TextBox 4"/>
          <p:cNvSpPr txBox="1"/>
          <p:nvPr/>
        </p:nvSpPr>
        <p:spPr>
          <a:xfrm>
            <a:off x="609600" y="5707915"/>
            <a:ext cx="7761421" cy="830997"/>
          </a:xfrm>
          <a:prstGeom prst="rect">
            <a:avLst/>
          </a:prstGeom>
          <a:noFill/>
        </p:spPr>
        <p:txBody>
          <a:bodyPr wrap="square" rtlCol="0">
            <a:spAutoFit/>
          </a:bodyPr>
          <a:lstStyle/>
          <a:p>
            <a:r>
              <a:rPr lang="en-US" i="1" dirty="0" smtClean="0">
                <a:solidFill>
                  <a:srgbClr val="FFC000"/>
                </a:solidFill>
                <a:latin typeface="+mj-lt"/>
              </a:rPr>
              <a:t>Proposing multi-year work plan to incorporate all elements to attack this problem</a:t>
            </a:r>
            <a:endParaRPr lang="en-US" i="1" dirty="0">
              <a:solidFill>
                <a:srgbClr val="FFC000"/>
              </a:solidFill>
              <a:latin typeface="+mj-lt"/>
            </a:endParaRPr>
          </a:p>
        </p:txBody>
      </p:sp>
    </p:spTree>
    <p:extLst>
      <p:ext uri="{BB962C8B-B14F-4D97-AF65-F5344CB8AC3E}">
        <p14:creationId xmlns:p14="http://schemas.microsoft.com/office/powerpoint/2010/main" val="375781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6592</TotalTime>
  <Words>772</Words>
  <Application>Microsoft Office PowerPoint</Application>
  <PresentationFormat>On-screen Show (4:3)</PresentationFormat>
  <Paragraphs>54</Paragraphs>
  <Slides>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ＭＳ Ｐゴシック</vt:lpstr>
      <vt:lpstr>Arial</vt:lpstr>
      <vt:lpstr>Calibri</vt:lpstr>
      <vt:lpstr>Courier</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Robert.Rogers</dc:creator>
  <cp:lastModifiedBy>Robert Rogers</cp:lastModifiedBy>
  <cp:revision>425</cp:revision>
  <dcterms:created xsi:type="dcterms:W3CDTF">2011-07-11T16:33:07Z</dcterms:created>
  <dcterms:modified xsi:type="dcterms:W3CDTF">2017-07-13T13:21:39Z</dcterms:modified>
</cp:coreProperties>
</file>