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7" r:id="rId4"/>
    <p:sldId id="259" r:id="rId5"/>
    <p:sldId id="260" r:id="rId6"/>
    <p:sldId id="275" r:id="rId7"/>
    <p:sldId id="273" r:id="rId8"/>
    <p:sldId id="263" r:id="rId9"/>
    <p:sldId id="274" r:id="rId10"/>
    <p:sldId id="264" r:id="rId11"/>
    <p:sldId id="271" r:id="rId12"/>
    <p:sldId id="276" r:id="rId13"/>
    <p:sldId id="272" r:id="rId14"/>
    <p:sldId id="266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0C0"/>
    <a:srgbClr val="53D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120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48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78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453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66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94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50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057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83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94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831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BE391-38DD-4988-9230-F6957124148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5B511-116B-4DA8-B9E3-94595B36B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924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microsoft.com/office/2007/relationships/hdphoto" Target="../media/hdphoto1.wdp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microsoft.com/office/2007/relationships/hdphoto" Target="../media/hdphoto1.wdp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3000"/>
                    </a14:imgEffect>
                    <a14:imgEffect>
                      <a14:saturation sat="99000"/>
                    </a14:imgEffect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02" b="31026"/>
          <a:stretch/>
        </p:blipFill>
        <p:spPr>
          <a:xfrm>
            <a:off x="0" y="0"/>
            <a:ext cx="12188316" cy="503506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-18511"/>
            <a:ext cx="12188316" cy="5035062"/>
          </a:xfrm>
          <a:prstGeom prst="rect">
            <a:avLst/>
          </a:prstGeom>
          <a:solidFill>
            <a:schemeClr val="bg1">
              <a:alpha val="7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8011" y="549361"/>
            <a:ext cx="10681854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Preliminary Review – </a:t>
            </a:r>
            <a:b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</a:b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HWRF-B 2016 Retrospective Dataset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27548"/>
            <a:ext cx="9144000" cy="1270884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Mu-Chieh Ko (Laura)</a:t>
            </a:r>
            <a:r>
              <a:rPr lang="en-US" b="1" baseline="31999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  <a:t>1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  <a:sym typeface="Arial"/>
            </a:endParaRP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 Dr.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Ghassan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Alaka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 Jr</a:t>
            </a:r>
            <a:r>
              <a:rPr lang="en-US" b="1" baseline="31999" dirty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  <a:cs typeface="Arial"/>
                <a:sym typeface="Arial"/>
              </a:rPr>
              <a:t>1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, Russell St. Fleur</a:t>
            </a:r>
            <a:r>
              <a:rPr lang="en-US" b="1" baseline="31999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  <a:t>1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, Dr.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Xuejin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 Zhang</a:t>
            </a:r>
            <a:r>
              <a:rPr lang="en-US" b="1" baseline="31999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  <a:ea typeface="Arial"/>
                <a:cs typeface="Arial"/>
                <a:sym typeface="Arial"/>
              </a:rPr>
              <a:t>1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endParaRPr lang="en-US" sz="1100" dirty="0" smtClean="0">
              <a:latin typeface="Candara" panose="020E0502030303020204" pitchFamily="34" charset="0"/>
            </a:endParaRPr>
          </a:p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andara" panose="020E0502030303020204" pitchFamily="34" charset="0"/>
              </a:rPr>
              <a:t>1. Univ.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ndara" panose="020E0502030303020204" pitchFamily="34" charset="0"/>
              </a:rPr>
              <a:t>of Miami/CIMAS and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andara" panose="020E0502030303020204" pitchFamily="34" charset="0"/>
              </a:rPr>
              <a:t>NOAA/AOML, Miami, FL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1943" y="5643161"/>
            <a:ext cx="1052029" cy="1058905"/>
          </a:xfrm>
          <a:prstGeom prst="rect">
            <a:avLst/>
          </a:prstGeom>
        </p:spPr>
      </p:pic>
      <p:pic>
        <p:nvPicPr>
          <p:cNvPr id="7" name="Picture 6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9894234" y="5812963"/>
            <a:ext cx="927263" cy="7809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8011" y="4842554"/>
            <a:ext cx="241123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Photo Credits: NOAA/NASA GOES Project</a:t>
            </a:r>
            <a:endParaRPr lang="en-US" sz="1050" i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8011" y="3486321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13 July 2017</a:t>
            </a:r>
          </a:p>
          <a:p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HRD Science Meeting</a:t>
            </a:r>
          </a:p>
        </p:txBody>
      </p:sp>
    </p:spTree>
    <p:extLst>
      <p:ext uri="{BB962C8B-B14F-4D97-AF65-F5344CB8AC3E}">
        <p14:creationId xmlns:p14="http://schemas.microsoft.com/office/powerpoint/2010/main" val="3551952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1585819"/>
            <a:ext cx="12192000" cy="1025769"/>
            <a:chOff x="0" y="515021"/>
            <a:chExt cx="12192000" cy="10257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4" y="1435921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Questions?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60377" y="3450072"/>
            <a:ext cx="4596938" cy="2472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61532" y="3708546"/>
            <a:ext cx="44957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ndara"/>
                <a:cs typeface="Candara"/>
              </a:rPr>
              <a:t>Javier Delgado</a:t>
            </a:r>
          </a:p>
          <a:p>
            <a:r>
              <a:rPr lang="en-US" sz="2400" dirty="0" err="1" smtClean="0">
                <a:latin typeface="Candara"/>
                <a:cs typeface="Candara"/>
              </a:rPr>
              <a:t>Sundararaman</a:t>
            </a:r>
            <a:r>
              <a:rPr lang="en-US" sz="2400" dirty="0">
                <a:latin typeface="Candara"/>
                <a:cs typeface="Candara"/>
              </a:rPr>
              <a:t> </a:t>
            </a:r>
            <a:r>
              <a:rPr lang="en-US" sz="2400" dirty="0" err="1">
                <a:latin typeface="Candara"/>
                <a:cs typeface="Candara"/>
              </a:rPr>
              <a:t>Gopalakrishnan</a:t>
            </a:r>
            <a:endParaRPr lang="en-US" sz="2400" dirty="0" smtClean="0">
              <a:latin typeface="Candara"/>
              <a:cs typeface="Candara"/>
            </a:endParaRPr>
          </a:p>
          <a:p>
            <a:r>
              <a:rPr lang="en-US" sz="2400" dirty="0">
                <a:latin typeface="Candara"/>
                <a:cs typeface="Candara"/>
              </a:rPr>
              <a:t>Vijay </a:t>
            </a:r>
            <a:r>
              <a:rPr lang="en-US" sz="2400" dirty="0" err="1" smtClean="0">
                <a:latin typeface="Candara"/>
                <a:cs typeface="Candara"/>
              </a:rPr>
              <a:t>Tallapragada</a:t>
            </a:r>
            <a:endParaRPr lang="en-US" sz="2400" dirty="0" smtClean="0">
              <a:latin typeface="Candara"/>
              <a:cs typeface="Candara"/>
            </a:endParaRPr>
          </a:p>
          <a:p>
            <a:r>
              <a:rPr lang="en-US" sz="2400" dirty="0">
                <a:latin typeface="Candara"/>
                <a:cs typeface="Candara"/>
              </a:rPr>
              <a:t>Zhan </a:t>
            </a:r>
            <a:r>
              <a:rPr lang="en-US" sz="2400" dirty="0" smtClean="0">
                <a:latin typeface="Candara"/>
                <a:cs typeface="Candara"/>
              </a:rPr>
              <a:t>Zhang</a:t>
            </a:r>
          </a:p>
          <a:p>
            <a:r>
              <a:rPr lang="en-US" sz="2400" dirty="0" smtClean="0">
                <a:latin typeface="Candara"/>
                <a:cs typeface="Candara"/>
              </a:rPr>
              <a:t>Bin Liu</a:t>
            </a:r>
          </a:p>
          <a:p>
            <a:endParaRPr lang="en-US" sz="2400" dirty="0"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04178" y="2955599"/>
            <a:ext cx="351750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Candara"/>
                <a:cs typeface="Candara"/>
              </a:rPr>
              <a:t>Acknowledgement</a:t>
            </a:r>
            <a:endParaRPr lang="en-US" sz="3200" b="1" dirty="0"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001824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185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433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3684" y="2900667"/>
            <a:ext cx="12192000" cy="1025769"/>
            <a:chOff x="0" y="515021"/>
            <a:chExt cx="12192000" cy="10257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650" y="2750769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Additional Slides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937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33" y="1585147"/>
            <a:ext cx="4883097" cy="5105633"/>
          </a:xfrm>
        </p:spPr>
      </p:pic>
      <p:grpSp>
        <p:nvGrpSpPr>
          <p:cNvPr id="5" name="Group 4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Regular vs Alternative Runs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pic>
        <p:nvPicPr>
          <p:cNvPr id="20" name="Content Placeholder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764" y="1585147"/>
            <a:ext cx="4945924" cy="5191604"/>
          </a:xfrm>
          <a:prstGeom prst="rect">
            <a:avLst/>
          </a:prstGeom>
        </p:spPr>
      </p:pic>
      <p:pic>
        <p:nvPicPr>
          <p:cNvPr id="21" name="Content Placeholder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8" t="11953" r="66321" b="70831"/>
          <a:stretch/>
        </p:blipFill>
        <p:spPr>
          <a:xfrm>
            <a:off x="116744" y="1735045"/>
            <a:ext cx="1194109" cy="154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26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085" y="1690688"/>
            <a:ext cx="6261590" cy="4560155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78" y="1512277"/>
            <a:ext cx="4033637" cy="5126722"/>
          </a:xfrm>
        </p:spPr>
      </p:pic>
      <p:grpSp>
        <p:nvGrpSpPr>
          <p:cNvPr id="6" name="Group 5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Regular vs Alternative Runs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476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“Target” Storms 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2016 Hermine, Lester, Karl, Matthew, Nicole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2015 Ignacio, Erika, Jimena, Joaquin, Patricia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2014 Arthur, Edouard, Gonzalo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Goals 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Understand HWRF data assimilation (GSI) package’s impacts on basin-scale HWRF system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Evaluate </a:t>
            </a:r>
            <a:r>
              <a:rPr lang="en-US" dirty="0">
                <a:latin typeface="Candara" panose="020E0502030303020204" pitchFamily="34" charset="0"/>
              </a:rPr>
              <a:t>o</a:t>
            </a:r>
            <a:r>
              <a:rPr lang="en-US" dirty="0" smtClean="0">
                <a:latin typeface="Candara" panose="020E0502030303020204" pitchFamily="34" charset="0"/>
              </a:rPr>
              <a:t>cean-coupled system’s influence on forecast skill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Support other research interests of HRD and our partners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Objectives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859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229995"/>
              </p:ext>
            </p:extLst>
          </p:nvPr>
        </p:nvGraphicFramePr>
        <p:xfrm>
          <a:off x="451342" y="1982377"/>
          <a:ext cx="3206259" cy="2087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7283"/>
                <a:gridCol w="1178407"/>
                <a:gridCol w="691661"/>
                <a:gridCol w="638908"/>
              </a:tblGrid>
              <a:tr h="229772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year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TC Name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UCGSI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UCNG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</a:tr>
              <a:tr h="302225">
                <a:tc rowSpan="5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2016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Hermine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Lester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Karl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Matthew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Nicole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876530"/>
              </p:ext>
            </p:extLst>
          </p:nvPr>
        </p:nvGraphicFramePr>
        <p:xfrm>
          <a:off x="8030802" y="2034892"/>
          <a:ext cx="2963690" cy="1686787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819665"/>
                <a:gridCol w="1144025"/>
              </a:tblGrid>
              <a:tr h="417349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Unfinished TC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Cycles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</a:tr>
              <a:tr h="423146">
                <a:tc>
                  <a:txBody>
                    <a:bodyPr/>
                    <a:lstStyle/>
                    <a:p>
                      <a:r>
                        <a:rPr lang="en-US" dirty="0" smtClean="0"/>
                        <a:t>09L Hermine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-21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</a:tr>
              <a:tr h="423146">
                <a:tc>
                  <a:txBody>
                    <a:bodyPr/>
                    <a:lstStyle/>
                    <a:p>
                      <a:r>
                        <a:rPr lang="en-US" dirty="0" smtClean="0"/>
                        <a:t>13E Lester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</a:tr>
              <a:tr h="423146">
                <a:tc>
                  <a:txBody>
                    <a:bodyPr/>
                    <a:lstStyle/>
                    <a:p>
                      <a:r>
                        <a:rPr lang="en-US" dirty="0" smtClean="0"/>
                        <a:t>15L Nicole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-33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Progress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396386"/>
              </p:ext>
            </p:extLst>
          </p:nvPr>
        </p:nvGraphicFramePr>
        <p:xfrm>
          <a:off x="451342" y="4070257"/>
          <a:ext cx="3206259" cy="2087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7283"/>
                <a:gridCol w="1178407"/>
                <a:gridCol w="691661"/>
                <a:gridCol w="638908"/>
              </a:tblGrid>
              <a:tr h="229772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year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TC Name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UCGSI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UCNG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</a:tr>
              <a:tr h="302225">
                <a:tc rowSpan="5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2015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Ignacio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Erika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Jimena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Joaquin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Patricia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500677"/>
              </p:ext>
            </p:extLst>
          </p:nvPr>
        </p:nvGraphicFramePr>
        <p:xfrm>
          <a:off x="3722078" y="1982377"/>
          <a:ext cx="3206259" cy="1356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7283"/>
                <a:gridCol w="1178407"/>
                <a:gridCol w="709248"/>
                <a:gridCol w="621321"/>
              </a:tblGrid>
              <a:tr h="229772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year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TC Name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UCGSI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UCNG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</a:tr>
              <a:tr h="302225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2014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Arthur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Edouard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Gonzalo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07922" y="3386971"/>
            <a:ext cx="3206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UCGSI- Uncoupled with GSI</a:t>
            </a:r>
          </a:p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UCNG- Uncoupled with non-GSI</a:t>
            </a:r>
          </a:p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X= DONE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  <a:latin typeface="Candara" panose="020E0502030303020204" pitchFamily="34" charset="0"/>
              </a:rPr>
              <a:t>X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= Alternative Run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09062" y="4222667"/>
            <a:ext cx="4607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ndara" panose="020E0502030303020204" pitchFamily="34" charset="0"/>
              </a:rPr>
              <a:t>All the datasets are archived in HPSS.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ndara" panose="020E0502030303020204" pitchFamily="34" charset="0"/>
              </a:rPr>
              <a:t>Matthew and Nicole “interacting” cycles are finished</a:t>
            </a:r>
            <a:r>
              <a:rPr lang="en-US" sz="2000" dirty="0" smtClean="0">
                <a:latin typeface="Candara" panose="020E0502030303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ndara" panose="020E0502030303020204" pitchFamily="34" charset="0"/>
              </a:rPr>
              <a:t>Hermine</a:t>
            </a:r>
            <a:r>
              <a:rPr lang="en-US" sz="2000" dirty="0">
                <a:latin typeface="Candara" panose="020E0502030303020204" pitchFamily="34" charset="0"/>
              </a:rPr>
              <a:t>, Lester, and Nicole are still running when </a:t>
            </a:r>
            <a:r>
              <a:rPr lang="en-US" sz="2000" dirty="0" smtClean="0">
                <a:latin typeface="Candara" panose="020E0502030303020204" pitchFamily="34" charset="0"/>
              </a:rPr>
              <a:t>Jet </a:t>
            </a:r>
            <a:r>
              <a:rPr lang="en-US" sz="2000" dirty="0">
                <a:latin typeface="Candara" panose="020E0502030303020204" pitchFamily="34" charset="0"/>
              </a:rPr>
              <a:t>is available.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Candara" panose="020E0502030303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104908" y="1982377"/>
            <a:ext cx="0" cy="417576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Right Arrow 6"/>
          <p:cNvSpPr/>
          <p:nvPr/>
        </p:nvSpPr>
        <p:spPr>
          <a:xfrm>
            <a:off x="7104908" y="2432538"/>
            <a:ext cx="597146" cy="447934"/>
          </a:xfrm>
          <a:prstGeom prst="rightArrow">
            <a:avLst/>
          </a:prstGeom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ndara" panose="020E0502030303020204" pitchFamily="34" charset="0"/>
            </a:endParaRPr>
          </a:p>
        </p:txBody>
      </p:sp>
      <p:sp>
        <p:nvSpPr>
          <p:cNvPr id="16" name="Rectangular Callout 15"/>
          <p:cNvSpPr/>
          <p:nvPr/>
        </p:nvSpPr>
        <p:spPr>
          <a:xfrm>
            <a:off x="2054471" y="1360498"/>
            <a:ext cx="2010508" cy="550984"/>
          </a:xfrm>
          <a:prstGeom prst="wedgeRectCallo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Uncoupled, GSI On</a:t>
            </a:r>
            <a:endParaRPr lang="en-US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7" name="Rectangular Callout 16"/>
          <p:cNvSpPr/>
          <p:nvPr/>
        </p:nvSpPr>
        <p:spPr>
          <a:xfrm>
            <a:off x="2763469" y="1361452"/>
            <a:ext cx="2130667" cy="550984"/>
          </a:xfrm>
          <a:prstGeom prst="wedgeRectCallo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Uncoupled, GSI OFF</a:t>
            </a:r>
            <a:endParaRPr lang="en-US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327031" y="2250831"/>
            <a:ext cx="685800" cy="357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327031" y="2608385"/>
            <a:ext cx="685800" cy="357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327031" y="3710929"/>
            <a:ext cx="685800" cy="357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32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7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565" y="1840584"/>
            <a:ext cx="11295185" cy="4642278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Long Queue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T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ime on Jet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X-Jet was extremely busy and queue time could be up to 24 hours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Solution: Submitted on X/S/V-Jet </a:t>
            </a: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Overused Disk Space Due to Non-Functional Scrub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Solution: Developed a separate scrub script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Solution: Reduced number of concurrently-active cycles</a:t>
            </a: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Long Workflows and Limited Time</a:t>
            </a:r>
          </a:p>
          <a:p>
            <a:pPr lvl="1"/>
            <a:r>
              <a:rPr lang="en-US" dirty="0">
                <a:latin typeface="Candara" panose="020E0502030303020204" pitchFamily="34" charset="0"/>
              </a:rPr>
              <a:t>e</a:t>
            </a:r>
            <a:r>
              <a:rPr lang="en-US" dirty="0" smtClean="0">
                <a:latin typeface="Candara" panose="020E0502030303020204" pitchFamily="34" charset="0"/>
              </a:rPr>
              <a:t>.g. Karl, Matthew, and Nicole overlaid cycles make the workflow contain 152 cycles in total.</a:t>
            </a:r>
          </a:p>
          <a:p>
            <a:pPr lvl="1"/>
            <a:r>
              <a:rPr lang="en-US" dirty="0" smtClean="0">
                <a:latin typeface="Candara" panose="020E0502030303020204" pitchFamily="34" charset="0"/>
              </a:rPr>
              <a:t>Solution: Use “alternative workflow” to generate datasets</a:t>
            </a: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Other Initial Data Issues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Difficulties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815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605214"/>
              </p:ext>
            </p:extLst>
          </p:nvPr>
        </p:nvGraphicFramePr>
        <p:xfrm>
          <a:off x="1017953" y="4130564"/>
          <a:ext cx="104791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839787" y="1758467"/>
            <a:ext cx="5157787" cy="500429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latin typeface="Candara" panose="020E0502030303020204" pitchFamily="34" charset="0"/>
              </a:rPr>
              <a:t>Regular Workflow</a:t>
            </a:r>
            <a:endParaRPr lang="en-US" sz="2800" dirty="0">
              <a:latin typeface="Candara" panose="020E0502030303020204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839787" y="2258898"/>
            <a:ext cx="5157787" cy="9138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latin typeface="Candara" panose="020E0502030303020204" pitchFamily="34" charset="0"/>
              </a:rPr>
              <a:t>A workflow triggered when all basins were “calm”- No existing TCs.</a:t>
            </a:r>
            <a:endParaRPr lang="en-US" sz="2400" dirty="0">
              <a:latin typeface="Candara" panose="020E0502030303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6172200" y="1758467"/>
            <a:ext cx="5183188" cy="50043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latin typeface="Candara" panose="020E0502030303020204" pitchFamily="34" charset="0"/>
              </a:rPr>
              <a:t>Alternative Workflow</a:t>
            </a:r>
            <a:endParaRPr lang="en-US" sz="2800" dirty="0">
              <a:latin typeface="Candara" panose="020E0502030303020204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6172200" y="2258898"/>
            <a:ext cx="5183188" cy="9138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latin typeface="Candara" panose="020E0502030303020204" pitchFamily="34" charset="0"/>
              </a:rPr>
              <a:t>A workflow triggered 2 cycles ahead of target storm being named.</a:t>
            </a:r>
            <a:endParaRPr lang="en-US" sz="2400" dirty="0">
              <a:latin typeface="Candara" panose="020E0502030303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254819"/>
              </p:ext>
            </p:extLst>
          </p:nvPr>
        </p:nvGraphicFramePr>
        <p:xfrm>
          <a:off x="1017953" y="4130564"/>
          <a:ext cx="104791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  <a:gridCol w="523959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</a:t>
                      </a:r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</a:t>
                      </a:r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</a:t>
                      </a:r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</a:t>
                      </a:r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</a:t>
                      </a:r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</a:t>
                      </a:r>
                      <a:endPara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XO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XO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XO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12235" y="4721245"/>
            <a:ext cx="246380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ndara" panose="020E0502030303020204" pitchFamily="34" charset="0"/>
              </a:rPr>
              <a:t>Regular workflow starts here </a:t>
            </a:r>
            <a:endParaRPr lang="en-US" b="1" dirty="0">
              <a:latin typeface="Candara" panose="020E0502030303020204" pitchFamily="34" charset="0"/>
            </a:endParaRPr>
          </a:p>
        </p:txBody>
      </p:sp>
      <p:sp>
        <p:nvSpPr>
          <p:cNvPr id="15" name="Down Arrow 14"/>
          <p:cNvSpPr/>
          <p:nvPr/>
        </p:nvSpPr>
        <p:spPr>
          <a:xfrm rot="10800000">
            <a:off x="1163251" y="4501404"/>
            <a:ext cx="228600" cy="21689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ndara" panose="020E0502030303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</p:grp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Definitions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2" name="Rectangular Callout 1"/>
          <p:cNvSpPr/>
          <p:nvPr/>
        </p:nvSpPr>
        <p:spPr>
          <a:xfrm>
            <a:off x="8158729" y="3523190"/>
            <a:ext cx="3248358" cy="457476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ndara" panose="020E0502030303020204" pitchFamily="34" charset="0"/>
              </a:rPr>
              <a:t>12 cycles for a target storm</a:t>
            </a:r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18" name="Rectangular Callout 17"/>
          <p:cNvSpPr/>
          <p:nvPr/>
        </p:nvSpPr>
        <p:spPr>
          <a:xfrm>
            <a:off x="1988660" y="3517457"/>
            <a:ext cx="3315498" cy="457476"/>
          </a:xfrm>
          <a:prstGeom prst="wedgeRectCallou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ndara" panose="020E0502030303020204" pitchFamily="34" charset="0"/>
              </a:rPr>
              <a:t>10 cycles for a </a:t>
            </a:r>
            <a:r>
              <a:rPr lang="en-US" dirty="0" err="1" smtClean="0">
                <a:latin typeface="Candara" panose="020E0502030303020204" pitchFamily="34" charset="0"/>
              </a:rPr>
              <a:t>untarget</a:t>
            </a:r>
            <a:r>
              <a:rPr lang="en-US" dirty="0" smtClean="0">
                <a:latin typeface="Candara" panose="020E0502030303020204" pitchFamily="34" charset="0"/>
              </a:rPr>
              <a:t> storm</a:t>
            </a:r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24348" y="4128397"/>
            <a:ext cx="505159" cy="3516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ular Callout 20"/>
          <p:cNvSpPr/>
          <p:nvPr/>
        </p:nvSpPr>
        <p:spPr>
          <a:xfrm>
            <a:off x="5406469" y="3517457"/>
            <a:ext cx="1985769" cy="457476"/>
          </a:xfrm>
          <a:prstGeom prst="wedgeRectCallou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ndara" panose="020E0502030303020204" pitchFamily="34" charset="0"/>
              </a:rPr>
              <a:t>3 overlaid cycles</a:t>
            </a:r>
            <a:endParaRPr lang="en-US" dirty="0">
              <a:latin typeface="Candara" panose="020E0502030303020204" pitchFamily="34" charset="0"/>
            </a:endParaRPr>
          </a:p>
        </p:txBody>
      </p:sp>
      <p:cxnSp>
        <p:nvCxnSpPr>
          <p:cNvPr id="14" name="Elbow Connector 13"/>
          <p:cNvCxnSpPr/>
          <p:nvPr/>
        </p:nvCxnSpPr>
        <p:spPr>
          <a:xfrm rot="16200000" flipH="1">
            <a:off x="6171823" y="477899"/>
            <a:ext cx="345587" cy="10124942"/>
          </a:xfrm>
          <a:prstGeom prst="bentConnector2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own Arrow 15"/>
          <p:cNvSpPr/>
          <p:nvPr/>
        </p:nvSpPr>
        <p:spPr>
          <a:xfrm rot="10800000">
            <a:off x="4310827" y="4498458"/>
            <a:ext cx="228600" cy="219843"/>
          </a:xfrm>
          <a:prstGeom prst="down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ndara" panose="020E0502030303020204" pitchFamily="34" charset="0"/>
            </a:endParaRPr>
          </a:p>
        </p:txBody>
      </p:sp>
      <p:cxnSp>
        <p:nvCxnSpPr>
          <p:cNvPr id="26" name="Elbow Connector 25"/>
          <p:cNvCxnSpPr/>
          <p:nvPr/>
        </p:nvCxnSpPr>
        <p:spPr>
          <a:xfrm>
            <a:off x="4408142" y="5367576"/>
            <a:ext cx="6998947" cy="766595"/>
          </a:xfrm>
          <a:prstGeom prst="bentConnector3">
            <a:avLst>
              <a:gd name="adj1" fmla="val 208"/>
            </a:avLst>
          </a:prstGeom>
          <a:ln w="381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28969" y="4721245"/>
            <a:ext cx="2777759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ndara" panose="020E0502030303020204" pitchFamily="34" charset="0"/>
              </a:rPr>
              <a:t>Alternative workflow starts here</a:t>
            </a:r>
            <a:endParaRPr lang="en-US" b="1" dirty="0">
              <a:latin typeface="Candara" panose="020E0502030303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162758" y="4123508"/>
            <a:ext cx="511552" cy="376423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1497133" y="5399546"/>
            <a:ext cx="618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20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522711" y="5802226"/>
            <a:ext cx="618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</a:rPr>
              <a:t>14</a:t>
            </a:r>
            <a:endParaRPr lang="en-US" sz="2800" b="1" dirty="0">
              <a:solidFill>
                <a:schemeClr val="accent5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949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"/>
                            </p:stCondLst>
                            <p:childTnLst>
                              <p:par>
                                <p:cTn id="6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" grpId="0" animBg="1"/>
      <p:bldP spid="18" grpId="0" animBg="1"/>
      <p:bldP spid="4" grpId="0" animBg="1"/>
      <p:bldP spid="4" grpId="1" animBg="1"/>
      <p:bldP spid="21" grpId="0" animBg="1"/>
      <p:bldP spid="16" grpId="0" animBg="1"/>
      <p:bldP spid="13" grpId="0" animBg="1"/>
      <p:bldP spid="34" grpId="0" animBg="1"/>
      <p:bldP spid="36" grpId="0"/>
      <p:bldP spid="36" grpId="1"/>
      <p:bldP spid="37" grpId="0"/>
      <p:bldP spid="3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ular Callout 25"/>
          <p:cNvSpPr/>
          <p:nvPr/>
        </p:nvSpPr>
        <p:spPr>
          <a:xfrm rot="10800000">
            <a:off x="3529712" y="4511844"/>
            <a:ext cx="3269226" cy="1266092"/>
          </a:xfrm>
          <a:prstGeom prst="wedgeRectCallou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51342" y="1982377"/>
          <a:ext cx="3206259" cy="2087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7283"/>
                <a:gridCol w="1178407"/>
                <a:gridCol w="691661"/>
                <a:gridCol w="638908"/>
              </a:tblGrid>
              <a:tr h="229772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year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TC Name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UCGSI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UCNG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</a:tr>
              <a:tr h="302225">
                <a:tc rowSpan="5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2016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Hermine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Lester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Karl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Matthew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Nicole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ndara" panose="020E0502030303020204" pitchFamily="34" charset="0"/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Datasets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546452"/>
              </p:ext>
            </p:extLst>
          </p:nvPr>
        </p:nvGraphicFramePr>
        <p:xfrm>
          <a:off x="4337540" y="1982377"/>
          <a:ext cx="3206259" cy="2087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7283"/>
                <a:gridCol w="1178407"/>
                <a:gridCol w="691661"/>
                <a:gridCol w="638908"/>
              </a:tblGrid>
              <a:tr h="220825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year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TC Name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UCGSI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UCNG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</a:tr>
              <a:tr h="302225">
                <a:tc rowSpan="5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2015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Ignacio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Erika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Jimena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Joaquin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Patricia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611814"/>
              </p:ext>
            </p:extLst>
          </p:nvPr>
        </p:nvGraphicFramePr>
        <p:xfrm>
          <a:off x="8223739" y="1982377"/>
          <a:ext cx="3206259" cy="1356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7283"/>
                <a:gridCol w="1178407"/>
                <a:gridCol w="709248"/>
                <a:gridCol w="621321"/>
              </a:tblGrid>
              <a:tr h="229772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year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TC Name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UCGSI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Candara" panose="020E0502030303020204" pitchFamily="34" charset="0"/>
                        </a:rPr>
                        <a:t>UCNG</a:t>
                      </a:r>
                      <a:endParaRPr lang="en-US" sz="1100" dirty="0"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</a:tr>
              <a:tr h="302225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2014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Arthur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Edouard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022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Gonzalo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X</a:t>
                      </a:r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23739" y="3338737"/>
            <a:ext cx="3206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UCGSI- Uncoupled with GSI</a:t>
            </a:r>
          </a:p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UCNG- Uncoupled with non-GSI</a:t>
            </a:r>
          </a:p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X= DONE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  <a:latin typeface="Candara" panose="020E0502030303020204" pitchFamily="34" charset="0"/>
              </a:rPr>
              <a:t>X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= Alternative Run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21169" y="1931110"/>
            <a:ext cx="690596" cy="2238624"/>
          </a:xfrm>
          <a:prstGeom prst="rect">
            <a:avLst/>
          </a:prstGeom>
          <a:solidFill>
            <a:schemeClr val="accent5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212285" y="1907005"/>
            <a:ext cx="690596" cy="2238624"/>
          </a:xfrm>
          <a:prstGeom prst="rect">
            <a:avLst/>
          </a:prstGeom>
          <a:solidFill>
            <a:schemeClr val="accent5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098483" y="1907005"/>
            <a:ext cx="690596" cy="1499872"/>
          </a:xfrm>
          <a:prstGeom prst="rect">
            <a:avLst/>
          </a:prstGeom>
          <a:solidFill>
            <a:schemeClr val="accent5">
              <a:lumMod val="40000"/>
              <a:lumOff val="6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016682" y="1931110"/>
            <a:ext cx="690596" cy="2238624"/>
          </a:xfrm>
          <a:prstGeom prst="rect">
            <a:avLst/>
          </a:prstGeom>
          <a:solidFill>
            <a:srgbClr val="C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907643" y="1905534"/>
            <a:ext cx="690596" cy="2238624"/>
          </a:xfrm>
          <a:prstGeom prst="rect">
            <a:avLst/>
          </a:prstGeom>
          <a:solidFill>
            <a:srgbClr val="C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0798604" y="1921137"/>
            <a:ext cx="690596" cy="1499872"/>
          </a:xfrm>
          <a:prstGeom prst="rect">
            <a:avLst/>
          </a:prstGeom>
          <a:solidFill>
            <a:srgbClr val="C0000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529711" y="4821724"/>
            <a:ext cx="3348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UCGSI vs UCNG?</a:t>
            </a:r>
            <a:endParaRPr lang="en-US" sz="36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811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effectLst>
            <a:outerShdw blurRad="50800" dist="38100" dir="13500000" algn="br" rotWithShape="0">
              <a:schemeClr val="bg1">
                <a:alpha val="40000"/>
              </a:schemeClr>
            </a:outerShdw>
          </a:effectLst>
        </p:spPr>
        <p:txBody>
          <a:bodyPr/>
          <a:lstStyle/>
          <a:p>
            <a:r>
              <a:rPr lang="en-US" b="1" dirty="0" smtClean="0">
                <a:solidFill>
                  <a:srgbClr val="0900C0"/>
                </a:solidFill>
                <a:latin typeface="Candara" panose="020E0502030303020204" pitchFamily="34" charset="0"/>
              </a:rPr>
              <a:t>GSI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 vs </a:t>
            </a:r>
            <a:r>
              <a:rPr lang="en-US" b="1" dirty="0" err="1" smtClean="0">
                <a:solidFill>
                  <a:srgbClr val="53D2FF"/>
                </a:solidFill>
                <a:latin typeface="Candara" panose="020E0502030303020204" pitchFamily="34" charset="0"/>
              </a:rPr>
              <a:t>NonGSI</a:t>
            </a:r>
            <a:endParaRPr lang="en-US" b="1" dirty="0">
              <a:solidFill>
                <a:srgbClr val="53D2FF"/>
              </a:solidFill>
              <a:latin typeface="Candara" panose="020E0502030303020204" pitchFamily="34" charset="0"/>
            </a:endParaRPr>
          </a:p>
        </p:txBody>
      </p:sp>
      <p:pic>
        <p:nvPicPr>
          <p:cNvPr id="4" name="Content Placeholder 3" descr="Screen Shot 2017-07-11 at 22.27.06.png"/>
          <p:cNvPicPr>
            <a:picLocks noGrp="1" noChangeAspect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" r="6365"/>
          <a:stretch/>
        </p:blipFill>
        <p:spPr>
          <a:xfrm>
            <a:off x="566765" y="1584210"/>
            <a:ext cx="4794642" cy="5032375"/>
          </a:xfrm>
        </p:spPr>
      </p:pic>
      <p:pic>
        <p:nvPicPr>
          <p:cNvPr id="8" name="Content Placeholder 7" descr="Screen Shot 2017-07-11 at 22.27.14.png"/>
          <p:cNvPicPr>
            <a:picLocks noGrp="1" noChangeAspect="1"/>
          </p:cNvPicPr>
          <p:nvPr>
            <p:ph sz="half" idx="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" t="2119" r="5923"/>
          <a:stretch/>
        </p:blipFill>
        <p:spPr>
          <a:xfrm>
            <a:off x="6034994" y="1626922"/>
            <a:ext cx="4607587" cy="4881875"/>
          </a:xfrm>
        </p:spPr>
      </p:pic>
    </p:spTree>
    <p:extLst>
      <p:ext uri="{BB962C8B-B14F-4D97-AF65-F5344CB8AC3E}">
        <p14:creationId xmlns:p14="http://schemas.microsoft.com/office/powerpoint/2010/main" val="3535117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656" y="1779807"/>
            <a:ext cx="11503004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onstantia" panose="02030602050306030303" pitchFamily="18" charset="0"/>
              </a:rPr>
              <a:t>Preliminary analysis shows significant impact on intensity prediction with GSI</a:t>
            </a:r>
          </a:p>
          <a:p>
            <a:r>
              <a:rPr lang="en-US" dirty="0" smtClean="0">
                <a:latin typeface="Constantia" panose="02030602050306030303" pitchFamily="18" charset="0"/>
              </a:rPr>
              <a:t>Target storms’ data are in HPSS</a:t>
            </a:r>
          </a:p>
          <a:p>
            <a:pPr lvl="1"/>
            <a:r>
              <a:rPr lang="en-US" dirty="0" smtClean="0">
                <a:latin typeface="Constantia" panose="02030602050306030303" pitchFamily="18" charset="0"/>
              </a:rPr>
              <a:t> except a few Hermine, Lester, and Nicole cycles</a:t>
            </a:r>
          </a:p>
          <a:p>
            <a:r>
              <a:rPr lang="en-US" dirty="0">
                <a:latin typeface="Constantia" panose="02030602050306030303" pitchFamily="18" charset="0"/>
              </a:rPr>
              <a:t>2016 r</a:t>
            </a:r>
            <a:r>
              <a:rPr lang="en-US" dirty="0" smtClean="0">
                <a:latin typeface="Constantia" panose="02030602050306030303" pitchFamily="18" charset="0"/>
              </a:rPr>
              <a:t>etrospective </a:t>
            </a:r>
            <a:r>
              <a:rPr lang="en-US" dirty="0">
                <a:latin typeface="Constantia" panose="02030602050306030303" pitchFamily="18" charset="0"/>
              </a:rPr>
              <a:t>r</a:t>
            </a:r>
            <a:r>
              <a:rPr lang="en-US" dirty="0" smtClean="0">
                <a:latin typeface="Constantia" panose="02030602050306030303" pitchFamily="18" charset="0"/>
              </a:rPr>
              <a:t>un details </a:t>
            </a:r>
            <a:r>
              <a:rPr lang="en-US" dirty="0">
                <a:latin typeface="Constantia" panose="02030602050306030303" pitchFamily="18" charset="0"/>
              </a:rPr>
              <a:t>are </a:t>
            </a:r>
            <a:r>
              <a:rPr lang="en-US" dirty="0" smtClean="0">
                <a:latin typeface="Constantia" panose="02030602050306030303" pitchFamily="18" charset="0"/>
              </a:rPr>
              <a:t>documented separately</a:t>
            </a:r>
            <a:endParaRPr lang="en-US" dirty="0">
              <a:latin typeface="Constantia" panose="02030602050306030303" pitchFamily="18" charset="0"/>
            </a:endParaRPr>
          </a:p>
          <a:p>
            <a:endParaRPr lang="en-US" b="1" dirty="0" smtClean="0">
              <a:solidFill>
                <a:schemeClr val="accent1">
                  <a:lumMod val="50000"/>
                </a:schemeClr>
              </a:solidFill>
              <a:latin typeface="Constantia" panose="02030602050306030303" pitchFamily="18" charset="0"/>
            </a:endParaRP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onstantia" panose="02030602050306030303" pitchFamily="18" charset="0"/>
              </a:rPr>
              <a:t>Future work</a:t>
            </a:r>
          </a:p>
          <a:p>
            <a:pPr lvl="1"/>
            <a:r>
              <a:rPr lang="en-US" dirty="0" smtClean="0">
                <a:latin typeface="Constantia" panose="02030602050306030303" pitchFamily="18" charset="0"/>
              </a:rPr>
              <a:t>Further study GSI impact</a:t>
            </a:r>
          </a:p>
          <a:p>
            <a:pPr lvl="1"/>
            <a:r>
              <a:rPr lang="en-US" dirty="0">
                <a:latin typeface="Constantia" panose="02030602050306030303" pitchFamily="18" charset="0"/>
              </a:rPr>
              <a:t>Ocean-Coupled experiments </a:t>
            </a:r>
            <a:endParaRPr lang="en-US" dirty="0" smtClean="0">
              <a:latin typeface="Constantia" panose="02030602050306030303" pitchFamily="18" charset="0"/>
            </a:endParaRPr>
          </a:p>
          <a:p>
            <a:pPr lvl="1"/>
            <a:r>
              <a:rPr lang="en-US" dirty="0" smtClean="0">
                <a:latin typeface="Constantia" panose="02030602050306030303" pitchFamily="18" charset="0"/>
              </a:rPr>
              <a:t>Study other research projects</a:t>
            </a:r>
          </a:p>
          <a:p>
            <a:pPr lvl="1"/>
            <a:r>
              <a:rPr lang="en-US" dirty="0" smtClean="0">
                <a:latin typeface="Constantia" panose="02030602050306030303" pitchFamily="18" charset="0"/>
              </a:rPr>
              <a:t>Continue updating products on our website</a:t>
            </a:r>
          </a:p>
          <a:p>
            <a:endParaRPr lang="en-US" dirty="0">
              <a:latin typeface="Constantia" panose="02030602050306030303" pitchFamily="18" charset="0"/>
            </a:endParaRPr>
          </a:p>
          <a:p>
            <a:endParaRPr lang="en-US" dirty="0">
              <a:latin typeface="Constantia" panose="02030602050306030303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Summary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60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Screen Shot 2017-07-11 at 22.21.48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" r="-117"/>
          <a:stretch/>
        </p:blipFill>
        <p:spPr>
          <a:xfrm>
            <a:off x="3175127" y="1690686"/>
            <a:ext cx="8595931" cy="4745037"/>
          </a:xfrm>
        </p:spPr>
      </p:pic>
      <p:sp>
        <p:nvSpPr>
          <p:cNvPr id="9" name="Curved Right Arrow 8"/>
          <p:cNvSpPr/>
          <p:nvPr/>
        </p:nvSpPr>
        <p:spPr>
          <a:xfrm rot="17086462">
            <a:off x="2463092" y="4533196"/>
            <a:ext cx="756329" cy="1704451"/>
          </a:xfrm>
          <a:prstGeom prst="curv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515021"/>
            <a:ext cx="12192000" cy="1025769"/>
            <a:chOff x="0" y="515021"/>
            <a:chExt cx="12192000" cy="102576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43000"/>
                      </a14:imgEffect>
                      <a14:imgEffect>
                        <a14:saturation sat="99000"/>
                      </a14:imgEffect>
                      <a14:imgEffect>
                        <a14:brightnessContrast brigh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8" t="45232" r="48" b="44669"/>
            <a:stretch/>
          </p:blipFill>
          <p:spPr>
            <a:xfrm>
              <a:off x="0" y="515021"/>
              <a:ext cx="12188316" cy="1025769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684" y="559379"/>
              <a:ext cx="12188316" cy="93705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Product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123446" y="3087572"/>
            <a:ext cx="1922569" cy="196507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Candara" panose="020E0502030303020204" pitchFamily="34" charset="0"/>
              </a:rPr>
              <a:t>G-PLOT</a:t>
            </a:r>
            <a:endParaRPr lang="en-US" sz="2800" b="1" dirty="0">
              <a:latin typeface="Candara" panose="020E0502030303020204" pitchFamily="34" charset="0"/>
            </a:endParaRPr>
          </a:p>
        </p:txBody>
      </p:sp>
      <p:sp>
        <p:nvSpPr>
          <p:cNvPr id="10" name="Curved Left Arrow 9"/>
          <p:cNvSpPr/>
          <p:nvPr/>
        </p:nvSpPr>
        <p:spPr>
          <a:xfrm rot="19520120">
            <a:off x="2016803" y="2439442"/>
            <a:ext cx="398496" cy="996462"/>
          </a:xfrm>
          <a:prstGeom prst="curvedLeftArrow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187584" y="1735046"/>
            <a:ext cx="1658815" cy="165881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Candara" panose="020E0502030303020204" pitchFamily="34" charset="0"/>
              </a:rPr>
              <a:t>DATA</a:t>
            </a:r>
            <a:endParaRPr lang="en-US" sz="3200" b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040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</TotalTime>
  <Words>599</Words>
  <Application>Microsoft Macintosh PowerPoint</Application>
  <PresentationFormat>Custom</PresentationFormat>
  <Paragraphs>222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Preliminary Review –  HWRF-B 2016 Retrospective Dataset</vt:lpstr>
      <vt:lpstr>Objectives</vt:lpstr>
      <vt:lpstr>Progress</vt:lpstr>
      <vt:lpstr>Difficulties</vt:lpstr>
      <vt:lpstr>Definitions</vt:lpstr>
      <vt:lpstr>Datasets</vt:lpstr>
      <vt:lpstr>GSI vs NonGSI</vt:lpstr>
      <vt:lpstr>Summary</vt:lpstr>
      <vt:lpstr>Product</vt:lpstr>
      <vt:lpstr>Questions?</vt:lpstr>
      <vt:lpstr>PowerPoint Presentation</vt:lpstr>
      <vt:lpstr>PowerPoint Presentation</vt:lpstr>
      <vt:lpstr>Additional Slides</vt:lpstr>
      <vt:lpstr>Regular vs Alternative Runs</vt:lpstr>
      <vt:lpstr>Regular vs Alternative Runs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Mu-Chieh Ko</dc:creator>
  <cp:lastModifiedBy>Laura Ko</cp:lastModifiedBy>
  <cp:revision>62</cp:revision>
  <dcterms:created xsi:type="dcterms:W3CDTF">2017-06-26T16:36:57Z</dcterms:created>
  <dcterms:modified xsi:type="dcterms:W3CDTF">2017-07-13T01:40:52Z</dcterms:modified>
</cp:coreProperties>
</file>