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  <p:sldId id="259" r:id="rId3"/>
    <p:sldId id="258" r:id="rId4"/>
    <p:sldId id="269" r:id="rId5"/>
    <p:sldId id="272" r:id="rId6"/>
    <p:sldId id="270" r:id="rId7"/>
    <p:sldId id="266" r:id="rId8"/>
    <p:sldId id="260" r:id="rId9"/>
    <p:sldId id="275" r:id="rId10"/>
    <p:sldId id="261" r:id="rId11"/>
    <p:sldId id="273" r:id="rId12"/>
    <p:sldId id="274" r:id="rId13"/>
    <p:sldId id="267" r:id="rId14"/>
    <p:sldId id="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i Wiggins" initials="RW" lastIdx="1" clrIdx="0">
    <p:extLst>
      <p:ext uri="{19B8F6BF-5375-455C-9EA6-DF929625EA0E}">
        <p15:presenceInfo xmlns:p15="http://schemas.microsoft.com/office/powerpoint/2012/main" userId="Rani Wiggin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6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9" autoAdjust="0"/>
    <p:restoredTop sz="94660"/>
  </p:normalViewPr>
  <p:slideViewPr>
    <p:cSldViewPr snapToGrid="0">
      <p:cViewPr varScale="1">
        <p:scale>
          <a:sx n="66" d="100"/>
          <a:sy n="66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7FDE01-F5BA-4F76-94DF-DB490110346D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E245A9-4263-4EB5-86F7-457D351954A5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5 days from now</a:t>
          </a:r>
          <a:endParaRPr lang="en-US" sz="2400" b="1" dirty="0"/>
        </a:p>
      </dgm:t>
    </dgm:pt>
    <dgm:pt modelId="{04C33DE5-DC9A-46F0-8331-721F9CF2FBAD}" type="parTrans" cxnId="{27DED6CE-DEA2-4F94-8B06-A49FA3DEFA91}">
      <dgm:prSet/>
      <dgm:spPr/>
      <dgm:t>
        <a:bodyPr/>
        <a:lstStyle/>
        <a:p>
          <a:endParaRPr lang="en-US"/>
        </a:p>
      </dgm:t>
    </dgm:pt>
    <dgm:pt modelId="{F1ECBAD4-7468-49D4-99F6-7E9FA10F3DC5}" type="sibTrans" cxnId="{27DED6CE-DEA2-4F94-8B06-A49FA3DEFA91}">
      <dgm:prSet/>
      <dgm:spPr/>
      <dgm:t>
        <a:bodyPr/>
        <a:lstStyle/>
        <a:p>
          <a:endParaRPr lang="en-US"/>
        </a:p>
      </dgm:t>
    </dgm:pt>
    <dgm:pt modelId="{788FDB7F-3812-4B9E-AAB1-EA1B66C6882C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200" dirty="0" smtClean="0"/>
            <a:t>Run ETS using specified metric</a:t>
          </a:r>
          <a:endParaRPr lang="en-US" sz="3200" dirty="0"/>
        </a:p>
      </dgm:t>
    </dgm:pt>
    <dgm:pt modelId="{80BB1F5D-9CE0-40D1-913F-7141008DAF92}" type="parTrans" cxnId="{BF727182-896B-4017-A6F6-9FB20084E103}">
      <dgm:prSet/>
      <dgm:spPr/>
      <dgm:t>
        <a:bodyPr/>
        <a:lstStyle/>
        <a:p>
          <a:endParaRPr lang="en-US"/>
        </a:p>
      </dgm:t>
    </dgm:pt>
    <dgm:pt modelId="{3D475F86-D8B9-4FE8-8E16-15C12198D3A8}" type="sibTrans" cxnId="{BF727182-896B-4017-A6F6-9FB20084E103}">
      <dgm:prSet/>
      <dgm:spPr/>
      <dgm:t>
        <a:bodyPr/>
        <a:lstStyle/>
        <a:p>
          <a:endParaRPr lang="en-US"/>
        </a:p>
      </dgm:t>
    </dgm:pt>
    <dgm:pt modelId="{E12DFECA-5879-4137-B980-D8D830A501C4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2-3 days from now</a:t>
          </a:r>
          <a:endParaRPr lang="en-US" sz="2400" b="1" dirty="0"/>
        </a:p>
      </dgm:t>
    </dgm:pt>
    <dgm:pt modelId="{8FCFC80A-C935-4835-A225-20BA1259E759}" type="parTrans" cxnId="{0D6B7389-51E7-4095-94FD-B99813E80C87}">
      <dgm:prSet/>
      <dgm:spPr/>
      <dgm:t>
        <a:bodyPr/>
        <a:lstStyle/>
        <a:p>
          <a:endParaRPr lang="en-US"/>
        </a:p>
      </dgm:t>
    </dgm:pt>
    <dgm:pt modelId="{FE202D14-F0EA-4D4B-BA97-06758F121E02}" type="sibTrans" cxnId="{0D6B7389-51E7-4095-94FD-B99813E80C87}">
      <dgm:prSet/>
      <dgm:spPr/>
      <dgm:t>
        <a:bodyPr/>
        <a:lstStyle/>
        <a:p>
          <a:endParaRPr lang="en-US"/>
        </a:p>
      </dgm:t>
    </dgm:pt>
    <dgm:pt modelId="{272A66EC-B6B0-4023-A7D0-155E30EB0EDB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200" dirty="0" smtClean="0"/>
            <a:t>Design flight pattern based on sensitive region</a:t>
          </a:r>
          <a:endParaRPr lang="en-US" sz="3200" dirty="0"/>
        </a:p>
      </dgm:t>
    </dgm:pt>
    <dgm:pt modelId="{9C5BDB47-9F20-4203-988C-69F5DB2E7D6F}" type="parTrans" cxnId="{BED91069-C0ED-4861-A2FE-8CC727DC6FA0}">
      <dgm:prSet/>
      <dgm:spPr/>
      <dgm:t>
        <a:bodyPr/>
        <a:lstStyle/>
        <a:p>
          <a:endParaRPr lang="en-US"/>
        </a:p>
      </dgm:t>
    </dgm:pt>
    <dgm:pt modelId="{E41406CB-8FA0-4190-B735-E9EDC3E960CD}" type="sibTrans" cxnId="{BED91069-C0ED-4861-A2FE-8CC727DC6FA0}">
      <dgm:prSet/>
      <dgm:spPr/>
      <dgm:t>
        <a:bodyPr/>
        <a:lstStyle/>
        <a:p>
          <a:endParaRPr lang="en-US"/>
        </a:p>
      </dgm:t>
    </dgm:pt>
    <dgm:pt modelId="{2FDFF36A-8A7C-4776-9FBC-2CF75F1C7359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3 days from now</a:t>
          </a:r>
          <a:endParaRPr lang="en-US" sz="2400" b="1" dirty="0"/>
        </a:p>
      </dgm:t>
    </dgm:pt>
    <dgm:pt modelId="{D6A65595-EE32-42BA-8C2E-D9D2D16E5435}" type="parTrans" cxnId="{CE59DF05-A416-4B7B-8EEC-A5B81BBD484E}">
      <dgm:prSet/>
      <dgm:spPr/>
      <dgm:t>
        <a:bodyPr/>
        <a:lstStyle/>
        <a:p>
          <a:endParaRPr lang="en-US"/>
        </a:p>
      </dgm:t>
    </dgm:pt>
    <dgm:pt modelId="{6451BB59-EC47-4153-815B-9F26D9C41CF5}" type="sibTrans" cxnId="{CE59DF05-A416-4B7B-8EEC-A5B81BBD484E}">
      <dgm:prSet/>
      <dgm:spPr/>
      <dgm:t>
        <a:bodyPr/>
        <a:lstStyle/>
        <a:p>
          <a:endParaRPr lang="en-US"/>
        </a:p>
      </dgm:t>
    </dgm:pt>
    <dgm:pt modelId="{CE6F698F-D2E8-4B43-ACF4-96364CF65095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200" dirty="0" smtClean="0"/>
            <a:t>Assimilate targeted observations &amp; run 48-h </a:t>
          </a:r>
          <a:r>
            <a:rPr lang="en-US" sz="3200" dirty="0" err="1" smtClean="0"/>
            <a:t>frcst</a:t>
          </a:r>
          <a:endParaRPr lang="en-US" sz="3200" dirty="0"/>
        </a:p>
      </dgm:t>
    </dgm:pt>
    <dgm:pt modelId="{C9E2DD59-64F9-4C92-BEB7-B80CE36EC839}" type="parTrans" cxnId="{DBB150DB-3BB3-43B6-A438-4715D83A9365}">
      <dgm:prSet/>
      <dgm:spPr/>
      <dgm:t>
        <a:bodyPr/>
        <a:lstStyle/>
        <a:p>
          <a:endParaRPr lang="en-US"/>
        </a:p>
      </dgm:t>
    </dgm:pt>
    <dgm:pt modelId="{9569E775-A525-4C66-AE08-48F24CF60B5D}" type="sibTrans" cxnId="{DBB150DB-3BB3-43B6-A438-4715D83A9365}">
      <dgm:prSet/>
      <dgm:spPr/>
      <dgm:t>
        <a:bodyPr/>
        <a:lstStyle/>
        <a:p>
          <a:endParaRPr lang="en-US"/>
        </a:p>
      </dgm:t>
    </dgm:pt>
    <dgm:pt modelId="{A617764A-D000-4268-A852-D4BA89898EBA}" type="pres">
      <dgm:prSet presAssocID="{6F7FDE01-F5BA-4F76-94DF-DB490110346D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13CBBB3-1C2A-4678-A24F-1F9FBC9A13C6}" type="pres">
      <dgm:prSet presAssocID="{D7E245A9-4263-4EB5-86F7-457D351954A5}" presName="parentText1" presStyleLbl="node1" presStyleIdx="0" presStyleCnt="3" custScaleX="109055" custScaleY="93582" custLinFactNeighborX="-12993" custLinFactNeighborY="-457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B1E71-7FEC-45E6-9479-D853A934481A}" type="pres">
      <dgm:prSet presAssocID="{D7E245A9-4263-4EB5-86F7-457D351954A5}" presName="childText1" presStyleLbl="solidAlignAcc1" presStyleIdx="0" presStyleCnt="3" custScaleY="91244" custLinFactNeighborX="-61583" custLinFactNeighborY="-111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D6A583-A6A1-4A0B-957A-A28848ADB650}" type="pres">
      <dgm:prSet presAssocID="{E12DFECA-5879-4137-B980-D8D830A501C4}" presName="parentText2" presStyleLbl="node1" presStyleIdx="1" presStyleCnt="3" custScaleX="119966" custLinFactNeighborX="-21721" custLinFactNeighborY="-198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E80B8-CA71-4B4C-8F31-3363E0B08799}" type="pres">
      <dgm:prSet presAssocID="{E12DFECA-5879-4137-B980-D8D830A501C4}" presName="childText2" presStyleLbl="solidAlignAcc1" presStyleIdx="1" presStyleCnt="3" custScaleX="118097" custLinFactNeighborX="-61296" custLinFactNeighborY="-113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B921F-FA4B-4DAD-BFE8-9069CE020512}" type="pres">
      <dgm:prSet presAssocID="{2FDFF36A-8A7C-4776-9FBC-2CF75F1C7359}" presName="parentText3" presStyleLbl="node1" presStyleIdx="2" presStyleCnt="3" custScaleX="129520" custLinFactNeighborX="-36805" custLinFactNeighborY="-632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3ABD7F-CC6A-4AD1-BDD9-95EF26E5B6F4}" type="pres">
      <dgm:prSet presAssocID="{2FDFF36A-8A7C-4776-9FBC-2CF75F1C7359}" presName="childText3" presStyleLbl="solidAlignAcc1" presStyleIdx="2" presStyleCnt="3" custScaleX="116201" custLinFactNeighborX="-54375" custLinFactNeighborY="-77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A6B29C-5CA2-4334-8F0B-AA959B6CACB8}" type="presOf" srcId="{2FDFF36A-8A7C-4776-9FBC-2CF75F1C7359}" destId="{59CB921F-FA4B-4DAD-BFE8-9069CE020512}" srcOrd="0" destOrd="0" presId="urn:microsoft.com/office/officeart/2009/3/layout/IncreasingArrowsProcess"/>
    <dgm:cxn modelId="{BBED618F-1CF2-4D4D-8017-5FDEEFE29E44}" type="presOf" srcId="{E12DFECA-5879-4137-B980-D8D830A501C4}" destId="{11D6A583-A6A1-4A0B-957A-A28848ADB650}" srcOrd="0" destOrd="0" presId="urn:microsoft.com/office/officeart/2009/3/layout/IncreasingArrowsProcess"/>
    <dgm:cxn modelId="{DBB150DB-3BB3-43B6-A438-4715D83A9365}" srcId="{2FDFF36A-8A7C-4776-9FBC-2CF75F1C7359}" destId="{CE6F698F-D2E8-4B43-ACF4-96364CF65095}" srcOrd="0" destOrd="0" parTransId="{C9E2DD59-64F9-4C92-BEB7-B80CE36EC839}" sibTransId="{9569E775-A525-4C66-AE08-48F24CF60B5D}"/>
    <dgm:cxn modelId="{FB6939A0-6EC4-49CC-9D8F-30F96F31CA24}" type="presOf" srcId="{CE6F698F-D2E8-4B43-ACF4-96364CF65095}" destId="{583ABD7F-CC6A-4AD1-BDD9-95EF26E5B6F4}" srcOrd="0" destOrd="0" presId="urn:microsoft.com/office/officeart/2009/3/layout/IncreasingArrowsProcess"/>
    <dgm:cxn modelId="{955B1137-085A-4D28-AD85-F7A6E276BDAA}" type="presOf" srcId="{272A66EC-B6B0-4023-A7D0-155E30EB0EDB}" destId="{3DFE80B8-CA71-4B4C-8F31-3363E0B08799}" srcOrd="0" destOrd="0" presId="urn:microsoft.com/office/officeart/2009/3/layout/IncreasingArrowsProcess"/>
    <dgm:cxn modelId="{27DED6CE-DEA2-4F94-8B06-A49FA3DEFA91}" srcId="{6F7FDE01-F5BA-4F76-94DF-DB490110346D}" destId="{D7E245A9-4263-4EB5-86F7-457D351954A5}" srcOrd="0" destOrd="0" parTransId="{04C33DE5-DC9A-46F0-8331-721F9CF2FBAD}" sibTransId="{F1ECBAD4-7468-49D4-99F6-7E9FA10F3DC5}"/>
    <dgm:cxn modelId="{0D6B7389-51E7-4095-94FD-B99813E80C87}" srcId="{6F7FDE01-F5BA-4F76-94DF-DB490110346D}" destId="{E12DFECA-5879-4137-B980-D8D830A501C4}" srcOrd="1" destOrd="0" parTransId="{8FCFC80A-C935-4835-A225-20BA1259E759}" sibTransId="{FE202D14-F0EA-4D4B-BA97-06758F121E02}"/>
    <dgm:cxn modelId="{AC1D12C4-FC7C-4640-B3AC-B7950BD26981}" type="presOf" srcId="{788FDB7F-3812-4B9E-AAB1-EA1B66C6882C}" destId="{EAEB1E71-7FEC-45E6-9479-D853A934481A}" srcOrd="0" destOrd="0" presId="urn:microsoft.com/office/officeart/2009/3/layout/IncreasingArrowsProcess"/>
    <dgm:cxn modelId="{BED91069-C0ED-4861-A2FE-8CC727DC6FA0}" srcId="{E12DFECA-5879-4137-B980-D8D830A501C4}" destId="{272A66EC-B6B0-4023-A7D0-155E30EB0EDB}" srcOrd="0" destOrd="0" parTransId="{9C5BDB47-9F20-4203-988C-69F5DB2E7D6F}" sibTransId="{E41406CB-8FA0-4190-B735-E9EDC3E960CD}"/>
    <dgm:cxn modelId="{CE59DF05-A416-4B7B-8EEC-A5B81BBD484E}" srcId="{6F7FDE01-F5BA-4F76-94DF-DB490110346D}" destId="{2FDFF36A-8A7C-4776-9FBC-2CF75F1C7359}" srcOrd="2" destOrd="0" parTransId="{D6A65595-EE32-42BA-8C2E-D9D2D16E5435}" sibTransId="{6451BB59-EC47-4153-815B-9F26D9C41CF5}"/>
    <dgm:cxn modelId="{BF727182-896B-4017-A6F6-9FB20084E103}" srcId="{D7E245A9-4263-4EB5-86F7-457D351954A5}" destId="{788FDB7F-3812-4B9E-AAB1-EA1B66C6882C}" srcOrd="0" destOrd="0" parTransId="{80BB1F5D-9CE0-40D1-913F-7141008DAF92}" sibTransId="{3D475F86-D8B9-4FE8-8E16-15C12198D3A8}"/>
    <dgm:cxn modelId="{25C241A2-6C77-4EEE-94D2-81EC8C95C9D4}" type="presOf" srcId="{D7E245A9-4263-4EB5-86F7-457D351954A5}" destId="{313CBBB3-1C2A-4678-A24F-1F9FBC9A13C6}" srcOrd="0" destOrd="0" presId="urn:microsoft.com/office/officeart/2009/3/layout/IncreasingArrowsProcess"/>
    <dgm:cxn modelId="{D02EEC0E-18A0-43DE-9F5E-508AA5DF710A}" type="presOf" srcId="{6F7FDE01-F5BA-4F76-94DF-DB490110346D}" destId="{A617764A-D000-4268-A852-D4BA89898EBA}" srcOrd="0" destOrd="0" presId="urn:microsoft.com/office/officeart/2009/3/layout/IncreasingArrowsProcess"/>
    <dgm:cxn modelId="{5E292A8D-E409-4B08-A1DF-4E22E5A01A55}" type="presParOf" srcId="{A617764A-D000-4268-A852-D4BA89898EBA}" destId="{313CBBB3-1C2A-4678-A24F-1F9FBC9A13C6}" srcOrd="0" destOrd="0" presId="urn:microsoft.com/office/officeart/2009/3/layout/IncreasingArrowsProcess"/>
    <dgm:cxn modelId="{D5E6DA33-1DA5-4241-8676-4713246CE202}" type="presParOf" srcId="{A617764A-D000-4268-A852-D4BA89898EBA}" destId="{EAEB1E71-7FEC-45E6-9479-D853A934481A}" srcOrd="1" destOrd="0" presId="urn:microsoft.com/office/officeart/2009/3/layout/IncreasingArrowsProcess"/>
    <dgm:cxn modelId="{3AE69D86-C6EC-4E52-B9C1-024BBDF17D82}" type="presParOf" srcId="{A617764A-D000-4268-A852-D4BA89898EBA}" destId="{11D6A583-A6A1-4A0B-957A-A28848ADB650}" srcOrd="2" destOrd="0" presId="urn:microsoft.com/office/officeart/2009/3/layout/IncreasingArrowsProcess"/>
    <dgm:cxn modelId="{51DAAB79-CBF9-4449-8027-7982B317A820}" type="presParOf" srcId="{A617764A-D000-4268-A852-D4BA89898EBA}" destId="{3DFE80B8-CA71-4B4C-8F31-3363E0B08799}" srcOrd="3" destOrd="0" presId="urn:microsoft.com/office/officeart/2009/3/layout/IncreasingArrowsProcess"/>
    <dgm:cxn modelId="{2AA1CADC-D44E-4F40-8FD2-753B999C498D}" type="presParOf" srcId="{A617764A-D000-4268-A852-D4BA89898EBA}" destId="{59CB921F-FA4B-4DAD-BFE8-9069CE020512}" srcOrd="4" destOrd="0" presId="urn:microsoft.com/office/officeart/2009/3/layout/IncreasingArrowsProcess"/>
    <dgm:cxn modelId="{26263D20-957E-4BBA-BB38-836B64FF85FE}" type="presParOf" srcId="{A617764A-D000-4268-A852-D4BA89898EBA}" destId="{583ABD7F-CC6A-4AD1-BDD9-95EF26E5B6F4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FDE01-F5BA-4F76-94DF-DB490110346D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E245A9-4263-4EB5-86F7-457D351954A5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3 </a:t>
          </a:r>
          <a:r>
            <a:rPr lang="en-US" sz="2400" b="1" dirty="0" smtClean="0"/>
            <a:t>days from now</a:t>
          </a:r>
          <a:endParaRPr lang="en-US" sz="2400" b="1" dirty="0"/>
        </a:p>
      </dgm:t>
    </dgm:pt>
    <dgm:pt modelId="{04C33DE5-DC9A-46F0-8331-721F9CF2FBAD}" type="parTrans" cxnId="{27DED6CE-DEA2-4F94-8B06-A49FA3DEFA91}">
      <dgm:prSet/>
      <dgm:spPr/>
      <dgm:t>
        <a:bodyPr/>
        <a:lstStyle/>
        <a:p>
          <a:endParaRPr lang="en-US"/>
        </a:p>
      </dgm:t>
    </dgm:pt>
    <dgm:pt modelId="{F1ECBAD4-7468-49D4-99F6-7E9FA10F3DC5}" type="sibTrans" cxnId="{27DED6CE-DEA2-4F94-8B06-A49FA3DEFA91}">
      <dgm:prSet/>
      <dgm:spPr/>
      <dgm:t>
        <a:bodyPr/>
        <a:lstStyle/>
        <a:p>
          <a:endParaRPr lang="en-US"/>
        </a:p>
      </dgm:t>
    </dgm:pt>
    <dgm:pt modelId="{788FDB7F-3812-4B9E-AAB1-EA1B66C6882C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000" dirty="0" smtClean="0"/>
            <a:t>Run ETS using specified metric</a:t>
          </a:r>
          <a:endParaRPr lang="en-US" sz="3000" dirty="0"/>
        </a:p>
      </dgm:t>
    </dgm:pt>
    <dgm:pt modelId="{80BB1F5D-9CE0-40D1-913F-7141008DAF92}" type="parTrans" cxnId="{BF727182-896B-4017-A6F6-9FB20084E103}">
      <dgm:prSet/>
      <dgm:spPr/>
      <dgm:t>
        <a:bodyPr/>
        <a:lstStyle/>
        <a:p>
          <a:endParaRPr lang="en-US"/>
        </a:p>
      </dgm:t>
    </dgm:pt>
    <dgm:pt modelId="{3D475F86-D8B9-4FE8-8E16-15C12198D3A8}" type="sibTrans" cxnId="{BF727182-896B-4017-A6F6-9FB20084E103}">
      <dgm:prSet/>
      <dgm:spPr/>
      <dgm:t>
        <a:bodyPr/>
        <a:lstStyle/>
        <a:p>
          <a:endParaRPr lang="en-US"/>
        </a:p>
      </dgm:t>
    </dgm:pt>
    <dgm:pt modelId="{E12DFECA-5879-4137-B980-D8D830A501C4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1-2 days from now</a:t>
          </a:r>
          <a:endParaRPr lang="en-US" sz="2400" b="1" dirty="0"/>
        </a:p>
      </dgm:t>
    </dgm:pt>
    <dgm:pt modelId="{8FCFC80A-C935-4835-A225-20BA1259E759}" type="parTrans" cxnId="{0D6B7389-51E7-4095-94FD-B99813E80C87}">
      <dgm:prSet/>
      <dgm:spPr/>
      <dgm:t>
        <a:bodyPr/>
        <a:lstStyle/>
        <a:p>
          <a:endParaRPr lang="en-US"/>
        </a:p>
      </dgm:t>
    </dgm:pt>
    <dgm:pt modelId="{FE202D14-F0EA-4D4B-BA97-06758F121E02}" type="sibTrans" cxnId="{0D6B7389-51E7-4095-94FD-B99813E80C87}">
      <dgm:prSet/>
      <dgm:spPr/>
      <dgm:t>
        <a:bodyPr/>
        <a:lstStyle/>
        <a:p>
          <a:endParaRPr lang="en-US"/>
        </a:p>
      </dgm:t>
    </dgm:pt>
    <dgm:pt modelId="{272A66EC-B6B0-4023-A7D0-155E30EB0EDB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000" dirty="0" smtClean="0"/>
            <a:t>Design flight pattern based on sensitive region</a:t>
          </a:r>
          <a:endParaRPr lang="en-US" sz="3000" dirty="0"/>
        </a:p>
      </dgm:t>
    </dgm:pt>
    <dgm:pt modelId="{9C5BDB47-9F20-4203-988C-69F5DB2E7D6F}" type="parTrans" cxnId="{BED91069-C0ED-4861-A2FE-8CC727DC6FA0}">
      <dgm:prSet/>
      <dgm:spPr/>
      <dgm:t>
        <a:bodyPr/>
        <a:lstStyle/>
        <a:p>
          <a:endParaRPr lang="en-US"/>
        </a:p>
      </dgm:t>
    </dgm:pt>
    <dgm:pt modelId="{E41406CB-8FA0-4190-B735-E9EDC3E960CD}" type="sibTrans" cxnId="{BED91069-C0ED-4861-A2FE-8CC727DC6FA0}">
      <dgm:prSet/>
      <dgm:spPr/>
      <dgm:t>
        <a:bodyPr/>
        <a:lstStyle/>
        <a:p>
          <a:endParaRPr lang="en-US"/>
        </a:p>
      </dgm:t>
    </dgm:pt>
    <dgm:pt modelId="{2FDFF36A-8A7C-4776-9FBC-2CF75F1C7359}">
      <dgm:prSet phldrT="[Text]" custT="1"/>
      <dgm:spPr>
        <a:solidFill>
          <a:srgbClr val="626262"/>
        </a:solidFill>
      </dgm:spPr>
      <dgm:t>
        <a:bodyPr/>
        <a:lstStyle/>
        <a:p>
          <a:r>
            <a:rPr lang="en-US" sz="2400" b="1" dirty="0" smtClean="0"/>
            <a:t>2 days from now</a:t>
          </a:r>
          <a:endParaRPr lang="en-US" sz="2400" b="1" dirty="0"/>
        </a:p>
      </dgm:t>
    </dgm:pt>
    <dgm:pt modelId="{D6A65595-EE32-42BA-8C2E-D9D2D16E5435}" type="parTrans" cxnId="{CE59DF05-A416-4B7B-8EEC-A5B81BBD484E}">
      <dgm:prSet/>
      <dgm:spPr/>
      <dgm:t>
        <a:bodyPr/>
        <a:lstStyle/>
        <a:p>
          <a:endParaRPr lang="en-US"/>
        </a:p>
      </dgm:t>
    </dgm:pt>
    <dgm:pt modelId="{6451BB59-EC47-4153-815B-9F26D9C41CF5}" type="sibTrans" cxnId="{CE59DF05-A416-4B7B-8EEC-A5B81BBD484E}">
      <dgm:prSet/>
      <dgm:spPr/>
      <dgm:t>
        <a:bodyPr/>
        <a:lstStyle/>
        <a:p>
          <a:endParaRPr lang="en-US"/>
        </a:p>
      </dgm:t>
    </dgm:pt>
    <dgm:pt modelId="{CE6F698F-D2E8-4B43-ACF4-96364CF65095}">
      <dgm:prSet phldrT="[Text]" custT="1"/>
      <dgm:spPr>
        <a:ln>
          <a:solidFill>
            <a:srgbClr val="626262"/>
          </a:solidFill>
        </a:ln>
      </dgm:spPr>
      <dgm:t>
        <a:bodyPr/>
        <a:lstStyle/>
        <a:p>
          <a:pPr algn="ctr"/>
          <a:r>
            <a:rPr lang="en-US" sz="3000" dirty="0" smtClean="0"/>
            <a:t>Assimilate targeted observations &amp; run 24-h </a:t>
          </a:r>
          <a:r>
            <a:rPr lang="en-US" sz="3000" dirty="0" err="1" smtClean="0"/>
            <a:t>frcst</a:t>
          </a:r>
          <a:endParaRPr lang="en-US" sz="3000" dirty="0"/>
        </a:p>
      </dgm:t>
    </dgm:pt>
    <dgm:pt modelId="{C9E2DD59-64F9-4C92-BEB7-B80CE36EC839}" type="parTrans" cxnId="{DBB150DB-3BB3-43B6-A438-4715D83A9365}">
      <dgm:prSet/>
      <dgm:spPr/>
      <dgm:t>
        <a:bodyPr/>
        <a:lstStyle/>
        <a:p>
          <a:endParaRPr lang="en-US"/>
        </a:p>
      </dgm:t>
    </dgm:pt>
    <dgm:pt modelId="{9569E775-A525-4C66-AE08-48F24CF60B5D}" type="sibTrans" cxnId="{DBB150DB-3BB3-43B6-A438-4715D83A9365}">
      <dgm:prSet/>
      <dgm:spPr/>
      <dgm:t>
        <a:bodyPr/>
        <a:lstStyle/>
        <a:p>
          <a:endParaRPr lang="en-US"/>
        </a:p>
      </dgm:t>
    </dgm:pt>
    <dgm:pt modelId="{A617764A-D000-4268-A852-D4BA89898EBA}" type="pres">
      <dgm:prSet presAssocID="{6F7FDE01-F5BA-4F76-94DF-DB490110346D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13CBBB3-1C2A-4678-A24F-1F9FBC9A13C6}" type="pres">
      <dgm:prSet presAssocID="{D7E245A9-4263-4EB5-86F7-457D351954A5}" presName="parentText1" presStyleLbl="node1" presStyleIdx="0" presStyleCnt="3" custScaleX="109055" custScaleY="93582" custLinFactNeighborX="-12993" custLinFactNeighborY="-457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B1E71-7FEC-45E6-9479-D853A934481A}" type="pres">
      <dgm:prSet presAssocID="{D7E245A9-4263-4EB5-86F7-457D351954A5}" presName="childText1" presStyleLbl="solidAlignAcc1" presStyleIdx="0" presStyleCnt="3" custScaleY="91244" custLinFactNeighborX="-61583" custLinFactNeighborY="-111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D6A583-A6A1-4A0B-957A-A28848ADB650}" type="pres">
      <dgm:prSet presAssocID="{E12DFECA-5879-4137-B980-D8D830A501C4}" presName="parentText2" presStyleLbl="node1" presStyleIdx="1" presStyleCnt="3" custScaleX="119966" custLinFactNeighborX="-17495" custLinFactNeighborY="-198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E80B8-CA71-4B4C-8F31-3363E0B08799}" type="pres">
      <dgm:prSet presAssocID="{E12DFECA-5879-4137-B980-D8D830A501C4}" presName="childText2" presStyleLbl="solidAlignAcc1" presStyleIdx="1" presStyleCnt="3" custScaleX="106900" custLinFactNeighborX="-57227" custLinFactNeighborY="-7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B921F-FA4B-4DAD-BFE8-9069CE020512}" type="pres">
      <dgm:prSet presAssocID="{2FDFF36A-8A7C-4776-9FBC-2CF75F1C7359}" presName="parentText3" presStyleLbl="node1" presStyleIdx="2" presStyleCnt="3" custScaleX="129520" custLinFactNeighborX="-30277" custLinFactNeighborY="-918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3ABD7F-CC6A-4AD1-BDD9-95EF26E5B6F4}" type="pres">
      <dgm:prSet presAssocID="{2FDFF36A-8A7C-4776-9FBC-2CF75F1C7359}" presName="childText3" presStyleLbl="solidAlignAcc1" presStyleIdx="2" presStyleCnt="3" custScaleX="116201" custLinFactNeighborX="-47593" custLinFactNeighborY="-77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C3AB49-2C43-4296-AB55-1D178E5D489F}" type="presOf" srcId="{2FDFF36A-8A7C-4776-9FBC-2CF75F1C7359}" destId="{59CB921F-FA4B-4DAD-BFE8-9069CE020512}" srcOrd="0" destOrd="0" presId="urn:microsoft.com/office/officeart/2009/3/layout/IncreasingArrowsProcess"/>
    <dgm:cxn modelId="{D4B80F84-471A-4800-96BC-888EEBCC8321}" type="presOf" srcId="{6F7FDE01-F5BA-4F76-94DF-DB490110346D}" destId="{A617764A-D000-4268-A852-D4BA89898EBA}" srcOrd="0" destOrd="0" presId="urn:microsoft.com/office/officeart/2009/3/layout/IncreasingArrowsProcess"/>
    <dgm:cxn modelId="{DBB150DB-3BB3-43B6-A438-4715D83A9365}" srcId="{2FDFF36A-8A7C-4776-9FBC-2CF75F1C7359}" destId="{CE6F698F-D2E8-4B43-ACF4-96364CF65095}" srcOrd="0" destOrd="0" parTransId="{C9E2DD59-64F9-4C92-BEB7-B80CE36EC839}" sibTransId="{9569E775-A525-4C66-AE08-48F24CF60B5D}"/>
    <dgm:cxn modelId="{D2B51E1F-D421-4B8F-8ECD-75495793FA0C}" type="presOf" srcId="{788FDB7F-3812-4B9E-AAB1-EA1B66C6882C}" destId="{EAEB1E71-7FEC-45E6-9479-D853A934481A}" srcOrd="0" destOrd="0" presId="urn:microsoft.com/office/officeart/2009/3/layout/IncreasingArrowsProcess"/>
    <dgm:cxn modelId="{9A4F38AD-0930-4DA7-8D6D-688E55C01D92}" type="presOf" srcId="{CE6F698F-D2E8-4B43-ACF4-96364CF65095}" destId="{583ABD7F-CC6A-4AD1-BDD9-95EF26E5B6F4}" srcOrd="0" destOrd="0" presId="urn:microsoft.com/office/officeart/2009/3/layout/IncreasingArrowsProcess"/>
    <dgm:cxn modelId="{27DED6CE-DEA2-4F94-8B06-A49FA3DEFA91}" srcId="{6F7FDE01-F5BA-4F76-94DF-DB490110346D}" destId="{D7E245A9-4263-4EB5-86F7-457D351954A5}" srcOrd="0" destOrd="0" parTransId="{04C33DE5-DC9A-46F0-8331-721F9CF2FBAD}" sibTransId="{F1ECBAD4-7468-49D4-99F6-7E9FA10F3DC5}"/>
    <dgm:cxn modelId="{A149D713-9E26-447F-9B17-B72D21B0511F}" type="presOf" srcId="{272A66EC-B6B0-4023-A7D0-155E30EB0EDB}" destId="{3DFE80B8-CA71-4B4C-8F31-3363E0B08799}" srcOrd="0" destOrd="0" presId="urn:microsoft.com/office/officeart/2009/3/layout/IncreasingArrowsProcess"/>
    <dgm:cxn modelId="{0D6B7389-51E7-4095-94FD-B99813E80C87}" srcId="{6F7FDE01-F5BA-4F76-94DF-DB490110346D}" destId="{E12DFECA-5879-4137-B980-D8D830A501C4}" srcOrd="1" destOrd="0" parTransId="{8FCFC80A-C935-4835-A225-20BA1259E759}" sibTransId="{FE202D14-F0EA-4D4B-BA97-06758F121E02}"/>
    <dgm:cxn modelId="{BED91069-C0ED-4861-A2FE-8CC727DC6FA0}" srcId="{E12DFECA-5879-4137-B980-D8D830A501C4}" destId="{272A66EC-B6B0-4023-A7D0-155E30EB0EDB}" srcOrd="0" destOrd="0" parTransId="{9C5BDB47-9F20-4203-988C-69F5DB2E7D6F}" sibTransId="{E41406CB-8FA0-4190-B735-E9EDC3E960CD}"/>
    <dgm:cxn modelId="{30FFAACD-64E8-4D72-89FC-0A0239FDA1DB}" type="presOf" srcId="{D7E245A9-4263-4EB5-86F7-457D351954A5}" destId="{313CBBB3-1C2A-4678-A24F-1F9FBC9A13C6}" srcOrd="0" destOrd="0" presId="urn:microsoft.com/office/officeart/2009/3/layout/IncreasingArrowsProcess"/>
    <dgm:cxn modelId="{CE59DF05-A416-4B7B-8EEC-A5B81BBD484E}" srcId="{6F7FDE01-F5BA-4F76-94DF-DB490110346D}" destId="{2FDFF36A-8A7C-4776-9FBC-2CF75F1C7359}" srcOrd="2" destOrd="0" parTransId="{D6A65595-EE32-42BA-8C2E-D9D2D16E5435}" sibTransId="{6451BB59-EC47-4153-815B-9F26D9C41CF5}"/>
    <dgm:cxn modelId="{BF727182-896B-4017-A6F6-9FB20084E103}" srcId="{D7E245A9-4263-4EB5-86F7-457D351954A5}" destId="{788FDB7F-3812-4B9E-AAB1-EA1B66C6882C}" srcOrd="0" destOrd="0" parTransId="{80BB1F5D-9CE0-40D1-913F-7141008DAF92}" sibTransId="{3D475F86-D8B9-4FE8-8E16-15C12198D3A8}"/>
    <dgm:cxn modelId="{11E66109-070F-456C-8C33-19AE621302A1}" type="presOf" srcId="{E12DFECA-5879-4137-B980-D8D830A501C4}" destId="{11D6A583-A6A1-4A0B-957A-A28848ADB650}" srcOrd="0" destOrd="0" presId="urn:microsoft.com/office/officeart/2009/3/layout/IncreasingArrowsProcess"/>
    <dgm:cxn modelId="{DD2B343D-F77B-4FFA-913B-FB8174B9D3FE}" type="presParOf" srcId="{A617764A-D000-4268-A852-D4BA89898EBA}" destId="{313CBBB3-1C2A-4678-A24F-1F9FBC9A13C6}" srcOrd="0" destOrd="0" presId="urn:microsoft.com/office/officeart/2009/3/layout/IncreasingArrowsProcess"/>
    <dgm:cxn modelId="{83CCFAC7-B57D-4B09-BC59-81ECDAA8DC2F}" type="presParOf" srcId="{A617764A-D000-4268-A852-D4BA89898EBA}" destId="{EAEB1E71-7FEC-45E6-9479-D853A934481A}" srcOrd="1" destOrd="0" presId="urn:microsoft.com/office/officeart/2009/3/layout/IncreasingArrowsProcess"/>
    <dgm:cxn modelId="{98F353CE-18CD-4855-91A3-FF7E89A54FF5}" type="presParOf" srcId="{A617764A-D000-4268-A852-D4BA89898EBA}" destId="{11D6A583-A6A1-4A0B-957A-A28848ADB650}" srcOrd="2" destOrd="0" presId="urn:microsoft.com/office/officeart/2009/3/layout/IncreasingArrowsProcess"/>
    <dgm:cxn modelId="{21D09DEA-A853-4D37-B16D-850C0BE7C2B8}" type="presParOf" srcId="{A617764A-D000-4268-A852-D4BA89898EBA}" destId="{3DFE80B8-CA71-4B4C-8F31-3363E0B08799}" srcOrd="3" destOrd="0" presId="urn:microsoft.com/office/officeart/2009/3/layout/IncreasingArrowsProcess"/>
    <dgm:cxn modelId="{88020872-2B8F-4532-9457-A8C1D17DB598}" type="presParOf" srcId="{A617764A-D000-4268-A852-D4BA89898EBA}" destId="{59CB921F-FA4B-4DAD-BFE8-9069CE020512}" srcOrd="4" destOrd="0" presId="urn:microsoft.com/office/officeart/2009/3/layout/IncreasingArrowsProcess"/>
    <dgm:cxn modelId="{7773AE2A-DCAB-4A5E-8EB6-DD8D44084747}" type="presParOf" srcId="{A617764A-D000-4268-A852-D4BA89898EBA}" destId="{583ABD7F-CC6A-4AD1-BDD9-95EF26E5B6F4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CBBB3-1C2A-4678-A24F-1F9FBC9A13C6}">
      <dsp:nvSpPr>
        <dsp:cNvPr id="0" name=""/>
        <dsp:cNvSpPr/>
      </dsp:nvSpPr>
      <dsp:spPr>
        <a:xfrm>
          <a:off x="20843" y="0"/>
          <a:ext cx="8850958" cy="1106144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764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5 days from now</a:t>
          </a:r>
          <a:endParaRPr lang="en-US" sz="2400" b="1" kern="1200" dirty="0"/>
        </a:p>
      </dsp:txBody>
      <dsp:txXfrm>
        <a:off x="20843" y="276536"/>
        <a:ext cx="8574422" cy="553072"/>
      </dsp:txXfrm>
    </dsp:sp>
    <dsp:sp modelId="{EAEB1E71-7FEC-45E6-9479-D853A934481A}">
      <dsp:nvSpPr>
        <dsp:cNvPr id="0" name=""/>
        <dsp:cNvSpPr/>
      </dsp:nvSpPr>
      <dsp:spPr>
        <a:xfrm>
          <a:off x="0" y="747827"/>
          <a:ext cx="2499743" cy="20776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Run ETS using specified metric</a:t>
          </a:r>
          <a:endParaRPr lang="en-US" sz="3200" kern="1200" dirty="0"/>
        </a:p>
      </dsp:txBody>
      <dsp:txXfrm>
        <a:off x="0" y="747827"/>
        <a:ext cx="2499743" cy="2077606"/>
      </dsp:txXfrm>
    </dsp:sp>
    <dsp:sp modelId="{11D6A583-A6A1-4A0B-957A-A28848ADB650}">
      <dsp:nvSpPr>
        <dsp:cNvPr id="0" name=""/>
        <dsp:cNvSpPr/>
      </dsp:nvSpPr>
      <dsp:spPr>
        <a:xfrm>
          <a:off x="2161965" y="360654"/>
          <a:ext cx="6737658" cy="1182006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764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2-3 days from now</a:t>
          </a:r>
          <a:endParaRPr lang="en-US" sz="2400" b="1" kern="1200" dirty="0"/>
        </a:p>
      </dsp:txBody>
      <dsp:txXfrm>
        <a:off x="2161965" y="656156"/>
        <a:ext cx="6442157" cy="591003"/>
      </dsp:txXfrm>
    </dsp:sp>
    <dsp:sp modelId="{3DFE80B8-CA71-4B4C-8F31-3363E0B08799}">
      <dsp:nvSpPr>
        <dsp:cNvPr id="0" name=""/>
        <dsp:cNvSpPr/>
      </dsp:nvSpPr>
      <dsp:spPr>
        <a:xfrm>
          <a:off x="2184127" y="1037270"/>
          <a:ext cx="2952121" cy="22769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Design flight pattern based on sensitive region</a:t>
          </a:r>
          <a:endParaRPr lang="en-US" sz="3200" kern="1200" dirty="0"/>
        </a:p>
      </dsp:txBody>
      <dsp:txXfrm>
        <a:off x="2184127" y="1037270"/>
        <a:ext cx="2952121" cy="2276978"/>
      </dsp:txXfrm>
    </dsp:sp>
    <dsp:sp modelId="{59CB921F-FA4B-4DAD-BFE8-9069CE020512}">
      <dsp:nvSpPr>
        <dsp:cNvPr id="0" name=""/>
        <dsp:cNvSpPr/>
      </dsp:nvSpPr>
      <dsp:spPr>
        <a:xfrm>
          <a:off x="4835247" y="703464"/>
          <a:ext cx="4036572" cy="1182006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7643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3 days from now</a:t>
          </a:r>
          <a:endParaRPr lang="en-US" sz="2400" b="1" kern="1200" dirty="0"/>
        </a:p>
      </dsp:txBody>
      <dsp:txXfrm>
        <a:off x="4835247" y="998966"/>
        <a:ext cx="3741071" cy="591003"/>
      </dsp:txXfrm>
    </dsp:sp>
    <dsp:sp modelId="{583ABD7F-CC6A-4AD1-BDD9-95EF26E5B6F4}">
      <dsp:nvSpPr>
        <dsp:cNvPr id="0" name=""/>
        <dsp:cNvSpPr/>
      </dsp:nvSpPr>
      <dsp:spPr>
        <a:xfrm>
          <a:off x="4880575" y="1516296"/>
          <a:ext cx="2904726" cy="22436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Assimilate targeted observations &amp; run 48-h </a:t>
          </a:r>
          <a:r>
            <a:rPr lang="en-US" sz="3200" kern="1200" dirty="0" err="1" smtClean="0"/>
            <a:t>frcst</a:t>
          </a:r>
          <a:endParaRPr lang="en-US" sz="3200" kern="1200" dirty="0"/>
        </a:p>
      </dsp:txBody>
      <dsp:txXfrm>
        <a:off x="4880575" y="1516296"/>
        <a:ext cx="2904726" cy="2243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CBBB3-1C2A-4678-A24F-1F9FBC9A13C6}">
      <dsp:nvSpPr>
        <dsp:cNvPr id="0" name=""/>
        <dsp:cNvSpPr/>
      </dsp:nvSpPr>
      <dsp:spPr>
        <a:xfrm>
          <a:off x="0" y="0"/>
          <a:ext cx="7956438" cy="994352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68679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3 </a:t>
          </a:r>
          <a:r>
            <a:rPr lang="en-US" sz="2400" b="1" kern="1200" dirty="0" smtClean="0"/>
            <a:t>days from now</a:t>
          </a:r>
          <a:endParaRPr lang="en-US" sz="2400" b="1" kern="1200" dirty="0"/>
        </a:p>
      </dsp:txBody>
      <dsp:txXfrm>
        <a:off x="0" y="248588"/>
        <a:ext cx="7707850" cy="497176"/>
      </dsp:txXfrm>
    </dsp:sp>
    <dsp:sp modelId="{EAEB1E71-7FEC-45E6-9479-D853A934481A}">
      <dsp:nvSpPr>
        <dsp:cNvPr id="0" name=""/>
        <dsp:cNvSpPr/>
      </dsp:nvSpPr>
      <dsp:spPr>
        <a:xfrm>
          <a:off x="0" y="672248"/>
          <a:ext cx="2247107" cy="18676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Run ETS using specified metric</a:t>
          </a:r>
          <a:endParaRPr lang="en-US" sz="3000" kern="1200" dirty="0"/>
        </a:p>
      </dsp:txBody>
      <dsp:txXfrm>
        <a:off x="0" y="672248"/>
        <a:ext cx="2247107" cy="1867633"/>
      </dsp:txXfrm>
    </dsp:sp>
    <dsp:sp modelId="{11D6A583-A6A1-4A0B-957A-A28848ADB650}">
      <dsp:nvSpPr>
        <dsp:cNvPr id="0" name=""/>
        <dsp:cNvSpPr/>
      </dsp:nvSpPr>
      <dsp:spPr>
        <a:xfrm>
          <a:off x="1963160" y="324205"/>
          <a:ext cx="6056718" cy="1062547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68679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1-2 days from now</a:t>
          </a:r>
          <a:endParaRPr lang="en-US" sz="2400" b="1" kern="1200" dirty="0"/>
        </a:p>
      </dsp:txBody>
      <dsp:txXfrm>
        <a:off x="1963160" y="589842"/>
        <a:ext cx="5791081" cy="531273"/>
      </dsp:txXfrm>
    </dsp:sp>
    <dsp:sp modelId="{3DFE80B8-CA71-4B4C-8F31-3363E0B08799}">
      <dsp:nvSpPr>
        <dsp:cNvPr id="0" name=""/>
        <dsp:cNvSpPr/>
      </dsp:nvSpPr>
      <dsp:spPr>
        <a:xfrm>
          <a:off x="1986963" y="1012962"/>
          <a:ext cx="2402157" cy="20468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Design flight pattern based on sensitive region</a:t>
          </a:r>
          <a:endParaRPr lang="en-US" sz="3000" kern="1200" dirty="0"/>
        </a:p>
      </dsp:txBody>
      <dsp:txXfrm>
        <a:off x="1986963" y="1012962"/>
        <a:ext cx="2402157" cy="2046856"/>
      </dsp:txXfrm>
    </dsp:sp>
    <dsp:sp modelId="{59CB921F-FA4B-4DAD-BFE8-9069CE020512}">
      <dsp:nvSpPr>
        <dsp:cNvPr id="0" name=""/>
        <dsp:cNvSpPr/>
      </dsp:nvSpPr>
      <dsp:spPr>
        <a:xfrm>
          <a:off x="4335796" y="601884"/>
          <a:ext cx="3628617" cy="1062547"/>
        </a:xfrm>
        <a:prstGeom prst="rightArrow">
          <a:avLst>
            <a:gd name="adj1" fmla="val 50000"/>
            <a:gd name="adj2" fmla="val 50000"/>
          </a:avLst>
        </a:prstGeom>
        <a:solidFill>
          <a:srgbClr val="62626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68679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2 days from now</a:t>
          </a:r>
          <a:endParaRPr lang="en-US" sz="2400" b="1" kern="1200" dirty="0"/>
        </a:p>
      </dsp:txBody>
      <dsp:txXfrm>
        <a:off x="4335796" y="867521"/>
        <a:ext cx="3362980" cy="531273"/>
      </dsp:txXfrm>
    </dsp:sp>
    <dsp:sp modelId="{583ABD7F-CC6A-4AD1-BDD9-95EF26E5B6F4}">
      <dsp:nvSpPr>
        <dsp:cNvPr id="0" name=""/>
        <dsp:cNvSpPr/>
      </dsp:nvSpPr>
      <dsp:spPr>
        <a:xfrm>
          <a:off x="4346055" y="1363052"/>
          <a:ext cx="2611161" cy="20169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rgbClr val="62626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Assimilate targeted observations &amp; run 24-h </a:t>
          </a:r>
          <a:r>
            <a:rPr lang="en-US" sz="3000" kern="1200" dirty="0" err="1" smtClean="0"/>
            <a:t>frcst</a:t>
          </a:r>
          <a:endParaRPr lang="en-US" sz="3000" kern="1200" dirty="0"/>
        </a:p>
      </dsp:txBody>
      <dsp:txXfrm>
        <a:off x="4346055" y="1363052"/>
        <a:ext cx="2611161" cy="2016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54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7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444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5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333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0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772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53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72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94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71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6611DA-A1AB-4391-A0B1-BFA596943356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44EED4A-005F-4941-909C-E01BBDC7EA8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58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91" y="-495837"/>
            <a:ext cx="12192890" cy="73538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5296" y="1905246"/>
            <a:ext cx="10807909" cy="191874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Ensemble-Based </a:t>
            </a:r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Sensitivity Analysis at the Vortex Scale</a:t>
            </a:r>
            <a:endParaRPr lang="en-US" sz="6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2682" y="1025947"/>
            <a:ext cx="674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Hollings Scholarship Project Update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91599" y="3823986"/>
            <a:ext cx="10807909" cy="19187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Rani Wiggins</a:t>
            </a:r>
          </a:p>
          <a:p>
            <a:pPr algn="r"/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Altug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Aksoy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56379" y="6128100"/>
            <a:ext cx="6745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HRD Science Meeting 7/13/2017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9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</a:t>
            </a:r>
            <a:r>
              <a:rPr lang="en-US" dirty="0" smtClean="0"/>
              <a:t>at 900 hPa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Pick a couple movies of variables at a couple pressure levels, point out storm relativity </a:t>
            </a:r>
            <a:r>
              <a:rPr lang="en-US" dirty="0" err="1" smtClean="0"/>
              <a:t>probs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1643749"/>
            <a:ext cx="10786110" cy="4541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6272" y="1161606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Mean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5688" y="1161915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Spread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6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37" y="1643736"/>
            <a:ext cx="11505486" cy="4844415"/>
          </a:xfrm>
        </p:spPr>
      </p:pic>
      <p:sp>
        <p:nvSpPr>
          <p:cNvPr id="7" name="TextBox 6"/>
          <p:cNvSpPr txBox="1"/>
          <p:nvPr/>
        </p:nvSpPr>
        <p:spPr>
          <a:xfrm>
            <a:off x="1276272" y="1161606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Mean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5688" y="1161915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Spread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97280" y="-289151"/>
            <a:ext cx="10058400" cy="1450757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 at 700 hPa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56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-438776"/>
            <a:ext cx="10058400" cy="1450757"/>
          </a:xfrm>
        </p:spPr>
        <p:txBody>
          <a:bodyPr/>
          <a:lstStyle/>
          <a:p>
            <a:r>
              <a:rPr lang="en-US" dirty="0" smtClean="0"/>
              <a:t>W at 700 hPa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51" y="1627116"/>
            <a:ext cx="11336058" cy="4773077"/>
          </a:xfrm>
        </p:spPr>
      </p:pic>
      <p:sp>
        <p:nvSpPr>
          <p:cNvPr id="5" name="TextBox 4"/>
          <p:cNvSpPr txBox="1"/>
          <p:nvPr/>
        </p:nvSpPr>
        <p:spPr>
          <a:xfrm>
            <a:off x="1276272" y="1161606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Mean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5688" y="1161915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Spread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of Storm Position on Calculations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714586"/>
          </a:xfrm>
        </p:spPr>
        <p:txBody>
          <a:bodyPr>
            <a:normAutofit/>
          </a:bodyPr>
          <a:lstStyle/>
          <a:p>
            <a:pPr lvl="1"/>
            <a:r>
              <a:rPr lang="en-US" sz="2000" dirty="0" smtClean="0"/>
              <a:t>HWRF inner domain follows the vortex: Assumption was made that outputs are storm-centered, but is this a safe assumption?</a:t>
            </a:r>
          </a:p>
          <a:p>
            <a:pPr lvl="1"/>
            <a:endParaRPr lang="en-US" sz="20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83" y="2892828"/>
            <a:ext cx="4423756" cy="33178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924" y="2892827"/>
            <a:ext cx="4423756" cy="3317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751" y="3265708"/>
            <a:ext cx="17124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Frequency of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Distance (km) of Domain Center to MSLP Center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--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Within Ensemble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1750" y="2557410"/>
            <a:ext cx="1712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24-h Forecast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87591" y="2559769"/>
            <a:ext cx="1712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-h Forecast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Redo calculations in storm-relative domain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Modify </a:t>
            </a:r>
            <a:r>
              <a:rPr lang="en-US" sz="2800" dirty="0" smtClean="0"/>
              <a:t>ETS package to run on the forecasts’ timeline,  and appropriate domain</a:t>
            </a:r>
          </a:p>
          <a:p>
            <a:r>
              <a:rPr lang="en-US" sz="2800" dirty="0" smtClean="0"/>
              <a:t>Run </a:t>
            </a:r>
            <a:r>
              <a:rPr lang="en-US" sz="2800" dirty="0" smtClean="0"/>
              <a:t>ETS</a:t>
            </a:r>
          </a:p>
          <a:p>
            <a:pPr lvl="1"/>
            <a:r>
              <a:rPr lang="en-US" sz="2400" dirty="0" smtClean="0"/>
              <a:t>For various forecast metrics</a:t>
            </a:r>
          </a:p>
          <a:p>
            <a:pPr lvl="1"/>
            <a:r>
              <a:rPr lang="en-US" sz="2400" dirty="0" smtClean="0"/>
              <a:t>Identify sensitivity regions and compare to ensemble mean &amp; spread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6865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ETS – Ensemble Transform Sensitivity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1026" y="2019075"/>
            <a:ext cx="10972800" cy="4023360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dirty="0" smtClean="0"/>
              <a:t>Introduced by Zhang et al. (2016)</a:t>
            </a:r>
          </a:p>
          <a:p>
            <a:pPr lvl="1"/>
            <a:r>
              <a:rPr lang="en-US" sz="2400" dirty="0" smtClean="0"/>
              <a:t>Helps </a:t>
            </a:r>
            <a:r>
              <a:rPr lang="en-US" sz="2400" dirty="0"/>
              <a:t>specify regions to target observations and improve forecasts</a:t>
            </a:r>
          </a:p>
          <a:p>
            <a:pPr lvl="1"/>
            <a:r>
              <a:rPr lang="en-US" sz="2400" dirty="0"/>
              <a:t>Uses the gradient of ensemble forecast error variance reduction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How </a:t>
            </a:r>
            <a:r>
              <a:rPr lang="en-US" sz="2400" dirty="0"/>
              <a:t>is it </a:t>
            </a:r>
            <a:r>
              <a:rPr lang="en-US" sz="2400" dirty="0" smtClean="0"/>
              <a:t>calculated</a:t>
            </a:r>
          </a:p>
          <a:p>
            <a:pPr lvl="4"/>
            <a:r>
              <a:rPr lang="en-US" sz="2400" dirty="0" smtClean="0"/>
              <a:t>First-order </a:t>
            </a:r>
            <a:r>
              <a:rPr lang="en-US" sz="2400" dirty="0"/>
              <a:t>approximation of ensemble transform </a:t>
            </a:r>
            <a:r>
              <a:rPr lang="en-US" sz="2400" dirty="0" smtClean="0"/>
              <a:t>method (Bishop and </a:t>
            </a:r>
            <a:r>
              <a:rPr lang="en-US" sz="2400" dirty="0" err="1" smtClean="0"/>
              <a:t>Toth</a:t>
            </a:r>
            <a:r>
              <a:rPr lang="en-US" sz="2400" dirty="0" smtClean="0"/>
              <a:t> 1999)</a:t>
            </a:r>
          </a:p>
          <a:p>
            <a:pPr lvl="7"/>
            <a:r>
              <a:rPr lang="en-US" sz="2400" dirty="0" smtClean="0"/>
              <a:t>Only </a:t>
            </a:r>
            <a:r>
              <a:rPr lang="en-US" sz="2400" dirty="0"/>
              <a:t>one transformation matrix of ensemble perturbations </a:t>
            </a:r>
            <a:endParaRPr lang="en-US" sz="2400" dirty="0" smtClean="0"/>
          </a:p>
          <a:p>
            <a:pPr lvl="7"/>
            <a:r>
              <a:rPr lang="en-US" sz="2400" dirty="0"/>
              <a:t>More computationally efficient</a:t>
            </a:r>
          </a:p>
          <a:p>
            <a:pPr lvl="7"/>
            <a:r>
              <a:rPr lang="en-US" sz="2400" dirty="0"/>
              <a:t>Improvement in efficiency significant with large number of state variables and ensemble </a:t>
            </a:r>
            <a:r>
              <a:rPr lang="en-US" sz="2400" dirty="0" smtClean="0"/>
              <a:t>members</a:t>
            </a:r>
          </a:p>
          <a:p>
            <a:pPr marL="201168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for the ETS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987250"/>
            <a:ext cx="10782993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Ensemble forecasts</a:t>
            </a:r>
          </a:p>
          <a:p>
            <a:r>
              <a:rPr lang="en-US" sz="2400" dirty="0" smtClean="0"/>
              <a:t>Sensitivity metri</a:t>
            </a:r>
            <a:r>
              <a:rPr lang="en-US" sz="2400" dirty="0"/>
              <a:t>c</a:t>
            </a:r>
            <a:endParaRPr lang="en-US" sz="2400" dirty="0" smtClean="0"/>
          </a:p>
          <a:p>
            <a:r>
              <a:rPr lang="en-US" sz="2400" dirty="0" smtClean="0"/>
              <a:t>Target time- </a:t>
            </a:r>
            <a:r>
              <a:rPr lang="en-US" sz="2400" dirty="0" smtClean="0"/>
              <a:t>when targeted observations </a:t>
            </a:r>
            <a:r>
              <a:rPr lang="en-US" sz="2400" dirty="0" smtClean="0"/>
              <a:t>are </a:t>
            </a:r>
            <a:r>
              <a:rPr lang="en-US" sz="2400" dirty="0" smtClean="0"/>
              <a:t>expected to </a:t>
            </a:r>
            <a:r>
              <a:rPr lang="en-US" sz="2400" dirty="0" smtClean="0"/>
              <a:t>be taken</a:t>
            </a:r>
          </a:p>
          <a:p>
            <a:r>
              <a:rPr lang="en-US" sz="2400" dirty="0" smtClean="0"/>
              <a:t>Verification </a:t>
            </a:r>
            <a:r>
              <a:rPr lang="en-US" sz="2400" dirty="0" smtClean="0"/>
              <a:t>time- when forecast storm </a:t>
            </a:r>
            <a:r>
              <a:rPr lang="en-US" sz="2400" dirty="0" smtClean="0"/>
              <a:t>will reach verification region</a:t>
            </a:r>
          </a:p>
          <a:p>
            <a:r>
              <a:rPr lang="en-US" sz="2400" dirty="0"/>
              <a:t>Verification region- region of interest for </a:t>
            </a:r>
            <a:r>
              <a:rPr lang="en-US" sz="2400" dirty="0" smtClean="0"/>
              <a:t>the forecast storm (at verification time)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5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OSSE Winter Storm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038985"/>
            <a:ext cx="10782993" cy="4351338"/>
          </a:xfrm>
        </p:spPr>
        <p:txBody>
          <a:bodyPr>
            <a:normAutofit/>
          </a:bodyPr>
          <a:lstStyle/>
          <a:p>
            <a:r>
              <a:rPr lang="en-US" dirty="0"/>
              <a:t>Sensitivity metric</a:t>
            </a:r>
          </a:p>
          <a:p>
            <a:pPr lvl="1"/>
            <a:r>
              <a:rPr lang="en-US" dirty="0"/>
              <a:t>Based on dry total energy norm using temperature and wind data (200, 500, 700 </a:t>
            </a:r>
            <a:r>
              <a:rPr lang="en-US" dirty="0" err="1"/>
              <a:t>hPa</a:t>
            </a:r>
            <a:r>
              <a:rPr lang="en-US" dirty="0" smtClean="0"/>
              <a:t>)</a:t>
            </a:r>
          </a:p>
          <a:p>
            <a:r>
              <a:rPr lang="en-US" dirty="0" smtClean="0"/>
              <a:t>Ensemble </a:t>
            </a:r>
            <a:r>
              <a:rPr lang="en-US" dirty="0" smtClean="0"/>
              <a:t>forecasts: 5 </a:t>
            </a:r>
            <a:r>
              <a:rPr lang="en-US" dirty="0" smtClean="0"/>
              <a:t>days </a:t>
            </a:r>
            <a:r>
              <a:rPr lang="en-US" dirty="0" smtClean="0"/>
              <a:t>out from current analysis time</a:t>
            </a:r>
            <a:endParaRPr lang="en-US" dirty="0" smtClean="0"/>
          </a:p>
          <a:p>
            <a:pPr lvl="1"/>
            <a:r>
              <a:rPr lang="en-US" dirty="0" smtClean="0"/>
              <a:t>20 GEFS ensemble forecasts </a:t>
            </a:r>
            <a:r>
              <a:rPr lang="en-US" dirty="0" smtClean="0"/>
              <a:t>at 6-hour frequency for </a:t>
            </a:r>
            <a:r>
              <a:rPr lang="en-US" dirty="0" smtClean="0"/>
              <a:t>4 </a:t>
            </a:r>
            <a:r>
              <a:rPr lang="en-US" dirty="0" smtClean="0"/>
              <a:t>cycles a total of 80 ensemble members)</a:t>
            </a:r>
            <a:endParaRPr lang="en-US" dirty="0" smtClean="0"/>
          </a:p>
          <a:p>
            <a:r>
              <a:rPr lang="en-US" dirty="0" smtClean="0"/>
              <a:t>Target </a:t>
            </a:r>
            <a:r>
              <a:rPr lang="en-US" dirty="0" smtClean="0"/>
              <a:t>time: 3 days from current analysis time</a:t>
            </a:r>
            <a:endParaRPr lang="en-US" dirty="0" smtClean="0"/>
          </a:p>
          <a:p>
            <a:r>
              <a:rPr lang="en-US" dirty="0" smtClean="0"/>
              <a:t>Verification </a:t>
            </a:r>
            <a:r>
              <a:rPr lang="en-US" dirty="0" smtClean="0"/>
              <a:t>time: 5 days from current analysis time (48-hour lead time from assimilation of targeted observations to verification time)</a:t>
            </a:r>
            <a:endParaRPr lang="en-US" dirty="0" smtClean="0"/>
          </a:p>
          <a:p>
            <a:r>
              <a:rPr lang="en-US" dirty="0" smtClean="0"/>
              <a:t>Verification </a:t>
            </a:r>
            <a:r>
              <a:rPr lang="en-US" dirty="0" smtClean="0"/>
              <a:t>region: Coastal Alaska where forecast storm was expected to be at verification time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15016" y="5925783"/>
            <a:ext cx="6745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From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Kren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Cucurull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and Wang (2017, MWR, in review)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6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5952410"/>
              </p:ext>
            </p:extLst>
          </p:nvPr>
        </p:nvGraphicFramePr>
        <p:xfrm>
          <a:off x="371020" y="1376706"/>
          <a:ext cx="11194904" cy="396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9242854" y="1466913"/>
            <a:ext cx="2669059" cy="1968265"/>
            <a:chOff x="5098118" y="1717757"/>
            <a:chExt cx="2499743" cy="2243655"/>
          </a:xfrm>
        </p:grpSpPr>
        <p:sp>
          <p:nvSpPr>
            <p:cNvPr id="11" name="Rectangle 10"/>
            <p:cNvSpPr/>
            <p:nvPr/>
          </p:nvSpPr>
          <p:spPr>
            <a:xfrm>
              <a:off x="5098118" y="1717757"/>
              <a:ext cx="2499743" cy="2243655"/>
            </a:xfrm>
            <a:prstGeom prst="rect">
              <a:avLst/>
            </a:prstGeom>
            <a:ln>
              <a:solidFill>
                <a:srgbClr val="62626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5098118" y="1717758"/>
              <a:ext cx="2499743" cy="2243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kern="1200" dirty="0" smtClean="0"/>
                <a:t>Verification Domain and Time</a:t>
              </a:r>
              <a:endParaRPr lang="en-US" sz="4000" kern="1200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869983" y="5909160"/>
            <a:ext cx="6745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From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Kren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Cucurull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and Wang (2017, MWR, in review)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76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4" t="22645" r="3652" b="17672"/>
          <a:stretch/>
        </p:blipFill>
        <p:spPr>
          <a:xfrm>
            <a:off x="1" y="-1"/>
            <a:ext cx="5786974" cy="36742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535" t="22645" r="3228" b="17672"/>
          <a:stretch/>
        </p:blipFill>
        <p:spPr>
          <a:xfrm>
            <a:off x="6380926" y="97819"/>
            <a:ext cx="5811074" cy="35764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534" t="22645" r="3652" b="17249"/>
          <a:stretch/>
        </p:blipFill>
        <p:spPr>
          <a:xfrm>
            <a:off x="1" y="3351084"/>
            <a:ext cx="5818264" cy="35069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323" t="22644" r="3651" b="17461"/>
          <a:stretch/>
        </p:blipFill>
        <p:spPr>
          <a:xfrm>
            <a:off x="6412217" y="3351084"/>
            <a:ext cx="5779784" cy="35069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5307" y="167309"/>
            <a:ext cx="1849135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500 hPa ETS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961133" y="293951"/>
            <a:ext cx="228262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500 </a:t>
            </a:r>
            <a:r>
              <a:rPr lang="en-US" sz="2400" dirty="0" err="1" smtClean="0"/>
              <a:t>hPa</a:t>
            </a:r>
            <a:r>
              <a:rPr lang="en-US" sz="2400" dirty="0" smtClean="0"/>
              <a:t> Vorticity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5308" y="3596640"/>
            <a:ext cx="2886038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200 </a:t>
            </a:r>
            <a:r>
              <a:rPr lang="en-US" sz="2400" dirty="0" err="1" smtClean="0"/>
              <a:t>hPa</a:t>
            </a:r>
            <a:r>
              <a:rPr lang="en-US" sz="2400" dirty="0" smtClean="0"/>
              <a:t> Wind Speed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986891" y="3596641"/>
            <a:ext cx="260599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700 </a:t>
            </a:r>
            <a:r>
              <a:rPr lang="en-US" sz="2400" dirty="0" err="1" smtClean="0"/>
              <a:t>hPa</a:t>
            </a:r>
            <a:r>
              <a:rPr lang="en-US" sz="2400" dirty="0" smtClean="0"/>
              <a:t> Moisture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225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</a:t>
            </a:r>
            <a:r>
              <a:rPr lang="en-US" dirty="0" smtClean="0"/>
              <a:t>to </a:t>
            </a:r>
            <a:r>
              <a:rPr lang="en-US" dirty="0" smtClean="0"/>
              <a:t>TCs at the Vortex </a:t>
            </a:r>
            <a:r>
              <a:rPr lang="en-US" dirty="0" smtClean="0"/>
              <a:t>S</a:t>
            </a:r>
            <a:r>
              <a:rPr lang="en-US" dirty="0" smtClean="0"/>
              <a:t>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H</a:t>
            </a:r>
            <a:r>
              <a:rPr lang="en-US" dirty="0" smtClean="0"/>
              <a:t>igher </a:t>
            </a:r>
            <a:r>
              <a:rPr lang="en-US" dirty="0"/>
              <a:t>resolution – </a:t>
            </a:r>
            <a:r>
              <a:rPr lang="en-US" dirty="0" smtClean="0"/>
              <a:t>3-km TC forecasts in vortex-following domain (10x10 </a:t>
            </a:r>
            <a:r>
              <a:rPr lang="en-US" dirty="0" err="1" smtClean="0"/>
              <a:t>deg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S</a:t>
            </a:r>
            <a:r>
              <a:rPr lang="en-US" dirty="0" smtClean="0"/>
              <a:t>horter </a:t>
            </a:r>
            <a:r>
              <a:rPr lang="en-US" dirty="0" smtClean="0"/>
              <a:t>timeline – </a:t>
            </a:r>
            <a:r>
              <a:rPr lang="en-US" dirty="0" smtClean="0"/>
              <a:t>High-resolution features change over a </a:t>
            </a:r>
            <a:r>
              <a:rPr lang="en-US" dirty="0" smtClean="0"/>
              <a:t>quicker </a:t>
            </a:r>
            <a:r>
              <a:rPr lang="en-US" dirty="0" smtClean="0"/>
              <a:t>time scale</a:t>
            </a:r>
            <a:endParaRPr lang="en-US" dirty="0" smtClean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472330"/>
              </p:ext>
            </p:extLst>
          </p:nvPr>
        </p:nvGraphicFramePr>
        <p:xfrm>
          <a:off x="762000" y="2809267"/>
          <a:ext cx="9676164" cy="3561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8724694" y="2594673"/>
            <a:ext cx="2669059" cy="1968265"/>
            <a:chOff x="5098118" y="1717757"/>
            <a:chExt cx="2499743" cy="2243655"/>
          </a:xfrm>
        </p:grpSpPr>
        <p:sp>
          <p:nvSpPr>
            <p:cNvPr id="7" name="Rectangle 6"/>
            <p:cNvSpPr/>
            <p:nvPr/>
          </p:nvSpPr>
          <p:spPr>
            <a:xfrm>
              <a:off x="5098118" y="1717757"/>
              <a:ext cx="2499743" cy="2243655"/>
            </a:xfrm>
            <a:prstGeom prst="rect">
              <a:avLst/>
            </a:prstGeom>
            <a:ln>
              <a:solidFill>
                <a:srgbClr val="62626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098118" y="1717758"/>
              <a:ext cx="2499743" cy="22436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kern="1200" dirty="0" smtClean="0"/>
                <a:t>Verification Domain and Time</a:t>
              </a:r>
              <a:endParaRPr lang="en-US" sz="4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216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Done so far…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5888" lvl="1" indent="-115888">
              <a:buNone/>
            </a:pPr>
            <a:r>
              <a:rPr lang="en-US" sz="2200" dirty="0" smtClean="0"/>
              <a:t>Two HEDAS analyses for </a:t>
            </a:r>
            <a:r>
              <a:rPr lang="en-US" sz="2200" dirty="0" err="1" smtClean="0"/>
              <a:t>Edouard</a:t>
            </a:r>
            <a:r>
              <a:rPr lang="en-US" sz="2200" dirty="0" smtClean="0"/>
              <a:t> (2014): </a:t>
            </a:r>
            <a:r>
              <a:rPr lang="en-US" sz="2200" dirty="0" smtClean="0"/>
              <a:t>Sep 15 00Z and 06Z</a:t>
            </a:r>
          </a:p>
          <a:p>
            <a:pPr marL="115888" lvl="1" indent="-115888">
              <a:buNone/>
            </a:pPr>
            <a:endParaRPr lang="en-US" dirty="0" smtClean="0"/>
          </a:p>
          <a:p>
            <a:pPr marL="115888" lvl="1" indent="-115888">
              <a:buNone/>
            </a:pPr>
            <a:r>
              <a:rPr lang="en-US" sz="2200" dirty="0" smtClean="0"/>
              <a:t>HWRF ensemble forecasts (30 members) from both HEDAS analyses: 72 hours</a:t>
            </a:r>
            <a:endParaRPr lang="en-US" sz="2200" dirty="0"/>
          </a:p>
          <a:p>
            <a:pPr marL="0" indent="0">
              <a:buNone/>
            </a:pPr>
            <a:r>
              <a:rPr lang="en-US" sz="2400" dirty="0" smtClean="0"/>
              <a:t>Several variables at several </a:t>
            </a:r>
            <a:r>
              <a:rPr lang="en-US" sz="2400" dirty="0" smtClean="0"/>
              <a:t>pressure levels </a:t>
            </a:r>
            <a:r>
              <a:rPr lang="en-US" sz="2400" dirty="0" smtClean="0"/>
              <a:t>extracted and interpolated on a common grid (A grid)</a:t>
            </a:r>
          </a:p>
          <a:p>
            <a:pPr marL="0" indent="0">
              <a:buNone/>
            </a:pPr>
            <a:r>
              <a:rPr lang="en-US" sz="2400" dirty="0" smtClean="0"/>
              <a:t>HWRF’s </a:t>
            </a:r>
            <a:r>
              <a:rPr lang="en-US" sz="2400" dirty="0" smtClean="0"/>
              <a:t>native </a:t>
            </a:r>
            <a:r>
              <a:rPr lang="en-US" sz="2400" dirty="0" err="1" smtClean="0"/>
              <a:t>NetCDF</a:t>
            </a:r>
            <a:r>
              <a:rPr lang="en-US" sz="2400" dirty="0" smtClean="0"/>
              <a:t> output format </a:t>
            </a:r>
            <a:r>
              <a:rPr lang="en-US" sz="2400" dirty="0" smtClean="0"/>
              <a:t>converted to </a:t>
            </a:r>
            <a:r>
              <a:rPr lang="en-US" sz="2400" dirty="0" smtClean="0"/>
              <a:t>ETS binary format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Before running </a:t>
            </a:r>
            <a:r>
              <a:rPr lang="en-US" sz="2400" dirty="0" smtClean="0"/>
              <a:t>ETS..</a:t>
            </a:r>
            <a:endParaRPr lang="en-US" sz="2400" dirty="0" smtClean="0"/>
          </a:p>
          <a:p>
            <a:pPr lvl="1"/>
            <a:r>
              <a:rPr lang="en-US" sz="2400" dirty="0" smtClean="0"/>
              <a:t>Explore </a:t>
            </a:r>
            <a:r>
              <a:rPr lang="en-US" sz="2400" dirty="0" smtClean="0"/>
              <a:t>the contents of the </a:t>
            </a:r>
            <a:r>
              <a:rPr lang="en-US" sz="2400" dirty="0" smtClean="0"/>
              <a:t>forecasts: Ensemble means </a:t>
            </a:r>
            <a:r>
              <a:rPr lang="en-US" sz="2400" dirty="0" smtClean="0"/>
              <a:t>and spreads </a:t>
            </a:r>
            <a:r>
              <a:rPr lang="en-US" sz="2400" dirty="0" smtClean="0"/>
              <a:t>for all forecast lead times</a:t>
            </a:r>
            <a:endParaRPr lang="en-US" sz="2400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6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 Speed at 700 hPa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Pick a couple movies of variables at a couple pressure levels, point out storm relativity </a:t>
            </a:r>
            <a:r>
              <a:rPr lang="en-US" dirty="0" err="1" smtClean="0"/>
              <a:t>probs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1643749"/>
            <a:ext cx="10786110" cy="4541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6272" y="1161606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Mean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5688" y="1161915"/>
            <a:ext cx="376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Ensemble Spread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30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TM02900771[[fn=Slice]]</Template>
  <TotalTime>1027</TotalTime>
  <Words>606</Words>
  <Application>Microsoft Office PowerPoint</Application>
  <PresentationFormat>Widescreen</PresentationFormat>
  <Paragraphs>89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Calibri</vt:lpstr>
      <vt:lpstr>Calibri Light</vt:lpstr>
      <vt:lpstr>Retrospect</vt:lpstr>
      <vt:lpstr>Ensemble-Based Sensitivity Analysis at the Vortex Scale</vt:lpstr>
      <vt:lpstr>ETS – Ensemble Transform Sensitivity</vt:lpstr>
      <vt:lpstr>Requirements for the ETS Method</vt:lpstr>
      <vt:lpstr>Example – OSSE Winter Storm case</vt:lpstr>
      <vt:lpstr>PowerPoint Presentation</vt:lpstr>
      <vt:lpstr>PowerPoint Presentation</vt:lpstr>
      <vt:lpstr>Application to TCs at the Vortex Scale</vt:lpstr>
      <vt:lpstr>Done so far…</vt:lpstr>
      <vt:lpstr>Wind Speed at 700 hPa </vt:lpstr>
      <vt:lpstr>Q at 900 hPa </vt:lpstr>
      <vt:lpstr>T at 700 hPa</vt:lpstr>
      <vt:lpstr>W at 700 hPa</vt:lpstr>
      <vt:lpstr>Impact of Storm Position on Calculations</vt:lpstr>
      <vt:lpstr>Next steps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50</cp:revision>
  <dcterms:created xsi:type="dcterms:W3CDTF">2017-07-12T12:36:20Z</dcterms:created>
  <dcterms:modified xsi:type="dcterms:W3CDTF">2017-07-13T13:46:07Z</dcterms:modified>
</cp:coreProperties>
</file>