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82" r:id="rId1"/>
  </p:sldMasterIdLst>
  <p:notesMasterIdLst>
    <p:notesMasterId r:id="rId16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67" r:id="rId14"/>
    <p:sldId id="268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99" autoAdjust="0"/>
  </p:normalViewPr>
  <p:slideViewPr>
    <p:cSldViewPr snapToGrid="0">
      <p:cViewPr varScale="1">
        <p:scale>
          <a:sx n="162" d="100"/>
          <a:sy n="162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07315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endParaRPr lang="en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352554"/>
            <a:ext cx="7086600" cy="1368822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724151"/>
            <a:ext cx="7086600" cy="51435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3235746"/>
            <a:ext cx="2183130" cy="280982"/>
          </a:xfrm>
        </p:spPr>
        <p:txBody>
          <a:bodyPr/>
          <a:lstStyle/>
          <a:p>
            <a:fld id="{4BDF68E2-58F2-4D09-BE8B-E3BD06533059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3242884"/>
            <a:ext cx="4800600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073150"/>
            <a:ext cx="2057400" cy="273844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71368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3" y="3523021"/>
            <a:ext cx="8116526" cy="614516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706080"/>
            <a:ext cx="8116380" cy="260862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4137537"/>
            <a:ext cx="8115300" cy="526477"/>
          </a:xfrm>
        </p:spPr>
        <p:txBody>
          <a:bodyPr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0888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565150"/>
            <a:ext cx="8115300" cy="2101850"/>
          </a:xfrm>
        </p:spPr>
        <p:txBody>
          <a:bodyPr anchor="ctr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2736850"/>
            <a:ext cx="7597887" cy="749300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285750"/>
            <a:ext cx="2183130" cy="273844"/>
          </a:xfrm>
        </p:spPr>
        <p:txBody>
          <a:bodyPr/>
          <a:lstStyle>
            <a:lvl1pPr algn="r">
              <a:defRPr/>
            </a:lvl1pPr>
          </a:lstStyle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284956"/>
            <a:ext cx="5243619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285750"/>
            <a:ext cx="482811" cy="273844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6475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565150"/>
            <a:ext cx="7613650" cy="1953371"/>
          </a:xfrm>
        </p:spPr>
        <p:txBody>
          <a:bodyPr anchor="ctr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2524168"/>
            <a:ext cx="7194552" cy="33333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2969897"/>
            <a:ext cx="7613650" cy="509903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285750"/>
            <a:ext cx="2183130" cy="273844"/>
          </a:xfrm>
        </p:spPr>
        <p:txBody>
          <a:bodyPr/>
          <a:lstStyle>
            <a:lvl1pPr algn="r">
              <a:defRPr/>
            </a:lvl1pPr>
          </a:lstStyle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284956"/>
            <a:ext cx="5243619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285750"/>
            <a:ext cx="482811" cy="273844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8" y="70008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02596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19242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843526"/>
            <a:ext cx="7609640" cy="1883876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2736237"/>
            <a:ext cx="7608491" cy="74991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284163"/>
            <a:ext cx="2183130" cy="273844"/>
          </a:xfrm>
        </p:spPr>
        <p:txBody>
          <a:bodyPr/>
          <a:lstStyle>
            <a:lvl1pPr algn="r">
              <a:defRPr/>
            </a:lvl1pPr>
          </a:lstStyle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284163"/>
            <a:ext cx="5243619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285750"/>
            <a:ext cx="482811" cy="273844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81403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571500"/>
            <a:ext cx="6457949" cy="9779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51560"/>
            <a:ext cx="2592324" cy="462990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178424"/>
            <a:ext cx="2592324" cy="248559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1650999"/>
            <a:ext cx="2592324" cy="469901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178050"/>
            <a:ext cx="2592324" cy="248596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1644649"/>
            <a:ext cx="2592324" cy="469901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178424"/>
            <a:ext cx="2592324" cy="248559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0146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1" y="571500"/>
            <a:ext cx="6457949" cy="9715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3143250"/>
            <a:ext cx="2588687" cy="51207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1771650"/>
            <a:ext cx="2588687" cy="1143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3655323"/>
            <a:ext cx="2588687" cy="1008691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3143250"/>
            <a:ext cx="2586701" cy="51207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1771650"/>
            <a:ext cx="2586702" cy="1143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3655323"/>
            <a:ext cx="2586701" cy="1008691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3143250"/>
            <a:ext cx="2592352" cy="51207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1771650"/>
            <a:ext cx="2585909" cy="1143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3655321"/>
            <a:ext cx="2589334" cy="1008691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030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1645920"/>
            <a:ext cx="8115300" cy="30180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4510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558800"/>
            <a:ext cx="1543050" cy="2927350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558800"/>
            <a:ext cx="6153151" cy="29273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284956"/>
            <a:ext cx="2183130" cy="273844"/>
          </a:xfrm>
        </p:spPr>
        <p:txBody>
          <a:bodyPr/>
          <a:lstStyle>
            <a:lvl1pPr algn="r">
              <a:defRPr/>
            </a:lvl1pPr>
          </a:lstStyle>
          <a:p>
            <a:fld id="{E26F7E3A-B166-407D-9866-32884E7D5B37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285750"/>
            <a:ext cx="5243619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285750"/>
            <a:ext cx="482811" cy="273844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11028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7281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304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565150"/>
            <a:ext cx="8115299" cy="2101451"/>
          </a:xfrm>
        </p:spPr>
        <p:txBody>
          <a:bodyPr anchor="b">
            <a:normAutofit/>
          </a:bodyPr>
          <a:lstStyle>
            <a:lvl1pPr algn="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2731294"/>
            <a:ext cx="7867650" cy="716756"/>
          </a:xfrm>
        </p:spPr>
        <p:txBody>
          <a:bodyPr>
            <a:normAutofit/>
          </a:bodyPr>
          <a:lstStyle>
            <a:lvl1pPr marL="0" indent="0" algn="r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285750"/>
            <a:ext cx="2183130" cy="273844"/>
          </a:xfrm>
        </p:spPr>
        <p:txBody>
          <a:bodyPr/>
          <a:lstStyle>
            <a:lvl1pPr algn="r">
              <a:defRPr/>
            </a:lvl1pPr>
          </a:lstStyle>
          <a:p>
            <a:fld id="{20EBB0C4-6273-4C6E-B9BD-2EDC30F1CD52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285751"/>
            <a:ext cx="5243619" cy="2730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285750"/>
            <a:ext cx="482811" cy="273844"/>
          </a:xfrm>
        </p:spPr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91876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45920"/>
            <a:ext cx="4000500" cy="30180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45920"/>
            <a:ext cx="4000500" cy="30180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1534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571500"/>
            <a:ext cx="6457950" cy="9715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1637852"/>
            <a:ext cx="3809993" cy="617934"/>
          </a:xfrm>
        </p:spPr>
        <p:txBody>
          <a:bodyPr anchor="b">
            <a:norm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349500"/>
            <a:ext cx="3983831" cy="23145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37852"/>
            <a:ext cx="3829050" cy="617934"/>
          </a:xfrm>
        </p:spPr>
        <p:txBody>
          <a:bodyPr anchor="b">
            <a:norm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49500"/>
            <a:ext cx="4000500" cy="23145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1101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72736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0587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143000"/>
            <a:ext cx="3086100" cy="120015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560070"/>
            <a:ext cx="4882964" cy="410394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343150"/>
            <a:ext cx="3086100" cy="232086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923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143000"/>
            <a:ext cx="5154930" cy="120015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563431"/>
            <a:ext cx="2733722" cy="410058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343150"/>
            <a:ext cx="5154930" cy="232086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4628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573280"/>
            <a:ext cx="645795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45920"/>
            <a:ext cx="8115300" cy="301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4767263"/>
            <a:ext cx="218313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6/8/2017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4766884"/>
            <a:ext cx="58293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285750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21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  <p:sldLayoutId id="2147483799" r:id="rId17"/>
    <p:sldLayoutId id="2147483800" r:id="rId18"/>
  </p:sldLayoutIdLst>
  <p:hf sldNum="0" hdr="0" ftr="0" dt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1028700" y="3088006"/>
            <a:ext cx="7086600" cy="5143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Emily Paltz, Leon Nguyen, and Robert Rogers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0030" y="964348"/>
            <a:ext cx="86639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400" b="1" dirty="0">
                <a:latin typeface="Times New Roman"/>
                <a:ea typeface="Times New Roman"/>
                <a:cs typeface="Times New Roman"/>
                <a:sym typeface="Times New Roman"/>
              </a:rPr>
              <a:t>Analyzing the Impact of Shear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4400" b="1" dirty="0">
                <a:latin typeface="Times New Roman"/>
                <a:ea typeface="Times New Roman"/>
                <a:cs typeface="Times New Roman"/>
                <a:sym typeface="Times New Roman"/>
              </a:rPr>
              <a:t>on Tropical Cyclones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4400" b="1" dirty="0">
                <a:latin typeface="Times New Roman"/>
                <a:ea typeface="Times New Roman"/>
                <a:cs typeface="Times New Roman"/>
                <a:sym typeface="Times New Roman"/>
              </a:rPr>
              <a:t>using Dropsondes 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 descr="BestTrackandIntensityChangeTable-NHC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0778" y="0"/>
            <a:ext cx="400424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x="373380" y="2074528"/>
            <a:ext cx="4053840" cy="99444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Table: Best Track for Hurricane Hermine, August 28 - September 3, 2016.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Credit: NHC Hurricane Hermine Report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/>
        </p:nvSpPr>
        <p:spPr>
          <a:xfrm>
            <a:off x="0" y="3521800"/>
            <a:ext cx="4695600" cy="143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lphaLcParenR"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Enhanced IR image (4km Mercator) of Hurricane Hermine on August 30, 2016 at 15:55 UTC</a:t>
            </a:r>
          </a:p>
          <a:p>
            <a:pPr marL="457200" lvl="0" indent="-228600" rtl="0">
              <a:spcBef>
                <a:spcPts val="0"/>
              </a:spcBef>
              <a:buAutoNum type="alphaLcParenR"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Storm relative 1km geostationary visible image of Hurricane Hermine on the same day </a:t>
            </a:r>
            <a:r>
              <a:rPr lang="en" sz="16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16:00 UTC</a:t>
            </a:r>
          </a:p>
          <a:p>
            <a:pPr lvl="0">
              <a:spcBef>
                <a:spcPts val="0"/>
              </a:spcBef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Credit: NESDIS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5600" y="347612"/>
            <a:ext cx="4448275" cy="444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2" y="0"/>
            <a:ext cx="4695724" cy="352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0" y="3529794"/>
            <a:ext cx="4706400" cy="80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lphaLcParenR"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Enhanced IR image (4km Mercator) of Hurricane Hermine on September 1, 2016 at 15:55 UTC</a:t>
            </a:r>
          </a:p>
          <a:p>
            <a:pPr marL="457200" lvl="0" indent="-228600" rtl="0">
              <a:spcBef>
                <a:spcPts val="0"/>
              </a:spcBef>
              <a:buAutoNum type="alphaLcParenR"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Storm relative 1km geostationary visible image of Hurricane Hermine on the same day at 16:00 UTC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Credit: NE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6400" y="352987"/>
            <a:ext cx="4437525" cy="443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4706400" cy="3529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Future Work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383125"/>
            <a:ext cx="8520600" cy="318574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Analyze dropsonde data from other tropical cyclones (1996-2016)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lang="en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 of variables that will be studied: </a:t>
            </a:r>
          </a:p>
          <a:p>
            <a:pPr marL="9144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Shear-relative distribution of relative humidity and its advection in from the environment</a:t>
            </a:r>
          </a:p>
          <a:p>
            <a:pPr marL="457200" lvl="0" indent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Shear-relative 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distribution of </a:t>
            </a: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equivalent potential temperature</a:t>
            </a:r>
          </a:p>
          <a:p>
            <a:pPr marL="457200" lvl="0" indent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Others...</a:t>
            </a:r>
          </a:p>
          <a:p>
            <a:pPr marL="457200" lvl="0" indent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 analyses across tropical cyclones and intensity change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1700" y="1120140"/>
            <a:ext cx="835986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Nguyen, L., R. F. Rogers, and P. D. Reasor, 2017: Thermodynamic and Kinematic Influences on Precipitation Symmetry in Sheared Tropical Cyclones: Bertha and Cristobal (2014)</a:t>
            </a:r>
          </a:p>
          <a:p>
            <a:pPr lvl="0">
              <a:spcBef>
                <a:spcPts val="0"/>
              </a:spcBef>
              <a:buNone/>
            </a:pPr>
            <a:endParaRPr lang="en"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Rogers, R. F., P. D. Reasor, and S. Lorsolo, 2013a: Airborne Doppler observations of the inner-core structural differences between intensifying and steady-state tropical cyclones. </a:t>
            </a:r>
            <a:r>
              <a:rPr lang="en" sz="1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Mon. Wea. Rev.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141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2970-2991, doi: 10.1175/MWR-D-12-00357.1.</a:t>
            </a:r>
          </a:p>
          <a:p>
            <a:pPr lvl="0">
              <a:spcBef>
                <a:spcPts val="0"/>
              </a:spcBef>
              <a:buNone/>
            </a:pPr>
            <a:endParaRPr lang="en"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Rogers, R. F.,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J. Zhang, J. Zawislak, H. Jiang, G. Alvey, E. Zipser, and S. Stevenson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2016: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Observations of the   structure and evolution of Hurricane Edouard (2014) during intensity change. Part II: Kinematic structure and the distribution of deep convection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" sz="1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Mon. Wea. Rev.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144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3355-3376, doi: 10.1175/MWR-D-16-0017.1.</a:t>
            </a:r>
          </a:p>
          <a:p>
            <a:endParaRPr lang="en"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Zawislak, J., H. Jian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g, G. Alvey, E. Zipser, R. Rogers, J. Zhang, and S. Stevenson, 2016: Observations of the structure and evolution of Hurricane Edouard (2014) during intensity change. Part I: Relationship between the thermodynamic structure and precipitation. </a:t>
            </a:r>
            <a:r>
              <a:rPr lang="en" sz="16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Mon. Wea. Rev.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144</a:t>
            </a:r>
            <a:r>
              <a:rPr lang="en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3333-3354, doi: 10.1175/MWR-D-16-0017.1.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/>
                <a:ea typeface="Times New Roman"/>
                <a:cs typeface="Times New Roman"/>
                <a:sym typeface="Times New Roman"/>
              </a:rPr>
              <a:t>Previous Research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0" y="1402079"/>
            <a:ext cx="8832300" cy="316679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Environmental vertical wind shear generally has a negative influence of tropical cyclones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(Zawislak et al. 2016, Rogers et al. 2016, and Nguyen et al. 2017, in rev)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Often observe an asymmetric wavenumber-1 pattern with maximum 			precipitation coverage in the </a:t>
            </a:r>
            <a:r>
              <a:rPr lang="en-US" sz="18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downshear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quadrants and minimum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precipitation coverage in the upshear quadrants (Zawislak et al. 2016)</a:t>
            </a:r>
            <a:endParaRPr lang="en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lang="en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lang="en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</a:t>
            </a:r>
            <a:r>
              <a:rPr lang="en-US" sz="18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nerally</a:t>
            </a: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intensification is correlated with a more symmetric precipitation distribution (Rogers et al. 2013a)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lang="en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Research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52475"/>
            <a:ext cx="8832300" cy="3416400"/>
          </a:xfrm>
        </p:spPr>
        <p:txBody>
          <a:bodyPr/>
          <a:lstStyle/>
          <a:p>
            <a:pPr marL="457200" lvl="0" indent="0">
              <a:buNone/>
            </a:pPr>
            <a:endParaRPr lang="en-US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Case Studies:</a:t>
            </a:r>
          </a:p>
          <a:p>
            <a:pPr marL="457200" lvl="0" indent="0">
              <a:buNone/>
            </a:pPr>
            <a:endParaRPr lang="en-US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Edouard (Zawislak et al. 2016 and Rogers et al. 2016)</a:t>
            </a:r>
          </a:p>
          <a:p>
            <a:pPr marL="457200" lvl="0" indent="0"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Sheared tropical cyclone that had two stages of intensification </a:t>
            </a:r>
          </a:p>
          <a:p>
            <a:pPr marL="457200" lvl="0" indent="0"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– one period of slow intensification and another period of rapid intensification</a:t>
            </a:r>
          </a:p>
          <a:p>
            <a:pPr marL="457200" lvl="0" indent="0">
              <a:buNone/>
            </a:pPr>
            <a:endParaRPr lang="en-US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>
              <a:buNone/>
            </a:pPr>
            <a:endParaRPr lang="en-US" sz="18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Bertha and Cristobal (Nguyen et al. 2017, in rev)</a:t>
            </a:r>
          </a:p>
          <a:p>
            <a:pPr marL="457200" lvl="0" indent="0">
              <a:buNone/>
            </a:pPr>
            <a:r>
              <a:rPr lang="en-US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Both sheared, but Bertha intensified rapidly while Cristobal slowly intensified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69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/>
                <a:ea typeface="Times New Roman"/>
                <a:cs typeface="Times New Roman"/>
                <a:sym typeface="Times New Roman"/>
              </a:rPr>
              <a:t>Hypotheses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0820" y="1246325"/>
            <a:ext cx="806268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Subsidence is occurring in the upshear region, leading to decreased relative humidity and the presence of a capping inversion.  </a:t>
            </a:r>
          </a:p>
          <a:p>
            <a:pPr marL="342900" indent="-342900"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>
              <a:buFont typeface="+mj-lt"/>
              <a:buAutoNum type="arabicPeriod"/>
            </a:pPr>
            <a:r>
              <a:rPr lang="en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Strong downdrafts from the convection in the downshear regions bring </a:t>
            </a:r>
            <a:r>
              <a:rPr lang="en-US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old, stable air into the boundary layer. This is advected downstream into the upshear region. </a:t>
            </a:r>
          </a:p>
          <a:p>
            <a:pPr marL="342900" indent="-342900"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>
              <a:buFont typeface="+mj-lt"/>
              <a:buAutoNum type="arabicPeriod"/>
            </a:pPr>
            <a:endParaRPr lang="en" sz="18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indent="-342900">
              <a:buFont typeface="+mj-lt"/>
              <a:buAutoNum type="arabicPeriod"/>
            </a:pPr>
            <a:r>
              <a:rPr lang="en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Dry air is advected into the upshear region from the environment.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9" y="0"/>
            <a:ext cx="91440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0" y="4776400"/>
            <a:ext cx="2743200" cy="2604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Nguyen et al. (2017),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rev</a:t>
            </a:r>
            <a:endParaRPr lang="e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" y="152400"/>
            <a:ext cx="9144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vortex and precipitation structure associated with non-intensifying tropical cyclone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0" y="4776400"/>
            <a:ext cx="2560320" cy="268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Nguyen et al. (2017),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rev</a:t>
            </a:r>
            <a:endParaRPr lang="e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152400"/>
            <a:ext cx="9144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of vortex and precipitation structure associated with intensifying tropical cyclone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/>
                <a:ea typeface="Times New Roman"/>
                <a:cs typeface="Times New Roman"/>
                <a:sym typeface="Times New Roman"/>
              </a:rPr>
              <a:t>Current Work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" y="1480959"/>
            <a:ext cx="85794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Dropsonde data from a large number of tropical cyclone flight missions have been collected and compiled</a:t>
            </a:r>
          </a:p>
          <a:p>
            <a:pPr lvl="0">
              <a:buClr>
                <a:schemeClr val="dk1"/>
              </a:buClr>
              <a:buSzPct val="61111"/>
            </a:pPr>
            <a:endParaRPr lang="en-US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buClr>
                <a:schemeClr val="dk1"/>
              </a:buClr>
              <a:buSzPct val="61111"/>
            </a:pPr>
            <a:endParaRPr lang="en-US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buClr>
                <a:schemeClr val="dk1"/>
              </a:buClr>
              <a:buSzPct val="61111"/>
            </a:pP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NCL program has been created:</a:t>
            </a:r>
          </a:p>
          <a:p>
            <a:pPr lvl="0">
              <a:buClr>
                <a:schemeClr val="dk1"/>
              </a:buClr>
              <a:buSzPct val="61111"/>
            </a:pP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Reads in dropsonde data</a:t>
            </a:r>
          </a:p>
          <a:p>
            <a:pPr lvl="0">
              <a:buClr>
                <a:schemeClr val="dk1"/>
              </a:buClr>
              <a:buSzPct val="61111"/>
            </a:pP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Organizes it with respect to time and location in the storm relative to the shear vector</a:t>
            </a:r>
          </a:p>
          <a:p>
            <a:pPr lvl="0">
              <a:buClr>
                <a:schemeClr val="dk1"/>
              </a:buClr>
              <a:buSzPct val="61111"/>
            </a:pP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Creates plots of relative humidity and equivalent potential temperature with respect to 	height as 	well as a skew-t plot</a:t>
            </a:r>
          </a:p>
          <a:p>
            <a:pPr lvl="0">
              <a:buClr>
                <a:schemeClr val="dk1"/>
              </a:buClr>
              <a:buSzPct val="61111"/>
            </a:pPr>
            <a:endParaRPr lang="en-US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buClr>
                <a:schemeClr val="dk1"/>
              </a:buClr>
              <a:buSzPct val="61111"/>
            </a:pP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Tested to ensure that it is working properly using dropsonde data from </a:t>
            </a:r>
          </a:p>
          <a:p>
            <a:pPr lvl="0">
              <a:buClr>
                <a:schemeClr val="dk1"/>
              </a:buClr>
              <a:buSzPct val="61111"/>
            </a:pP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Hermine (2016)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 descr="Relative Humidity vs. Height Dropsonde Plot.00000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947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556260" y="0"/>
            <a:ext cx="2171700" cy="514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lang="en-US" sz="1200" dirty="0"/>
          </a:p>
          <a:p>
            <a:pPr lvl="0" algn="ctr" rtl="0">
              <a:spcBef>
                <a:spcPts val="0"/>
              </a:spcBef>
              <a:buNone/>
            </a:pPr>
            <a:endParaRPr lang="en-US"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 relative humidity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profiles for each quadrant for each day</a:t>
            </a:r>
          </a:p>
          <a:p>
            <a:pPr lvl="0" algn="ctr" rtl="0">
              <a:spcBef>
                <a:spcPts val="0"/>
              </a:spcBef>
              <a:buNone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  <a:p>
            <a:pPr lvl="0"/>
            <a:r>
              <a:rPr lang="e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28th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29th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Purple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30th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31st</a:t>
            </a:r>
          </a:p>
          <a:p>
            <a:pPr lv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Black: September 1st</a:t>
            </a:r>
          </a:p>
        </p:txBody>
      </p:sp>
      <p:sp>
        <p:nvSpPr>
          <p:cNvPr id="8" name="Shape 108"/>
          <p:cNvSpPr txBox="1"/>
          <p:nvPr/>
        </p:nvSpPr>
        <p:spPr>
          <a:xfrm>
            <a:off x="2803041" y="4697241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USL</a:t>
            </a:r>
          </a:p>
        </p:txBody>
      </p:sp>
      <p:sp>
        <p:nvSpPr>
          <p:cNvPr id="9" name="Shape 108"/>
          <p:cNvSpPr txBox="1"/>
          <p:nvPr/>
        </p:nvSpPr>
        <p:spPr>
          <a:xfrm>
            <a:off x="8539782" y="4697241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hape 108"/>
          <p:cNvSpPr txBox="1"/>
          <p:nvPr/>
        </p:nvSpPr>
        <p:spPr>
          <a:xfrm>
            <a:off x="8539782" y="452901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hape 108"/>
          <p:cNvSpPr txBox="1"/>
          <p:nvPr/>
        </p:nvSpPr>
        <p:spPr>
          <a:xfrm>
            <a:off x="2803041" y="452901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 descr="Equivalent Potential Temperature vs. Height Dropsonde Plot.00000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6861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2803041" y="4697241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USL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496496" y="-114300"/>
            <a:ext cx="2166347" cy="514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sz="1200" dirty="0"/>
          </a:p>
          <a:p>
            <a:pPr lvl="0" algn="ctr" rtl="0">
              <a:spcBef>
                <a:spcPts val="0"/>
              </a:spcBef>
              <a:buNone/>
            </a:pPr>
            <a:endParaRPr dirty="0"/>
          </a:p>
          <a:p>
            <a:pPr lvl="0" algn="ctr" rtl="0"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Composite mean equivalent potential temperature profiles for each quadrant for each day</a:t>
            </a:r>
          </a:p>
          <a:p>
            <a:pPr lvl="0" algn="ctr" rtl="0">
              <a:spcBef>
                <a:spcPts val="0"/>
              </a:spcBef>
              <a:buNone/>
            </a:pPr>
            <a:endParaRPr lang="e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</a:p>
          <a:p>
            <a:pPr lvl="0"/>
            <a:r>
              <a:rPr lang="e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28th</a:t>
            </a:r>
          </a:p>
          <a:p>
            <a:pPr lvl="0"/>
            <a:r>
              <a:rPr lang="en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29th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99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Purple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30th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August 31st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Black: September 1st</a:t>
            </a:r>
          </a:p>
        </p:txBody>
      </p:sp>
      <p:sp>
        <p:nvSpPr>
          <p:cNvPr id="8" name="Shape 108"/>
          <p:cNvSpPr txBox="1"/>
          <p:nvPr/>
        </p:nvSpPr>
        <p:spPr>
          <a:xfrm>
            <a:off x="8550361" y="445718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hape 108"/>
          <p:cNvSpPr txBox="1"/>
          <p:nvPr/>
        </p:nvSpPr>
        <p:spPr>
          <a:xfrm>
            <a:off x="8550361" y="4697241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hape 108"/>
          <p:cNvSpPr txBox="1"/>
          <p:nvPr/>
        </p:nvSpPr>
        <p:spPr>
          <a:xfrm>
            <a:off x="2803041" y="445718"/>
            <a:ext cx="628650" cy="4194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547</TotalTime>
  <Words>646</Words>
  <Application>Microsoft Office PowerPoint</Application>
  <PresentationFormat>On-screen Show (16:9)</PresentationFormat>
  <Paragraphs>111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Times New Roman</vt:lpstr>
      <vt:lpstr>Vapor Trail</vt:lpstr>
      <vt:lpstr>PowerPoint Presentation</vt:lpstr>
      <vt:lpstr>Previous Research</vt:lpstr>
      <vt:lpstr>Previous Research</vt:lpstr>
      <vt:lpstr>Hypotheses</vt:lpstr>
      <vt:lpstr>PowerPoint Presentation</vt:lpstr>
      <vt:lpstr>PowerPoint Presentation</vt:lpstr>
      <vt:lpstr>Current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the Impact of Shear  on Tropical Cyclones  using Dropsondes</dc:title>
  <dc:creator>Emily Paltz</dc:creator>
  <cp:lastModifiedBy>Emily Paltz</cp:lastModifiedBy>
  <cp:revision>19</cp:revision>
  <dcterms:modified xsi:type="dcterms:W3CDTF">2017-06-08T13:13:19Z</dcterms:modified>
</cp:coreProperties>
</file>