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8" r:id="rId7"/>
    <p:sldId id="292" r:id="rId8"/>
    <p:sldId id="271" r:id="rId9"/>
    <p:sldId id="304" r:id="rId10"/>
    <p:sldId id="315" r:id="rId11"/>
    <p:sldId id="313" r:id="rId12"/>
    <p:sldId id="305" r:id="rId13"/>
    <p:sldId id="316" r:id="rId14"/>
    <p:sldId id="31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BA1"/>
    <a:srgbClr val="19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43"/>
  </p:normalViewPr>
  <p:slideViewPr>
    <p:cSldViewPr>
      <p:cViewPr varScale="1">
        <p:scale>
          <a:sx n="88" d="100"/>
          <a:sy n="88" d="100"/>
        </p:scale>
        <p:origin x="-11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7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95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4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5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9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54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5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7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87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9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96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4CAE6-E924-4CF8-AE1F-22BC056F324A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F4BD3-C45A-445C-A0E0-18C65C060A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2514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" pitchFamily="18" charset="0"/>
              </a:rPr>
              <a:t>Guidance on Observational </a:t>
            </a:r>
            <a:r>
              <a:rPr lang="en-US" dirty="0" err="1" smtClean="0">
                <a:latin typeface="Times" pitchFamily="18" charset="0"/>
              </a:rPr>
              <a:t>Undersampling</a:t>
            </a:r>
            <a:r>
              <a:rPr lang="en-US" dirty="0" smtClean="0">
                <a:latin typeface="Times" pitchFamily="18" charset="0"/>
              </a:rPr>
              <a:t> over the</a:t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>Tropical</a:t>
            </a:r>
            <a:r>
              <a:rPr lang="en-US" dirty="0">
                <a:latin typeface="Times" pitchFamily="18" charset="0"/>
              </a:rPr>
              <a:t> </a:t>
            </a:r>
            <a:r>
              <a:rPr lang="en-US" dirty="0" smtClean="0">
                <a:latin typeface="Times" pitchFamily="18" charset="0"/>
              </a:rPr>
              <a:t>Cyclone Lifecycle</a:t>
            </a:r>
            <a:endParaRPr lang="en-US" dirty="0">
              <a:latin typeface="Times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8534400" cy="2743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 pitchFamily="18" charset="0"/>
              </a:rPr>
              <a:t>Brad Klotz, CIMAS/HRD</a:t>
            </a:r>
          </a:p>
          <a:p>
            <a:r>
              <a:rPr lang="en-US" dirty="0">
                <a:solidFill>
                  <a:schemeClr val="tx1"/>
                </a:solidFill>
                <a:latin typeface="Times" pitchFamily="18" charset="0"/>
              </a:rPr>
              <a:t>David </a:t>
            </a:r>
            <a:r>
              <a:rPr lang="en-US" dirty="0" smtClean="0">
                <a:solidFill>
                  <a:schemeClr val="tx1"/>
                </a:solidFill>
                <a:latin typeface="Times" pitchFamily="18" charset="0"/>
              </a:rPr>
              <a:t>Nolan</a:t>
            </a:r>
            <a:r>
              <a:rPr lang="en-US" baseline="30000" dirty="0" smtClean="0">
                <a:solidFill>
                  <a:schemeClr val="tx1"/>
                </a:solidFill>
                <a:latin typeface="Times" pitchFamily="18" charset="0"/>
              </a:rPr>
              <a:t>*</a:t>
            </a:r>
            <a:r>
              <a:rPr lang="en-US" dirty="0" smtClean="0">
                <a:solidFill>
                  <a:schemeClr val="tx1"/>
                </a:solidFill>
                <a:latin typeface="Times" pitchFamily="18" charset="0"/>
              </a:rPr>
              <a:t>, </a:t>
            </a:r>
            <a:r>
              <a:rPr lang="en-US" dirty="0">
                <a:solidFill>
                  <a:schemeClr val="tx1"/>
                </a:solidFill>
                <a:latin typeface="Times" pitchFamily="18" charset="0"/>
              </a:rPr>
              <a:t>UM/RSMAS</a:t>
            </a:r>
          </a:p>
          <a:p>
            <a:endParaRPr lang="en-US" dirty="0" smtClean="0">
              <a:solidFill>
                <a:schemeClr val="tx1"/>
              </a:solidFill>
              <a:latin typeface="Times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  <a:t>This work is supported by NOAA through</a:t>
            </a:r>
            <a:b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  <a:t>the Joint Hurricane </a:t>
            </a:r>
            <a:r>
              <a:rPr lang="en-US" sz="2800" dirty="0" err="1" smtClean="0">
                <a:solidFill>
                  <a:schemeClr val="tx1"/>
                </a:solidFill>
                <a:latin typeface="Times" pitchFamily="18" charset="0"/>
              </a:rPr>
              <a:t>Testbed</a:t>
            </a:r>
            <a: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  <a:t>: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  <a:t>POC’s: Chris </a:t>
            </a:r>
            <a:r>
              <a:rPr lang="en-US" sz="2800" dirty="0" err="1" smtClean="0">
                <a:solidFill>
                  <a:schemeClr val="tx1"/>
                </a:solidFill>
                <a:latin typeface="Times" pitchFamily="18" charset="0"/>
              </a:rPr>
              <a:t>Landsea</a:t>
            </a:r>
            <a:r>
              <a:rPr lang="en-US" sz="2800" dirty="0" smtClean="0">
                <a:solidFill>
                  <a:schemeClr val="tx1"/>
                </a:solidFill>
                <a:latin typeface="Times" pitchFamily="18" charset="0"/>
              </a:rPr>
              <a:t>, Mike Brennan, and Stacy Stewart</a:t>
            </a:r>
            <a:endParaRPr lang="en-US" sz="2800" dirty="0">
              <a:solidFill>
                <a:schemeClr val="tx1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07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6200"/>
            <a:ext cx="8610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  <a:t>V. Implementation</a:t>
            </a:r>
            <a:b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</a:br>
            <a:endParaRPr lang="en-US" sz="2400" dirty="0">
              <a:solidFill>
                <a:srgbClr val="C00000"/>
              </a:solidFill>
              <a:latin typeface="Times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" pitchFamily="18" charset="0"/>
              </a:rPr>
              <a:t>How can forecasters use this information in real time?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Times" pitchFamily="18" charset="0"/>
            </a:endParaRPr>
          </a:p>
          <a:p>
            <a:pPr algn="ctr"/>
            <a:r>
              <a:rPr lang="en-US" sz="2000" dirty="0" smtClean="0">
                <a:latin typeface="Times" pitchFamily="18" charset="0"/>
              </a:rPr>
              <a:t>Current results (based on SFMR max wind):</a:t>
            </a:r>
            <a:br>
              <a:rPr lang="en-US" sz="2000" dirty="0" smtClean="0">
                <a:latin typeface="Times" pitchFamily="18" charset="0"/>
              </a:rPr>
            </a:br>
            <a:endParaRPr lang="en-US" sz="2000" dirty="0">
              <a:latin typeface="Times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306070"/>
              </p:ext>
            </p:extLst>
          </p:nvPr>
        </p:nvGraphicFramePr>
        <p:xfrm>
          <a:off x="762000" y="2133600"/>
          <a:ext cx="75438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1066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3-5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Small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baseline="0" dirty="0" smtClean="0"/>
                        <a:t> &lt; 15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9.4%</a:t>
                      </a:r>
                    </a:p>
                    <a:p>
                      <a:pPr algn="ctr"/>
                      <a:r>
                        <a:rPr lang="en-US" dirty="0" smtClean="0"/>
                        <a:t>(n=8,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baseline="0" dirty="0" smtClean="0"/>
                        <a:t>=5.5%)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4.8%</a:t>
                      </a:r>
                    </a:p>
                    <a:p>
                      <a:pPr algn="ctr"/>
                      <a:r>
                        <a:rPr lang="en-US" dirty="0" smtClean="0"/>
                        <a:t>(n=10, 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=2.4%)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1.9%</a:t>
                      </a:r>
                    </a:p>
                    <a:p>
                      <a:pPr algn="ctr"/>
                      <a:r>
                        <a:rPr lang="en-US" dirty="0" smtClean="0"/>
                        <a:t>(n=14,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baseline="0" dirty="0" smtClean="0"/>
                        <a:t>=1.3%)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Medium</a:t>
                      </a:r>
                    </a:p>
                    <a:p>
                      <a:pPr algn="ctr"/>
                      <a:r>
                        <a:rPr lang="en-US" dirty="0" smtClean="0"/>
                        <a:t>15 nm to</a:t>
                      </a:r>
                      <a:r>
                        <a:rPr lang="en-US" baseline="0" dirty="0" smtClean="0"/>
                        <a:t> 30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13.1%</a:t>
                      </a:r>
                    </a:p>
                    <a:p>
                      <a:pPr algn="ctr"/>
                      <a:r>
                        <a:rPr lang="en-US" dirty="0" smtClean="0"/>
                        <a:t>(n=43, 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=2.8%)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8.7%</a:t>
                      </a:r>
                    </a:p>
                    <a:p>
                      <a:pPr algn="ctr"/>
                      <a:r>
                        <a:rPr lang="en-US" dirty="0" smtClean="0"/>
                        <a:t>(n=70, 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=2.5%)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4.8%</a:t>
                      </a:r>
                    </a:p>
                    <a:p>
                      <a:pPr algn="ctr"/>
                      <a:r>
                        <a:rPr lang="en-US" dirty="0" smtClean="0"/>
                        <a:t>(n=41, 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=1.7%)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Large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dirty="0" smtClean="0"/>
                        <a:t> &gt; 30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16.2%</a:t>
                      </a:r>
                    </a:p>
                    <a:p>
                      <a:pPr algn="ctr"/>
                      <a:r>
                        <a:rPr lang="en-US" dirty="0" smtClean="0"/>
                        <a:t>(n=67,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baseline="0" dirty="0" smtClean="0"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baseline="0" dirty="0" smtClean="0"/>
                        <a:t>6.0%)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10.2%</a:t>
                      </a:r>
                    </a:p>
                    <a:p>
                      <a:pPr algn="ctr"/>
                      <a:r>
                        <a:rPr lang="en-US" dirty="0" smtClean="0"/>
                        <a:t>(n=13, </a:t>
                      </a: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=2.0%)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91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1497"/>
            <a:ext cx="86106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  <a:t>V. Implementation</a:t>
            </a:r>
            <a:b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</a:br>
            <a:endParaRPr lang="en-US" sz="2400" dirty="0">
              <a:solidFill>
                <a:srgbClr val="C00000"/>
              </a:solidFill>
              <a:latin typeface="Times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" pitchFamily="18" charset="0"/>
              </a:rPr>
              <a:t>How can forecasters use this information in real time?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Times" pitchFamily="18" charset="0"/>
            </a:endParaRPr>
          </a:p>
          <a:p>
            <a:pPr algn="ctr"/>
            <a:r>
              <a:rPr lang="en-US" sz="2000" dirty="0" smtClean="0">
                <a:latin typeface="Times" pitchFamily="18" charset="0"/>
              </a:rPr>
              <a:t>More conservative?</a:t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(One standard deviation down, rounded)</a:t>
            </a:r>
            <a:br>
              <a:rPr lang="en-US" sz="2000" dirty="0" smtClean="0">
                <a:latin typeface="Times" pitchFamily="18" charset="0"/>
              </a:rPr>
            </a:br>
            <a:endParaRPr lang="en-US" sz="2000" dirty="0">
              <a:latin typeface="Times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09337"/>
              </p:ext>
            </p:extLst>
          </p:nvPr>
        </p:nvGraphicFramePr>
        <p:xfrm>
          <a:off x="762000" y="2286000"/>
          <a:ext cx="75438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1066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3-5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Small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baseline="0" dirty="0" smtClean="0"/>
                        <a:t> &lt; 30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4%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1%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Medium</a:t>
                      </a:r>
                    </a:p>
                    <a:p>
                      <a:pPr algn="ctr"/>
                      <a:r>
                        <a:rPr lang="en-US" dirty="0" smtClean="0"/>
                        <a:t>30 km to</a:t>
                      </a:r>
                      <a:r>
                        <a:rPr lang="en-US" baseline="0" dirty="0" smtClean="0"/>
                        <a:t> 60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4%</a:t>
                      </a: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Large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dirty="0" smtClean="0"/>
                        <a:t> &gt; 60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805194"/>
              </p:ext>
            </p:extLst>
          </p:nvPr>
        </p:nvGraphicFramePr>
        <p:xfrm>
          <a:off x="762000" y="2209800"/>
          <a:ext cx="75438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1066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3-5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Small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baseline="0" dirty="0" smtClean="0"/>
                        <a:t> &lt; 15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1%</a:t>
                      </a: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Medium</a:t>
                      </a:r>
                    </a:p>
                    <a:p>
                      <a:pPr algn="ctr"/>
                      <a:r>
                        <a:rPr lang="en-US" dirty="0" smtClean="0"/>
                        <a:t>15 nm to</a:t>
                      </a:r>
                      <a:r>
                        <a:rPr lang="en-US" baseline="0" dirty="0" smtClean="0"/>
                        <a:t> 30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Large</a:t>
                      </a:r>
                    </a:p>
                    <a:p>
                      <a:pPr algn="ctr"/>
                      <a:r>
                        <a:rPr lang="en-US" dirty="0" smtClean="0"/>
                        <a:t>RMW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dirty="0" smtClean="0"/>
                        <a:t> &gt; 30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8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04800" y="130314"/>
            <a:ext cx="8612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" charset="0"/>
                <a:ea typeface="Times" charset="0"/>
                <a:cs typeface="Times" charset="0"/>
              </a:rPr>
              <a:t>Underestimates for rotated figure-4 vs. single figure-4 simulations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80864"/>
              </p:ext>
            </p:extLst>
          </p:nvPr>
        </p:nvGraphicFramePr>
        <p:xfrm>
          <a:off x="291965" y="1171452"/>
          <a:ext cx="8612987" cy="4573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539"/>
                <a:gridCol w="3064185"/>
                <a:gridCol w="3396263"/>
              </a:tblGrid>
              <a:tr h="45078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Figure-4 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(Avg. 6-hr %)</a:t>
                      </a:r>
                      <a:endParaRPr lang="en-US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Rotated Figure-4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(Avg. 6-hr %)</a:t>
                      </a:r>
                      <a:endParaRPr lang="en-US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11.4 ± 0.8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9.1 ± 0.7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HNR2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Arial"/>
                          <a:cs typeface="Arial"/>
                        </a:rPr>
                        <a:t>16.0 ± 1.9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14.4 ± 1.5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(TS)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12.7 ± 6.2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9.9 ± 5.5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(RI)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13.3 ± 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11.8 ± 5.6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(Small)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12.4 ± 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8.2 ± 1.3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(Mature)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10.8 ±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8.3 ± 0.8</a:t>
                      </a:r>
                    </a:p>
                  </a:txBody>
                  <a:tcPr anchor="ctr"/>
                </a:tc>
              </a:tr>
              <a:tr h="7780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Recurving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11.5 ± 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9.9 ± 1.6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4860"/>
              </p:ext>
            </p:extLst>
          </p:nvPr>
        </p:nvGraphicFramePr>
        <p:xfrm>
          <a:off x="291965" y="687959"/>
          <a:ext cx="8612987" cy="5925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539"/>
                <a:gridCol w="3064185"/>
                <a:gridCol w="3396263"/>
              </a:tblGrid>
              <a:tr h="45078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Figure-4 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(Avg. 6-hr %)</a:t>
                      </a:r>
                      <a:endParaRPr lang="en-US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Rotated Figure-4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(Avg. 6-hr %)</a:t>
                      </a:r>
                      <a:endParaRPr lang="en-US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11.4 ± 0.8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9.1 ± 0.7 (2.3%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HNR2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>
                          <a:latin typeface="Arial"/>
                          <a:cs typeface="Arial"/>
                        </a:rPr>
                        <a:t>16.0 ± 1.9</a:t>
                      </a:r>
                      <a:endParaRPr lang="en-US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14.4 ± 1.5 (1.6%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Bill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6.1 ± 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6.0 ± 2.9 (0.1%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Ideal (Cat. 2)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12.9 ± 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10.9 ± 1.1 (2.0%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Ideal (Cat.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5)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9.1 ± 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7.2 ± 1.6 (1.9%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4F81BD"/>
                    </a:solidFill>
                  </a:tcPr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(TS)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12.7 ± 6.2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9.9 ± 5.5 (2.8%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(RI)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13.3 ± 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11.8 ± 5.6 (1.5%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(Small)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12.4 ± 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8.2 ± 1.3 (4.2% change)</a:t>
                      </a:r>
                    </a:p>
                  </a:txBody>
                  <a:tcPr anchor="ctr"/>
                </a:tc>
              </a:tr>
              <a:tr h="45078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(Mature)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10.8 ±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8.3 ± 0.8 (2.5% change)</a:t>
                      </a:r>
                    </a:p>
                  </a:txBody>
                  <a:tcPr anchor="ctr"/>
                </a:tc>
              </a:tr>
              <a:tr h="77806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HNR1 (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Recurving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en-US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11.5 ± 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rial"/>
                          <a:cs typeface="Arial"/>
                        </a:rPr>
                        <a:t>9.9 ± 1.6 (1.6% change)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0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052192"/>
              </p:ext>
            </p:extLst>
          </p:nvPr>
        </p:nvGraphicFramePr>
        <p:xfrm>
          <a:off x="152400" y="1295400"/>
          <a:ext cx="8763000" cy="5105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000"/>
                <a:gridCol w="2921000"/>
                <a:gridCol w="2921000"/>
              </a:tblGrid>
              <a:tr h="729343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Avg. 1-min (%)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Avg. 6-hr (%)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Full (HNR1)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9.3 +/- 0.5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1.6%)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9.8 +/- 0.8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1.6%)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TS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10.1 +/- 2.0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1.6%)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+mn-ea"/>
                          <a:cs typeface="Times"/>
                        </a:rPr>
                        <a:t>7.1 +/- 6.9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b="1" kern="1200" baseline="0" dirty="0" smtClean="0">
                          <a:solidFill>
                            <a:srgbClr val="FF0000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5.6%)</a:t>
                      </a:r>
                      <a:endParaRPr lang="en-US" sz="2000" b="1" dirty="0" smtClean="0">
                        <a:solidFill>
                          <a:srgbClr val="FF0000"/>
                        </a:solidFill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RI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10.2 +/- 2.2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3.8%)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12.6 +/- 6.9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0.7%)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Small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8.5 +/- 1.9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3.0%)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+mn-ea"/>
                          <a:cs typeface="Times"/>
                        </a:rPr>
                        <a:t>8.6 +/- 2.5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b="1" kern="1200" baseline="0" dirty="0" smtClean="0">
                          <a:solidFill>
                            <a:srgbClr val="FF0000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3.8%)</a:t>
                      </a:r>
                      <a:endParaRPr lang="en-US" sz="2000" b="1" dirty="0" smtClean="0">
                        <a:solidFill>
                          <a:srgbClr val="FF0000"/>
                        </a:solidFill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"/>
                          <a:cs typeface="Times"/>
                        </a:rPr>
                        <a:t>Mature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9.0 +/- 1.1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1.7%)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9.4 +/- 1.2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1.4%)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  <a:tr h="72934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Times"/>
                          <a:cs typeface="Times"/>
                        </a:rPr>
                        <a:t>Recurve</a:t>
                      </a:r>
                      <a:endParaRPr lang="en-US" sz="2000" dirty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10.3 +/- 1.6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0.8%)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11.0 +/- 2.1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+mn-ea"/>
                          <a:cs typeface="Times"/>
                        </a:rPr>
                        <a:t>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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Times"/>
                          <a:ea typeface="Wingdings"/>
                          <a:cs typeface="Times"/>
                          <a:sym typeface="Wingdings"/>
                        </a:rPr>
                        <a:t> 0.5%)</a:t>
                      </a:r>
                      <a:endParaRPr lang="en-US" sz="2000" dirty="0" smtClean="0">
                        <a:latin typeface="Times"/>
                        <a:cs typeface="Time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1524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"/>
                <a:cs typeface="Times"/>
              </a:rPr>
              <a:t>These are underestimates for HNR1 using the single figure-4 pattern with resampling the leg closest to the maximum wind speed. </a:t>
            </a:r>
            <a:endParaRPr lang="en-US" sz="2400" dirty="0">
              <a:latin typeface="Times"/>
              <a:cs typeface="Time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43600" y="1143000"/>
            <a:ext cx="3048000" cy="5334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resampled_fig4_HNR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1059475"/>
            <a:ext cx="769620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4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" pitchFamily="18" charset="0"/>
              </a:rPr>
              <a:t>II. Project Goals</a:t>
            </a:r>
            <a:endParaRPr lang="en-US" sz="2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71691"/>
            <a:ext cx="8763000" cy="652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" pitchFamily="18" charset="0"/>
              </a:rPr>
              <a:t>To </a:t>
            </a:r>
            <a:r>
              <a:rPr lang="en-US" sz="2200" dirty="0" smtClean="0">
                <a:latin typeface="Times" pitchFamily="18" charset="0"/>
              </a:rPr>
              <a:t>use a similar methodology to assess </a:t>
            </a:r>
            <a:r>
              <a:rPr lang="en-US" sz="2200" dirty="0" err="1" smtClean="0">
                <a:latin typeface="Times" pitchFamily="18" charset="0"/>
              </a:rPr>
              <a:t>undersampling</a:t>
            </a:r>
            <a:r>
              <a:rPr lang="en-US" sz="2200" dirty="0" smtClean="0">
                <a:latin typeface="Times" pitchFamily="18" charset="0"/>
              </a:rPr>
              <a:t> of minimum surface pressure estimated from </a:t>
            </a:r>
            <a:r>
              <a:rPr lang="en-US" sz="2200" dirty="0" err="1" smtClean="0">
                <a:latin typeface="Times" pitchFamily="18" charset="0"/>
              </a:rPr>
              <a:t>dropsondes</a:t>
            </a:r>
            <a:r>
              <a:rPr lang="en-US" sz="2200" dirty="0" smtClean="0">
                <a:latin typeface="Times" pitchFamily="18" charset="0"/>
              </a:rPr>
              <a:t> released in the eye.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endParaRPr lang="en-US" sz="2200" dirty="0" smtClean="0">
              <a:latin typeface="Times" pitchFamily="18" charset="0"/>
            </a:endParaRPr>
          </a:p>
          <a:p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endParaRPr lang="en-US" sz="2200" dirty="0" smtClean="0">
              <a:latin typeface="Times" pitchFamily="18" charset="0"/>
            </a:endParaRPr>
          </a:p>
          <a:p>
            <a:r>
              <a:rPr lang="en-US" sz="2200" dirty="0" smtClean="0">
                <a:latin typeface="Times" pitchFamily="18" charset="0"/>
              </a:rPr>
              <a:t>To </a:t>
            </a:r>
            <a:r>
              <a:rPr lang="en-US" sz="2200" dirty="0">
                <a:latin typeface="Times" pitchFamily="18" charset="0"/>
              </a:rPr>
              <a:t>use a similar approach to provide estimates of </a:t>
            </a:r>
            <a:r>
              <a:rPr lang="en-US" sz="2200" dirty="0" err="1">
                <a:latin typeface="Times" pitchFamily="18" charset="0"/>
              </a:rPr>
              <a:t>undersampling</a:t>
            </a:r>
            <a:r>
              <a:rPr lang="en-US" sz="2200" dirty="0">
                <a:latin typeface="Times" pitchFamily="18" charset="0"/>
              </a:rPr>
              <a:t> of 	surface wind speed provided by scatterometers</a:t>
            </a:r>
            <a:r>
              <a:rPr lang="en-US" sz="2200" dirty="0" smtClean="0">
                <a:latin typeface="Times" pitchFamily="18" charset="0"/>
              </a:rPr>
              <a:t>.</a:t>
            </a:r>
          </a:p>
          <a:p>
            <a:r>
              <a:rPr lang="en-US" sz="2200" dirty="0">
                <a:latin typeface="Times" pitchFamily="18" charset="0"/>
              </a:rPr>
              <a:t>	</a:t>
            </a:r>
            <a:endParaRPr lang="en-US" sz="2200" dirty="0" smtClean="0">
              <a:latin typeface="Times" pitchFamily="18" charset="0"/>
            </a:endParaRPr>
          </a:p>
          <a:p>
            <a:r>
              <a:rPr lang="en-US" sz="2200" dirty="0">
                <a:latin typeface="Times" pitchFamily="18" charset="0"/>
              </a:rPr>
              <a:t>	</a:t>
            </a:r>
            <a:r>
              <a:rPr lang="en-US" sz="2200" dirty="0" smtClean="0">
                <a:solidFill>
                  <a:srgbClr val="FF0000"/>
                </a:solidFill>
                <a:latin typeface="Times" pitchFamily="18" charset="0"/>
              </a:rPr>
              <a:t>~17-20% underestimate in the tropical storm phase of HNR1</a:t>
            </a:r>
          </a:p>
          <a:p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r>
              <a:rPr lang="en-US" sz="2200" dirty="0" smtClean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	</a:t>
            </a:r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4419600" cy="33146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0" y="22860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/>
                <a:cs typeface="Times"/>
              </a:rPr>
              <a:t>Rule of thumb: 1 </a:t>
            </a:r>
            <a:r>
              <a:rPr lang="en-US" sz="2000" dirty="0" err="1" smtClean="0">
                <a:latin typeface="Times"/>
                <a:cs typeface="Times"/>
              </a:rPr>
              <a:t>hPa</a:t>
            </a:r>
            <a:r>
              <a:rPr lang="en-US" sz="2000" dirty="0" smtClean="0">
                <a:latin typeface="Times"/>
                <a:cs typeface="Times"/>
              </a:rPr>
              <a:t> per 10 </a:t>
            </a:r>
            <a:r>
              <a:rPr lang="en-US" sz="2000" dirty="0" err="1" smtClean="0">
                <a:latin typeface="Times"/>
                <a:cs typeface="Times"/>
              </a:rPr>
              <a:t>kt</a:t>
            </a:r>
            <a:r>
              <a:rPr lang="en-US" sz="2000" dirty="0" smtClean="0">
                <a:latin typeface="Times"/>
                <a:cs typeface="Times"/>
              </a:rPr>
              <a:t> of wind </a:t>
            </a:r>
            <a:r>
              <a:rPr lang="mr-IN" sz="2000" dirty="0" smtClean="0">
                <a:latin typeface="Times"/>
                <a:cs typeface="Times"/>
              </a:rPr>
              <a:t>–</a:t>
            </a:r>
            <a:r>
              <a:rPr lang="en-US" sz="2000" dirty="0" smtClean="0">
                <a:latin typeface="Times"/>
                <a:cs typeface="Times"/>
              </a:rPr>
              <a:t> pretty good for winds &gt; 15 </a:t>
            </a:r>
            <a:r>
              <a:rPr lang="en-US" sz="2000" dirty="0" err="1" smtClean="0">
                <a:latin typeface="Times"/>
                <a:cs typeface="Times"/>
              </a:rPr>
              <a:t>kt</a:t>
            </a:r>
            <a:endParaRPr lang="en-US" sz="2000" dirty="0">
              <a:latin typeface="Times"/>
              <a:cs typeface="Time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066800" y="2743200"/>
            <a:ext cx="2971800" cy="1676400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50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4873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" pitchFamily="18" charset="0"/>
              </a:rPr>
              <a:t>I. Previous Work</a:t>
            </a:r>
            <a:endParaRPr lang="en-US" sz="2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15400" cy="1706563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Times" pitchFamily="18" charset="0"/>
              </a:rPr>
              <a:t>Uhlhorn</a:t>
            </a:r>
            <a:r>
              <a:rPr lang="en-US" sz="2000" dirty="0" smtClean="0">
                <a:latin typeface="Times" pitchFamily="18" charset="0"/>
              </a:rPr>
              <a:t> and Nolan (2012) attempted to determine the typical “underestimate” of peak surface winds from aircraft penetrations with SFMR</a:t>
            </a:r>
            <a:r>
              <a:rPr lang="en-US" sz="2000" dirty="0">
                <a:latin typeface="Times" pitchFamily="18" charset="0"/>
              </a:rPr>
              <a:t/>
            </a:r>
            <a:br>
              <a:rPr lang="en-US" sz="2000" dirty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/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They generated hundreds of simulated SFMR profiles by “flying” aircraft through a simulation of Hurricane Isabel (2003).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43200"/>
            <a:ext cx="3934033" cy="3992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743199"/>
            <a:ext cx="3962400" cy="401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41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0" y="-1"/>
            <a:ext cx="4667250" cy="37133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" y="2152471"/>
            <a:ext cx="2266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point is the average over 8 flights from different starting points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133600" y="2257335"/>
            <a:ext cx="1371600" cy="3334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3733800"/>
            <a:ext cx="8915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" pitchFamily="18" charset="0"/>
              </a:rPr>
              <a:t>Main Conclusion:  A single figure-4 pattern will underestimate, on average,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the “best track” intensity by 8.5%.</a:t>
            </a:r>
          </a:p>
          <a:p>
            <a:endParaRPr lang="en-US" sz="2200" dirty="0">
              <a:latin typeface="Times" pitchFamily="18" charset="0"/>
            </a:endParaRPr>
          </a:p>
          <a:p>
            <a:r>
              <a:rPr lang="en-US" sz="2200" dirty="0" smtClean="0">
                <a:latin typeface="Times" pitchFamily="18" charset="0"/>
              </a:rPr>
              <a:t>But…</a:t>
            </a:r>
          </a:p>
          <a:p>
            <a:endParaRPr lang="en-US" sz="2200" dirty="0">
              <a:latin typeface="Times" pitchFamily="18" charset="0"/>
            </a:endParaRPr>
          </a:p>
          <a:p>
            <a:r>
              <a:rPr lang="en-US" sz="2200" dirty="0" smtClean="0">
                <a:latin typeface="Times" pitchFamily="18" charset="0"/>
              </a:rPr>
              <a:t>That study used one simulation of a very symmetric, major hurricane,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with model output every 1 hour.</a:t>
            </a:r>
          </a:p>
          <a:p>
            <a:endParaRPr lang="en-US" sz="2200" dirty="0">
              <a:latin typeface="Times" pitchFamily="18" charset="0"/>
            </a:endParaRPr>
          </a:p>
          <a:p>
            <a:r>
              <a:rPr lang="en-US" sz="2200" dirty="0" smtClean="0">
                <a:latin typeface="Times" pitchFamily="18" charset="0"/>
              </a:rPr>
              <a:t>What about weaker storms? Asymmetric storms? Better simulations?</a:t>
            </a:r>
            <a:endParaRPr lang="en-US" sz="2200" dirty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95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" pitchFamily="18" charset="0"/>
              </a:rPr>
              <a:t>II. Project Goals</a:t>
            </a:r>
            <a:endParaRPr lang="en-US" sz="2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71691"/>
            <a:ext cx="8763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Times" pitchFamily="18" charset="0"/>
              </a:rPr>
              <a:t>To apply the same (or improved) methods of </a:t>
            </a:r>
            <a:r>
              <a:rPr lang="en-US" sz="2200" dirty="0" err="1" smtClean="0">
                <a:latin typeface="Times" pitchFamily="18" charset="0"/>
              </a:rPr>
              <a:t>Uhlhorn</a:t>
            </a:r>
            <a:r>
              <a:rPr lang="en-US" sz="2200" dirty="0" smtClean="0">
                <a:latin typeface="Times" pitchFamily="18" charset="0"/>
              </a:rPr>
              <a:t> and Nolan (2012) to assess </a:t>
            </a:r>
            <a:r>
              <a:rPr lang="en-US" sz="2200" dirty="0" err="1" smtClean="0">
                <a:latin typeface="Times" pitchFamily="18" charset="0"/>
              </a:rPr>
              <a:t>undersampling</a:t>
            </a:r>
            <a:r>
              <a:rPr lang="en-US" sz="2200" dirty="0" smtClean="0">
                <a:latin typeface="Times" pitchFamily="18" charset="0"/>
              </a:rPr>
              <a:t> on a wider variety of hurricanes.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 	Provide guidance for how much to increase surface wind speed 	estimates from SFMR observations.</a:t>
            </a:r>
            <a:br>
              <a:rPr lang="en-US" sz="2200" dirty="0" smtClean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</a:br>
            <a:endParaRPr lang="en-US" sz="2200" dirty="0">
              <a:latin typeface="Times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Times" pitchFamily="18" charset="0"/>
              </a:rPr>
              <a:t>To use a similar methodology to assess </a:t>
            </a:r>
            <a:r>
              <a:rPr lang="en-US" sz="2200" dirty="0" err="1" smtClean="0">
                <a:latin typeface="Times" pitchFamily="18" charset="0"/>
              </a:rPr>
              <a:t>undersampling</a:t>
            </a:r>
            <a:r>
              <a:rPr lang="en-US" sz="2200" dirty="0" smtClean="0">
                <a:latin typeface="Times" pitchFamily="18" charset="0"/>
              </a:rPr>
              <a:t> of minimum surface pressure estimated from </a:t>
            </a:r>
            <a:r>
              <a:rPr lang="en-US" sz="2200" dirty="0" err="1" smtClean="0">
                <a:latin typeface="Times" pitchFamily="18" charset="0"/>
              </a:rPr>
              <a:t>dropsondes</a:t>
            </a:r>
            <a:r>
              <a:rPr lang="en-US" sz="2200" dirty="0" smtClean="0">
                <a:latin typeface="Times" pitchFamily="18" charset="0"/>
              </a:rPr>
              <a:t> released in the eye.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 	Provide improved guidance on surface pressure corrections based 	on wind speed at splashdown.</a:t>
            </a:r>
          </a:p>
          <a:p>
            <a:pPr marL="457200" indent="-457200">
              <a:buFont typeface="+mj-lt"/>
              <a:buAutoNum type="arabicPeriod"/>
            </a:pPr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>
                <a:latin typeface="Times" pitchFamily="18" charset="0"/>
              </a:rPr>
              <a:t>To use a similar approach to provide estimates of </a:t>
            </a:r>
            <a:r>
              <a:rPr lang="en-US" sz="2200" dirty="0" err="1">
                <a:latin typeface="Times" pitchFamily="18" charset="0"/>
              </a:rPr>
              <a:t>undersampling</a:t>
            </a:r>
            <a:r>
              <a:rPr lang="en-US" sz="2200" dirty="0">
                <a:latin typeface="Times" pitchFamily="18" charset="0"/>
              </a:rPr>
              <a:t> of 	surface wind speed provided by </a:t>
            </a:r>
            <a:r>
              <a:rPr lang="en-US" sz="2200" dirty="0" err="1">
                <a:latin typeface="Times" pitchFamily="18" charset="0"/>
              </a:rPr>
              <a:t>scatterometers</a:t>
            </a:r>
            <a:r>
              <a:rPr lang="en-US" sz="2200" dirty="0">
                <a:latin typeface="Times" pitchFamily="18" charset="0"/>
              </a:rPr>
              <a:t>.</a:t>
            </a:r>
            <a:br>
              <a:rPr lang="en-US" sz="2200" dirty="0">
                <a:latin typeface="Times" pitchFamily="18" charset="0"/>
              </a:rPr>
            </a:br>
            <a:r>
              <a:rPr lang="en-US" sz="2200" dirty="0">
                <a:latin typeface="Times" pitchFamily="18" charset="0"/>
              </a:rPr>
              <a:t/>
            </a:r>
            <a:br>
              <a:rPr lang="en-US" sz="2200" dirty="0">
                <a:latin typeface="Times" pitchFamily="18" charset="0"/>
              </a:rPr>
            </a:br>
            <a:r>
              <a:rPr lang="en-US" sz="2200" dirty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 	Provide guidance for how much to increase surface wind speed 	estimates from </a:t>
            </a:r>
            <a:r>
              <a:rPr lang="en-US" sz="2200" dirty="0" err="1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scatterometer</a:t>
            </a:r>
            <a:r>
              <a:rPr lang="en-US" sz="2200" dirty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Times" pitchFamily="18" charset="0"/>
                <a:sym typeface="Wingdings" panose="05000000000000000000" pitchFamily="2" charset="2"/>
              </a:rPr>
              <a:t>overpasses.</a:t>
            </a:r>
            <a:endParaRPr lang="en-US" sz="2200" dirty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2200" dirty="0" smtClean="0">
              <a:solidFill>
                <a:srgbClr val="0000FF"/>
              </a:solidFill>
              <a:latin typeface="Times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05616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762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" pitchFamily="18" charset="0"/>
              </a:rPr>
              <a:t>III. Simulation Data Sets</a:t>
            </a:r>
            <a:endParaRPr lang="en-US" sz="2800" dirty="0">
              <a:solidFill>
                <a:srgbClr val="C00000"/>
              </a:solidFill>
              <a:latin typeface="Times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15400"/>
            <a:ext cx="9144000" cy="5712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" pitchFamily="18" charset="0"/>
              </a:rPr>
              <a:t>To sample a wider variety of intensities and structures, we are using 5 minute output from these simulations: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Hurricane Nature Run 1  (WRF 3.2.1)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Hurricane Nature Run 2  (WRF 3.4.1)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Hurricane Bill (2009) – from Moon and Nolan (2015a,b)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Idealized Category 5 Hurricane  (SST 29, shear 10 knots)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Idealized Category 2 Hurricane  (SST 27, shear 20 knots)</a:t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/>
            </a:r>
            <a:br>
              <a:rPr lang="en-US" sz="2200" dirty="0" smtClean="0">
                <a:latin typeface="Times" pitchFamily="18" charset="0"/>
              </a:rPr>
            </a:br>
            <a:r>
              <a:rPr lang="en-US" sz="2200" dirty="0" smtClean="0">
                <a:latin typeface="Times" pitchFamily="18" charset="0"/>
              </a:rPr>
              <a:t>These simulations were performed or re-performed with the same resolution, vertical levels, and physics parameterizations as HNR1 and HNR2.</a:t>
            </a:r>
            <a:endParaRPr lang="en-US" sz="2200" dirty="0">
              <a:latin typeface="Times" pitchFamily="18" charset="0"/>
            </a:endParaRPr>
          </a:p>
          <a:p>
            <a:endParaRPr lang="en-US" sz="2200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16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258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" pitchFamily="18" charset="0"/>
              </a:rPr>
              <a:t>IV. Wind Speed </a:t>
            </a:r>
            <a:r>
              <a:rPr lang="en-US" sz="2800" dirty="0" err="1" smtClean="0">
                <a:solidFill>
                  <a:srgbClr val="C00000"/>
                </a:solidFill>
                <a:latin typeface="Times" pitchFamily="18" charset="0"/>
              </a:rPr>
              <a:t>Undersampling</a:t>
            </a:r>
            <a:endParaRPr lang="en-US" sz="2800" dirty="0">
              <a:solidFill>
                <a:srgbClr val="C00000"/>
              </a:solidFill>
              <a:latin typeface="Times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762000"/>
            <a:ext cx="7620000" cy="5715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67400" y="1676400"/>
            <a:ext cx="3276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" pitchFamily="18" charset="0"/>
              </a:rPr>
              <a:t>8 simulated figure-4s</a:t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every</a:t>
            </a:r>
            <a:r>
              <a:rPr lang="en-US" sz="2000" dirty="0">
                <a:latin typeface="Times" pitchFamily="18" charset="0"/>
              </a:rPr>
              <a:t> </a:t>
            </a:r>
            <a:r>
              <a:rPr lang="en-US" sz="2000" dirty="0" smtClean="0">
                <a:latin typeface="Times" pitchFamily="18" charset="0"/>
              </a:rPr>
              <a:t>3 hours</a:t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/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Mean </a:t>
            </a:r>
            <a:r>
              <a:rPr lang="en-US" sz="2000" dirty="0" err="1" smtClean="0">
                <a:latin typeface="Times" pitchFamily="18" charset="0"/>
              </a:rPr>
              <a:t>undersampling</a:t>
            </a:r>
            <a:r>
              <a:rPr lang="en-US" sz="2000" dirty="0" smtClean="0">
                <a:latin typeface="Times" pitchFamily="18" charset="0"/>
              </a:rPr>
              <a:t> of</a:t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“best track” intensity is 11%</a:t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/>
            </a:r>
            <a:br>
              <a:rPr lang="en-US" sz="2000" dirty="0" smtClean="0">
                <a:latin typeface="Times" pitchFamily="18" charset="0"/>
              </a:rPr>
            </a:br>
            <a:r>
              <a:rPr lang="en-US" sz="2000" dirty="0" smtClean="0">
                <a:latin typeface="Times" pitchFamily="18" charset="0"/>
              </a:rPr>
              <a:t>14% during RI</a:t>
            </a:r>
            <a:endParaRPr lang="en-US" sz="2000" dirty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160" y="784"/>
            <a:ext cx="3657598" cy="27431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3587353" cy="26905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33800" y="457984"/>
            <a:ext cx="19305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Nature Run 2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Typical</a:t>
            </a:r>
            <a:br>
              <a:rPr lang="en-US" sz="2000" dirty="0" smtClean="0"/>
            </a:br>
            <a:r>
              <a:rPr lang="en-US" sz="2000" dirty="0" smtClean="0"/>
              <a:t>Underestimate: 16%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971800"/>
            <a:ext cx="3657599" cy="27424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33800" y="3200400"/>
            <a:ext cx="19305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Hurricane Bill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Typical</a:t>
            </a:r>
            <a:br>
              <a:rPr lang="en-US" sz="2000" dirty="0" smtClean="0"/>
            </a:br>
            <a:r>
              <a:rPr lang="en-US" sz="2000" dirty="0" smtClean="0"/>
              <a:t>Underestimate: </a:t>
            </a:r>
            <a:r>
              <a:rPr lang="en-US" sz="2000" dirty="0"/>
              <a:t>5</a:t>
            </a:r>
            <a:r>
              <a:rPr lang="en-US" sz="2000" dirty="0" smtClean="0"/>
              <a:t>%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21" y="3048000"/>
            <a:ext cx="3567279" cy="26754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59436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Times" pitchFamily="18" charset="0"/>
              </a:rPr>
              <a:t>Undersampling</a:t>
            </a:r>
            <a:r>
              <a:rPr lang="en-US" sz="2000" dirty="0" smtClean="0">
                <a:latin typeface="Times" pitchFamily="18" charset="0"/>
              </a:rPr>
              <a:t> seems to be: Greater for larger size, more asymmetry.</a:t>
            </a:r>
          </a:p>
          <a:p>
            <a:r>
              <a:rPr lang="en-US" sz="2000" dirty="0">
                <a:latin typeface="Times" pitchFamily="18" charset="0"/>
              </a:rPr>
              <a:t> </a:t>
            </a:r>
            <a:r>
              <a:rPr lang="en-US" sz="2000" dirty="0" smtClean="0">
                <a:latin typeface="Times" pitchFamily="18" charset="0"/>
              </a:rPr>
              <a:t>                                              Less for higher intensity.</a:t>
            </a:r>
            <a:endParaRPr lang="en-US" sz="2000" dirty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932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49" y="914400"/>
            <a:ext cx="7852600" cy="563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67400" y="304800"/>
            <a:ext cx="3400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symmetry = </a:t>
            </a:r>
            <a:r>
              <a:rPr lang="en-US" sz="2000" dirty="0" err="1" smtClean="0"/>
              <a:t>sqrt</a:t>
            </a:r>
            <a:r>
              <a:rPr lang="en-US" sz="2000" dirty="0" smtClean="0"/>
              <a:t>(V</a:t>
            </a:r>
            <a:r>
              <a:rPr lang="en-US" sz="2000" baseline="-25000" dirty="0" smtClean="0"/>
              <a:t>1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V</a:t>
            </a:r>
            <a:r>
              <a:rPr lang="en-US" sz="2000" baseline="-25000" dirty="0" smtClean="0"/>
              <a:t>2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)/V</a:t>
            </a:r>
            <a:r>
              <a:rPr lang="en-US" sz="2000" baseline="-25000" dirty="0" smtClean="0"/>
              <a:t>0</a:t>
            </a:r>
            <a:endParaRPr lang="en-US" sz="2000" baseline="-25000" dirty="0"/>
          </a:p>
        </p:txBody>
      </p:sp>
      <p:sp>
        <p:nvSpPr>
          <p:cNvPr id="4" name="Rectangle 3"/>
          <p:cNvSpPr/>
          <p:nvPr/>
        </p:nvSpPr>
        <p:spPr>
          <a:xfrm>
            <a:off x="3276600" y="762000"/>
            <a:ext cx="2514600" cy="2971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3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22711"/>
              </p:ext>
            </p:extLst>
          </p:nvPr>
        </p:nvGraphicFramePr>
        <p:xfrm>
          <a:off x="228600" y="1828800"/>
          <a:ext cx="75438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1066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r>
                        <a:rPr lang="en-US" baseline="0" dirty="0" smtClean="0"/>
                        <a:t> 3-5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Large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71497"/>
            <a:ext cx="8610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  <a:t>V. Implementation</a:t>
            </a:r>
            <a:br>
              <a:rPr lang="en-US" sz="2400" dirty="0" smtClean="0">
                <a:solidFill>
                  <a:srgbClr val="C00000"/>
                </a:solidFill>
                <a:latin typeface="Times" pitchFamily="18" charset="0"/>
              </a:rPr>
            </a:br>
            <a:endParaRPr lang="en-US" sz="2400" dirty="0">
              <a:solidFill>
                <a:srgbClr val="C00000"/>
              </a:solidFill>
              <a:latin typeface="Times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" pitchFamily="18" charset="0"/>
              </a:rPr>
              <a:t>How can forecasters use this information in real time?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Times" pitchFamily="18" charset="0"/>
            </a:endParaRPr>
          </a:p>
          <a:p>
            <a:pPr algn="ctr"/>
            <a:r>
              <a:rPr lang="en-US" sz="2000" dirty="0" smtClean="0">
                <a:latin typeface="Times" pitchFamily="18" charset="0"/>
              </a:rPr>
              <a:t>Preliminary idea:</a:t>
            </a:r>
            <a:br>
              <a:rPr lang="en-US" sz="2000" dirty="0" smtClean="0">
                <a:latin typeface="Times" pitchFamily="18" charset="0"/>
              </a:rPr>
            </a:br>
            <a:endParaRPr lang="en-US" sz="2000" dirty="0">
              <a:latin typeface="Times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924800" y="2895600"/>
            <a:ext cx="0" cy="320040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6248400"/>
            <a:ext cx="563880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77200" y="28956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"/>
                <a:cs typeface="Times"/>
              </a:rPr>
              <a:t>Less</a:t>
            </a:r>
            <a:endParaRPr lang="en-US" b="1" dirty="0">
              <a:latin typeface="Times"/>
              <a:cs typeface="Time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63246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"/>
                <a:cs typeface="Times"/>
              </a:rPr>
              <a:t>Less</a:t>
            </a:r>
            <a:endParaRPr lang="en-US" b="1" dirty="0">
              <a:latin typeface="Times"/>
              <a:cs typeface="Time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7200" y="56388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"/>
                <a:cs typeface="Times"/>
              </a:rPr>
              <a:t>More</a:t>
            </a:r>
            <a:endParaRPr lang="en-US" b="1" dirty="0">
              <a:latin typeface="Times"/>
              <a:cs typeface="Time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0" y="63246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"/>
                <a:cs typeface="Times"/>
              </a:rPr>
              <a:t>More</a:t>
            </a:r>
            <a:endParaRPr lang="en-US" b="1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6438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914</Words>
  <Application>Microsoft Macintosh PowerPoint</Application>
  <PresentationFormat>On-screen Show (4:3)</PresentationFormat>
  <Paragraphs>274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Guidance on Observational Undersampling over the Tropical Cyclone Lifecycle</vt:lpstr>
      <vt:lpstr>I. Previous Work</vt:lpstr>
      <vt:lpstr>PowerPoint Presentation</vt:lpstr>
      <vt:lpstr>II. Project Goals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II. Project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Brad Klotz</cp:lastModifiedBy>
  <cp:revision>249</cp:revision>
  <dcterms:created xsi:type="dcterms:W3CDTF">2016-03-10T23:33:25Z</dcterms:created>
  <dcterms:modified xsi:type="dcterms:W3CDTF">2017-06-08T13:05:48Z</dcterms:modified>
</cp:coreProperties>
</file>