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4" r:id="rId3"/>
    <p:sldId id="266" r:id="rId4"/>
    <p:sldId id="270" r:id="rId5"/>
    <p:sldId id="271" r:id="rId6"/>
    <p:sldId id="268" r:id="rId7"/>
    <p:sldId id="272" r:id="rId8"/>
    <p:sldId id="257" r:id="rId9"/>
    <p:sldId id="258" r:id="rId10"/>
    <p:sldId id="259" r:id="rId11"/>
    <p:sldId id="260" r:id="rId12"/>
    <p:sldId id="263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7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0FF0B-A8A6-421D-AFF3-2E9C231ED29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B6B7B-889C-4740-A431-15BA20E0E12D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3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A3AF-13DA-41A7-AB94-300B4DA876F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4874E-8066-46FB-98EA-17848048CB2F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160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9D0E4-305B-4CE4-8CC3-273496F80A1B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994FF-C95A-4B4F-9008-AB2235EE9BEA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88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5C2A8-0DF2-42FA-B3B1-093EFA555196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02D70-5733-486F-B7C2-54AD3BFF581C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049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2CB13-156C-4463-AC4E-9B52AE3EE81A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14C0B-8065-487C-B2BF-147172572891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222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1342-BB11-4FA7-8F3D-DF2DE65264D0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A93F4-B09A-4971-BD32-2A8F1A8B96D6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14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E587A-F655-4309-B2F2-1C1C2EA3A22D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C9E45-C0BB-48DC-BB65-320DC812727B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060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4365F-8078-47A6-9071-BFE3337F5D55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63E28-C31E-4A7D-912B-6AA59568EE3E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0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CFEC-A3FA-48D8-8FB8-2F20DC458432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01474-92DA-40E5-8CDB-E01669062682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82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A3798-E0B1-4473-82AD-EAB2CABB817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8255A-C447-458F-8A63-B779DB15039E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174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CE0D-177D-4823-9F8D-14F0CA2229D8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12B08-1E9B-476D-B66D-F44483D44979}" type="slidenum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695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685800">
              <a:defRPr/>
            </a:pPr>
            <a:fld id="{FE5DF36C-698D-4ABD-B803-92E39079DBCF}" type="datetime1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685800">
                <a:defRPr/>
              </a:pPr>
              <a:t>6/7/2017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685800"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685800">
              <a:defRPr/>
            </a:pPr>
            <a:fld id="{01F76A39-53A6-4200-8301-D267E52C03EF}" type="slidenum">
              <a:rPr lang="en-US">
                <a:solidFill>
                  <a:prstClr val="white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635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210741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u="sng" dirty="0" smtClean="0">
                <a:solidFill>
                  <a:schemeClr val="bg1"/>
                </a:solidFill>
                <a:latin typeface="Helvetica"/>
                <a:cs typeface="Helvetica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Helvetica"/>
                <a:cs typeface="Helvetica"/>
              </a:rPr>
              <a:t>nalysis of </a:t>
            </a:r>
            <a:r>
              <a:rPr lang="en-US" sz="3000" b="1" u="sng" dirty="0" smtClean="0">
                <a:solidFill>
                  <a:schemeClr val="bg1"/>
                </a:solidFill>
                <a:latin typeface="Helvetica"/>
                <a:cs typeface="Helvetica"/>
              </a:rPr>
              <a:t>I</a:t>
            </a:r>
            <a:r>
              <a:rPr lang="en-US" sz="3000" dirty="0" smtClean="0">
                <a:solidFill>
                  <a:schemeClr val="bg1"/>
                </a:solidFill>
                <a:latin typeface="Helvetica"/>
                <a:cs typeface="Helvetica"/>
              </a:rPr>
              <a:t>ntensification </a:t>
            </a:r>
            <a:r>
              <a:rPr lang="en-US" sz="3000" b="1" u="sng" dirty="0" smtClean="0">
                <a:solidFill>
                  <a:schemeClr val="bg1"/>
                </a:solidFill>
                <a:latin typeface="Helvetica"/>
                <a:cs typeface="Helvetica"/>
              </a:rPr>
              <a:t>P</a:t>
            </a:r>
            <a:r>
              <a:rPr lang="en-US" sz="3000" dirty="0" smtClean="0">
                <a:solidFill>
                  <a:schemeClr val="bg1"/>
                </a:solidFill>
                <a:latin typeface="Helvetica"/>
                <a:cs typeface="Helvetica"/>
              </a:rPr>
              <a:t>rocesses </a:t>
            </a:r>
            <a:r>
              <a:rPr lang="en-US" sz="3000" b="1" u="sng" dirty="0" err="1" smtClean="0">
                <a:solidFill>
                  <a:schemeClr val="bg1"/>
                </a:solidFill>
                <a:latin typeface="Helvetica"/>
                <a:cs typeface="Helvetica"/>
              </a:rPr>
              <a:t>E</a:t>
            </a:r>
            <a:r>
              <a:rPr lang="en-US" sz="3000" b="1" u="sng" dirty="0" err="1">
                <a:solidFill>
                  <a:schemeClr val="bg1"/>
                </a:solidFill>
                <a:latin typeface="Helvetica"/>
                <a:cs typeface="Helvetica"/>
              </a:rPr>
              <a:t>X</a:t>
            </a:r>
            <a:r>
              <a:rPr lang="en-US" sz="3000" dirty="0" err="1" smtClean="0">
                <a:solidFill>
                  <a:schemeClr val="bg1"/>
                </a:solidFill>
                <a:latin typeface="Helvetica"/>
                <a:cs typeface="Helvetica"/>
              </a:rPr>
              <a:t>periment</a:t>
            </a:r>
            <a:r>
              <a:rPr lang="en-US" sz="3000" dirty="0" smtClean="0">
                <a:solidFill>
                  <a:schemeClr val="bg1"/>
                </a:solidFill>
                <a:latin typeface="Helvetica"/>
                <a:cs typeface="Helvetica"/>
              </a:rPr>
              <a:t> (AIPEX</a:t>
            </a:r>
            <a:r>
              <a:rPr lang="en-US" sz="3000" dirty="0" smtClean="0">
                <a:solidFill>
                  <a:schemeClr val="bg1"/>
                </a:solidFill>
                <a:latin typeface="Helvetica"/>
                <a:cs typeface="Helvetica"/>
              </a:rPr>
              <a:t>)</a:t>
            </a:r>
            <a:endParaRPr lang="en-US" sz="3000" dirty="0" smtClean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endParaRPr lang="en-US" sz="3000" dirty="0" smtClean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r>
              <a:rPr lang="en-US" sz="2400" i="1" dirty="0" smtClean="0">
                <a:solidFill>
                  <a:schemeClr val="bg1"/>
                </a:solidFill>
                <a:latin typeface="Helvetica"/>
                <a:cs typeface="Helvetica"/>
              </a:rPr>
              <a:t>The Science and Motivation</a:t>
            </a:r>
            <a:endParaRPr lang="en-US" sz="2400" i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3412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Helvetica"/>
                <a:cs typeface="Helvetica"/>
              </a:rPr>
              <a:t>PIs: Jon Zawislak, Rob Rogers, </a:t>
            </a:r>
            <a:r>
              <a:rPr lang="en-US" sz="2400" b="1" i="1" dirty="0" smtClean="0">
                <a:solidFill>
                  <a:schemeClr val="bg1"/>
                </a:solidFill>
                <a:latin typeface="Helvetica"/>
                <a:cs typeface="Helvetica"/>
              </a:rPr>
              <a:t>Leon </a:t>
            </a:r>
            <a:r>
              <a:rPr lang="en-US" sz="2400" b="1" i="1" dirty="0" smtClean="0">
                <a:solidFill>
                  <a:schemeClr val="bg1"/>
                </a:solidFill>
                <a:latin typeface="Helvetica"/>
                <a:cs typeface="Helvetica"/>
              </a:rPr>
              <a:t>Nguyen (presenting)</a:t>
            </a:r>
            <a:r>
              <a:rPr lang="en-US" sz="2400" dirty="0" smtClean="0">
                <a:solidFill>
                  <a:schemeClr val="bg1"/>
                </a:solidFill>
                <a:latin typeface="Helvetica"/>
                <a:cs typeface="Helvetica"/>
              </a:rPr>
              <a:t>, </a:t>
            </a:r>
            <a:r>
              <a:rPr lang="en-US" sz="2400" dirty="0" smtClean="0">
                <a:solidFill>
                  <a:schemeClr val="bg1"/>
                </a:solidFill>
                <a:latin typeface="Helvetica"/>
                <a:cs typeface="Helvetica"/>
              </a:rPr>
              <a:t>John Kaplan, Jason Dunion, Paul Reasor, Jun Zhang</a:t>
            </a:r>
            <a:endParaRPr lang="en-US" sz="24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28" name="Picture 4" descr="http://cdn.thinqon.com/userData/userContributedImages/685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09800"/>
            <a:ext cx="338328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6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10939" y="901478"/>
            <a:ext cx="1990030" cy="438580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2400" i="1" u="sng" dirty="0">
                <a:solidFill>
                  <a:prstClr val="black"/>
                </a:solidFill>
              </a:rPr>
              <a:t>Non-intensifier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85800" y="870336"/>
            <a:ext cx="7568501" cy="4114800"/>
            <a:chOff x="685800" y="870336"/>
            <a:chExt cx="7568501" cy="4781321"/>
          </a:xfrm>
        </p:grpSpPr>
        <p:sp>
          <p:nvSpPr>
            <p:cNvPr id="4" name="Rectangle 3"/>
            <p:cNvSpPr/>
            <p:nvPr/>
          </p:nvSpPr>
          <p:spPr>
            <a:xfrm>
              <a:off x="725916" y="870336"/>
              <a:ext cx="7528385" cy="478132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85800" y="877824"/>
              <a:ext cx="7315200" cy="4767072"/>
              <a:chOff x="685800" y="658368"/>
              <a:chExt cx="7315200" cy="3583139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685800" y="658368"/>
                <a:ext cx="7315200" cy="3583139"/>
                <a:chOff x="685800" y="658368"/>
                <a:chExt cx="7315200" cy="3583140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685800" y="658368"/>
                  <a:ext cx="7315200" cy="3583140"/>
                  <a:chOff x="685800" y="658368"/>
                  <a:chExt cx="7315200" cy="3583140"/>
                </a:xfrm>
              </p:grpSpPr>
              <p:pic>
                <p:nvPicPr>
                  <p:cNvPr id="16" name="Picture 2" descr="G:\HRD obs study\figs\fig16\v2\schematic_v6_tilted.pn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4755" t="11171" r="9767" b="11253"/>
                  <a:stretch/>
                </p:blipFill>
                <p:spPr bwMode="auto">
                  <a:xfrm>
                    <a:off x="1802572" y="658368"/>
                    <a:ext cx="6198428" cy="358314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5691120" y="2241642"/>
                    <a:ext cx="386963" cy="329656"/>
                  </a:xfrm>
                  <a:prstGeom prst="rect">
                    <a:avLst/>
                  </a:prstGeom>
                  <a:noFill/>
                </p:spPr>
                <p:txBody>
                  <a:bodyPr wrap="none" lIns="68579" tIns="34289" rIns="68579" bIns="34289" rtlCol="0">
                    <a:spAutoFit/>
                  </a:bodyPr>
                  <a:lstStyle/>
                  <a:p>
                    <a:pPr defTabSz="685783"/>
                    <a:r>
                      <a:rPr lang="en-US" sz="2400" b="1" dirty="0">
                        <a:solidFill>
                          <a:prstClr val="black"/>
                        </a:solidFill>
                      </a:rPr>
                      <a:t>a)</a:t>
                    </a:r>
                  </a:p>
                </p:txBody>
              </p:sp>
              <p:grpSp>
                <p:nvGrpSpPr>
                  <p:cNvPr id="18" name="Group 17"/>
                  <p:cNvGrpSpPr/>
                  <p:nvPr/>
                </p:nvGrpSpPr>
                <p:grpSpPr>
                  <a:xfrm>
                    <a:off x="685800" y="3333750"/>
                    <a:ext cx="1135766" cy="794976"/>
                    <a:chOff x="179947" y="3729667"/>
                    <a:chExt cx="1792231" cy="1436033"/>
                  </a:xfrm>
                </p:grpSpPr>
                <p:grpSp>
                  <p:nvGrpSpPr>
                    <p:cNvPr id="20" name="Group 19"/>
                    <p:cNvGrpSpPr/>
                    <p:nvPr/>
                  </p:nvGrpSpPr>
                  <p:grpSpPr>
                    <a:xfrm>
                      <a:off x="559223" y="3926078"/>
                      <a:ext cx="1032470" cy="1030231"/>
                      <a:chOff x="559223" y="3926078"/>
                      <a:chExt cx="1032470" cy="1030231"/>
                    </a:xfrm>
                  </p:grpSpPr>
                  <p:cxnSp>
                    <p:nvCxnSpPr>
                      <p:cNvPr id="25" name="Straight Arrow Connector 24"/>
                      <p:cNvCxnSpPr/>
                      <p:nvPr/>
                    </p:nvCxnSpPr>
                    <p:spPr>
                      <a:xfrm flipV="1">
                        <a:off x="559223" y="3926078"/>
                        <a:ext cx="0" cy="997293"/>
                      </a:xfrm>
                      <a:prstGeom prst="straightConnector1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  <a:miter lim="800000"/>
                        <a:tailEnd type="stealth" w="lg" len="lg"/>
                      </a:ln>
                      <a:effectLst/>
                    </p:spPr>
                  </p:cxnSp>
                  <p:cxnSp>
                    <p:nvCxnSpPr>
                      <p:cNvPr id="26" name="Straight Arrow Connector 25"/>
                      <p:cNvCxnSpPr/>
                      <p:nvPr/>
                    </p:nvCxnSpPr>
                    <p:spPr>
                      <a:xfrm flipV="1">
                        <a:off x="559223" y="4920833"/>
                        <a:ext cx="1032470" cy="2537"/>
                      </a:xfrm>
                      <a:prstGeom prst="straightConnector1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  <a:miter lim="800000"/>
                        <a:tailEnd type="stealth" w="lg" len="lg"/>
                      </a:ln>
                      <a:effectLst/>
                    </p:spPr>
                  </p:cxnSp>
                  <p:cxnSp>
                    <p:nvCxnSpPr>
                      <p:cNvPr id="27" name="Straight Arrow Connector 26"/>
                      <p:cNvCxnSpPr/>
                      <p:nvPr/>
                    </p:nvCxnSpPr>
                    <p:spPr>
                      <a:xfrm flipV="1">
                        <a:off x="559223" y="4500012"/>
                        <a:ext cx="729582" cy="456297"/>
                      </a:xfrm>
                      <a:prstGeom prst="straightConnector1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  <a:miter lim="800000"/>
                        <a:tailEnd type="stealth" w="lg" len="lg"/>
                      </a:ln>
                      <a:effectLst/>
                      <a:scene3d>
                        <a:camera prst="orthographicFront">
                          <a:rot lat="1800000" lon="0" rev="0"/>
                        </a:camera>
                        <a:lightRig rig="threePt" dir="t"/>
                      </a:scene3d>
                    </p:spPr>
                  </p:cxnSp>
                </p:grpSp>
                <p:grpSp>
                  <p:nvGrpSpPr>
                    <p:cNvPr id="21" name="Group 20"/>
                    <p:cNvGrpSpPr/>
                    <p:nvPr/>
                  </p:nvGrpSpPr>
                  <p:grpSpPr>
                    <a:xfrm>
                      <a:off x="179947" y="3729667"/>
                      <a:ext cx="1792231" cy="1436033"/>
                      <a:chOff x="253183" y="3644981"/>
                      <a:chExt cx="1792231" cy="1436033"/>
                    </a:xfrm>
                  </p:grpSpPr>
                  <p:sp>
                    <p:nvSpPr>
                      <p:cNvPr id="22" name="TextBox 21"/>
                      <p:cNvSpPr txBox="1"/>
                      <p:nvPr/>
                    </p:nvSpPr>
                    <p:spPr>
                      <a:xfrm>
                        <a:off x="253183" y="3644981"/>
                        <a:ext cx="450822" cy="45967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6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</a:rPr>
                          <a:t>z</a:t>
                        </a:r>
                        <a:endPara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23" name="TextBox 22"/>
                      <p:cNvSpPr txBox="1"/>
                      <p:nvPr/>
                    </p:nvSpPr>
                    <p:spPr>
                      <a:xfrm>
                        <a:off x="1594592" y="4621339"/>
                        <a:ext cx="450822" cy="45967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6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</a:rPr>
                          <a:t>x</a:t>
                        </a:r>
                        <a:endPara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24" name="TextBox 23"/>
                      <p:cNvSpPr txBox="1"/>
                      <p:nvPr/>
                    </p:nvSpPr>
                    <p:spPr>
                      <a:xfrm>
                        <a:off x="1215128" y="4057921"/>
                        <a:ext cx="450822" cy="459674"/>
                      </a:xfrm>
                      <a:prstGeom prst="rect">
                        <a:avLst/>
                      </a:prstGeom>
                      <a:noFill/>
                      <a:scene3d>
                        <a:camera prst="orthographicFront">
                          <a:rot lat="1800000" lon="0" rev="0"/>
                        </a:camera>
                        <a:lightRig rig="threePt" dir="t"/>
                      </a:scene3d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6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</a:rPr>
                          <a:t>y</a:t>
                        </a:r>
                      </a:p>
                    </p:txBody>
                  </p:sp>
                </p:grpSp>
              </p:grpSp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1110938" y="676107"/>
                    <a:ext cx="1990030" cy="329656"/>
                  </a:xfrm>
                  <a:prstGeom prst="rect">
                    <a:avLst/>
                  </a:prstGeom>
                  <a:noFill/>
                </p:spPr>
                <p:txBody>
                  <a:bodyPr wrap="none" lIns="68579" tIns="34289" rIns="68579" bIns="34289" rtlCol="0">
                    <a:spAutoFit/>
                  </a:bodyPr>
                  <a:lstStyle/>
                  <a:p>
                    <a:pPr defTabSz="685783"/>
                    <a:r>
                      <a:rPr lang="en-US" sz="2400" i="1" u="sng" dirty="0">
                        <a:solidFill>
                          <a:prstClr val="black"/>
                        </a:solidFill>
                      </a:rPr>
                      <a:t>Non-intensifier</a:t>
                    </a:r>
                  </a:p>
                </p:txBody>
              </p: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3696840" y="1752023"/>
                  <a:ext cx="399787" cy="329656"/>
                </a:xfrm>
                <a:prstGeom prst="rect">
                  <a:avLst/>
                </a:prstGeom>
                <a:noFill/>
              </p:spPr>
              <p:txBody>
                <a:bodyPr wrap="none" lIns="68579" tIns="34289" rIns="68579" bIns="34289" rtlCol="0">
                  <a:spAutoFit/>
                </a:bodyPr>
                <a:lstStyle/>
                <a:p>
                  <a:pPr defTabSz="685783"/>
                  <a:r>
                    <a:rPr lang="en-US" sz="2400" b="1" dirty="0">
                      <a:solidFill>
                        <a:prstClr val="black"/>
                      </a:solidFill>
                    </a:rPr>
                    <a:t>b)</a:t>
                  </a: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3733800" y="2488150"/>
                <a:ext cx="362918" cy="329656"/>
              </a:xfrm>
              <a:prstGeom prst="rect">
                <a:avLst/>
              </a:prstGeom>
              <a:noFill/>
            </p:spPr>
            <p:txBody>
              <a:bodyPr wrap="none" lIns="68579" tIns="34289" rIns="68579" bIns="34289" rtlCol="0">
                <a:spAutoFit/>
              </a:bodyPr>
              <a:lstStyle/>
              <a:p>
                <a:pPr defTabSz="685783"/>
                <a:r>
                  <a:rPr lang="en-US" sz="2400" b="1" dirty="0">
                    <a:solidFill>
                      <a:prstClr val="black"/>
                    </a:solidFill>
                  </a:rPr>
                  <a:t>c)</a:t>
                </a:r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483980" y="5105400"/>
            <a:ext cx="7898019" cy="1177243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 smtClean="0">
                <a:solidFill>
                  <a:prstClr val="black"/>
                </a:solidFill>
              </a:rPr>
              <a:t>Main </a:t>
            </a:r>
            <a:r>
              <a:rPr lang="en-US" sz="1600" dirty="0">
                <a:solidFill>
                  <a:prstClr val="black"/>
                </a:solidFill>
              </a:rPr>
              <a:t>precipitation/convection downshear left, little to no </a:t>
            </a:r>
            <a:r>
              <a:rPr lang="en-US" sz="1600" dirty="0" smtClean="0">
                <a:solidFill>
                  <a:prstClr val="black"/>
                </a:solidFill>
              </a:rPr>
              <a:t>precipitation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Significant dry air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2400" b="1" dirty="0">
                <a:solidFill>
                  <a:prstClr val="black"/>
                </a:solidFill>
              </a:rPr>
              <a:t>Subsidence signatures </a:t>
            </a:r>
            <a:r>
              <a:rPr lang="en-US" sz="2400" b="1" dirty="0" err="1">
                <a:solidFill>
                  <a:prstClr val="black"/>
                </a:solidFill>
              </a:rPr>
              <a:t>upshear</a:t>
            </a:r>
            <a:endParaRPr lang="en-US" sz="2400" b="1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Broad area of PBL cooling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r>
              <a:rPr lang="en-US" sz="1600" dirty="0">
                <a:solidFill>
                  <a:prstClr val="black"/>
                </a:solidFill>
              </a:rPr>
              <a:t>, limited recovery of PBL entropy downshear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600" y="156376"/>
            <a:ext cx="8915452" cy="377024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>
                <a:solidFill>
                  <a:schemeClr val="bg1"/>
                </a:solidFill>
              </a:rPr>
              <a:t>Schematic of vortex and precipitation structures associated with non-intensifying TCs</a:t>
            </a:r>
          </a:p>
        </p:txBody>
      </p:sp>
    </p:spTree>
    <p:extLst>
      <p:ext uri="{BB962C8B-B14F-4D97-AF65-F5344CB8AC3E}">
        <p14:creationId xmlns:p14="http://schemas.microsoft.com/office/powerpoint/2010/main" val="126955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5800" y="870336"/>
            <a:ext cx="7568501" cy="4114800"/>
            <a:chOff x="685800" y="870336"/>
            <a:chExt cx="7568501" cy="4781321"/>
          </a:xfrm>
        </p:grpSpPr>
        <p:sp>
          <p:nvSpPr>
            <p:cNvPr id="4" name="Rectangle 3"/>
            <p:cNvSpPr/>
            <p:nvPr/>
          </p:nvSpPr>
          <p:spPr>
            <a:xfrm>
              <a:off x="725916" y="870336"/>
              <a:ext cx="7528385" cy="478132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685800" y="877824"/>
              <a:ext cx="7315200" cy="4767072"/>
              <a:chOff x="685800" y="658368"/>
              <a:chExt cx="7315200" cy="3583140"/>
            </a:xfrm>
          </p:grpSpPr>
          <p:grpSp>
            <p:nvGrpSpPr>
              <p:cNvPr id="49" name="Group 48"/>
              <p:cNvGrpSpPr/>
              <p:nvPr/>
            </p:nvGrpSpPr>
            <p:grpSpPr>
              <a:xfrm>
                <a:off x="685800" y="658368"/>
                <a:ext cx="7315200" cy="3583140"/>
                <a:chOff x="685800" y="658368"/>
                <a:chExt cx="7315200" cy="3583140"/>
              </a:xfrm>
            </p:grpSpPr>
            <p:grpSp>
              <p:nvGrpSpPr>
                <p:cNvPr id="51" name="Group 50"/>
                <p:cNvGrpSpPr/>
                <p:nvPr/>
              </p:nvGrpSpPr>
              <p:grpSpPr>
                <a:xfrm>
                  <a:off x="685800" y="658368"/>
                  <a:ext cx="7315200" cy="3583140"/>
                  <a:chOff x="685800" y="658368"/>
                  <a:chExt cx="7315200" cy="3583140"/>
                </a:xfrm>
              </p:grpSpPr>
              <p:pic>
                <p:nvPicPr>
                  <p:cNvPr id="53" name="Picture 2" descr="G:\HRD obs study\figs\fig16\v2\schematic_v6_tilted.png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4755" t="11171" r="9767" b="11253"/>
                  <a:stretch/>
                </p:blipFill>
                <p:spPr bwMode="auto">
                  <a:xfrm>
                    <a:off x="1802572" y="658368"/>
                    <a:ext cx="6198428" cy="358314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5691120" y="2241642"/>
                    <a:ext cx="386963" cy="329656"/>
                  </a:xfrm>
                  <a:prstGeom prst="rect">
                    <a:avLst/>
                  </a:prstGeom>
                  <a:noFill/>
                </p:spPr>
                <p:txBody>
                  <a:bodyPr wrap="none" lIns="68579" tIns="34289" rIns="68579" bIns="34289" rtlCol="0">
                    <a:spAutoFit/>
                  </a:bodyPr>
                  <a:lstStyle/>
                  <a:p>
                    <a:pPr defTabSz="685783"/>
                    <a:r>
                      <a:rPr lang="en-US" sz="2400" b="1" dirty="0">
                        <a:solidFill>
                          <a:prstClr val="black"/>
                        </a:solidFill>
                      </a:rPr>
                      <a:t>a)</a:t>
                    </a:r>
                  </a:p>
                </p:txBody>
              </p:sp>
              <p:grpSp>
                <p:nvGrpSpPr>
                  <p:cNvPr id="55" name="Group 54"/>
                  <p:cNvGrpSpPr/>
                  <p:nvPr/>
                </p:nvGrpSpPr>
                <p:grpSpPr>
                  <a:xfrm>
                    <a:off x="685800" y="3333750"/>
                    <a:ext cx="1135766" cy="794976"/>
                    <a:chOff x="179947" y="3729667"/>
                    <a:chExt cx="1792231" cy="1436033"/>
                  </a:xfrm>
                </p:grpSpPr>
                <p:grpSp>
                  <p:nvGrpSpPr>
                    <p:cNvPr id="57" name="Group 56"/>
                    <p:cNvGrpSpPr/>
                    <p:nvPr/>
                  </p:nvGrpSpPr>
                  <p:grpSpPr>
                    <a:xfrm>
                      <a:off x="559223" y="3926078"/>
                      <a:ext cx="1032470" cy="1030231"/>
                      <a:chOff x="559223" y="3926078"/>
                      <a:chExt cx="1032470" cy="1030231"/>
                    </a:xfrm>
                  </p:grpSpPr>
                  <p:cxnSp>
                    <p:nvCxnSpPr>
                      <p:cNvPr id="62" name="Straight Arrow Connector 61"/>
                      <p:cNvCxnSpPr/>
                      <p:nvPr/>
                    </p:nvCxnSpPr>
                    <p:spPr>
                      <a:xfrm flipV="1">
                        <a:off x="559223" y="3926078"/>
                        <a:ext cx="0" cy="997293"/>
                      </a:xfrm>
                      <a:prstGeom prst="straightConnector1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  <a:miter lim="800000"/>
                        <a:tailEnd type="stealth" w="lg" len="lg"/>
                      </a:ln>
                      <a:effectLst/>
                    </p:spPr>
                  </p:cxnSp>
                  <p:cxnSp>
                    <p:nvCxnSpPr>
                      <p:cNvPr id="63" name="Straight Arrow Connector 62"/>
                      <p:cNvCxnSpPr/>
                      <p:nvPr/>
                    </p:nvCxnSpPr>
                    <p:spPr>
                      <a:xfrm flipV="1">
                        <a:off x="559223" y="4920833"/>
                        <a:ext cx="1032470" cy="2537"/>
                      </a:xfrm>
                      <a:prstGeom prst="straightConnector1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  <a:miter lim="800000"/>
                        <a:tailEnd type="stealth" w="lg" len="lg"/>
                      </a:ln>
                      <a:effectLst/>
                    </p:spPr>
                  </p:cxnSp>
                  <p:cxnSp>
                    <p:nvCxnSpPr>
                      <p:cNvPr id="64" name="Straight Arrow Connector 63"/>
                      <p:cNvCxnSpPr/>
                      <p:nvPr/>
                    </p:nvCxnSpPr>
                    <p:spPr>
                      <a:xfrm flipV="1">
                        <a:off x="559223" y="4500012"/>
                        <a:ext cx="729582" cy="456297"/>
                      </a:xfrm>
                      <a:prstGeom prst="straightConnector1">
                        <a:avLst/>
                      </a:prstGeom>
                      <a:noFill/>
                      <a:ln w="12700" cap="flat" cmpd="sng" algn="ctr">
                        <a:solidFill>
                          <a:sysClr val="windowText" lastClr="000000"/>
                        </a:solidFill>
                        <a:prstDash val="solid"/>
                        <a:miter lim="800000"/>
                        <a:tailEnd type="stealth" w="lg" len="lg"/>
                      </a:ln>
                      <a:effectLst/>
                      <a:scene3d>
                        <a:camera prst="orthographicFront">
                          <a:rot lat="1800000" lon="0" rev="0"/>
                        </a:camera>
                        <a:lightRig rig="threePt" dir="t"/>
                      </a:scene3d>
                    </p:spPr>
                  </p:cxnSp>
                </p:grpSp>
                <p:grpSp>
                  <p:nvGrpSpPr>
                    <p:cNvPr id="58" name="Group 57"/>
                    <p:cNvGrpSpPr/>
                    <p:nvPr/>
                  </p:nvGrpSpPr>
                  <p:grpSpPr>
                    <a:xfrm>
                      <a:off x="179947" y="3729667"/>
                      <a:ext cx="1792231" cy="1436033"/>
                      <a:chOff x="253183" y="3644981"/>
                      <a:chExt cx="1792231" cy="1436033"/>
                    </a:xfrm>
                  </p:grpSpPr>
                  <p:sp>
                    <p:nvSpPr>
                      <p:cNvPr id="59" name="TextBox 58"/>
                      <p:cNvSpPr txBox="1"/>
                      <p:nvPr/>
                    </p:nvSpPr>
                    <p:spPr>
                      <a:xfrm>
                        <a:off x="253183" y="3644981"/>
                        <a:ext cx="450822" cy="45967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6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</a:rPr>
                          <a:t>z</a:t>
                        </a:r>
                        <a:endPara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0" name="TextBox 59"/>
                      <p:cNvSpPr txBox="1"/>
                      <p:nvPr/>
                    </p:nvSpPr>
                    <p:spPr>
                      <a:xfrm>
                        <a:off x="1594592" y="4621339"/>
                        <a:ext cx="450822" cy="45967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6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</a:rPr>
                          <a:t>x</a:t>
                        </a:r>
                        <a:endPara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1" name="TextBox 60"/>
                      <p:cNvSpPr txBox="1"/>
                      <p:nvPr/>
                    </p:nvSpPr>
                    <p:spPr>
                      <a:xfrm>
                        <a:off x="1215128" y="4057921"/>
                        <a:ext cx="450822" cy="459674"/>
                      </a:xfrm>
                      <a:prstGeom prst="rect">
                        <a:avLst/>
                      </a:prstGeom>
                      <a:noFill/>
                      <a:scene3d>
                        <a:camera prst="orthographicFront">
                          <a:rot lat="1800000" lon="0" rev="0"/>
                        </a:camera>
                        <a:lightRig rig="threePt" dir="t"/>
                      </a:scene3d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6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</a:rPr>
                          <a:t>y</a:t>
                        </a:r>
                      </a:p>
                    </p:txBody>
                  </p:sp>
                </p:grpSp>
              </p:grp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1110938" y="676107"/>
                    <a:ext cx="1990030" cy="329656"/>
                  </a:xfrm>
                  <a:prstGeom prst="rect">
                    <a:avLst/>
                  </a:prstGeom>
                  <a:noFill/>
                </p:spPr>
                <p:txBody>
                  <a:bodyPr wrap="none" lIns="68579" tIns="34289" rIns="68579" bIns="34289" rtlCol="0">
                    <a:spAutoFit/>
                  </a:bodyPr>
                  <a:lstStyle/>
                  <a:p>
                    <a:pPr defTabSz="685783"/>
                    <a:r>
                      <a:rPr lang="en-US" sz="2400" i="1" u="sng" dirty="0">
                        <a:solidFill>
                          <a:prstClr val="black"/>
                        </a:solidFill>
                      </a:rPr>
                      <a:t>Non-intensifier</a:t>
                    </a:r>
                  </a:p>
                </p:txBody>
              </p:sp>
            </p:grpSp>
            <p:sp>
              <p:nvSpPr>
                <p:cNvPr id="52" name="TextBox 51"/>
                <p:cNvSpPr txBox="1"/>
                <p:nvPr/>
              </p:nvSpPr>
              <p:spPr>
                <a:xfrm>
                  <a:off x="3696840" y="1752023"/>
                  <a:ext cx="399787" cy="329656"/>
                </a:xfrm>
                <a:prstGeom prst="rect">
                  <a:avLst/>
                </a:prstGeom>
                <a:noFill/>
              </p:spPr>
              <p:txBody>
                <a:bodyPr wrap="none" lIns="68579" tIns="34289" rIns="68579" bIns="34289" rtlCol="0">
                  <a:spAutoFit/>
                </a:bodyPr>
                <a:lstStyle/>
                <a:p>
                  <a:pPr defTabSz="685783"/>
                  <a:r>
                    <a:rPr lang="en-US" sz="2400" b="1" dirty="0">
                      <a:solidFill>
                        <a:prstClr val="black"/>
                      </a:solidFill>
                    </a:rPr>
                    <a:t>b)</a:t>
                  </a:r>
                </a:p>
              </p:txBody>
            </p:sp>
          </p:grpSp>
          <p:sp>
            <p:nvSpPr>
              <p:cNvPr id="50" name="TextBox 49"/>
              <p:cNvSpPr txBox="1"/>
              <p:nvPr/>
            </p:nvSpPr>
            <p:spPr>
              <a:xfrm>
                <a:off x="3733800" y="2488150"/>
                <a:ext cx="362918" cy="329656"/>
              </a:xfrm>
              <a:prstGeom prst="rect">
                <a:avLst/>
              </a:prstGeom>
              <a:noFill/>
            </p:spPr>
            <p:txBody>
              <a:bodyPr wrap="none" lIns="68579" tIns="34289" rIns="68579" bIns="34289" rtlCol="0">
                <a:spAutoFit/>
              </a:bodyPr>
              <a:lstStyle/>
              <a:p>
                <a:pPr defTabSz="685783"/>
                <a:r>
                  <a:rPr lang="en-US" sz="2400" b="1" dirty="0">
                    <a:solidFill>
                      <a:prstClr val="black"/>
                    </a:solidFill>
                  </a:rPr>
                  <a:t>c)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3181613" y="3600020"/>
            <a:ext cx="399787" cy="438580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sz="2400" b="1" dirty="0">
                <a:solidFill>
                  <a:prstClr val="black"/>
                </a:solidFill>
              </a:rPr>
              <a:t>d)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3980" y="5105400"/>
            <a:ext cx="7898019" cy="1546575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 smtClean="0">
                <a:solidFill>
                  <a:prstClr val="black"/>
                </a:solidFill>
              </a:rPr>
              <a:t>Main </a:t>
            </a:r>
            <a:r>
              <a:rPr lang="en-US" sz="1600" dirty="0">
                <a:solidFill>
                  <a:prstClr val="black"/>
                </a:solidFill>
              </a:rPr>
              <a:t>precipitation/convection downshear left, little to no </a:t>
            </a:r>
            <a:r>
              <a:rPr lang="en-US" sz="1600" dirty="0" smtClean="0">
                <a:solidFill>
                  <a:prstClr val="black"/>
                </a:solidFill>
              </a:rPr>
              <a:t>precipitation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Significant dry air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Subsidence signatures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2400" b="1" dirty="0">
                <a:solidFill>
                  <a:prstClr val="black"/>
                </a:solidFill>
              </a:rPr>
              <a:t>Broad area of PBL cooling </a:t>
            </a:r>
            <a:r>
              <a:rPr lang="en-US" sz="2400" b="1" dirty="0" err="1">
                <a:solidFill>
                  <a:prstClr val="black"/>
                </a:solidFill>
              </a:rPr>
              <a:t>upshear</a:t>
            </a:r>
            <a:r>
              <a:rPr lang="en-US" sz="2400" b="1" dirty="0">
                <a:solidFill>
                  <a:prstClr val="black"/>
                </a:solidFill>
              </a:rPr>
              <a:t>, limited recovery </a:t>
            </a:r>
            <a:r>
              <a:rPr lang="en-US" sz="2400" b="1" dirty="0" smtClean="0">
                <a:solidFill>
                  <a:prstClr val="black"/>
                </a:solidFill>
              </a:rPr>
              <a:t>via surface enthalpy fluxes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156376"/>
            <a:ext cx="8915452" cy="377024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>
                <a:solidFill>
                  <a:schemeClr val="bg1"/>
                </a:solidFill>
              </a:rPr>
              <a:t>Schematic of vortex and precipitation structures associated with non-intensifying TCs</a:t>
            </a:r>
          </a:p>
        </p:txBody>
      </p:sp>
    </p:spTree>
    <p:extLst>
      <p:ext uri="{BB962C8B-B14F-4D97-AF65-F5344CB8AC3E}">
        <p14:creationId xmlns:p14="http://schemas.microsoft.com/office/powerpoint/2010/main" val="314433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85800" y="870333"/>
            <a:ext cx="7569534" cy="4114800"/>
            <a:chOff x="685800" y="870333"/>
            <a:chExt cx="7569534" cy="4779264"/>
          </a:xfrm>
        </p:grpSpPr>
        <p:sp>
          <p:nvSpPr>
            <p:cNvPr id="4" name="Rectangle 3"/>
            <p:cNvSpPr/>
            <p:nvPr/>
          </p:nvSpPr>
          <p:spPr>
            <a:xfrm>
              <a:off x="726948" y="870333"/>
              <a:ext cx="7528386" cy="47792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3074" name="Picture 2" descr="G:\HRD obs study\figs\fig16\v2\schematic_v6_aligned.png"/>
            <p:cNvPicPr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10" t="11171" r="9923" b="11391"/>
            <a:stretch/>
          </p:blipFill>
          <p:spPr bwMode="auto">
            <a:xfrm>
              <a:off x="1408176" y="877823"/>
              <a:ext cx="6574536" cy="4754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110939" y="901478"/>
              <a:ext cx="1385698" cy="438580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defTabSz="685783"/>
              <a:r>
                <a:rPr lang="en-US" sz="2400" i="1" u="sng" dirty="0">
                  <a:solidFill>
                    <a:prstClr val="black"/>
                  </a:solidFill>
                </a:rPr>
                <a:t>Intensifier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85800" y="4437890"/>
              <a:ext cx="1135766" cy="1057649"/>
              <a:chOff x="179947" y="3729667"/>
              <a:chExt cx="1792231" cy="1436031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59223" y="3926078"/>
                <a:ext cx="1032470" cy="1030231"/>
                <a:chOff x="559223" y="3926078"/>
                <a:chExt cx="1032470" cy="1030231"/>
              </a:xfrm>
            </p:grpSpPr>
            <p:cxnSp>
              <p:nvCxnSpPr>
                <p:cNvPr id="17" name="Straight Arrow Connector 16"/>
                <p:cNvCxnSpPr/>
                <p:nvPr/>
              </p:nvCxnSpPr>
              <p:spPr>
                <a:xfrm flipV="1">
                  <a:off x="559223" y="3926078"/>
                  <a:ext cx="0" cy="997293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stealth" w="lg" len="lg"/>
                </a:ln>
                <a:effectLst/>
              </p:spPr>
            </p:cxnSp>
            <p:cxnSp>
              <p:nvCxnSpPr>
                <p:cNvPr id="18" name="Straight Arrow Connector 17"/>
                <p:cNvCxnSpPr/>
                <p:nvPr/>
              </p:nvCxnSpPr>
              <p:spPr>
                <a:xfrm flipV="1">
                  <a:off x="559223" y="4904986"/>
                  <a:ext cx="1032470" cy="2536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stealth" w="lg" len="lg"/>
                </a:ln>
                <a:effectLst/>
              </p:spPr>
            </p:cxnSp>
            <p:cxnSp>
              <p:nvCxnSpPr>
                <p:cNvPr id="19" name="Straight Arrow Connector 18"/>
                <p:cNvCxnSpPr/>
                <p:nvPr/>
              </p:nvCxnSpPr>
              <p:spPr>
                <a:xfrm flipV="1">
                  <a:off x="559223" y="4500012"/>
                  <a:ext cx="729582" cy="456297"/>
                </a:xfrm>
                <a:prstGeom prst="straightConnector1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stealth" w="lg" len="lg"/>
                </a:ln>
                <a:effectLst/>
                <a:scene3d>
                  <a:camera prst="orthographicFront">
                    <a:rot lat="1800000" lon="0" rev="0"/>
                  </a:camera>
                  <a:lightRig rig="threePt" dir="t"/>
                </a:scene3d>
              </p:spPr>
            </p:cxnSp>
          </p:grpSp>
          <p:grpSp>
            <p:nvGrpSpPr>
              <p:cNvPr id="13" name="Group 12"/>
              <p:cNvGrpSpPr/>
              <p:nvPr/>
            </p:nvGrpSpPr>
            <p:grpSpPr>
              <a:xfrm>
                <a:off x="179947" y="3729667"/>
                <a:ext cx="1792231" cy="1436031"/>
                <a:chOff x="253183" y="3644981"/>
                <a:chExt cx="1792231" cy="1436031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253183" y="3644981"/>
                  <a:ext cx="450822" cy="4596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rPr>
                    <a:t>z</a:t>
                  </a: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594592" y="4621338"/>
                  <a:ext cx="450822" cy="4596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rPr>
                    <a:t>x</a:t>
                  </a: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215128" y="4057923"/>
                  <a:ext cx="450822" cy="459674"/>
                </a:xfrm>
                <a:prstGeom prst="rect">
                  <a:avLst/>
                </a:prstGeom>
                <a:noFill/>
                <a:scene3d>
                  <a:camera prst="orthographicFront">
                    <a:rot lat="1800000" lon="0" rev="0"/>
                  </a:camera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rPr>
                    <a:t>y</a:t>
                  </a:r>
                </a:p>
              </p:txBody>
            </p:sp>
          </p:grpSp>
        </p:grpSp>
      </p:grpSp>
      <p:sp>
        <p:nvSpPr>
          <p:cNvPr id="20" name="TextBox 19"/>
          <p:cNvSpPr txBox="1"/>
          <p:nvPr/>
        </p:nvSpPr>
        <p:spPr>
          <a:xfrm>
            <a:off x="483980" y="5105400"/>
            <a:ext cx="7898019" cy="1054133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 smtClean="0">
                <a:solidFill>
                  <a:prstClr val="black"/>
                </a:solidFill>
              </a:rPr>
              <a:t>Main </a:t>
            </a:r>
            <a:r>
              <a:rPr lang="en-US" sz="1600" dirty="0">
                <a:solidFill>
                  <a:prstClr val="black"/>
                </a:solidFill>
              </a:rPr>
              <a:t>precipitation/convection downshear left, little to no </a:t>
            </a:r>
            <a:r>
              <a:rPr lang="en-US" sz="1600" dirty="0" smtClean="0">
                <a:solidFill>
                  <a:prstClr val="black"/>
                </a:solidFill>
              </a:rPr>
              <a:t>precipitation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Significant dry air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Subsidence signatures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Broad area of PBL cooling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r>
              <a:rPr lang="en-US" sz="1600" dirty="0">
                <a:solidFill>
                  <a:prstClr val="black"/>
                </a:solidFill>
              </a:rPr>
              <a:t>, limited recovery </a:t>
            </a:r>
            <a:r>
              <a:rPr lang="en-US" sz="1600" dirty="0" smtClean="0">
                <a:solidFill>
                  <a:prstClr val="black"/>
                </a:solidFill>
              </a:rPr>
              <a:t>via surface enthalpy fluxes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00" y="156376"/>
            <a:ext cx="8915452" cy="377024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>
                <a:solidFill>
                  <a:schemeClr val="bg1"/>
                </a:solidFill>
              </a:rPr>
              <a:t>Schematic of vortex and precipitation structures associated with non-intensifying TCs</a:t>
            </a:r>
          </a:p>
        </p:txBody>
      </p:sp>
    </p:spTree>
    <p:extLst>
      <p:ext uri="{BB962C8B-B14F-4D97-AF65-F5344CB8AC3E}">
        <p14:creationId xmlns:p14="http://schemas.microsoft.com/office/powerpoint/2010/main" val="41802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577334"/>
            <a:ext cx="42672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New P-3 pattern designed to address this issue.  To be flown when G-IV is unavailable.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Includes circumnavigation flown at 25k </a:t>
            </a:r>
            <a:r>
              <a:rPr lang="en-US" sz="2200" dirty="0" err="1" smtClean="0">
                <a:solidFill>
                  <a:schemeClr val="bg1"/>
                </a:solidFill>
              </a:rPr>
              <a:t>ft</a:t>
            </a:r>
            <a:r>
              <a:rPr lang="en-US" sz="2200" dirty="0" smtClean="0">
                <a:solidFill>
                  <a:schemeClr val="bg1"/>
                </a:solidFill>
              </a:rPr>
              <a:t>, in addition to standard rotated Fig-4 flown at 10k 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Circumnavigation can be truncated to half-circle if necessary.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53000" y="577334"/>
            <a:ext cx="3849650" cy="3810000"/>
            <a:chOff x="5735251" y="2633132"/>
            <a:chExt cx="3115331" cy="3083244"/>
          </a:xfrm>
        </p:grpSpPr>
        <p:pic>
          <p:nvPicPr>
            <p:cNvPr id="4" name="image05.png"/>
            <p:cNvPicPr/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735251" y="2633132"/>
              <a:ext cx="3115331" cy="2685079"/>
            </a:xfrm>
            <a:prstGeom prst="rect">
              <a:avLst/>
            </a:prstGeom>
            <a:ln/>
          </p:spPr>
        </p:pic>
        <p:sp>
          <p:nvSpPr>
            <p:cNvPr id="5" name="TextBox 4"/>
            <p:cNvSpPr txBox="1"/>
            <p:nvPr/>
          </p:nvSpPr>
          <p:spPr>
            <a:xfrm>
              <a:off x="5735251" y="5254711"/>
              <a:ext cx="3115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457200"/>
              <a:r>
                <a:rPr lang="en-US" sz="12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Circumnavigation is as close to inner-core precipitation shield as possible</a:t>
              </a:r>
              <a:endParaRPr lang="en-US" sz="12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 flipH="1" flipV="1">
            <a:off x="6172200" y="1828800"/>
            <a:ext cx="1295400" cy="60960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61682" y="4769974"/>
            <a:ext cx="7543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Benefit:</a:t>
            </a: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Able to get high-altitude </a:t>
            </a:r>
            <a:r>
              <a:rPr lang="en-US" sz="2200" dirty="0" err="1">
                <a:solidFill>
                  <a:schemeClr val="bg1"/>
                </a:solidFill>
              </a:rPr>
              <a:t>dropsonde</a:t>
            </a:r>
            <a:r>
              <a:rPr lang="en-US" sz="2200" dirty="0">
                <a:solidFill>
                  <a:schemeClr val="bg1"/>
                </a:solidFill>
              </a:rPr>
              <a:t> data in </a:t>
            </a:r>
            <a:r>
              <a:rPr lang="en-US" sz="2200" dirty="0" err="1">
                <a:solidFill>
                  <a:schemeClr val="bg1"/>
                </a:solidFill>
              </a:rPr>
              <a:t>precip</a:t>
            </a:r>
            <a:r>
              <a:rPr lang="en-US" sz="2200" dirty="0">
                <a:solidFill>
                  <a:schemeClr val="bg1"/>
                </a:solidFill>
              </a:rPr>
              <a:t>-free </a:t>
            </a:r>
            <a:r>
              <a:rPr lang="en-US" sz="2200" dirty="0" err="1">
                <a:solidFill>
                  <a:schemeClr val="bg1"/>
                </a:solidFill>
              </a:rPr>
              <a:t>upshear</a:t>
            </a:r>
            <a:r>
              <a:rPr lang="en-US" sz="2200" dirty="0">
                <a:solidFill>
                  <a:schemeClr val="bg1"/>
                </a:solidFill>
              </a:rPr>
              <a:t> region.  Document thermodynamic and kinematic changes in that region prior to/during </a:t>
            </a:r>
            <a:r>
              <a:rPr lang="en-US" sz="2200" dirty="0" err="1">
                <a:solidFill>
                  <a:schemeClr val="bg1"/>
                </a:solidFill>
              </a:rPr>
              <a:t>symmetrization</a:t>
            </a:r>
            <a:r>
              <a:rPr lang="en-US" sz="2200" dirty="0">
                <a:solidFill>
                  <a:schemeClr val="bg1"/>
                </a:solidFill>
              </a:rPr>
              <a:t> process.</a:t>
            </a: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75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533400"/>
            <a:ext cx="8153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AIPEX was formerly the </a:t>
            </a:r>
            <a:r>
              <a:rPr lang="en-US" sz="2200" dirty="0" smtClean="0">
                <a:solidFill>
                  <a:schemeClr val="bg1"/>
                </a:solidFill>
              </a:rPr>
              <a:t>Rapid </a:t>
            </a:r>
            <a:r>
              <a:rPr lang="en-US" sz="2200" dirty="0" smtClean="0">
                <a:solidFill>
                  <a:schemeClr val="bg1"/>
                </a:solidFill>
              </a:rPr>
              <a:t>Intensification experiment (RAPX</a:t>
            </a:r>
            <a:r>
              <a:rPr lang="en-US" sz="2200" dirty="0" smtClean="0">
                <a:solidFill>
                  <a:schemeClr val="bg1"/>
                </a:solidFill>
              </a:rPr>
              <a:t>).  Now enhanced, with more specific hypotheses based on recent 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Addresses intensity change of TCs, particularly in </a:t>
            </a:r>
            <a:r>
              <a:rPr lang="en-US" sz="2200" dirty="0" smtClean="0">
                <a:solidFill>
                  <a:schemeClr val="bg1"/>
                </a:solidFill>
              </a:rPr>
              <a:t>“moderate” </a:t>
            </a:r>
            <a:r>
              <a:rPr lang="en-US" sz="2200" dirty="0" smtClean="0">
                <a:solidFill>
                  <a:schemeClr val="bg1"/>
                </a:solidFill>
              </a:rPr>
              <a:t>environmental vertical wind shear (5-10 m/s, 10-20 </a:t>
            </a:r>
            <a:r>
              <a:rPr lang="en-US" sz="2200" dirty="0" err="1" smtClean="0">
                <a:solidFill>
                  <a:schemeClr val="bg1"/>
                </a:solidFill>
              </a:rPr>
              <a:t>kt</a:t>
            </a:r>
            <a:r>
              <a:rPr lang="en-US" sz="2200" dirty="0" smtClean="0">
                <a:solidFill>
                  <a:schemeClr val="bg1"/>
                </a:solidFill>
              </a:rPr>
              <a:t>).  These </a:t>
            </a:r>
            <a:r>
              <a:rPr lang="en-US" sz="2200" dirty="0" smtClean="0">
                <a:solidFill>
                  <a:schemeClr val="bg1"/>
                </a:solidFill>
              </a:rPr>
              <a:t>moderately </a:t>
            </a:r>
            <a:r>
              <a:rPr lang="en-US" sz="2200" dirty="0" smtClean="0">
                <a:solidFill>
                  <a:schemeClr val="bg1"/>
                </a:solidFill>
              </a:rPr>
              <a:t>sheared storms are challenging to predict, and </a:t>
            </a:r>
            <a:r>
              <a:rPr lang="en-US" sz="2200" dirty="0" smtClean="0">
                <a:solidFill>
                  <a:schemeClr val="bg1"/>
                </a:solidFill>
              </a:rPr>
              <a:t>are a high operational priority.</a:t>
            </a:r>
            <a:endParaRPr lang="en-US" sz="2200" dirty="0" smtClean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6052809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Whether TC intensifies or not is a function of large-scale environmental and vortex-scale processes.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33387" y="3434007"/>
            <a:ext cx="7948613" cy="2433393"/>
            <a:chOff x="381000" y="2935069"/>
            <a:chExt cx="7948613" cy="243339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780"/>
            <a:stretch/>
          </p:blipFill>
          <p:spPr bwMode="auto">
            <a:xfrm>
              <a:off x="381000" y="3505199"/>
              <a:ext cx="7948613" cy="1863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191000" y="3215759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bg1"/>
                  </a:solidFill>
                </a:rPr>
                <a:t>Visible sat</a:t>
              </a:r>
              <a:endParaRPr lang="en-US" i="1" dirty="0">
                <a:solidFill>
                  <a:schemeClr val="bg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95400" y="3288268"/>
              <a:ext cx="167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bg1"/>
                  </a:solidFill>
                </a:rPr>
                <a:t>NHC Advisory</a:t>
              </a:r>
              <a:endParaRPr lang="en-US" i="1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00750" y="2935069"/>
              <a:ext cx="23050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bg1"/>
                  </a:solidFill>
                </a:rPr>
                <a:t>Shear and </a:t>
              </a:r>
              <a:r>
                <a:rPr lang="en-US" i="1" dirty="0" err="1" smtClean="0">
                  <a:solidFill>
                    <a:schemeClr val="bg1"/>
                  </a:solidFill>
                </a:rPr>
                <a:t>obs</a:t>
              </a:r>
              <a:r>
                <a:rPr lang="en-US" i="1" dirty="0" smtClean="0">
                  <a:solidFill>
                    <a:schemeClr val="bg1"/>
                  </a:solidFill>
                </a:rPr>
                <a:t>/forecast intensity</a:t>
              </a:r>
              <a:endParaRPr lang="en-US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40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457200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Studies have shown that there is an association between a more symmetric precipitation / </a:t>
            </a:r>
            <a:r>
              <a:rPr lang="en-US" sz="2200" dirty="0" err="1" smtClean="0">
                <a:solidFill>
                  <a:schemeClr val="bg1"/>
                </a:solidFill>
              </a:rPr>
              <a:t>diabatic</a:t>
            </a:r>
            <a:r>
              <a:rPr lang="en-US" sz="2200" dirty="0" smtClean="0">
                <a:solidFill>
                  <a:schemeClr val="bg1"/>
                </a:solidFill>
              </a:rPr>
              <a:t> heating distribution and TC intensification.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409600" y="1997273"/>
            <a:ext cx="4658200" cy="4891504"/>
            <a:chOff x="4409600" y="1828800"/>
            <a:chExt cx="4658200" cy="4891504"/>
          </a:xfrm>
        </p:grpSpPr>
        <p:pic>
          <p:nvPicPr>
            <p:cNvPr id="2052" name="Picture 4" descr="http://journals.ametsoc.org/na101/home/literatum/publisher/ams/journals/content/atsc/2014/15200469-71.8/jas-d-13-0314.1/20140722/images/large/jas-d-13-0314.1-f6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624"/>
            <a:stretch/>
          </p:blipFill>
          <p:spPr bwMode="auto">
            <a:xfrm>
              <a:off x="4409600" y="1828800"/>
              <a:ext cx="4658200" cy="457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5791200" y="6381750"/>
              <a:ext cx="2438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err="1" smtClean="0">
                  <a:solidFill>
                    <a:schemeClr val="bg1"/>
                  </a:solidFill>
                </a:rPr>
                <a:t>Zagrodnik</a:t>
              </a:r>
              <a:r>
                <a:rPr lang="en-US" sz="1600" i="1" dirty="0" smtClean="0">
                  <a:solidFill>
                    <a:schemeClr val="bg1"/>
                  </a:solidFill>
                </a:rPr>
                <a:t> and Jiang (2014)</a:t>
              </a:r>
              <a:endParaRPr lang="en-US" sz="16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Right Arrow 5"/>
          <p:cNvSpPr/>
          <p:nvPr/>
        </p:nvSpPr>
        <p:spPr>
          <a:xfrm>
            <a:off x="6248400" y="4022527"/>
            <a:ext cx="838200" cy="397073"/>
          </a:xfrm>
          <a:prstGeom prst="rightArrow">
            <a:avLst/>
          </a:prstGeom>
          <a:solidFill>
            <a:schemeClr val="bg1"/>
          </a:solidFill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1828800"/>
            <a:ext cx="3200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We know that environmental vertical wind shear is a dominant influence on </a:t>
            </a:r>
            <a:r>
              <a:rPr lang="en-US" sz="2200" dirty="0" smtClean="0">
                <a:solidFill>
                  <a:schemeClr val="bg1"/>
                </a:solidFill>
              </a:rPr>
              <a:t>symmetry.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But we don’t have a good understanding of why (especially in moderate shear) some storms are more symmetric than others.</a:t>
            </a:r>
            <a:endParaRPr lang="en-US" sz="2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4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401680" y="875883"/>
            <a:ext cx="4742319" cy="5026704"/>
            <a:chOff x="304800" y="914400"/>
            <a:chExt cx="4963363" cy="526100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" y="914400"/>
              <a:ext cx="4963363" cy="490667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828800" y="5821069"/>
              <a:ext cx="2209800" cy="354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solidFill>
                    <a:schemeClr val="bg1"/>
                  </a:solidFill>
                </a:rPr>
                <a:t>Zawislak </a:t>
              </a:r>
              <a:r>
                <a:rPr lang="en-US" sz="1600" i="1" dirty="0" smtClean="0">
                  <a:solidFill>
                    <a:schemeClr val="bg1"/>
                  </a:solidFill>
                </a:rPr>
                <a:t>et al. (2016</a:t>
              </a:r>
              <a:r>
                <a:rPr lang="en-US" sz="1600" i="1" dirty="0" smtClean="0">
                  <a:solidFill>
                    <a:schemeClr val="bg1"/>
                  </a:solidFill>
                </a:rPr>
                <a:t>)</a:t>
              </a:r>
              <a:endParaRPr lang="en-US" sz="1600" i="1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5883"/>
            <a:ext cx="4401681" cy="27066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3886200"/>
            <a:ext cx="4038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Increasing symmetry as Edouard intensifies.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bg1"/>
                </a:solidFill>
              </a:rPr>
              <a:t>Mid-level RH increases, particularly in the </a:t>
            </a:r>
            <a:r>
              <a:rPr lang="en-US" sz="2200" dirty="0" err="1" smtClean="0">
                <a:solidFill>
                  <a:schemeClr val="bg1"/>
                </a:solidFill>
              </a:rPr>
              <a:t>upshear</a:t>
            </a:r>
            <a:r>
              <a:rPr lang="en-US" sz="2200" dirty="0" smtClean="0">
                <a:solidFill>
                  <a:schemeClr val="bg1"/>
                </a:solidFill>
              </a:rPr>
              <a:t> quadrants.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2" y="76200"/>
            <a:ext cx="91439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>
                <a:solidFill>
                  <a:schemeClr val="bg1"/>
                </a:solidFill>
              </a:rPr>
              <a:t>Mechanisms that can disrupt symmetry:  Dry air, subsidence</a:t>
            </a:r>
            <a:endParaRPr lang="en-US" sz="2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8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E01474-92DA-40E5-8CDB-E016690626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401158" y="1905000"/>
            <a:ext cx="126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Bertha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626046" y="4648200"/>
            <a:ext cx="170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Cristobal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2" y="76200"/>
            <a:ext cx="91439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>
                <a:solidFill>
                  <a:schemeClr val="bg1"/>
                </a:solidFill>
              </a:rPr>
              <a:t>Mechanisms that can disrupt symmetry:  Dry air, subsidence</a:t>
            </a:r>
            <a:endParaRPr lang="en-US" sz="2600" b="1" i="1" dirty="0">
              <a:solidFill>
                <a:schemeClr val="bg1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286173" y="496669"/>
            <a:ext cx="5781627" cy="6285131"/>
            <a:chOff x="1143000" y="496669"/>
            <a:chExt cx="5781627" cy="628513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4800" y="3703320"/>
              <a:ext cx="2809827" cy="292608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4800" y="731520"/>
              <a:ext cx="2809826" cy="292608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6476" y="1019808"/>
              <a:ext cx="2841804" cy="301752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0" y="3764280"/>
              <a:ext cx="2841803" cy="301752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600200" y="496669"/>
              <a:ext cx="228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GOES-13 WV channel</a:t>
              </a:r>
            </a:p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8-km winds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81000" y="821860"/>
            <a:ext cx="2919714" cy="5807540"/>
            <a:chOff x="381000" y="621268"/>
            <a:chExt cx="2919714" cy="5807540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658333"/>
              <a:ext cx="2919714" cy="322786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3704517"/>
              <a:ext cx="2834640" cy="272429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818334" y="621268"/>
              <a:ext cx="24823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6-km </a:t>
              </a:r>
              <a:r>
                <a:rPr lang="en-US" dirty="0" err="1" smtClean="0">
                  <a:solidFill>
                    <a:schemeClr val="bg1"/>
                  </a:solidFill>
                </a:rPr>
                <a:t>dBZ</a:t>
              </a:r>
              <a:r>
                <a:rPr lang="en-US" dirty="0" smtClean="0">
                  <a:solidFill>
                    <a:schemeClr val="bg1"/>
                  </a:solidFill>
                </a:rPr>
                <a:t>, winds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6" name="Straight Arrow Connector 25"/>
          <p:cNvCxnSpPr/>
          <p:nvPr/>
        </p:nvCxnSpPr>
        <p:spPr>
          <a:xfrm flipH="1">
            <a:off x="7467600" y="4648200"/>
            <a:ext cx="457200" cy="457200"/>
          </a:xfrm>
          <a:prstGeom prst="straightConnector1">
            <a:avLst/>
          </a:prstGeom>
          <a:ln w="381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315200" y="6096000"/>
            <a:ext cx="533400" cy="0"/>
          </a:xfrm>
          <a:prstGeom prst="straightConnector1">
            <a:avLst/>
          </a:prstGeom>
          <a:ln w="381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05212" y="4026619"/>
            <a:ext cx="206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Advected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in from environment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19800" y="5879068"/>
            <a:ext cx="1362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Subsidence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3581400" y="1066800"/>
            <a:ext cx="228600" cy="348261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3657600" y="3810000"/>
            <a:ext cx="0" cy="348261"/>
          </a:xfrm>
          <a:prstGeom prst="straightConnector1">
            <a:avLst/>
          </a:prstGeom>
          <a:ln w="254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544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b="8288"/>
          <a:stretch/>
        </p:blipFill>
        <p:spPr>
          <a:xfrm>
            <a:off x="4648200" y="4642104"/>
            <a:ext cx="4495800" cy="16824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b="10101"/>
          <a:stretch/>
        </p:blipFill>
        <p:spPr>
          <a:xfrm>
            <a:off x="0" y="4600575"/>
            <a:ext cx="4572000" cy="1676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2402" y="76200"/>
            <a:ext cx="88391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>
                <a:solidFill>
                  <a:schemeClr val="bg1"/>
                </a:solidFill>
              </a:rPr>
              <a:t>Mechanisms that can disrupt symmetry:  Downdraft cooling</a:t>
            </a:r>
            <a:endParaRPr lang="en-US" sz="2600" b="1" i="1" dirty="0">
              <a:solidFill>
                <a:schemeClr val="bg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45711" y="762000"/>
            <a:ext cx="3192889" cy="3727938"/>
            <a:chOff x="845711" y="762000"/>
            <a:chExt cx="3192889" cy="3727938"/>
          </a:xfrm>
        </p:grpSpPr>
        <p:grpSp>
          <p:nvGrpSpPr>
            <p:cNvPr id="16" name="Group 15"/>
            <p:cNvGrpSpPr/>
            <p:nvPr/>
          </p:nvGrpSpPr>
          <p:grpSpPr>
            <a:xfrm>
              <a:off x="845711" y="762000"/>
              <a:ext cx="3192889" cy="3727938"/>
              <a:chOff x="998111" y="762000"/>
              <a:chExt cx="3192889" cy="3727938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8111" y="1165412"/>
                <a:ext cx="3192889" cy="3324526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2209800" y="762000"/>
                <a:ext cx="1066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bg1"/>
                    </a:solidFill>
                  </a:rPr>
                  <a:t>Bertha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7" name="Straight Arrow Connector 16"/>
            <p:cNvCxnSpPr/>
            <p:nvPr/>
          </p:nvCxnSpPr>
          <p:spPr>
            <a:xfrm>
              <a:off x="1219200" y="1295400"/>
              <a:ext cx="228600" cy="34826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5410200" y="790274"/>
            <a:ext cx="3192889" cy="3705526"/>
            <a:chOff x="5410200" y="790274"/>
            <a:chExt cx="3192889" cy="3705526"/>
          </a:xfrm>
        </p:grpSpPr>
        <p:grpSp>
          <p:nvGrpSpPr>
            <p:cNvPr id="15" name="Group 14"/>
            <p:cNvGrpSpPr/>
            <p:nvPr/>
          </p:nvGrpSpPr>
          <p:grpSpPr>
            <a:xfrm>
              <a:off x="5410200" y="790274"/>
              <a:ext cx="3192889" cy="3705526"/>
              <a:chOff x="5257800" y="457200"/>
              <a:chExt cx="3192889" cy="3705526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57800" y="838200"/>
                <a:ext cx="3192889" cy="3324526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6324600" y="457200"/>
                <a:ext cx="13716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bg1"/>
                    </a:solidFill>
                  </a:rPr>
                  <a:t>Cristobal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9" name="Straight Arrow Connector 18"/>
            <p:cNvCxnSpPr/>
            <p:nvPr/>
          </p:nvCxnSpPr>
          <p:spPr>
            <a:xfrm>
              <a:off x="5867400" y="1219200"/>
              <a:ext cx="0" cy="34826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43000" y="6427113"/>
            <a:ext cx="182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</a:rPr>
              <a:t>Solid: Theta-e</a:t>
            </a: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81400" y="6519446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Dashed: Theta-</a:t>
            </a:r>
            <a:r>
              <a:rPr lang="en-US" sz="1600" dirty="0" err="1" smtClean="0">
                <a:solidFill>
                  <a:schemeClr val="bg1"/>
                </a:solidFill>
              </a:rPr>
              <a:t>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14900" y="540182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Reduced </a:t>
            </a:r>
            <a:r>
              <a:rPr lang="el-GR" dirty="0" smtClean="0">
                <a:solidFill>
                  <a:schemeClr val="bg1"/>
                </a:solidFill>
              </a:rPr>
              <a:t>θ</a:t>
            </a:r>
            <a:r>
              <a:rPr lang="en-US" dirty="0" smtClean="0">
                <a:solidFill>
                  <a:schemeClr val="bg1"/>
                </a:solidFill>
              </a:rPr>
              <a:t>e DSL and USL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6324600" y="5791200"/>
            <a:ext cx="533400" cy="0"/>
          </a:xfrm>
          <a:prstGeom prst="straightConnector1">
            <a:avLst/>
          </a:prstGeom>
          <a:ln w="2540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19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84451" y="6105945"/>
            <a:ext cx="88309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prstClr val="black"/>
                </a:solidFill>
                <a:latin typeface="+mn-lt"/>
              </a:rPr>
              <a:t>14 Sept (RI): High SST downshear, around storm, high CAPE downshear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prstClr val="black"/>
                </a:solidFill>
                <a:latin typeface="+mn-lt"/>
              </a:rPr>
              <a:t>16 Sept (SS): Pronounced SST cooling USL, USR, reduced CAPE values downshear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1814358" y="761999"/>
            <a:ext cx="6891470" cy="5220585"/>
            <a:chOff x="1814358" y="761999"/>
            <a:chExt cx="6891470" cy="5220585"/>
          </a:xfrm>
        </p:grpSpPr>
        <p:grpSp>
          <p:nvGrpSpPr>
            <p:cNvPr id="5" name="Group 4"/>
            <p:cNvGrpSpPr/>
            <p:nvPr/>
          </p:nvGrpSpPr>
          <p:grpSpPr>
            <a:xfrm>
              <a:off x="1874520" y="762000"/>
              <a:ext cx="3031591" cy="2475914"/>
              <a:chOff x="658111" y="910817"/>
              <a:chExt cx="3063206" cy="2452869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670662" y="910817"/>
                <a:ext cx="3050655" cy="245286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8" name="Picture 7" descr="Macintosh HD:Users:Zawislak:Desktop:EDOUARD PAPERS:Figures:fig3_edouard_flights_sst.eps"/>
              <p:cNvPicPr/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942" r="37000" b="50000"/>
              <a:stretch/>
            </p:blipFill>
            <p:spPr bwMode="auto">
              <a:xfrm>
                <a:off x="658111" y="911126"/>
                <a:ext cx="2479268" cy="243392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" name="Picture 8" descr="Macintosh HD:Users:Zawislak:Desktop:EDOUARD PAPERS:Figures:fig3_edouard_flights_sst.eps"/>
              <p:cNvPicPr/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164" t="26752" b="25154"/>
              <a:stretch/>
            </p:blipFill>
            <p:spPr bwMode="auto">
              <a:xfrm>
                <a:off x="3308504" y="1094286"/>
                <a:ext cx="400262" cy="201826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0" name="Group 11"/>
              <p:cNvGrpSpPr>
                <a:grpSpLocks/>
              </p:cNvGrpSpPr>
              <p:nvPr/>
            </p:nvGrpSpPr>
            <p:grpSpPr bwMode="auto">
              <a:xfrm rot="20219298">
                <a:off x="947349" y="1083389"/>
                <a:ext cx="1974910" cy="1913936"/>
                <a:chOff x="1393932" y="2076778"/>
                <a:chExt cx="2509392" cy="2286000"/>
              </a:xfrm>
            </p:grpSpPr>
            <p:grpSp>
              <p:nvGrpSpPr>
                <p:cNvPr id="11" name="Group 14"/>
                <p:cNvGrpSpPr>
                  <a:grpSpLocks/>
                </p:cNvGrpSpPr>
                <p:nvPr/>
              </p:nvGrpSpPr>
              <p:grpSpPr bwMode="auto">
                <a:xfrm rot="-1943840">
                  <a:off x="1393932" y="2076778"/>
                  <a:ext cx="2451100" cy="2286000"/>
                  <a:chOff x="1485900" y="3956050"/>
                  <a:chExt cx="2451100" cy="2286000"/>
                </a:xfrm>
              </p:grpSpPr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2680728" y="3955486"/>
                    <a:ext cx="0" cy="2286411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/>
                  <p:cNvCxnSpPr/>
                  <p:nvPr/>
                </p:nvCxnSpPr>
                <p:spPr>
                  <a:xfrm flipH="1" flipV="1">
                    <a:off x="1486146" y="5107999"/>
                    <a:ext cx="2450958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Arrow Connector 11"/>
                <p:cNvCxnSpPr/>
                <p:nvPr/>
              </p:nvCxnSpPr>
              <p:spPr>
                <a:xfrm rot="1380702" flipH="1" flipV="1">
                  <a:off x="2068198" y="2743011"/>
                  <a:ext cx="625940" cy="381473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6"/>
                <p:cNvSpPr txBox="1">
                  <a:spLocks noChangeArrowheads="1"/>
                </p:cNvSpPr>
                <p:nvPr/>
              </p:nvSpPr>
              <p:spPr bwMode="auto">
                <a:xfrm rot="1380702">
                  <a:off x="1476019" y="2852653"/>
                  <a:ext cx="757676" cy="4448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DSL</a:t>
                  </a:r>
                </a:p>
              </p:txBody>
            </p:sp>
            <p:sp>
              <p:nvSpPr>
                <p:cNvPr id="14" name="TextBox 17"/>
                <p:cNvSpPr txBox="1">
                  <a:spLocks noChangeArrowheads="1"/>
                </p:cNvSpPr>
                <p:nvPr/>
              </p:nvSpPr>
              <p:spPr bwMode="auto">
                <a:xfrm rot="1380702">
                  <a:off x="2496717" y="2279592"/>
                  <a:ext cx="801500" cy="4448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DSR</a:t>
                  </a:r>
                </a:p>
              </p:txBody>
            </p:sp>
            <p:sp>
              <p:nvSpPr>
                <p:cNvPr id="15" name="TextBox 18"/>
                <p:cNvSpPr txBox="1">
                  <a:spLocks noChangeArrowheads="1"/>
                </p:cNvSpPr>
                <p:nvPr/>
              </p:nvSpPr>
              <p:spPr bwMode="auto">
                <a:xfrm rot="1380702">
                  <a:off x="2073821" y="3848994"/>
                  <a:ext cx="764980" cy="4448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USL</a:t>
                  </a:r>
                </a:p>
              </p:txBody>
            </p:sp>
            <p:sp>
              <p:nvSpPr>
                <p:cNvPr id="16" name="TextBox 19"/>
                <p:cNvSpPr txBox="1">
                  <a:spLocks noChangeArrowheads="1"/>
                </p:cNvSpPr>
                <p:nvPr/>
              </p:nvSpPr>
              <p:spPr bwMode="auto">
                <a:xfrm rot="1380702">
                  <a:off x="3094519" y="3275935"/>
                  <a:ext cx="808805" cy="4448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USR</a:t>
                  </a:r>
                </a:p>
              </p:txBody>
            </p:sp>
          </p:grpSp>
        </p:grpSp>
        <p:grpSp>
          <p:nvGrpSpPr>
            <p:cNvPr id="19" name="Group 18"/>
            <p:cNvGrpSpPr/>
            <p:nvPr/>
          </p:nvGrpSpPr>
          <p:grpSpPr>
            <a:xfrm>
              <a:off x="1814358" y="3335292"/>
              <a:ext cx="3062442" cy="2647292"/>
              <a:chOff x="5120935" y="3352800"/>
              <a:chExt cx="2693539" cy="2137889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5170723" y="3352800"/>
                <a:ext cx="2643751" cy="213788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1" name="Picture 20" descr="Macintosh HD:Users:Zawislak:Desktop:EDOUARD PAPERS:Figures:fig3_edouard_flights_sst.eps"/>
              <p:cNvPicPr/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000" r="67392"/>
              <a:stretch/>
            </p:blipFill>
            <p:spPr bwMode="auto">
              <a:xfrm>
                <a:off x="5120935" y="3444857"/>
                <a:ext cx="2274179" cy="204583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Picture 21" descr="Macintosh HD:Users:Zawislak:Desktop:EDOUARD PAPERS:Figures:fig3_edouard_flights_sst.eps"/>
              <p:cNvPicPr/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4164" t="26752" b="25154"/>
              <a:stretch/>
            </p:blipFill>
            <p:spPr bwMode="auto">
              <a:xfrm>
                <a:off x="7467600" y="3498708"/>
                <a:ext cx="346874" cy="1759092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3" name="Group 26"/>
              <p:cNvGrpSpPr>
                <a:grpSpLocks/>
              </p:cNvGrpSpPr>
              <p:nvPr/>
            </p:nvGrpSpPr>
            <p:grpSpPr bwMode="auto">
              <a:xfrm rot="201705">
                <a:off x="5428043" y="3588571"/>
                <a:ext cx="1752315" cy="1621895"/>
                <a:chOff x="5375382" y="2140278"/>
                <a:chExt cx="2548822" cy="2286000"/>
              </a:xfrm>
            </p:grpSpPr>
            <p:grpSp>
              <p:nvGrpSpPr>
                <p:cNvPr id="25" name="Group 27"/>
                <p:cNvGrpSpPr>
                  <a:grpSpLocks/>
                </p:cNvGrpSpPr>
                <p:nvPr/>
              </p:nvGrpSpPr>
              <p:grpSpPr bwMode="auto">
                <a:xfrm rot="838570">
                  <a:off x="5375382" y="2140278"/>
                  <a:ext cx="2451100" cy="2286000"/>
                  <a:chOff x="1485900" y="3956050"/>
                  <a:chExt cx="2451100" cy="2286000"/>
                </a:xfrm>
              </p:grpSpPr>
              <p:cxnSp>
                <p:nvCxnSpPr>
                  <p:cNvPr id="30" name="Straight Connector 29"/>
                  <p:cNvCxnSpPr/>
                  <p:nvPr/>
                </p:nvCxnSpPr>
                <p:spPr>
                  <a:xfrm>
                    <a:off x="2678835" y="3952641"/>
                    <a:ext cx="0" cy="2288984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/>
                  <p:cNvCxnSpPr/>
                  <p:nvPr/>
                </p:nvCxnSpPr>
                <p:spPr>
                  <a:xfrm flipH="1" flipV="1">
                    <a:off x="1484963" y="5111815"/>
                    <a:ext cx="2447637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" name="TextBox 28"/>
                <p:cNvSpPr txBox="1">
                  <a:spLocks noChangeArrowheads="1"/>
                </p:cNvSpPr>
                <p:nvPr/>
              </p:nvSpPr>
              <p:spPr bwMode="auto">
                <a:xfrm rot="21398295">
                  <a:off x="5623632" y="3450853"/>
                  <a:ext cx="638200" cy="3853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>
                      <a:solidFill>
                        <a:prstClr val="black"/>
                      </a:solidFill>
                    </a:rPr>
                    <a:t>DSL</a:t>
                  </a:r>
                </a:p>
              </p:txBody>
            </p:sp>
            <p:sp>
              <p:nvSpPr>
                <p:cNvPr id="27" name="TextBox 29"/>
                <p:cNvSpPr txBox="1">
                  <a:spLocks noChangeArrowheads="1"/>
                </p:cNvSpPr>
                <p:nvPr/>
              </p:nvSpPr>
              <p:spPr bwMode="auto">
                <a:xfrm rot="21398295">
                  <a:off x="5854091" y="2449660"/>
                  <a:ext cx="675114" cy="3853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DSR</a:t>
                  </a:r>
                </a:p>
              </p:txBody>
            </p:sp>
            <p:sp>
              <p:nvSpPr>
                <p:cNvPr id="28" name="TextBox 30"/>
                <p:cNvSpPr txBox="1">
                  <a:spLocks noChangeArrowheads="1"/>
                </p:cNvSpPr>
                <p:nvPr/>
              </p:nvSpPr>
              <p:spPr bwMode="auto">
                <a:xfrm rot="21398295">
                  <a:off x="6847357" y="3762443"/>
                  <a:ext cx="644353" cy="3853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USL</a:t>
                  </a:r>
                </a:p>
              </p:txBody>
            </p:sp>
            <p:sp>
              <p:nvSpPr>
                <p:cNvPr id="29" name="TextBox 31"/>
                <p:cNvSpPr txBox="1">
                  <a:spLocks noChangeArrowheads="1"/>
                </p:cNvSpPr>
                <p:nvPr/>
              </p:nvSpPr>
              <p:spPr bwMode="auto">
                <a:xfrm rot="21398295">
                  <a:off x="7242938" y="2720030"/>
                  <a:ext cx="681266" cy="3853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 b="1" dirty="0">
                      <a:solidFill>
                        <a:prstClr val="black"/>
                      </a:solidFill>
                    </a:rPr>
                    <a:t>USR</a:t>
                  </a:r>
                </a:p>
              </p:txBody>
            </p:sp>
          </p:grpSp>
          <p:cxnSp>
            <p:nvCxnSpPr>
              <p:cNvPr id="24" name="Straight Arrow Connector 23"/>
              <p:cNvCxnSpPr/>
              <p:nvPr/>
            </p:nvCxnSpPr>
            <p:spPr bwMode="auto">
              <a:xfrm flipH="1" flipV="1">
                <a:off x="5847550" y="4280007"/>
                <a:ext cx="402964" cy="128387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/>
            <p:cNvGrpSpPr/>
            <p:nvPr/>
          </p:nvGrpSpPr>
          <p:grpSpPr>
            <a:xfrm>
              <a:off x="4859297" y="761999"/>
              <a:ext cx="3846531" cy="5220585"/>
              <a:chOff x="6052379" y="832419"/>
              <a:chExt cx="3846531" cy="5220585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6154791" y="832419"/>
                <a:ext cx="3744119" cy="2475914"/>
                <a:chOff x="3013862" y="1272846"/>
                <a:chExt cx="3082138" cy="2112611"/>
              </a:xfrm>
            </p:grpSpPr>
            <p:grpSp>
              <p:nvGrpSpPr>
                <p:cNvPr id="48" name="Group 47"/>
                <p:cNvGrpSpPr/>
                <p:nvPr/>
              </p:nvGrpSpPr>
              <p:grpSpPr>
                <a:xfrm>
                  <a:off x="3013862" y="1272846"/>
                  <a:ext cx="3082138" cy="2112611"/>
                  <a:chOff x="3124200" y="1600200"/>
                  <a:chExt cx="2665476" cy="1821180"/>
                </a:xfrm>
              </p:grpSpPr>
              <p:grpSp>
                <p:nvGrpSpPr>
                  <p:cNvPr id="50" name="Group 49"/>
                  <p:cNvGrpSpPr/>
                  <p:nvPr/>
                </p:nvGrpSpPr>
                <p:grpSpPr>
                  <a:xfrm>
                    <a:off x="3124200" y="1600200"/>
                    <a:ext cx="2665476" cy="1821180"/>
                    <a:chOff x="3124200" y="1600200"/>
                    <a:chExt cx="2665476" cy="1821180"/>
                  </a:xfrm>
                </p:grpSpPr>
                <p:sp>
                  <p:nvSpPr>
                    <p:cNvPr id="53" name="Rectangle 52"/>
                    <p:cNvSpPr/>
                    <p:nvPr/>
                  </p:nvSpPr>
                  <p:spPr>
                    <a:xfrm>
                      <a:off x="3124200" y="1600200"/>
                      <a:ext cx="2590800" cy="1821180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pic>
                  <p:nvPicPr>
                    <p:cNvPr id="54" name="Picture 53"/>
                    <p:cNvPicPr>
                      <a:picLocks noChangeAspect="1"/>
                    </p:cNvPicPr>
                    <p:nvPr/>
                  </p:nvPicPr>
                  <p:blipFill rotWithShape="1">
                    <a:blip r:embed="rId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r="50000" b="50000"/>
                    <a:stretch/>
                  </p:blipFill>
                  <p:spPr>
                    <a:xfrm>
                      <a:off x="3200400" y="1676400"/>
                      <a:ext cx="2589276" cy="1744980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3704540" y="1841090"/>
                    <a:ext cx="702062" cy="16979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Sept 14-15 (RI)</a:t>
                    </a:r>
                  </a:p>
                </p:txBody>
              </p:sp>
              <p:sp>
                <p:nvSpPr>
                  <p:cNvPr id="52" name="TextBox 51"/>
                  <p:cNvSpPr txBox="1"/>
                  <p:nvPr/>
                </p:nvSpPr>
                <p:spPr>
                  <a:xfrm>
                    <a:off x="3704540" y="1958287"/>
                    <a:ext cx="729451" cy="16979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US" sz="900" b="1" dirty="0">
                        <a:solidFill>
                          <a:prstClr val="black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Sept 16-17 </a:t>
                    </a:r>
                    <a:r>
                      <a:rPr lang="en-US" sz="900" b="1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(SS)</a:t>
                    </a:r>
                    <a:endParaRPr lang="en-US" sz="900" b="1" dirty="0">
                      <a:solidFill>
                        <a:prstClr val="black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9" name="Rectangle 48"/>
                <p:cNvSpPr/>
                <p:nvPr/>
              </p:nvSpPr>
              <p:spPr>
                <a:xfrm>
                  <a:off x="3748430" y="1856722"/>
                  <a:ext cx="209892" cy="10561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>
                <a:off x="6052379" y="3551446"/>
                <a:ext cx="3741635" cy="2501558"/>
                <a:chOff x="2911450" y="3628571"/>
                <a:chExt cx="3093836" cy="2086429"/>
              </a:xfrm>
            </p:grpSpPr>
            <p:grpSp>
              <p:nvGrpSpPr>
                <p:cNvPr id="44" name="Group 43"/>
                <p:cNvGrpSpPr/>
                <p:nvPr/>
              </p:nvGrpSpPr>
              <p:grpSpPr>
                <a:xfrm>
                  <a:off x="2911450" y="3628571"/>
                  <a:ext cx="3093836" cy="2086429"/>
                  <a:chOff x="3048000" y="3665220"/>
                  <a:chExt cx="2674315" cy="1847850"/>
                </a:xfrm>
              </p:grpSpPr>
              <p:sp>
                <p:nvSpPr>
                  <p:cNvPr id="46" name="Rectangle 45"/>
                  <p:cNvSpPr/>
                  <p:nvPr/>
                </p:nvSpPr>
                <p:spPr>
                  <a:xfrm>
                    <a:off x="3131515" y="3665220"/>
                    <a:ext cx="2590800" cy="182118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>
                      <a:solidFill>
                        <a:prstClr val="white"/>
                      </a:solidFill>
                    </a:endParaRPr>
                  </a:p>
                </p:txBody>
              </p:sp>
              <p:pic>
                <p:nvPicPr>
                  <p:cNvPr id="47" name="Picture 46"/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0000" b="50000"/>
                  <a:stretch/>
                </p:blipFill>
                <p:spPr>
                  <a:xfrm>
                    <a:off x="3048000" y="3768090"/>
                    <a:ext cx="2589276" cy="174498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5" name="Rectangle 44"/>
                <p:cNvSpPr/>
                <p:nvPr/>
              </p:nvSpPr>
              <p:spPr>
                <a:xfrm>
                  <a:off x="3733107" y="4217270"/>
                  <a:ext cx="209892" cy="10405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9" name="TextBox 38"/>
              <p:cNvSpPr txBox="1"/>
              <p:nvPr/>
            </p:nvSpPr>
            <p:spPr>
              <a:xfrm>
                <a:off x="8036573" y="1540870"/>
                <a:ext cx="9348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>
                    <a:solidFill>
                      <a:srgbClr val="FF0000"/>
                    </a:solidFill>
                  </a:rPr>
                  <a:t>h</a:t>
                </a:r>
                <a:r>
                  <a:rPr lang="en-US" sz="1400" b="1" dirty="0" smtClean="0">
                    <a:solidFill>
                      <a:srgbClr val="FF0000"/>
                    </a:solidFill>
                  </a:rPr>
                  <a:t>igh CAPE</a:t>
                </a:r>
                <a:endParaRPr lang="en-US" sz="14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0" name="Straight Arrow Connector 39"/>
              <p:cNvCxnSpPr/>
              <p:nvPr/>
            </p:nvCxnSpPr>
            <p:spPr>
              <a:xfrm flipH="1">
                <a:off x="7761767" y="1793186"/>
                <a:ext cx="325637" cy="26793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/>
              <p:nvPr/>
            </p:nvCxnSpPr>
            <p:spPr>
              <a:xfrm flipH="1">
                <a:off x="7974404" y="1839433"/>
                <a:ext cx="265829" cy="42095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41"/>
              <p:cNvSpPr txBox="1"/>
              <p:nvPr/>
            </p:nvSpPr>
            <p:spPr>
              <a:xfrm>
                <a:off x="8411060" y="1861784"/>
                <a:ext cx="99129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</a:rPr>
                  <a:t>l</a:t>
                </a:r>
                <a:r>
                  <a:rPr lang="en-US" sz="1400" b="1" dirty="0" smtClean="0">
                    <a:solidFill>
                      <a:schemeClr val="bg1"/>
                    </a:solidFill>
                  </a:rPr>
                  <a:t>ow CAPE</a:t>
                </a:r>
                <a:endParaRPr lang="en-US" sz="14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>
              <a:xfrm flipH="1">
                <a:off x="8091377" y="2152762"/>
                <a:ext cx="521702" cy="3671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TextBox 54"/>
          <p:cNvSpPr txBox="1"/>
          <p:nvPr/>
        </p:nvSpPr>
        <p:spPr>
          <a:xfrm>
            <a:off x="7162800" y="5833646"/>
            <a:ext cx="2111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</a:rPr>
              <a:t>Zawislak </a:t>
            </a:r>
            <a:r>
              <a:rPr lang="en-US" sz="1600" i="1" dirty="0" smtClean="0">
                <a:solidFill>
                  <a:schemeClr val="bg1"/>
                </a:solidFill>
              </a:rPr>
              <a:t>et al. (2016</a:t>
            </a:r>
            <a:r>
              <a:rPr lang="en-US" sz="1600" i="1" dirty="0" smtClean="0">
                <a:solidFill>
                  <a:schemeClr val="bg1"/>
                </a:solidFill>
              </a:rPr>
              <a:t>)</a:t>
            </a:r>
            <a:endParaRPr lang="en-US" sz="1600" i="1" dirty="0" smtClean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2402" y="76200"/>
            <a:ext cx="89915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i="1" dirty="0" smtClean="0">
                <a:solidFill>
                  <a:schemeClr val="bg1"/>
                </a:solidFill>
              </a:rPr>
              <a:t>Mechanisms that can disrupt symmetry:  Reduced surface fluxes</a:t>
            </a:r>
            <a:endParaRPr lang="en-US" sz="2600" b="1" i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8223" y="1760231"/>
            <a:ext cx="1804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chemeClr val="bg1"/>
                </a:solidFill>
              </a:rPr>
              <a:t>14 </a:t>
            </a:r>
            <a:r>
              <a:rPr lang="en-US" sz="1600" b="1" dirty="0" smtClean="0">
                <a:solidFill>
                  <a:schemeClr val="bg1"/>
                </a:solidFill>
              </a:rPr>
              <a:t>September  (RI</a:t>
            </a:r>
            <a:r>
              <a:rPr lang="en-US" sz="16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16963" y="4424901"/>
            <a:ext cx="1850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chemeClr val="bg1"/>
                </a:solidFill>
              </a:rPr>
              <a:t>16 </a:t>
            </a:r>
            <a:r>
              <a:rPr lang="en-US" sz="1600" b="1" dirty="0" smtClean="0">
                <a:solidFill>
                  <a:schemeClr val="bg1"/>
                </a:solidFill>
              </a:rPr>
              <a:t>September  (SS</a:t>
            </a:r>
            <a:r>
              <a:rPr lang="en-US" sz="16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8177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3980" y="5105400"/>
            <a:ext cx="7898019" cy="1546575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2400" b="1" dirty="0" smtClean="0">
                <a:solidFill>
                  <a:prstClr val="black"/>
                </a:solidFill>
              </a:rPr>
              <a:t>Main </a:t>
            </a:r>
            <a:r>
              <a:rPr lang="en-US" sz="2400" b="1" dirty="0">
                <a:solidFill>
                  <a:prstClr val="black"/>
                </a:solidFill>
              </a:rPr>
              <a:t>precipitation/convection downshear left, little to no </a:t>
            </a:r>
            <a:r>
              <a:rPr lang="en-US" sz="2400" b="1" dirty="0" smtClean="0">
                <a:solidFill>
                  <a:prstClr val="black"/>
                </a:solidFill>
              </a:rPr>
              <a:t>precipitation </a:t>
            </a:r>
            <a:r>
              <a:rPr lang="en-US" sz="2400" b="1" dirty="0" err="1">
                <a:solidFill>
                  <a:prstClr val="black"/>
                </a:solidFill>
              </a:rPr>
              <a:t>upshear</a:t>
            </a:r>
            <a:endParaRPr lang="en-US" sz="2400" b="1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Significant dry air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Subsidence signatures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Broad area of PBL cooling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r>
              <a:rPr lang="en-US" sz="1600" dirty="0">
                <a:solidFill>
                  <a:prstClr val="black"/>
                </a:solidFill>
              </a:rPr>
              <a:t>, limited recovery of PBL entropy downshear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156376"/>
            <a:ext cx="8915452" cy="377024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>
                <a:solidFill>
                  <a:schemeClr val="bg1"/>
                </a:solidFill>
              </a:rPr>
              <a:t>Schematic of vortex and precipitation structures associated with non-intensifying TCs</a:t>
            </a:r>
          </a:p>
        </p:txBody>
      </p:sp>
      <p:grpSp>
        <p:nvGrpSpPr>
          <p:cNvPr id="2049" name="Group 2048"/>
          <p:cNvGrpSpPr/>
          <p:nvPr/>
        </p:nvGrpSpPr>
        <p:grpSpPr>
          <a:xfrm>
            <a:off x="685800" y="870336"/>
            <a:ext cx="7568501" cy="4114800"/>
            <a:chOff x="685800" y="870336"/>
            <a:chExt cx="7568501" cy="4781321"/>
          </a:xfrm>
        </p:grpSpPr>
        <p:sp>
          <p:nvSpPr>
            <p:cNvPr id="4" name="Rectangle 3"/>
            <p:cNvSpPr/>
            <p:nvPr/>
          </p:nvSpPr>
          <p:spPr>
            <a:xfrm>
              <a:off x="725916" y="870336"/>
              <a:ext cx="7528385" cy="478132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2048" name="Group 2047"/>
            <p:cNvGrpSpPr/>
            <p:nvPr/>
          </p:nvGrpSpPr>
          <p:grpSpPr>
            <a:xfrm>
              <a:off x="685800" y="877824"/>
              <a:ext cx="7315200" cy="4767072"/>
              <a:chOff x="685800" y="658368"/>
              <a:chExt cx="7315200" cy="3583140"/>
            </a:xfrm>
          </p:grpSpPr>
          <p:pic>
            <p:nvPicPr>
              <p:cNvPr id="2050" name="Picture 2" descr="G:\HRD obs study\figs\fig16\v2\schematic_v6_tilted.pn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55" t="11171" r="9767" b="11253"/>
              <a:stretch/>
            </p:blipFill>
            <p:spPr bwMode="auto">
              <a:xfrm>
                <a:off x="1802572" y="658368"/>
                <a:ext cx="6198428" cy="358314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691120" y="2241642"/>
                <a:ext cx="386963" cy="329656"/>
              </a:xfrm>
              <a:prstGeom prst="rect">
                <a:avLst/>
              </a:prstGeom>
              <a:noFill/>
            </p:spPr>
            <p:txBody>
              <a:bodyPr wrap="none" lIns="68579" tIns="34289" rIns="68579" bIns="34289" rtlCol="0">
                <a:spAutoFit/>
              </a:bodyPr>
              <a:lstStyle/>
              <a:p>
                <a:pPr defTabSz="685783"/>
                <a:r>
                  <a:rPr lang="en-US" sz="2400" b="1" dirty="0">
                    <a:solidFill>
                      <a:prstClr val="black"/>
                    </a:solidFill>
                  </a:rPr>
                  <a:t>a)</a:t>
                </a:r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685800" y="3333750"/>
                <a:ext cx="1135766" cy="794976"/>
                <a:chOff x="179947" y="3729667"/>
                <a:chExt cx="1792231" cy="1436033"/>
              </a:xfrm>
            </p:grpSpPr>
            <p:grpSp>
              <p:nvGrpSpPr>
                <p:cNvPr id="27" name="Group 26"/>
                <p:cNvGrpSpPr/>
                <p:nvPr/>
              </p:nvGrpSpPr>
              <p:grpSpPr>
                <a:xfrm>
                  <a:off x="559223" y="3926078"/>
                  <a:ext cx="1032470" cy="1030231"/>
                  <a:chOff x="559223" y="3926078"/>
                  <a:chExt cx="1032470" cy="1030231"/>
                </a:xfrm>
              </p:grpSpPr>
              <p:cxnSp>
                <p:nvCxnSpPr>
                  <p:cNvPr id="32" name="Straight Arrow Connector 31"/>
                  <p:cNvCxnSpPr/>
                  <p:nvPr/>
                </p:nvCxnSpPr>
                <p:spPr>
                  <a:xfrm flipV="1">
                    <a:off x="559223" y="3926078"/>
                    <a:ext cx="0" cy="997293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  <a:tailEnd type="stealth" w="lg" len="lg"/>
                  </a:ln>
                  <a:effectLst/>
                </p:spPr>
              </p:cxnSp>
              <p:cxnSp>
                <p:nvCxnSpPr>
                  <p:cNvPr id="33" name="Straight Arrow Connector 32"/>
                  <p:cNvCxnSpPr/>
                  <p:nvPr/>
                </p:nvCxnSpPr>
                <p:spPr>
                  <a:xfrm flipV="1">
                    <a:off x="559223" y="4920833"/>
                    <a:ext cx="1032470" cy="2537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  <a:tailEnd type="stealth" w="lg" len="lg"/>
                  </a:ln>
                  <a:effectLst/>
                </p:spPr>
              </p:cxnSp>
              <p:cxnSp>
                <p:nvCxnSpPr>
                  <p:cNvPr id="34" name="Straight Arrow Connector 33"/>
                  <p:cNvCxnSpPr/>
                  <p:nvPr/>
                </p:nvCxnSpPr>
                <p:spPr>
                  <a:xfrm flipV="1">
                    <a:off x="559223" y="4500012"/>
                    <a:ext cx="729582" cy="456297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  <a:tailEnd type="stealth" w="lg" len="lg"/>
                  </a:ln>
                  <a:effectLst/>
                  <a:scene3d>
                    <a:camera prst="orthographicFront">
                      <a:rot lat="1800000" lon="0" rev="0"/>
                    </a:camera>
                    <a:lightRig rig="threePt" dir="t"/>
                  </a:scene3d>
                </p:spPr>
              </p:cxnSp>
            </p:grpSp>
            <p:grpSp>
              <p:nvGrpSpPr>
                <p:cNvPr id="28" name="Group 27"/>
                <p:cNvGrpSpPr/>
                <p:nvPr/>
              </p:nvGrpSpPr>
              <p:grpSpPr>
                <a:xfrm>
                  <a:off x="179947" y="3729667"/>
                  <a:ext cx="1792231" cy="1436033"/>
                  <a:chOff x="253183" y="3644981"/>
                  <a:chExt cx="1792231" cy="1436033"/>
                </a:xfrm>
              </p:grpSpPr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253183" y="3644981"/>
                    <a:ext cx="450822" cy="4596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rPr>
                      <a:t>z</a:t>
                    </a: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1594592" y="4621339"/>
                    <a:ext cx="450822" cy="4596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rPr>
                      <a:t>x</a:t>
                    </a: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1215128" y="4057921"/>
                    <a:ext cx="450822" cy="459674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1800000" lon="0" rev="0"/>
                    </a:camera>
                    <a:lightRig rig="threePt" dir="t"/>
                  </a:scene3d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rPr>
                      <a:t>y</a:t>
                    </a:r>
                  </a:p>
                </p:txBody>
              </p:sp>
            </p:grpSp>
          </p:grpSp>
          <p:sp>
            <p:nvSpPr>
              <p:cNvPr id="6" name="TextBox 5"/>
              <p:cNvSpPr txBox="1"/>
              <p:nvPr/>
            </p:nvSpPr>
            <p:spPr>
              <a:xfrm>
                <a:off x="1110938" y="676107"/>
                <a:ext cx="1990030" cy="329656"/>
              </a:xfrm>
              <a:prstGeom prst="rect">
                <a:avLst/>
              </a:prstGeom>
              <a:noFill/>
            </p:spPr>
            <p:txBody>
              <a:bodyPr wrap="none" lIns="68579" tIns="34289" rIns="68579" bIns="34289" rtlCol="0">
                <a:spAutoFit/>
              </a:bodyPr>
              <a:lstStyle/>
              <a:p>
                <a:pPr defTabSz="685783"/>
                <a:r>
                  <a:rPr lang="en-US" sz="2400" i="1" u="sng" dirty="0">
                    <a:solidFill>
                      <a:prstClr val="black"/>
                    </a:solidFill>
                  </a:rPr>
                  <a:t>Non-intensifier</a:t>
                </a: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3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685800" y="870336"/>
            <a:ext cx="7568501" cy="4114800"/>
            <a:chOff x="685800" y="870336"/>
            <a:chExt cx="7568501" cy="4781321"/>
          </a:xfrm>
        </p:grpSpPr>
        <p:sp>
          <p:nvSpPr>
            <p:cNvPr id="4" name="Rectangle 3"/>
            <p:cNvSpPr/>
            <p:nvPr/>
          </p:nvSpPr>
          <p:spPr>
            <a:xfrm>
              <a:off x="725916" y="870336"/>
              <a:ext cx="7528385" cy="478132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85800" y="877824"/>
              <a:ext cx="7315200" cy="4767072"/>
              <a:chOff x="685800" y="658368"/>
              <a:chExt cx="7315200" cy="3583140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685800" y="658368"/>
                <a:ext cx="7315200" cy="3583140"/>
                <a:chOff x="685800" y="658368"/>
                <a:chExt cx="7315200" cy="3583140"/>
              </a:xfrm>
            </p:grpSpPr>
            <p:pic>
              <p:nvPicPr>
                <p:cNvPr id="38" name="Picture 2" descr="G:\HRD obs study\figs\fig16\v2\schematic_v6_tilted.png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755" t="11171" r="9767" b="11253"/>
                <a:stretch/>
              </p:blipFill>
              <p:spPr bwMode="auto">
                <a:xfrm>
                  <a:off x="1802572" y="658368"/>
                  <a:ext cx="6198428" cy="358314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9" name="TextBox 38"/>
                <p:cNvSpPr txBox="1"/>
                <p:nvPr/>
              </p:nvSpPr>
              <p:spPr>
                <a:xfrm>
                  <a:off x="5691120" y="2241642"/>
                  <a:ext cx="386963" cy="329656"/>
                </a:xfrm>
                <a:prstGeom prst="rect">
                  <a:avLst/>
                </a:prstGeom>
                <a:noFill/>
              </p:spPr>
              <p:txBody>
                <a:bodyPr wrap="none" lIns="68579" tIns="34289" rIns="68579" bIns="34289" rtlCol="0">
                  <a:spAutoFit/>
                </a:bodyPr>
                <a:lstStyle/>
                <a:p>
                  <a:pPr defTabSz="685783"/>
                  <a:r>
                    <a:rPr lang="en-US" sz="2400" b="1" dirty="0">
                      <a:solidFill>
                        <a:prstClr val="black"/>
                      </a:solidFill>
                    </a:rPr>
                    <a:t>a)</a:t>
                  </a:r>
                </a:p>
              </p:txBody>
            </p:sp>
            <p:grpSp>
              <p:nvGrpSpPr>
                <p:cNvPr id="40" name="Group 39"/>
                <p:cNvGrpSpPr/>
                <p:nvPr/>
              </p:nvGrpSpPr>
              <p:grpSpPr>
                <a:xfrm>
                  <a:off x="685800" y="3333750"/>
                  <a:ext cx="1135766" cy="794976"/>
                  <a:chOff x="179947" y="3729667"/>
                  <a:chExt cx="1792231" cy="1436033"/>
                </a:xfrm>
              </p:grpSpPr>
              <p:grpSp>
                <p:nvGrpSpPr>
                  <p:cNvPr id="42" name="Group 41"/>
                  <p:cNvGrpSpPr/>
                  <p:nvPr/>
                </p:nvGrpSpPr>
                <p:grpSpPr>
                  <a:xfrm>
                    <a:off x="559223" y="3926078"/>
                    <a:ext cx="1032470" cy="1030231"/>
                    <a:chOff x="559223" y="3926078"/>
                    <a:chExt cx="1032470" cy="1030231"/>
                  </a:xfrm>
                </p:grpSpPr>
                <p:cxnSp>
                  <p:nvCxnSpPr>
                    <p:cNvPr id="47" name="Straight Arrow Connector 46"/>
                    <p:cNvCxnSpPr/>
                    <p:nvPr/>
                  </p:nvCxnSpPr>
                  <p:spPr>
                    <a:xfrm flipV="1">
                      <a:off x="559223" y="3926078"/>
                      <a:ext cx="0" cy="997293"/>
                    </a:xfrm>
                    <a:prstGeom prst="straightConnector1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  <a:tailEnd type="stealth" w="lg" len="lg"/>
                    </a:ln>
                    <a:effectLst/>
                  </p:spPr>
                </p:cxnSp>
                <p:cxnSp>
                  <p:nvCxnSpPr>
                    <p:cNvPr id="48" name="Straight Arrow Connector 47"/>
                    <p:cNvCxnSpPr/>
                    <p:nvPr/>
                  </p:nvCxnSpPr>
                  <p:spPr>
                    <a:xfrm flipV="1">
                      <a:off x="559223" y="4920833"/>
                      <a:ext cx="1032470" cy="2537"/>
                    </a:xfrm>
                    <a:prstGeom prst="straightConnector1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  <a:tailEnd type="stealth" w="lg" len="lg"/>
                    </a:ln>
                    <a:effectLst/>
                  </p:spPr>
                </p:cxnSp>
                <p:cxnSp>
                  <p:nvCxnSpPr>
                    <p:cNvPr id="49" name="Straight Arrow Connector 48"/>
                    <p:cNvCxnSpPr/>
                    <p:nvPr/>
                  </p:nvCxnSpPr>
                  <p:spPr>
                    <a:xfrm flipV="1">
                      <a:off x="559223" y="4500012"/>
                      <a:ext cx="729582" cy="456297"/>
                    </a:xfrm>
                    <a:prstGeom prst="straightConnector1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  <a:tailEnd type="stealth" w="lg" len="lg"/>
                    </a:ln>
                    <a:effectLst/>
                    <a:scene3d>
                      <a:camera prst="orthographicFront">
                        <a:rot lat="1800000" lon="0" rev="0"/>
                      </a:camera>
                      <a:lightRig rig="threePt" dir="t"/>
                    </a:scene3d>
                  </p:spPr>
                </p:cxnSp>
              </p:grpSp>
              <p:grpSp>
                <p:nvGrpSpPr>
                  <p:cNvPr id="43" name="Group 42"/>
                  <p:cNvGrpSpPr/>
                  <p:nvPr/>
                </p:nvGrpSpPr>
                <p:grpSpPr>
                  <a:xfrm>
                    <a:off x="179947" y="3729667"/>
                    <a:ext cx="1792231" cy="1436033"/>
                    <a:chOff x="253183" y="3644981"/>
                    <a:chExt cx="1792231" cy="1436033"/>
                  </a:xfrm>
                </p:grpSpPr>
                <p:sp>
                  <p:nvSpPr>
                    <p:cNvPr id="44" name="TextBox 43"/>
                    <p:cNvSpPr txBox="1"/>
                    <p:nvPr/>
                  </p:nvSpPr>
                  <p:spPr>
                    <a:xfrm>
                      <a:off x="253183" y="3644981"/>
                      <a:ext cx="450822" cy="4596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z</a:t>
                      </a: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5" name="TextBox 44"/>
                    <p:cNvSpPr txBox="1"/>
                    <p:nvPr/>
                  </p:nvSpPr>
                  <p:spPr>
                    <a:xfrm>
                      <a:off x="1594592" y="4621339"/>
                      <a:ext cx="450822" cy="4596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x</a:t>
                      </a: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46" name="TextBox 45"/>
                    <p:cNvSpPr txBox="1"/>
                    <p:nvPr/>
                  </p:nvSpPr>
                  <p:spPr>
                    <a:xfrm>
                      <a:off x="1215128" y="4057921"/>
                      <a:ext cx="450822" cy="459674"/>
                    </a:xfrm>
                    <a:prstGeom prst="rect">
                      <a:avLst/>
                    </a:prstGeom>
                    <a:noFill/>
                    <a:scene3d>
                      <a:camera prst="orthographicFront">
                        <a:rot lat="1800000" lon="0" rev="0"/>
                      </a:camera>
                      <a:lightRig rig="threePt" dir="t"/>
                    </a:scene3d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y</a:t>
                      </a:r>
                    </a:p>
                  </p:txBody>
                </p:sp>
              </p:grpSp>
            </p:grpSp>
            <p:sp>
              <p:nvSpPr>
                <p:cNvPr id="41" name="TextBox 40"/>
                <p:cNvSpPr txBox="1"/>
                <p:nvPr/>
              </p:nvSpPr>
              <p:spPr>
                <a:xfrm>
                  <a:off x="1110938" y="676107"/>
                  <a:ext cx="1990030" cy="329656"/>
                </a:xfrm>
                <a:prstGeom prst="rect">
                  <a:avLst/>
                </a:prstGeom>
                <a:noFill/>
              </p:spPr>
              <p:txBody>
                <a:bodyPr wrap="none" lIns="68579" tIns="34289" rIns="68579" bIns="34289" rtlCol="0">
                  <a:spAutoFit/>
                </a:bodyPr>
                <a:lstStyle/>
                <a:p>
                  <a:pPr defTabSz="685783"/>
                  <a:r>
                    <a:rPr lang="en-US" sz="2400" i="1" u="sng" dirty="0">
                      <a:solidFill>
                        <a:prstClr val="black"/>
                      </a:solidFill>
                    </a:rPr>
                    <a:t>Non-intensifier</a:t>
                  </a:r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3696840" y="1752023"/>
                <a:ext cx="399787" cy="329656"/>
              </a:xfrm>
              <a:prstGeom prst="rect">
                <a:avLst/>
              </a:prstGeom>
              <a:noFill/>
            </p:spPr>
            <p:txBody>
              <a:bodyPr wrap="none" lIns="68579" tIns="34289" rIns="68579" bIns="34289" rtlCol="0">
                <a:spAutoFit/>
              </a:bodyPr>
              <a:lstStyle/>
              <a:p>
                <a:pPr defTabSz="685783"/>
                <a:r>
                  <a:rPr lang="en-US" sz="2400" b="1" dirty="0">
                    <a:solidFill>
                      <a:prstClr val="black"/>
                    </a:solidFill>
                  </a:rPr>
                  <a:t>b)</a:t>
                </a:r>
              </a:p>
            </p:txBody>
          </p:sp>
        </p:grpSp>
      </p:grpSp>
      <p:sp>
        <p:nvSpPr>
          <p:cNvPr id="51" name="TextBox 50"/>
          <p:cNvSpPr txBox="1"/>
          <p:nvPr/>
        </p:nvSpPr>
        <p:spPr>
          <a:xfrm>
            <a:off x="483980" y="5105400"/>
            <a:ext cx="7898019" cy="1177243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 smtClean="0">
                <a:solidFill>
                  <a:prstClr val="black"/>
                </a:solidFill>
              </a:rPr>
              <a:t>Main </a:t>
            </a:r>
            <a:r>
              <a:rPr lang="en-US" sz="1600" dirty="0">
                <a:solidFill>
                  <a:prstClr val="black"/>
                </a:solidFill>
              </a:rPr>
              <a:t>precipitation/convection downshear left, little to no </a:t>
            </a:r>
            <a:r>
              <a:rPr lang="en-US" sz="1600" dirty="0" smtClean="0">
                <a:solidFill>
                  <a:prstClr val="black"/>
                </a:solidFill>
              </a:rPr>
              <a:t>precipitation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2400" b="1" dirty="0">
                <a:solidFill>
                  <a:prstClr val="black"/>
                </a:solidFill>
              </a:rPr>
              <a:t>Significant dry air </a:t>
            </a:r>
            <a:r>
              <a:rPr lang="en-US" sz="2400" b="1" dirty="0" err="1">
                <a:solidFill>
                  <a:prstClr val="black"/>
                </a:solidFill>
              </a:rPr>
              <a:t>upshear</a:t>
            </a:r>
            <a:endParaRPr lang="en-US" sz="2400" b="1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Subsidence signatures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endParaRPr lang="en-US" sz="1600" dirty="0">
              <a:solidFill>
                <a:prstClr val="black"/>
              </a:solidFill>
            </a:endParaRPr>
          </a:p>
          <a:p>
            <a:pPr marL="365760" indent="-365760" defTabSz="685783">
              <a:buFont typeface="+mj-lt"/>
              <a:buAutoNum type="alphaLcParenR"/>
              <a:defRPr/>
            </a:pPr>
            <a:r>
              <a:rPr lang="en-US" sz="1600" dirty="0">
                <a:solidFill>
                  <a:prstClr val="black"/>
                </a:solidFill>
              </a:rPr>
              <a:t>Broad area of PBL cooling </a:t>
            </a:r>
            <a:r>
              <a:rPr lang="en-US" sz="1600" dirty="0" err="1">
                <a:solidFill>
                  <a:prstClr val="black"/>
                </a:solidFill>
              </a:rPr>
              <a:t>upshear</a:t>
            </a:r>
            <a:r>
              <a:rPr lang="en-US" sz="1600" dirty="0">
                <a:solidFill>
                  <a:prstClr val="black"/>
                </a:solidFill>
              </a:rPr>
              <a:t>, limited recovery of PBL entropy downshear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24599" y="6553200"/>
            <a:ext cx="2708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bg1"/>
                </a:solidFill>
              </a:rPr>
              <a:t>Nguyen </a:t>
            </a:r>
            <a:r>
              <a:rPr lang="en-US" sz="1600" i="1" dirty="0" smtClean="0">
                <a:solidFill>
                  <a:schemeClr val="bg1"/>
                </a:solidFill>
              </a:rPr>
              <a:t>et al. (2017</a:t>
            </a:r>
            <a:r>
              <a:rPr lang="en-US" sz="1600" i="1" dirty="0" smtClean="0">
                <a:solidFill>
                  <a:schemeClr val="bg1"/>
                </a:solidFill>
              </a:rPr>
              <a:t>), in rev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600" y="156376"/>
            <a:ext cx="8915452" cy="377024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>
                <a:solidFill>
                  <a:schemeClr val="bg1"/>
                </a:solidFill>
              </a:rPr>
              <a:t>Schematic of vortex and precipitation structures associated with non-intensifying TCs</a:t>
            </a:r>
          </a:p>
        </p:txBody>
      </p:sp>
    </p:spTree>
    <p:extLst>
      <p:ext uri="{BB962C8B-B14F-4D97-AF65-F5344CB8AC3E}">
        <p14:creationId xmlns:p14="http://schemas.microsoft.com/office/powerpoint/2010/main" val="163918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728</Words>
  <Application>Microsoft Office PowerPoint</Application>
  <PresentationFormat>On-screen Show (4:3)</PresentationFormat>
  <Paragraphs>124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Helvetica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 Nguyen</dc:creator>
  <cp:lastModifiedBy>Mesovortex12</cp:lastModifiedBy>
  <cp:revision>43</cp:revision>
  <dcterms:created xsi:type="dcterms:W3CDTF">2017-06-07T16:40:22Z</dcterms:created>
  <dcterms:modified xsi:type="dcterms:W3CDTF">2017-06-07T23:01:30Z</dcterms:modified>
</cp:coreProperties>
</file>