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1" r:id="rId2"/>
    <p:sldMasterId id="2147483684" r:id="rId3"/>
    <p:sldMasterId id="2147483696" r:id="rId4"/>
    <p:sldMasterId id="2147483672" r:id="rId5"/>
    <p:sldMasterId id="2147483660" r:id="rId6"/>
  </p:sldMasterIdLst>
  <p:notesMasterIdLst>
    <p:notesMasterId r:id="rId15"/>
  </p:notesMasterIdLst>
  <p:sldIdLst>
    <p:sldId id="264" r:id="rId7"/>
    <p:sldId id="397" r:id="rId8"/>
    <p:sldId id="398" r:id="rId9"/>
    <p:sldId id="399" r:id="rId10"/>
    <p:sldId id="400" r:id="rId11"/>
    <p:sldId id="401" r:id="rId12"/>
    <p:sldId id="403" r:id="rId13"/>
    <p:sldId id="40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3333FF"/>
    <a:srgbClr val="CC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8" autoAdjust="0"/>
    <p:restoredTop sz="50000" autoAdjust="0"/>
  </p:normalViewPr>
  <p:slideViewPr>
    <p:cSldViewPr>
      <p:cViewPr>
        <p:scale>
          <a:sx n="100" d="100"/>
          <a:sy n="100" d="100"/>
        </p:scale>
        <p:origin x="968" y="5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-2508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AC956-E07F-4FE2-A0A1-0F22EA211D44}" type="datetimeFigureOut">
              <a:rPr lang="en-US" smtClean="0"/>
              <a:t>6/7/17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E86611-E127-4C41-B541-92CA24D1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31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F00A2-A154-48C8-B2F2-C9BB0D6C9E6F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EB24-7636-4721-80BE-EEE7D4E88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330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914400"/>
            <a:ext cx="6934200" cy="50323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1800" y="3048000"/>
            <a:ext cx="5715000" cy="3078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F00A2-A154-48C8-B2F2-C9BB0D6C9E6F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EB24-7636-4721-80BE-EEE7D4E88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325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F00A2-A154-48C8-B2F2-C9BB0D6C9E6F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EB24-7636-4721-80BE-EEE7D4E88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589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88246-8B36-4562-98E3-2F505529BC88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29A3A-FCF0-4706-8DDB-FD59334EE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76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88246-8B36-4562-98E3-2F505529BC88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29A3A-FCF0-4706-8DDB-FD59334EE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090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88246-8B36-4562-98E3-2F505529BC88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29A3A-FCF0-4706-8DDB-FD59334EE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477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88246-8B36-4562-98E3-2F505529BC88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29A3A-FCF0-4706-8DDB-FD59334EE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49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88246-8B36-4562-98E3-2F505529BC88}" type="datetimeFigureOut">
              <a:rPr lang="en-US" smtClean="0"/>
              <a:t>6/7/17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29A3A-FCF0-4706-8DDB-FD59334EE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549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88246-8B36-4562-98E3-2F505529BC88}" type="datetimeFigureOut">
              <a:rPr lang="en-US" smtClean="0"/>
              <a:t>6/7/17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29A3A-FCF0-4706-8DDB-FD59334EE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26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88246-8B36-4562-98E3-2F505529BC88}" type="datetimeFigureOut">
              <a:rPr lang="en-US" smtClean="0"/>
              <a:t>6/7/17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29A3A-FCF0-4706-8DDB-FD59334EE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416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88246-8B36-4562-98E3-2F505529BC88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29A3A-FCF0-4706-8DDB-FD59334EE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19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914400"/>
            <a:ext cx="6934200" cy="50323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3048000"/>
            <a:ext cx="5715000" cy="3078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F00A2-A154-48C8-B2F2-C9BB0D6C9E6F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EB24-7636-4721-80BE-EEE7D4E88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3612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88246-8B36-4562-98E3-2F505529BC88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29A3A-FCF0-4706-8DDB-FD59334EE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106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88246-8B36-4562-98E3-2F505529BC88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29A3A-FCF0-4706-8DDB-FD59334EE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01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88246-8B36-4562-98E3-2F505529BC88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29A3A-FCF0-4706-8DDB-FD59334EE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1633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1536-E78C-4E73-A938-A0A5FF03F376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FBA2-4259-4467-9706-012179A16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3816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1536-E78C-4E73-A938-A0A5FF03F376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FBA2-4259-4467-9706-012179A16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3637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1536-E78C-4E73-A938-A0A5FF03F376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FBA2-4259-4467-9706-012179A16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619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1536-E78C-4E73-A938-A0A5FF03F376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FBA2-4259-4467-9706-012179A16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97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1536-E78C-4E73-A938-A0A5FF03F376}" type="datetimeFigureOut">
              <a:rPr lang="en-US" smtClean="0"/>
              <a:t>6/7/17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FBA2-4259-4467-9706-012179A16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6378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1536-E78C-4E73-A938-A0A5FF03F376}" type="datetimeFigureOut">
              <a:rPr lang="en-US" smtClean="0"/>
              <a:t>6/7/17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FBA2-4259-4467-9706-012179A16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5315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1536-E78C-4E73-A938-A0A5FF03F376}" type="datetimeFigureOut">
              <a:rPr lang="en-US" smtClean="0"/>
              <a:t>6/7/17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FBA2-4259-4467-9706-012179A16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317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F00A2-A154-48C8-B2F2-C9BB0D6C9E6F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EB24-7636-4721-80BE-EEE7D4E88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882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1536-E78C-4E73-A938-A0A5FF03F376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FBA2-4259-4467-9706-012179A16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017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1536-E78C-4E73-A938-A0A5FF03F376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FBA2-4259-4467-9706-012179A16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6433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1536-E78C-4E73-A938-A0A5FF03F376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FBA2-4259-4467-9706-012179A16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4654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91536-E78C-4E73-A938-A0A5FF03F376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7FBA2-4259-4467-9706-012179A16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5536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92EC-E67A-43E5-BB3E-BC671BD703AB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F5690-866C-45BE-B93F-F11FECFA7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3192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92EC-E67A-43E5-BB3E-BC671BD703AB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F5690-866C-45BE-B93F-F11FECFA7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6099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92EC-E67A-43E5-BB3E-BC671BD703AB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F5690-866C-45BE-B93F-F11FECFA7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4987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92EC-E67A-43E5-BB3E-BC671BD703AB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F5690-866C-45BE-B93F-F11FECFA7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3596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92EC-E67A-43E5-BB3E-BC671BD703AB}" type="datetimeFigureOut">
              <a:rPr lang="en-US" smtClean="0"/>
              <a:t>6/7/17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F5690-866C-45BE-B93F-F11FECFA7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246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92EC-E67A-43E5-BB3E-BC671BD703AB}" type="datetimeFigureOut">
              <a:rPr lang="en-US" smtClean="0"/>
              <a:t>6/7/17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F5690-866C-45BE-B93F-F11FECFA7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28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914400"/>
            <a:ext cx="6934200" cy="50323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F00A2-A154-48C8-B2F2-C9BB0D6C9E6F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EB24-7636-4721-80BE-EEE7D4E88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4672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92EC-E67A-43E5-BB3E-BC671BD703AB}" type="datetimeFigureOut">
              <a:rPr lang="en-US" smtClean="0"/>
              <a:t>6/7/17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F5690-866C-45BE-B93F-F11FECFA7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230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92EC-E67A-43E5-BB3E-BC671BD703AB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F5690-866C-45BE-B93F-F11FECFA7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5760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92EC-E67A-43E5-BB3E-BC671BD703AB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F5690-866C-45BE-B93F-F11FECFA7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918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92EC-E67A-43E5-BB3E-BC671BD703AB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F5690-866C-45BE-B93F-F11FECFA7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1768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92EC-E67A-43E5-BB3E-BC671BD703AB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F5690-866C-45BE-B93F-F11FECFA7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7847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EFA2-D5C0-4516-BF75-8024E276A7CA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7F42D-9461-44F4-9DCD-ED9454CE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845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EFA2-D5C0-4516-BF75-8024E276A7CA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7F42D-9461-44F4-9DCD-ED9454CE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2383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EFA2-D5C0-4516-BF75-8024E276A7CA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7F42D-9461-44F4-9DCD-ED9454CE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0635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EFA2-D5C0-4516-BF75-8024E276A7CA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7F42D-9461-44F4-9DCD-ED9454CE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1084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EFA2-D5C0-4516-BF75-8024E276A7CA}" type="datetimeFigureOut">
              <a:rPr lang="en-US" smtClean="0"/>
              <a:t>6/7/17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7F42D-9461-44F4-9DCD-ED9454CE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558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914400"/>
            <a:ext cx="6934200" cy="5032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F00A2-A154-48C8-B2F2-C9BB0D6C9E6F}" type="datetimeFigureOut">
              <a:rPr lang="en-US" smtClean="0"/>
              <a:t>6/7/17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EB24-7636-4721-80BE-EEE7D4E88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8402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EFA2-D5C0-4516-BF75-8024E276A7CA}" type="datetimeFigureOut">
              <a:rPr lang="en-US" smtClean="0"/>
              <a:t>6/7/17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7F42D-9461-44F4-9DCD-ED9454CE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8660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EFA2-D5C0-4516-BF75-8024E276A7CA}" type="datetimeFigureOut">
              <a:rPr lang="en-US" smtClean="0"/>
              <a:t>6/7/17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7F42D-9461-44F4-9DCD-ED9454CE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8830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EFA2-D5C0-4516-BF75-8024E276A7CA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7F42D-9461-44F4-9DCD-ED9454CE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86283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EFA2-D5C0-4516-BF75-8024E276A7CA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7F42D-9461-44F4-9DCD-ED9454CE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5241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EFA2-D5C0-4516-BF75-8024E276A7CA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7F42D-9461-44F4-9DCD-ED9454CE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5790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EFA2-D5C0-4516-BF75-8024E276A7CA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7F42D-9461-44F4-9DCD-ED9454CE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28025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FFC3-B594-48CC-87B1-B5819DE46E81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5F29-542C-43D5-BF00-9D3B03A9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78576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FFC3-B594-48CC-87B1-B5819DE46E81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5F29-542C-43D5-BF00-9D3B03A9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013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FFC3-B594-48CC-87B1-B5819DE46E81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5F29-542C-43D5-BF00-9D3B03A9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9665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FFC3-B594-48CC-87B1-B5819DE46E81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5F29-542C-43D5-BF00-9D3B03A9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85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914400"/>
            <a:ext cx="6934200" cy="50323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F00A2-A154-48C8-B2F2-C9BB0D6C9E6F}" type="datetimeFigureOut">
              <a:rPr lang="en-US" smtClean="0"/>
              <a:t>6/7/17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EB24-7636-4721-80BE-EEE7D4E88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90174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FFC3-B594-48CC-87B1-B5819DE46E81}" type="datetimeFigureOut">
              <a:rPr lang="en-US" smtClean="0"/>
              <a:t>6/7/17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5F29-542C-43D5-BF00-9D3B03A9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40779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FFC3-B594-48CC-87B1-B5819DE46E81}" type="datetimeFigureOut">
              <a:rPr lang="en-US" smtClean="0"/>
              <a:t>6/7/17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5F29-542C-43D5-BF00-9D3B03A9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8100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FFC3-B594-48CC-87B1-B5819DE46E81}" type="datetimeFigureOut">
              <a:rPr lang="en-US" smtClean="0"/>
              <a:t>6/7/17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5F29-542C-43D5-BF00-9D3B03A9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2823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FFC3-B594-48CC-87B1-B5819DE46E81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5F29-542C-43D5-BF00-9D3B03A9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1431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FFC3-B594-48CC-87B1-B5819DE46E81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5F29-542C-43D5-BF00-9D3B03A9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9946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FFC3-B594-48CC-87B1-B5819DE46E81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5F29-542C-43D5-BF00-9D3B03A9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7533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FFC3-B594-48CC-87B1-B5819DE46E81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E5F29-542C-43D5-BF00-9D3B03A9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667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82506" y="6240475"/>
            <a:ext cx="2133600" cy="365125"/>
          </a:xfrm>
        </p:spPr>
        <p:txBody>
          <a:bodyPr/>
          <a:lstStyle/>
          <a:p>
            <a:fld id="{ABFF00A2-A154-48C8-B2F2-C9BB0D6C9E6F}" type="datetimeFigureOut">
              <a:rPr lang="en-US" smtClean="0"/>
              <a:t>6/7/17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199" y="624840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365125"/>
          </a:xfrm>
        </p:spPr>
        <p:txBody>
          <a:bodyPr/>
          <a:lstStyle/>
          <a:p>
            <a:fld id="{A36CEB24-7636-4721-80BE-EEE7D4E88B4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762" y="673112"/>
            <a:ext cx="9144000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-1" y="638187"/>
            <a:ext cx="9144001" cy="0"/>
          </a:xfrm>
          <a:prstGeom prst="line">
            <a:avLst/>
          </a:prstGeom>
          <a:noFill/>
          <a:ln w="57150">
            <a:solidFill>
              <a:srgbClr val="FFDF57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36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F00A2-A154-48C8-B2F2-C9BB0D6C9E6F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EB24-7636-4721-80BE-EEE7D4E88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58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F00A2-A154-48C8-B2F2-C9BB0D6C9E6F}" type="datetimeFigureOut">
              <a:rPr lang="en-US" smtClean="0"/>
              <a:t>6/7/17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CEB24-7636-4721-80BE-EEE7D4E88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65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jpg"/><Relationship Id="rId15" Type="http://schemas.openxmlformats.org/officeDocument/2006/relationships/image" Target="../media/image3.jpg"/><Relationship Id="rId16" Type="http://schemas.openxmlformats.org/officeDocument/2006/relationships/image" Target="../media/image4.tiff"/><Relationship Id="rId17" Type="http://schemas.openxmlformats.org/officeDocument/2006/relationships/image" Target="../media/image5.jpg"/><Relationship Id="rId18" Type="http://schemas.openxmlformats.org/officeDocument/2006/relationships/image" Target="../media/image6.tif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F00A2-A154-48C8-B2F2-C9BB0D6C9E6F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CEB24-7636-4721-80BE-EEE7D4E88B4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762" y="673112"/>
            <a:ext cx="9144000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12"/>
          <p:cNvSpPr>
            <a:spLocks noChangeShapeType="1"/>
          </p:cNvSpPr>
          <p:nvPr userDrawn="1"/>
        </p:nvSpPr>
        <p:spPr bwMode="auto">
          <a:xfrm>
            <a:off x="-1" y="638187"/>
            <a:ext cx="9144001" cy="0"/>
          </a:xfrm>
          <a:prstGeom prst="line">
            <a:avLst/>
          </a:prstGeom>
          <a:noFill/>
          <a:ln w="57150">
            <a:solidFill>
              <a:srgbClr val="FFDF57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13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99"/>
              </a:gs>
              <a:gs pos="100000">
                <a:srgbClr val="003399">
                  <a:gamma/>
                  <a:shade val="0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14"/>
          <p:cNvSpPr txBox="1">
            <a:spLocks noChangeArrowheads="1"/>
          </p:cNvSpPr>
          <p:nvPr userDrawn="1"/>
        </p:nvSpPr>
        <p:spPr bwMode="auto">
          <a:xfrm>
            <a:off x="5105400" y="6642557"/>
            <a:ext cx="3886200" cy="26161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b="1" i="1" baseline="0" dirty="0" smtClean="0">
                <a:solidFill>
                  <a:srgbClr val="FFDF57"/>
                </a:solidFill>
                <a:effectLst/>
                <a:latin typeface="Arial" charset="0"/>
              </a:rPr>
              <a:t>8June</a:t>
            </a:r>
            <a:r>
              <a:rPr lang="en-US" sz="1100" b="1" i="1" dirty="0" smtClean="0">
                <a:solidFill>
                  <a:srgbClr val="FFDF57"/>
                </a:solidFill>
                <a:effectLst/>
                <a:latin typeface="Arial" charset="0"/>
              </a:rPr>
              <a:t>, 2017  </a:t>
            </a:r>
            <a:r>
              <a:rPr lang="en-US" sz="1100" b="1" i="1" dirty="0" smtClean="0">
                <a:solidFill>
                  <a:srgbClr val="FFDF57"/>
                </a:solidFill>
                <a:effectLst/>
                <a:latin typeface="Arial" charset="0"/>
              </a:rPr>
              <a:t>AOML-HRD Virginia Key, FL</a:t>
            </a:r>
            <a:endParaRPr lang="en-US" sz="1100" b="1" i="1" dirty="0">
              <a:solidFill>
                <a:srgbClr val="FFDF57"/>
              </a:solidFill>
              <a:effectLst/>
              <a:latin typeface="Arial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 userDrawn="1"/>
        </p:nvSpPr>
        <p:spPr bwMode="auto">
          <a:xfrm>
            <a:off x="10376" y="6629400"/>
            <a:ext cx="4790224" cy="26161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b="1" i="1" smtClean="0">
                <a:solidFill>
                  <a:srgbClr val="FFDF57"/>
                </a:solidFill>
                <a:latin typeface="Arial" charset="0"/>
              </a:rPr>
              <a:t>HRD Science Meeting</a:t>
            </a:r>
            <a:endParaRPr lang="en-US" sz="1100" b="1" i="1" dirty="0">
              <a:solidFill>
                <a:srgbClr val="FFDF57"/>
              </a:solidFill>
              <a:latin typeface="Arial" charset="0"/>
            </a:endParaRPr>
          </a:p>
        </p:txBody>
      </p:sp>
      <p:pic>
        <p:nvPicPr>
          <p:cNvPr id="14" name="Picture 13" descr="NOAA-UAS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541" y="14324"/>
            <a:ext cx="2859576" cy="609600"/>
          </a:xfrm>
          <a:prstGeom prst="rect">
            <a:avLst/>
          </a:prstGeom>
        </p:spPr>
      </p:pic>
      <p:pic>
        <p:nvPicPr>
          <p:cNvPr id="16" name="Picture 15" descr="NCEP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476" y="36697"/>
            <a:ext cx="1019848" cy="594911"/>
          </a:xfrm>
          <a:prstGeom prst="rect">
            <a:avLst/>
          </a:prstGeom>
        </p:spPr>
      </p:pic>
      <p:pic>
        <p:nvPicPr>
          <p:cNvPr id="19" name="Picture 18" descr="SHOUT logo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724" y="-17580"/>
            <a:ext cx="704740" cy="609600"/>
          </a:xfrm>
          <a:prstGeom prst="rect">
            <a:avLst/>
          </a:prstGeom>
        </p:spPr>
      </p:pic>
      <p:grpSp>
        <p:nvGrpSpPr>
          <p:cNvPr id="18" name="Group 17"/>
          <p:cNvGrpSpPr/>
          <p:nvPr userDrawn="1"/>
        </p:nvGrpSpPr>
        <p:grpSpPr>
          <a:xfrm>
            <a:off x="5638800" y="10883"/>
            <a:ext cx="3505200" cy="616421"/>
            <a:chOff x="0" y="0"/>
            <a:chExt cx="3810000" cy="616421"/>
          </a:xfrm>
        </p:grpSpPr>
        <p:pic>
          <p:nvPicPr>
            <p:cNvPr id="3" name="Picture 2" descr="EMC logo.tiff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"/>
              <a:ext cx="3810000" cy="616420"/>
            </a:xfrm>
            <a:prstGeom prst="rect">
              <a:avLst/>
            </a:prstGeom>
          </p:spPr>
        </p:pic>
        <p:pic>
          <p:nvPicPr>
            <p:cNvPr id="17" name="Picture 16" descr="noaaleft.jpg"/>
            <p:cNvPicPr>
              <a:picLocks noChangeAspect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639542" cy="586874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3568940" y="36697"/>
            <a:ext cx="976613" cy="55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362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88246-8B36-4562-98E3-2F505529BC88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29A3A-FCF0-4706-8DDB-FD59334EE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683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91536-E78C-4E73-A938-A0A5FF03F376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7FBA2-4259-4467-9706-012179A16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15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592EC-E67A-43E5-BB3E-BC671BD703AB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F5690-866C-45BE-B93F-F11FECFA7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58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9EFA2-D5C0-4516-BF75-8024E276A7CA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7F42D-9461-44F4-9DCD-ED9454CE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071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7FFC3-B594-48CC-87B1-B5819DE46E81}" type="datetimeFigureOut">
              <a:rPr lang="en-US" smtClean="0"/>
              <a:t>6/7/17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E5F29-542C-43D5-BF00-9D3B03A9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207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4" Type="http://schemas.openxmlformats.org/officeDocument/2006/relationships/image" Target="../media/image10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7" name="Text Box 7"/>
          <p:cNvSpPr txBox="1">
            <a:spLocks noChangeArrowheads="1"/>
          </p:cNvSpPr>
          <p:nvPr/>
        </p:nvSpPr>
        <p:spPr bwMode="auto">
          <a:xfrm>
            <a:off x="1386082" y="914400"/>
            <a:ext cx="653140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SHOUT: NOAA-NASA </a:t>
            </a:r>
            <a:r>
              <a:rPr lang="en-US" sz="2800" b="1" dirty="0"/>
              <a:t>Global </a:t>
            </a:r>
            <a:r>
              <a:rPr lang="en-US" sz="2800" b="1" dirty="0" smtClean="0"/>
              <a:t>Hawk Project- </a:t>
            </a:r>
            <a:endParaRPr lang="en-US" sz="2800" b="1" dirty="0"/>
          </a:p>
          <a:p>
            <a:pPr algn="ctr"/>
            <a:r>
              <a:rPr lang="en-US" sz="2800" b="1" dirty="0" smtClean="0"/>
              <a:t>Vision for the Future: Rapid Responder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2312862" y="5257800"/>
            <a:ext cx="4605492" cy="10207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Peter 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Black</a:t>
            </a:r>
            <a:r>
              <a:rPr lang="en-US" b="1" baseline="30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Gary Wick</a:t>
            </a:r>
            <a:r>
              <a:rPr lang="en-US" b="1" baseline="30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Jason Dunion</a:t>
            </a:r>
            <a:r>
              <a:rPr lang="en-US" b="1" baseline="30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 algn="ctr"/>
            <a:endParaRPr lang="en-US" sz="14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1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NOAA/OAR/UASPO</a:t>
            </a:r>
          </a:p>
          <a:p>
            <a:pPr algn="ctr"/>
            <a:r>
              <a:rPr lang="en-US" sz="11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NOAA/ESRL/PSD</a:t>
            </a:r>
          </a:p>
          <a:p>
            <a:pPr algn="ctr"/>
            <a:r>
              <a:rPr lang="en-US" sz="11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NOAA/AOML/HRD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38200" y="2133600"/>
            <a:ext cx="7467600" cy="2667000"/>
            <a:chOff x="1676400" y="2971800"/>
            <a:chExt cx="6629400" cy="1961877"/>
          </a:xfrm>
        </p:grpSpPr>
        <p:pic>
          <p:nvPicPr>
            <p:cNvPr id="3" name="Picture 2" descr="GH bank IMG_2224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191000" y="2971800"/>
              <a:ext cx="4114800" cy="1961877"/>
            </a:xfrm>
            <a:prstGeom prst="rect">
              <a:avLst/>
            </a:prstGeom>
          </p:spPr>
        </p:pic>
        <p:pic>
          <p:nvPicPr>
            <p:cNvPr id="5" name="Picture 4" descr="GH hangar sunrise IMG_0844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6400" y="2971800"/>
              <a:ext cx="2590800" cy="1943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6685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990600"/>
            <a:ext cx="8666219" cy="541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NASA-NOAA EPOCH Operational Demo Project</a:t>
            </a:r>
          </a:p>
          <a:p>
            <a:pPr algn="ctr"/>
            <a:r>
              <a:rPr lang="en-US" sz="1600" b="1" dirty="0" smtClean="0"/>
              <a:t>Building on recent successes with ENRR, HRR and rapid response cost reductions</a:t>
            </a:r>
          </a:p>
          <a:p>
            <a:endParaRPr lang="en-US" b="1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Joint NASA-NOAA Hurricane </a:t>
            </a:r>
            <a:r>
              <a:rPr lang="en-US" dirty="0"/>
              <a:t>R</a:t>
            </a:r>
            <a:r>
              <a:rPr lang="en-US" dirty="0" smtClean="0"/>
              <a:t>apid </a:t>
            </a:r>
            <a:r>
              <a:rPr lang="en-US" dirty="0"/>
              <a:t>R</a:t>
            </a:r>
            <a:r>
              <a:rPr lang="en-US" dirty="0" smtClean="0"/>
              <a:t>esponse (HRR) program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One-month: August, 2017: 6 flights, ~350 </a:t>
            </a:r>
            <a:r>
              <a:rPr lang="en-US" dirty="0" err="1" smtClean="0"/>
              <a:t>dropsondes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Collaborative with NOAA/HRD HFP Module: AIPEX (G-IV, WP-3D)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Focus on sampling hurricane inner core and near environment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Test </a:t>
            </a:r>
            <a:r>
              <a:rPr lang="en-US" dirty="0" err="1" smtClean="0"/>
              <a:t>dropsonde</a:t>
            </a:r>
            <a:r>
              <a:rPr lang="en-US" dirty="0" smtClean="0"/>
              <a:t> assimilation </a:t>
            </a:r>
            <a:r>
              <a:rPr lang="en-US" dirty="0" smtClean="0"/>
              <a:t>into NCEP/EMC TC </a:t>
            </a:r>
            <a:r>
              <a:rPr lang="en-US" dirty="0" smtClean="0"/>
              <a:t>models: </a:t>
            </a:r>
            <a:r>
              <a:rPr lang="en-US" dirty="0" smtClean="0"/>
              <a:t>HWRF and GFS in 4 steps: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 smtClean="0"/>
              <a:t>TEMPDROP TXT- </a:t>
            </a:r>
            <a:r>
              <a:rPr lang="en-US" dirty="0"/>
              <a:t>mandatory and significant </a:t>
            </a:r>
            <a:r>
              <a:rPr lang="en-US" dirty="0" smtClean="0"/>
              <a:t>levels: inner </a:t>
            </a:r>
            <a:r>
              <a:rPr lang="en-US" dirty="0" err="1" smtClean="0"/>
              <a:t>sondes</a:t>
            </a:r>
            <a:r>
              <a:rPr lang="en-US" dirty="0" smtClean="0"/>
              <a:t> &lt; 60 nm denied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/>
              <a:t>TEMPDROP TXT- mandatory and significant levels</a:t>
            </a:r>
            <a:r>
              <a:rPr lang="en-US" dirty="0" smtClean="0"/>
              <a:t>: </a:t>
            </a:r>
            <a:r>
              <a:rPr lang="en-US" dirty="0" err="1" smtClean="0"/>
              <a:t>Aberson</a:t>
            </a:r>
            <a:r>
              <a:rPr lang="en-US" dirty="0" smtClean="0"/>
              <a:t> dead-</a:t>
            </a:r>
            <a:r>
              <a:rPr lang="en-US" dirty="0" err="1" smtClean="0"/>
              <a:t>reconning</a:t>
            </a:r>
            <a:r>
              <a:rPr lang="en-US" dirty="0" smtClean="0"/>
              <a:t> </a:t>
            </a:r>
          </a:p>
          <a:p>
            <a:pPr lvl="2"/>
            <a:r>
              <a:rPr lang="en-US" dirty="0"/>
              <a:t>f</a:t>
            </a:r>
            <a:r>
              <a:rPr lang="en-US" dirty="0" smtClean="0"/>
              <a:t>or estimated </a:t>
            </a:r>
            <a:r>
              <a:rPr lang="en-US" dirty="0" smtClean="0"/>
              <a:t>position, no data denial.</a:t>
            </a:r>
            <a:endParaRPr lang="en-US" dirty="0" smtClean="0"/>
          </a:p>
          <a:p>
            <a:pPr marL="800100" lvl="1" indent="-342900">
              <a:buFont typeface="+mj-lt"/>
              <a:buAutoNum type="arabicParenR"/>
            </a:pPr>
            <a:r>
              <a:rPr lang="en-US" dirty="0" smtClean="0"/>
              <a:t>TEMPDROP BUFR- mandatory and significant levels with position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 smtClean="0"/>
              <a:t>Native full resolution BUFR: raw 10-m super-</a:t>
            </a:r>
            <a:r>
              <a:rPr lang="en-US" dirty="0" err="1" smtClean="0"/>
              <a:t>obed</a:t>
            </a:r>
            <a:r>
              <a:rPr lang="en-US" dirty="0" smtClean="0"/>
              <a:t> to model vertical resolution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Last </a:t>
            </a:r>
            <a:r>
              <a:rPr lang="en-US" dirty="0" smtClean="0"/>
              <a:t>will provide </a:t>
            </a:r>
            <a:r>
              <a:rPr lang="en-US" dirty="0" err="1" smtClean="0"/>
              <a:t>sonde</a:t>
            </a:r>
            <a:r>
              <a:rPr lang="en-US" dirty="0" smtClean="0"/>
              <a:t> location at all altitudes, not previously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73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600200"/>
            <a:ext cx="8029442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Ongoing NASA-NSF Platform/ Instrument </a:t>
            </a:r>
            <a:r>
              <a:rPr lang="en-US" sz="2400" b="1" dirty="0" smtClean="0"/>
              <a:t>Hardware Upgrades</a:t>
            </a:r>
          </a:p>
          <a:p>
            <a:endParaRPr lang="en-US" sz="2400" b="1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NASA Armstrong standing up second generation ‘Block-10’ platform now,</a:t>
            </a:r>
          </a:p>
          <a:p>
            <a:pPr lvl="1"/>
            <a:r>
              <a:rPr lang="en-US" sz="1600" dirty="0"/>
              <a:t>j</a:t>
            </a:r>
            <a:r>
              <a:rPr lang="en-US" sz="1600" dirty="0" smtClean="0"/>
              <a:t>oint with Northrop Grumman: second ‘Block-10’ in 3 years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NSF-NCAR-EOL investment in new technology: now building ‘3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generation’</a:t>
            </a:r>
          </a:p>
          <a:p>
            <a:pPr lvl="1"/>
            <a:r>
              <a:rPr lang="en-US" sz="1600" dirty="0" err="1"/>
              <a:t>d</a:t>
            </a:r>
            <a:r>
              <a:rPr lang="en-US" sz="1600" dirty="0" err="1" smtClean="0"/>
              <a:t>ropsonde</a:t>
            </a:r>
            <a:r>
              <a:rPr lang="en-US" sz="1600" dirty="0" smtClean="0"/>
              <a:t>: NRD-41 (</a:t>
            </a:r>
            <a:r>
              <a:rPr lang="en-US" sz="1600" dirty="0" err="1" smtClean="0"/>
              <a:t>minisonde</a:t>
            </a:r>
            <a:r>
              <a:rPr lang="en-US" sz="1600" dirty="0" smtClean="0"/>
              <a:t>), RD-41 to replace NRD-94 and RD-94,</a:t>
            </a:r>
          </a:p>
          <a:p>
            <a:pPr lvl="1"/>
            <a:r>
              <a:rPr lang="en-US" sz="1600" dirty="0" smtClean="0"/>
              <a:t>joint with </a:t>
            </a:r>
            <a:r>
              <a:rPr lang="en-US" sz="1600" dirty="0" err="1" smtClean="0"/>
              <a:t>Vaisala</a:t>
            </a: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EOL to provide ~100 new NRD-41 </a:t>
            </a:r>
            <a:r>
              <a:rPr lang="en-US" sz="1600" dirty="0" err="1" smtClean="0"/>
              <a:t>sondes</a:t>
            </a:r>
            <a:r>
              <a:rPr lang="en-US" sz="1600" dirty="0" smtClean="0"/>
              <a:t> for testing during </a:t>
            </a:r>
            <a:r>
              <a:rPr lang="en-US" sz="1600" dirty="0" smtClean="0"/>
              <a:t>EPOCH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NHC to provide 60 RD-94 </a:t>
            </a:r>
            <a:r>
              <a:rPr lang="en-US" sz="1600" dirty="0" err="1" smtClean="0"/>
              <a:t>sondes</a:t>
            </a:r>
            <a:r>
              <a:rPr lang="en-US" sz="1600" dirty="0" smtClean="0"/>
              <a:t> for G-IV deployment</a:t>
            </a: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Result: NASA and NSF investing in NEXTGEN platform and instrument technology</a:t>
            </a:r>
          </a:p>
          <a:p>
            <a:pPr lvl="1"/>
            <a:r>
              <a:rPr lang="en-US" sz="1600" dirty="0"/>
              <a:t>f</a:t>
            </a:r>
            <a:r>
              <a:rPr lang="en-US" sz="1600" dirty="0" smtClean="0"/>
              <a:t>or collaboration supporting ‘Extended Response’ and ‘Backup </a:t>
            </a:r>
            <a:r>
              <a:rPr lang="en-US" sz="1600" dirty="0" err="1" smtClean="0"/>
              <a:t>Recco</a:t>
            </a:r>
            <a:r>
              <a:rPr lang="en-US" sz="1600" dirty="0" smtClean="0"/>
              <a:t>’ capability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3481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143000"/>
            <a:ext cx="8999451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Operational Global Hawk Forecast Demo Project CONOPS </a:t>
            </a:r>
          </a:p>
          <a:p>
            <a:pPr algn="ctr"/>
            <a:r>
              <a:rPr lang="en-US" sz="2000" b="1" dirty="0" smtClean="0"/>
              <a:t>supported by EMC, NHC and OFCM Working Group (TCORF/IHC 2017): </a:t>
            </a:r>
            <a:r>
              <a:rPr lang="en-US" sz="1600" b="1" dirty="0" smtClean="0"/>
              <a:t>AI 16-43</a:t>
            </a:r>
          </a:p>
          <a:p>
            <a:endParaRPr lang="en-US" sz="1600" b="1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Target improvements in TC intensity forecasts through improved </a:t>
            </a:r>
            <a:r>
              <a:rPr lang="en-US" sz="1600" dirty="0" err="1" smtClean="0"/>
              <a:t>dropsonde</a:t>
            </a:r>
            <a:r>
              <a:rPr lang="en-US" sz="1600" dirty="0" smtClean="0"/>
              <a:t> sampling of EMC </a:t>
            </a:r>
          </a:p>
          <a:p>
            <a:pPr lvl="1"/>
            <a:r>
              <a:rPr lang="en-US" sz="1600" dirty="0" smtClean="0"/>
              <a:t>ensemble model determined high uncertainty regions of the TC near-environment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Test performance of </a:t>
            </a:r>
            <a:r>
              <a:rPr lang="en-US" sz="1600" dirty="0" err="1" smtClean="0"/>
              <a:t>dropsondes</a:t>
            </a:r>
            <a:r>
              <a:rPr lang="en-US" sz="1600" dirty="0" smtClean="0"/>
              <a:t> in the TC inner core with new position information provided by</a:t>
            </a:r>
          </a:p>
          <a:p>
            <a:pPr lvl="1"/>
            <a:r>
              <a:rPr lang="en-US" sz="1600" dirty="0" smtClean="0"/>
              <a:t>BUFR </a:t>
            </a:r>
            <a:r>
              <a:rPr lang="en-US" sz="1600" dirty="0" err="1" smtClean="0"/>
              <a:t>formated</a:t>
            </a:r>
            <a:r>
              <a:rPr lang="en-US" sz="1600" dirty="0" smtClean="0"/>
              <a:t> data.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Collaborate with NHC-approved HRD AIPEX field program module utilizing joint flights with </a:t>
            </a:r>
          </a:p>
          <a:p>
            <a:pPr lvl="1"/>
            <a:r>
              <a:rPr lang="en-US" sz="1600" dirty="0" smtClean="0"/>
              <a:t>NOAA G-IV in the TC inner core to further </a:t>
            </a:r>
            <a:r>
              <a:rPr lang="en-US" sz="1600" dirty="0" err="1" smtClean="0"/>
              <a:t>intercompare</a:t>
            </a:r>
            <a:r>
              <a:rPr lang="en-US" sz="1600" dirty="0" smtClean="0"/>
              <a:t> </a:t>
            </a:r>
            <a:r>
              <a:rPr lang="en-US" sz="1600" dirty="0" err="1" smtClean="0"/>
              <a:t>dropsonde</a:t>
            </a:r>
            <a:r>
              <a:rPr lang="en-US" sz="1600" dirty="0" smtClean="0"/>
              <a:t> deployments from 12 km (GIV)</a:t>
            </a:r>
          </a:p>
          <a:p>
            <a:pPr lvl="1"/>
            <a:r>
              <a:rPr lang="en-US" sz="1600" dirty="0"/>
              <a:t>a</a:t>
            </a:r>
            <a:r>
              <a:rPr lang="en-US" sz="1600" dirty="0" smtClean="0"/>
              <a:t>nd 20 km (GH).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Consider Global Hawk a ‘Rapid Responder’ in the NOAA toolkit for High Impact Weather such as </a:t>
            </a:r>
          </a:p>
          <a:p>
            <a:pPr lvl="1"/>
            <a:r>
              <a:rPr lang="en-US" sz="1600" dirty="0" smtClean="0"/>
              <a:t>Hurricanes, first and foremost, but also Winter </a:t>
            </a:r>
            <a:r>
              <a:rPr lang="en-US" sz="1600" dirty="0"/>
              <a:t>S</a:t>
            </a:r>
            <a:r>
              <a:rPr lang="en-US" sz="1600" dirty="0" smtClean="0"/>
              <a:t>torms (Bombs) and </a:t>
            </a:r>
            <a:r>
              <a:rPr lang="en-US" sz="1600" dirty="0"/>
              <a:t>A</a:t>
            </a:r>
            <a:r>
              <a:rPr lang="en-US" sz="1600" dirty="0" smtClean="0"/>
              <a:t>tmospheric Rivers. 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Then consider use as a ‘backup’ for operational reconnaissance when multiple storms </a:t>
            </a:r>
          </a:p>
          <a:p>
            <a:pPr lvl="1"/>
            <a:r>
              <a:rPr lang="en-US" sz="1600" dirty="0" smtClean="0"/>
              <a:t>threaten U.S. assets simultaneously.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5084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3048000"/>
            <a:ext cx="4800600" cy="36004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85" y="685800"/>
            <a:ext cx="3581400" cy="3581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33" t="35555" r="5000" b="10000"/>
          <a:stretch/>
        </p:blipFill>
        <p:spPr>
          <a:xfrm>
            <a:off x="5029200" y="685800"/>
            <a:ext cx="4000500" cy="33224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4533381"/>
            <a:ext cx="2944011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latin typeface="Arial Black" charset="0"/>
                <a:ea typeface="Arial Black" charset="0"/>
                <a:cs typeface="Arial Black" charset="0"/>
              </a:rPr>
              <a:t>G-IV- </a:t>
            </a:r>
            <a:r>
              <a:rPr lang="en-US" b="1" u="sng" dirty="0" smtClean="0">
                <a:latin typeface="Arial" charset="0"/>
                <a:ea typeface="Arial" charset="0"/>
                <a:cs typeface="Arial" charset="0"/>
              </a:rPr>
              <a:t>octagon</a:t>
            </a:r>
          </a:p>
          <a:p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Total Distance: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~3200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nm</a:t>
            </a:r>
          </a:p>
          <a:p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Avg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GS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420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kt</a:t>
            </a:r>
            <a:endParaRPr lang="en-US" b="1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Total Duration: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~7.5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hr</a:t>
            </a:r>
            <a:endParaRPr lang="en-US" b="1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Ferry Time: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~1.5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hr</a:t>
            </a:r>
            <a:endParaRPr lang="en-US" b="1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Max Altitude: 44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kft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0341" y="4533381"/>
            <a:ext cx="2809359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latin typeface="Arial Black" charset="0"/>
                <a:ea typeface="Arial Black" charset="0"/>
                <a:cs typeface="Arial Black" charset="0"/>
              </a:rPr>
              <a:t>Global </a:t>
            </a:r>
            <a:r>
              <a:rPr lang="en-US" sz="2400" b="1" u="sng" dirty="0" smtClean="0">
                <a:latin typeface="Arial Black" charset="0"/>
                <a:ea typeface="Arial Black" charset="0"/>
                <a:cs typeface="Arial Black" charset="0"/>
              </a:rPr>
              <a:t>Hawk</a:t>
            </a:r>
          </a:p>
          <a:p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Total Distance: 2640 nm</a:t>
            </a:r>
          </a:p>
          <a:p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Avg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GS: 360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kt</a:t>
            </a:r>
            <a:endParaRPr lang="en-US" b="1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Total Duration: 7.3 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hr</a:t>
            </a:r>
            <a:endParaRPr lang="en-US" b="1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Ferry Time: 16.7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hr</a:t>
            </a:r>
            <a:endParaRPr lang="en-US" b="1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Max Altitude: 63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kft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07275" y="962729"/>
            <a:ext cx="2458815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HRD AIPEX</a:t>
            </a:r>
          </a:p>
          <a:p>
            <a:pPr algn="ctr"/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+</a:t>
            </a:r>
          </a:p>
          <a:p>
            <a:pPr algn="ctr"/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NASA/NOAA EPOCH</a:t>
            </a:r>
          </a:p>
          <a:p>
            <a:pPr algn="ctr"/>
            <a:endParaRPr lang="en-US" sz="1400" b="1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Collaboration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67" t="36666" r="5682" b="15556"/>
          <a:stretch/>
        </p:blipFill>
        <p:spPr>
          <a:xfrm>
            <a:off x="4648200" y="685800"/>
            <a:ext cx="4357175" cy="3276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" t="2339" r="24561" b="4093"/>
          <a:stretch/>
        </p:blipFill>
        <p:spPr>
          <a:xfrm>
            <a:off x="2819400" y="3505200"/>
            <a:ext cx="2967990" cy="3124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89601"/>
            <a:ext cx="3581400" cy="3581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39" y="4576871"/>
            <a:ext cx="3008131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latin typeface="Arial Black" charset="0"/>
                <a:ea typeface="Arial Black" charset="0"/>
                <a:cs typeface="Arial Black" charset="0"/>
              </a:rPr>
              <a:t>G-IV-</a:t>
            </a:r>
            <a:r>
              <a:rPr lang="en-US" b="1" u="sng" dirty="0" smtClean="0">
                <a:latin typeface="Arial" charset="0"/>
                <a:ea typeface="Arial" charset="0"/>
                <a:cs typeface="Arial" charset="0"/>
              </a:rPr>
              <a:t>hexagon</a:t>
            </a:r>
          </a:p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Total Distance: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~2960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nm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Avg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GS: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43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0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kt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Total Duration: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~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7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hr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Ferry Time: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~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hr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Max Altitude: 44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kft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9800" y="4597397"/>
            <a:ext cx="2809359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latin typeface="Arial Black" charset="0"/>
                <a:ea typeface="Arial Black" charset="0"/>
                <a:cs typeface="Arial Black" charset="0"/>
              </a:rPr>
              <a:t>Global Hawk</a:t>
            </a:r>
          </a:p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Total Distance: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3080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nm</a:t>
            </a:r>
          </a:p>
          <a:p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Avg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GS: 360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kt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Total Duration: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8.5 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hr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Ferry Time: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15.5 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hr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Max Altitude: 63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kft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27866" y="1632503"/>
            <a:ext cx="220169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HRD AIPEX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600" b="1" dirty="0">
                <a:latin typeface="Arial" charset="0"/>
                <a:ea typeface="Arial" charset="0"/>
                <a:cs typeface="Arial" charset="0"/>
              </a:rPr>
              <a:t>+</a:t>
            </a:r>
          </a:p>
          <a:p>
            <a:pPr algn="ctr"/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NASA/NOAA EPOCH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400" b="1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Collaboration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3043692" y="3657600"/>
            <a:ext cx="1219200" cy="7620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3692" y="4419600"/>
            <a:ext cx="0" cy="13716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043692" y="5791200"/>
            <a:ext cx="1219200" cy="7620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292633" y="5753100"/>
            <a:ext cx="1265659" cy="8001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558292" y="4371001"/>
            <a:ext cx="0" cy="138209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292633" y="3657600"/>
            <a:ext cx="1265659" cy="71340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551175" y="4178850"/>
            <a:ext cx="726588" cy="4815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3536305" y="4666342"/>
            <a:ext cx="2604" cy="83385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5024892" y="4667396"/>
            <a:ext cx="2604" cy="83385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548327" y="5500200"/>
            <a:ext cx="713264" cy="4434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268243" y="4174438"/>
            <a:ext cx="756649" cy="49700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289391" y="5512350"/>
            <a:ext cx="735501" cy="43125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333190" y="741003"/>
            <a:ext cx="1500999" cy="96805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33190" y="1709055"/>
            <a:ext cx="0" cy="174249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33190" y="3451549"/>
            <a:ext cx="1500999" cy="96805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1870804" y="3403146"/>
            <a:ext cx="1558196" cy="101645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429000" y="1647314"/>
            <a:ext cx="0" cy="175583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870804" y="741003"/>
            <a:ext cx="1558196" cy="90631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957970" y="1403204"/>
            <a:ext cx="894527" cy="61170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939663" y="2022519"/>
            <a:ext cx="3206" cy="105934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2772313" y="2023858"/>
            <a:ext cx="3206" cy="105934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954463" y="3081860"/>
            <a:ext cx="878124" cy="5633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840777" y="1397599"/>
            <a:ext cx="931536" cy="63140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1866813" y="3097295"/>
            <a:ext cx="905500" cy="54786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5600" y="2133600"/>
            <a:ext cx="257269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>
                <a:latin typeface="Arial Black" charset="0"/>
                <a:ea typeface="Arial Black" charset="0"/>
                <a:cs typeface="Arial Black" charset="0"/>
              </a:rPr>
              <a:t>Backup Slides</a:t>
            </a:r>
          </a:p>
          <a:p>
            <a:endParaRPr lang="en-US" sz="2400" b="1" dirty="0" smtClean="0">
              <a:latin typeface="Arial Black" charset="0"/>
              <a:ea typeface="Arial Black" charset="0"/>
              <a:cs typeface="Arial Black" charset="0"/>
            </a:endParaRPr>
          </a:p>
          <a:p>
            <a:pPr algn="ctr"/>
            <a:r>
              <a:rPr lang="en-US" b="1" dirty="0">
                <a:latin typeface="Arial" charset="0"/>
                <a:ea typeface="Arial" charset="0"/>
                <a:cs typeface="Arial" charset="0"/>
              </a:rPr>
              <a:t>AIPEX</a:t>
            </a:r>
          </a:p>
          <a:p>
            <a:pPr algn="ctr"/>
            <a:r>
              <a:rPr lang="en-US" b="1" dirty="0">
                <a:latin typeface="Arial" charset="0"/>
                <a:ea typeface="Arial" charset="0"/>
                <a:cs typeface="Arial" charset="0"/>
              </a:rPr>
              <a:t>+</a:t>
            </a:r>
          </a:p>
          <a:p>
            <a:pPr algn="ctr"/>
            <a:r>
              <a:rPr lang="en-US" b="1" dirty="0">
                <a:latin typeface="Arial" charset="0"/>
                <a:ea typeface="Arial" charset="0"/>
                <a:cs typeface="Arial" charset="0"/>
              </a:rPr>
              <a:t>EPOCH</a:t>
            </a:r>
          </a:p>
          <a:p>
            <a:pPr algn="ctr"/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Collaboration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8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609600"/>
            <a:ext cx="8699241" cy="3293209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u="sng" dirty="0">
                <a:solidFill>
                  <a:srgbClr val="3333FF"/>
                </a:solidFill>
              </a:rPr>
              <a:t>G-IV Module </a:t>
            </a:r>
            <a:r>
              <a:rPr lang="en-US" sz="1600" b="1" u="sng" dirty="0" smtClean="0">
                <a:solidFill>
                  <a:srgbClr val="3333FF"/>
                </a:solidFill>
              </a:rPr>
              <a:t>1 </a:t>
            </a:r>
            <a:r>
              <a:rPr lang="en-US" sz="1600" b="1" u="sng" dirty="0">
                <a:solidFill>
                  <a:srgbClr val="3333FF"/>
                </a:solidFill>
              </a:rPr>
              <a:t>Mission Descriptors</a:t>
            </a:r>
            <a:r>
              <a:rPr lang="en-US" sz="1600" u="sng" dirty="0" smtClean="0">
                <a:solidFill>
                  <a:srgbClr val="3333FF"/>
                </a:solidFill>
              </a:rPr>
              <a:t>:</a:t>
            </a:r>
            <a:endParaRPr lang="en-US" sz="1600" u="sng" dirty="0">
              <a:solidFill>
                <a:srgbClr val="3333FF"/>
              </a:solidFill>
            </a:endParaRPr>
          </a:p>
          <a:p>
            <a:r>
              <a:rPr lang="en-US" sz="1600" b="1" dirty="0"/>
              <a:t>What to Target:</a:t>
            </a:r>
            <a:r>
              <a:rPr lang="en-US" sz="1600" dirty="0"/>
              <a:t> Sample the environment and near environment of the TC</a:t>
            </a:r>
          </a:p>
          <a:p>
            <a:r>
              <a:rPr lang="en-US" sz="1600" b="1" dirty="0"/>
              <a:t>When to Target:</a:t>
            </a:r>
            <a:r>
              <a:rPr lang="en-US" sz="1600" dirty="0"/>
              <a:t> Every 12 h [</a:t>
            </a:r>
            <a:r>
              <a:rPr lang="en-US" sz="1600" i="1" dirty="0"/>
              <a:t>optimal</a:t>
            </a:r>
            <a:r>
              <a:rPr lang="en-US" sz="1600" dirty="0"/>
              <a:t>] or every 24 h [</a:t>
            </a:r>
            <a:r>
              <a:rPr lang="en-US" sz="1600" i="1" dirty="0"/>
              <a:t>minimal</a:t>
            </a:r>
            <a:r>
              <a:rPr lang="en-US" sz="1600" dirty="0"/>
              <a:t>], preferably in coordination with a </a:t>
            </a:r>
            <a:endParaRPr lang="en-US" sz="1600" dirty="0" smtClean="0"/>
          </a:p>
          <a:p>
            <a:pPr lvl="1"/>
            <a:r>
              <a:rPr lang="en-US" sz="1600" dirty="0" smtClean="0"/>
              <a:t>corresponding </a:t>
            </a:r>
            <a:r>
              <a:rPr lang="en-US" sz="1600" dirty="0"/>
              <a:t>P-3 mission (P-3 Module 1). </a:t>
            </a:r>
          </a:p>
          <a:p>
            <a:r>
              <a:rPr lang="en-US" sz="1600" b="1" dirty="0"/>
              <a:t>Pattern:</a:t>
            </a:r>
            <a:r>
              <a:rPr lang="en-US" sz="1600" dirty="0"/>
              <a:t> G-IV Circumnavigation (octagon [</a:t>
            </a:r>
            <a:r>
              <a:rPr lang="en-US" sz="1600" i="1" dirty="0"/>
              <a:t>optimal</a:t>
            </a:r>
            <a:r>
              <a:rPr lang="en-US" sz="1600" dirty="0"/>
              <a:t>], hexagon [</a:t>
            </a:r>
            <a:r>
              <a:rPr lang="en-US" sz="1600" i="1" dirty="0"/>
              <a:t>minimal</a:t>
            </a:r>
            <a:r>
              <a:rPr lang="en-US" sz="1600" dirty="0"/>
              <a:t>]). Should be storm centered </a:t>
            </a:r>
            <a:endParaRPr lang="en-US" sz="1600" dirty="0" smtClean="0"/>
          </a:p>
          <a:p>
            <a:pPr lvl="1"/>
            <a:r>
              <a:rPr lang="en-US" sz="1600" dirty="0" smtClean="0"/>
              <a:t>and </a:t>
            </a:r>
            <a:r>
              <a:rPr lang="en-US" sz="1600" dirty="0"/>
              <a:t>oriented such that the left and right of shear semicircles are sampled equally by </a:t>
            </a:r>
            <a:r>
              <a:rPr lang="en-US" sz="1600" dirty="0" err="1" smtClean="0"/>
              <a:t>dropsondes</a:t>
            </a:r>
            <a:r>
              <a:rPr lang="en-US" sz="1600" dirty="0"/>
              <a:t>.</a:t>
            </a:r>
          </a:p>
          <a:p>
            <a:r>
              <a:rPr lang="en-US" sz="1600" b="1" dirty="0"/>
              <a:t>Flight altitude: </a:t>
            </a:r>
            <a:r>
              <a:rPr lang="en-US" sz="1600" dirty="0"/>
              <a:t>40–45 </a:t>
            </a:r>
            <a:r>
              <a:rPr lang="en-US" sz="1600" dirty="0" err="1"/>
              <a:t>kft</a:t>
            </a:r>
            <a:endParaRPr lang="en-US" sz="1600" dirty="0"/>
          </a:p>
          <a:p>
            <a:r>
              <a:rPr lang="en-US" sz="1600" b="1" dirty="0"/>
              <a:t>Leg length or radii:</a:t>
            </a:r>
            <a:r>
              <a:rPr lang="en-US" sz="1600" dirty="0"/>
              <a:t> 200 n mi (370 km), 120 n mi (222 km), and 60 n mi (111 km) (radii)</a:t>
            </a:r>
            <a:r>
              <a:rPr lang="en-US" sz="1600" b="1" dirty="0"/>
              <a:t>. </a:t>
            </a:r>
            <a:r>
              <a:rPr lang="en-US" sz="1600" dirty="0"/>
              <a:t>The innermost </a:t>
            </a:r>
            <a:endParaRPr lang="en-US" sz="1600" dirty="0" smtClean="0"/>
          </a:p>
          <a:p>
            <a:pPr lvl="1"/>
            <a:r>
              <a:rPr lang="en-US" sz="1600" dirty="0" smtClean="0"/>
              <a:t>radii </a:t>
            </a:r>
            <a:r>
              <a:rPr lang="en-US" sz="1600" dirty="0"/>
              <a:t>can be adjusted outward if necessitated by hazard avoidance (outer two radii rings </a:t>
            </a:r>
            <a:endParaRPr lang="en-US" sz="1600" dirty="0" smtClean="0"/>
          </a:p>
          <a:p>
            <a:pPr lvl="1"/>
            <a:r>
              <a:rPr lang="en-US" sz="1600" dirty="0" smtClean="0"/>
              <a:t>should </a:t>
            </a:r>
            <a:r>
              <a:rPr lang="en-US" sz="1600" dirty="0"/>
              <a:t>be </a:t>
            </a:r>
            <a:r>
              <a:rPr lang="en-US" sz="1600" dirty="0" smtClean="0"/>
              <a:t>similarly </a:t>
            </a:r>
            <a:r>
              <a:rPr lang="en-US" sz="1600" dirty="0"/>
              <a:t>adjusted, if time allows).</a:t>
            </a:r>
          </a:p>
          <a:p>
            <a:r>
              <a:rPr lang="en-US" sz="1600" b="1" dirty="0"/>
              <a:t>Estimated in-pattern flight duration: ~ </a:t>
            </a:r>
            <a:r>
              <a:rPr lang="en-US" sz="1600" dirty="0"/>
              <a:t>5–6 h</a:t>
            </a:r>
          </a:p>
          <a:p>
            <a:r>
              <a:rPr lang="en-US" sz="1600" b="1" dirty="0"/>
              <a:t>Expendable distribution:</a:t>
            </a:r>
            <a:r>
              <a:rPr lang="en-US" sz="1600" dirty="0"/>
              <a:t> </a:t>
            </a:r>
            <a:r>
              <a:rPr lang="en-US" sz="1600" dirty="0" err="1"/>
              <a:t>Dropsonde</a:t>
            </a:r>
            <a:r>
              <a:rPr lang="en-US" sz="1600" dirty="0"/>
              <a:t> at each turn point; </a:t>
            </a:r>
            <a:r>
              <a:rPr lang="en-US" sz="1600" b="1" i="1" dirty="0">
                <a:solidFill>
                  <a:srgbClr val="FF0000"/>
                </a:solidFill>
              </a:rPr>
              <a:t>24 in total (octagon) [optimal], or 18 in </a:t>
            </a:r>
            <a:endParaRPr lang="en-US" sz="1600" b="1" i="1" dirty="0" smtClean="0">
              <a:solidFill>
                <a:srgbClr val="FF0000"/>
              </a:solidFill>
            </a:endParaRPr>
          </a:p>
          <a:p>
            <a:r>
              <a:rPr lang="en-US" sz="1600" b="1" i="1" dirty="0" smtClean="0">
                <a:solidFill>
                  <a:srgbClr val="FF0000"/>
                </a:solidFill>
              </a:rPr>
              <a:t>total </a:t>
            </a:r>
            <a:r>
              <a:rPr lang="en-US" sz="1600" b="1" i="1" dirty="0">
                <a:solidFill>
                  <a:srgbClr val="FF0000"/>
                </a:solidFill>
              </a:rPr>
              <a:t>(hexagon) [minimal</a:t>
            </a:r>
            <a:r>
              <a:rPr lang="en-US" sz="1600" b="1" i="1" dirty="0" smtClean="0">
                <a:solidFill>
                  <a:srgbClr val="FF0000"/>
                </a:solidFill>
              </a:rPr>
              <a:t>]</a:t>
            </a:r>
            <a:r>
              <a:rPr lang="en-US" sz="1600" b="1" i="1" dirty="0" smtClean="0"/>
              <a:t>.</a:t>
            </a:r>
            <a:endParaRPr lang="en-US" sz="16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810000"/>
            <a:ext cx="8699241" cy="2800767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u="sng" dirty="0">
                <a:solidFill>
                  <a:srgbClr val="3333FF"/>
                </a:solidFill>
              </a:rPr>
              <a:t>Global Hawk SHOUT/EPOCH Mission Descriptors</a:t>
            </a:r>
            <a:r>
              <a:rPr lang="en-US" sz="1600" u="sng" dirty="0" smtClean="0"/>
              <a:t>:</a:t>
            </a:r>
            <a:endParaRPr lang="en-US" sz="1600" b="1" u="sng" dirty="0" smtClean="0"/>
          </a:p>
          <a:p>
            <a:r>
              <a:rPr lang="en-US" sz="1600" b="1" dirty="0" smtClean="0"/>
              <a:t>What </a:t>
            </a:r>
            <a:r>
              <a:rPr lang="en-US" sz="1600" b="1" dirty="0"/>
              <a:t>to Target:</a:t>
            </a:r>
            <a:r>
              <a:rPr lang="en-US" sz="1600" dirty="0"/>
              <a:t> Sample the surrounding environment and near-environment as well as the inner core </a:t>
            </a:r>
            <a:endParaRPr lang="en-US" sz="1600" dirty="0" smtClean="0"/>
          </a:p>
          <a:p>
            <a:r>
              <a:rPr lang="en-US" sz="1600" b="1" dirty="0" smtClean="0"/>
              <a:t>When </a:t>
            </a:r>
            <a:r>
              <a:rPr lang="en-US" sz="1600" b="1" dirty="0"/>
              <a:t>to Target</a:t>
            </a:r>
            <a:r>
              <a:rPr lang="en-US" sz="1600" dirty="0"/>
              <a:t>: Every 24 hours.</a:t>
            </a:r>
          </a:p>
          <a:p>
            <a:r>
              <a:rPr lang="en-US" sz="1600" b="1" dirty="0"/>
              <a:t>Patterns:</a:t>
            </a:r>
            <a:r>
              <a:rPr lang="en-US" sz="1600" dirty="0"/>
              <a:t> Rotated Butterfly out to 240 nm (4 </a:t>
            </a:r>
            <a:r>
              <a:rPr lang="en-US" sz="1600" dirty="0" err="1"/>
              <a:t>deg</a:t>
            </a:r>
            <a:r>
              <a:rPr lang="en-US" sz="1600" dirty="0"/>
              <a:t>) radius or Large (4 </a:t>
            </a:r>
            <a:r>
              <a:rPr lang="en-US" sz="1600" dirty="0" err="1"/>
              <a:t>deg</a:t>
            </a:r>
            <a:r>
              <a:rPr lang="en-US" sz="1600" dirty="0"/>
              <a:t>) followed by rotated small </a:t>
            </a:r>
            <a:endParaRPr lang="en-US" sz="1600" dirty="0" smtClean="0"/>
          </a:p>
          <a:p>
            <a:r>
              <a:rPr lang="en-US" sz="1600" dirty="0" smtClean="0"/>
              <a:t>(</a:t>
            </a:r>
            <a:r>
              <a:rPr lang="en-US" sz="1600" dirty="0"/>
              <a:t>2 </a:t>
            </a:r>
            <a:r>
              <a:rPr lang="en-US" sz="1600" dirty="0" err="1"/>
              <a:t>deg</a:t>
            </a:r>
            <a:r>
              <a:rPr lang="en-US" sz="1600" dirty="0"/>
              <a:t> radius) butterfly patterns.</a:t>
            </a:r>
          </a:p>
          <a:p>
            <a:r>
              <a:rPr lang="en-US" sz="1600" b="1" dirty="0"/>
              <a:t>Flight Altitude:</a:t>
            </a:r>
            <a:r>
              <a:rPr lang="en-US" sz="1600" dirty="0"/>
              <a:t> 57-64 </a:t>
            </a:r>
            <a:r>
              <a:rPr lang="en-US" sz="1600" dirty="0" err="1"/>
              <a:t>kft</a:t>
            </a:r>
            <a:endParaRPr lang="en-US" sz="1600" dirty="0"/>
          </a:p>
          <a:p>
            <a:r>
              <a:rPr lang="en-US" sz="1600" b="1" dirty="0"/>
              <a:t>Leg Length:</a:t>
            </a:r>
            <a:r>
              <a:rPr lang="en-US" sz="1600" dirty="0"/>
              <a:t> Large- 6 legs of 480 nm for rotated butterfly; For large/small pattern, 3 legs of 480 nm plus </a:t>
            </a:r>
            <a:endParaRPr lang="en-US" sz="1600" dirty="0" smtClean="0"/>
          </a:p>
          <a:p>
            <a:r>
              <a:rPr lang="en-US" sz="1600" dirty="0" smtClean="0"/>
              <a:t>6 </a:t>
            </a:r>
            <a:r>
              <a:rPr lang="en-US" sz="1600" dirty="0"/>
              <a:t>legs of 240 nm with rotated small inner core pattern. </a:t>
            </a:r>
          </a:p>
          <a:p>
            <a:r>
              <a:rPr lang="en-US" sz="1600" b="1" dirty="0"/>
              <a:t>Estimated on-station flight duration:</a:t>
            </a:r>
            <a:r>
              <a:rPr lang="en-US" sz="1600" dirty="0"/>
              <a:t> 10-11 </a:t>
            </a:r>
            <a:r>
              <a:rPr lang="en-US" sz="1600" dirty="0" err="1" smtClean="0"/>
              <a:t>hr</a:t>
            </a:r>
            <a:r>
              <a:rPr lang="en-US" sz="1600" dirty="0" smtClean="0"/>
              <a:t>, 24-hr </a:t>
            </a:r>
            <a:r>
              <a:rPr lang="en-US" sz="1600" dirty="0"/>
              <a:t>total duration including ferry (~13 </a:t>
            </a:r>
            <a:r>
              <a:rPr lang="en-US" sz="1600" dirty="0" err="1"/>
              <a:t>hr</a:t>
            </a:r>
            <a:r>
              <a:rPr lang="en-US" sz="1600" dirty="0"/>
              <a:t> round trip) </a:t>
            </a:r>
            <a:endParaRPr lang="en-US" sz="1600" dirty="0" smtClean="0"/>
          </a:p>
          <a:p>
            <a:r>
              <a:rPr lang="en-US" sz="1600" b="1" dirty="0" smtClean="0"/>
              <a:t>Expendables </a:t>
            </a:r>
            <a:r>
              <a:rPr lang="en-US" sz="1600" b="1" dirty="0"/>
              <a:t>deployed:</a:t>
            </a:r>
            <a:r>
              <a:rPr lang="en-US" sz="1600" dirty="0"/>
              <a:t> </a:t>
            </a:r>
            <a:r>
              <a:rPr lang="en-US" sz="1600" b="1" i="1" dirty="0">
                <a:solidFill>
                  <a:srgbClr val="FF0000"/>
                </a:solidFill>
              </a:rPr>
              <a:t>A total of ~60 </a:t>
            </a:r>
            <a:r>
              <a:rPr lang="en-US" sz="1600" b="1" i="1" dirty="0" err="1">
                <a:solidFill>
                  <a:srgbClr val="FF0000"/>
                </a:solidFill>
              </a:rPr>
              <a:t>sondes</a:t>
            </a:r>
            <a:r>
              <a:rPr lang="en-US" sz="1600" b="1" i="1" dirty="0">
                <a:solidFill>
                  <a:srgbClr val="FF0000"/>
                </a:solidFill>
              </a:rPr>
              <a:t> per flight will be deployed</a:t>
            </a:r>
            <a:r>
              <a:rPr lang="en-US" sz="1600" dirty="0"/>
              <a:t>, approximately 10 per leg for </a:t>
            </a:r>
            <a:endParaRPr lang="en-US" sz="1600" dirty="0" smtClean="0"/>
          </a:p>
          <a:p>
            <a:r>
              <a:rPr lang="en-US" sz="1600" dirty="0" smtClean="0"/>
              <a:t>an </a:t>
            </a:r>
            <a:r>
              <a:rPr lang="en-US" sz="1600" dirty="0"/>
              <a:t>evenly spaced sampling strategy or in an asymmetric distribution depending on convective </a:t>
            </a:r>
            <a:r>
              <a:rPr lang="en-US" sz="1600" dirty="0" smtClean="0"/>
              <a:t>features.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10953</TotalTime>
  <Words>819</Words>
  <Application>Microsoft Macintosh PowerPoint</Application>
  <PresentationFormat>On-screen Show (4:3)</PresentationFormat>
  <Paragraphs>123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 Black</vt:lpstr>
      <vt:lpstr>Calibri</vt:lpstr>
      <vt:lpstr>Arial</vt:lpstr>
      <vt:lpstr>Office Theme</vt:lpstr>
      <vt:lpstr>4_Custom Design</vt:lpstr>
      <vt:lpstr>2_Custom Design</vt:lpstr>
      <vt:lpstr>3_Custom Design</vt:lpstr>
      <vt:lpstr>1_Custom Design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Naval Research Laboratory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Black, Dr. Peter, Contractor, Code 7541</dc:creator>
  <cp:lastModifiedBy>Peter Black</cp:lastModifiedBy>
  <cp:revision>338</cp:revision>
  <dcterms:created xsi:type="dcterms:W3CDTF">2014-06-08T02:06:30Z</dcterms:created>
  <dcterms:modified xsi:type="dcterms:W3CDTF">2017-06-08T00:15:25Z</dcterms:modified>
</cp:coreProperties>
</file>