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8" r:id="rId5"/>
    <p:sldId id="269" r:id="rId6"/>
    <p:sldId id="270" r:id="rId7"/>
    <p:sldId id="259" r:id="rId8"/>
    <p:sldId id="261" r:id="rId9"/>
    <p:sldId id="272" r:id="rId10"/>
    <p:sldId id="260" r:id="rId11"/>
    <p:sldId id="264" r:id="rId12"/>
    <p:sldId id="271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9" d="100"/>
          <a:sy n="169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78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1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5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4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4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93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2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52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9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EC4C3-0623-4C97-A1AB-55EB798D1B55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6D930-F298-4985-B668-DE3C020D4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6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P3DWL Observation Verification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Lisa </a:t>
            </a:r>
            <a:r>
              <a:rPr lang="en-US" dirty="0" err="1" smtClean="0"/>
              <a:t>Bucci</a:t>
            </a:r>
            <a:endParaRPr lang="en-US" dirty="0" smtClean="0"/>
          </a:p>
          <a:p>
            <a:r>
              <a:rPr lang="en-US" dirty="0" smtClean="0"/>
              <a:t>HRD Science Meeting</a:t>
            </a:r>
          </a:p>
          <a:p>
            <a:r>
              <a:rPr lang="en-US" dirty="0" smtClean="0"/>
              <a:t>March 9,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07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Progress: </a:t>
            </a:r>
            <a:br>
              <a:rPr lang="en-US" dirty="0" smtClean="0"/>
            </a:br>
            <a:r>
              <a:rPr lang="en-US" dirty="0" smtClean="0"/>
              <a:t>TDR Comparison</a:t>
            </a:r>
            <a:endParaRPr lang="en-US" dirty="0"/>
          </a:p>
        </p:txBody>
      </p:sp>
      <p:sp>
        <p:nvSpPr>
          <p:cNvPr id="4" name="AutoShape 5" descr="ftp://ftp.aoml.noaa.gov/pub/hrd/reasor/160809I1/160809I1_0841_ws_profil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0" y="1764685"/>
            <a:ext cx="9144000" cy="4331315"/>
            <a:chOff x="0" y="1400618"/>
            <a:chExt cx="9144000" cy="433131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7" t="53687" r="5000"/>
            <a:stretch/>
          </p:blipFill>
          <p:spPr bwMode="auto">
            <a:xfrm>
              <a:off x="196251" y="3733800"/>
              <a:ext cx="8466667" cy="1998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591" r="97563" b="29157"/>
            <a:stretch/>
          </p:blipFill>
          <p:spPr bwMode="auto">
            <a:xfrm>
              <a:off x="0" y="3749776"/>
              <a:ext cx="222849" cy="1736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81"/>
            <a:stretch/>
          </p:blipFill>
          <p:spPr bwMode="auto">
            <a:xfrm>
              <a:off x="8675883" y="1400618"/>
              <a:ext cx="468117" cy="431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1" name="Picture 7" descr="D:\P3DWL\test_20160809I1WSprofil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4" t="7357" r="12825" b="8334"/>
          <a:stretch/>
        </p:blipFill>
        <p:spPr bwMode="auto">
          <a:xfrm>
            <a:off x="381000" y="1904999"/>
            <a:ext cx="8367908" cy="219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6587" y="6324600"/>
            <a:ext cx="5830827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Still working on getting DWL data in “distance from center”</a:t>
            </a:r>
            <a:endParaRPr lang="en-US" b="1" dirty="0"/>
          </a:p>
        </p:txBody>
      </p:sp>
      <p:pic>
        <p:nvPicPr>
          <p:cNvPr id="1032" name="Picture 8" descr="D:\P3DWL\dwlLocs20160809I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84" y="76200"/>
            <a:ext cx="274320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328682" y="5105400"/>
            <a:ext cx="828191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0375" y="2971800"/>
            <a:ext cx="82264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81400" y="1981200"/>
            <a:ext cx="636072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DWL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0" y="4267200"/>
            <a:ext cx="574196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TDR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8100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Verification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Compare SFMR to lowest DWL measurements (height varies depending scanning pattern)</a:t>
            </a:r>
          </a:p>
          <a:p>
            <a:r>
              <a:rPr lang="en-US" sz="3600" dirty="0" smtClean="0"/>
              <a:t>Compare flight level to highest DWL winds</a:t>
            </a:r>
          </a:p>
          <a:p>
            <a:r>
              <a:rPr lang="en-US" sz="3600" dirty="0" smtClean="0"/>
              <a:t>Comparison profiling code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1716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Season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P3DWL to be flown second half of season</a:t>
            </a:r>
          </a:p>
          <a:p>
            <a:pPr lvl="1"/>
            <a:r>
              <a:rPr lang="en-US" dirty="0" smtClean="0"/>
              <a:t>Target higher (hurricane force) wind speeds for verification</a:t>
            </a:r>
          </a:p>
          <a:p>
            <a:r>
              <a:rPr lang="en-US" sz="3600" dirty="0" smtClean="0"/>
              <a:t>Training for operators (held at HRD) this spring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9463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Verification– DWL/GPS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2CE9-2333-4A46-8B4E-01C34DA6BF1E}" type="slidenum">
              <a:rPr lang="en-US" smtClean="0"/>
              <a:pPr/>
              <a:t>13</a:t>
            </a:fld>
            <a:r>
              <a:rPr lang="en-US" dirty="0" smtClean="0"/>
              <a:t>/15</a:t>
            </a:r>
            <a:endParaRPr lang="en-US" dirty="0"/>
          </a:p>
        </p:txBody>
      </p:sp>
      <p:pic>
        <p:nvPicPr>
          <p:cNvPr id="5" name="Picture 2" descr="D:\P3DWL\scatter_speed20150826I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371600"/>
            <a:ext cx="731520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V="1">
            <a:off x="1524000" y="3048000"/>
            <a:ext cx="4876800" cy="3200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88911" y="2886670"/>
            <a:ext cx="236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y=0.7127*x + 7.1941</a:t>
            </a:r>
          </a:p>
          <a:p>
            <a:r>
              <a:rPr lang="en-US" sz="2000" dirty="0" smtClean="0"/>
              <a:t>n=143</a:t>
            </a:r>
          </a:p>
          <a:p>
            <a:r>
              <a:rPr lang="en-US" sz="2000" dirty="0" err="1" smtClean="0"/>
              <a:t>corr</a:t>
            </a:r>
            <a:r>
              <a:rPr lang="en-US" sz="2000" dirty="0" smtClean="0"/>
              <a:t>=0.5150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 rot="5400000">
            <a:off x="5572171" y="3400820"/>
            <a:ext cx="4312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Color indicates altitude in meters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691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Mounted a Doppler wind </a:t>
            </a:r>
            <a:r>
              <a:rPr lang="en-US" b="1" dirty="0" err="1" smtClean="0"/>
              <a:t>lidar</a:t>
            </a:r>
            <a:r>
              <a:rPr lang="en-US" b="1" dirty="0" smtClean="0"/>
              <a:t> to the P3 for the first time (P3DWL)</a:t>
            </a:r>
          </a:p>
          <a:p>
            <a:r>
              <a:rPr lang="en-US" b="1" dirty="0" smtClean="0"/>
              <a:t>Wind profile data from the 2015 &amp; 2016 seasons:</a:t>
            </a:r>
          </a:p>
          <a:p>
            <a:pPr lvl="1"/>
            <a:r>
              <a:rPr lang="en-US" dirty="0" smtClean="0"/>
              <a:t>TS Erika (1)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Forward side-to-side sweep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TS/Hurricane Earl (3)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Conical down and up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TS Javier (2)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Conical down and up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255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What has been done?</a:t>
            </a:r>
          </a:p>
          <a:p>
            <a:pPr lvl="1"/>
            <a:r>
              <a:rPr lang="en-US" dirty="0" smtClean="0"/>
              <a:t>Shown P3DWL </a:t>
            </a:r>
            <a:r>
              <a:rPr lang="en-US" dirty="0" err="1" smtClean="0"/>
              <a:t>obs</a:t>
            </a:r>
            <a:r>
              <a:rPr lang="en-US" dirty="0" smtClean="0"/>
              <a:t> complement TDR </a:t>
            </a:r>
            <a:r>
              <a:rPr lang="en-US" dirty="0" err="1" smtClean="0"/>
              <a:t>obs</a:t>
            </a:r>
            <a:endParaRPr lang="en-US" dirty="0" smtClean="0"/>
          </a:p>
          <a:p>
            <a:pPr lvl="1"/>
            <a:r>
              <a:rPr lang="en-US" dirty="0" smtClean="0"/>
              <a:t>Qualitatively compared P3DWL </a:t>
            </a:r>
            <a:r>
              <a:rPr lang="en-US" dirty="0" err="1" smtClean="0"/>
              <a:t>obs</a:t>
            </a:r>
            <a:r>
              <a:rPr lang="en-US" dirty="0" smtClean="0"/>
              <a:t> to </a:t>
            </a:r>
            <a:r>
              <a:rPr lang="en-US" dirty="0" err="1" smtClean="0"/>
              <a:t>dropsonde</a:t>
            </a:r>
            <a:endParaRPr lang="en-US" dirty="0" smtClean="0"/>
          </a:p>
          <a:p>
            <a:pPr lvl="1"/>
            <a:r>
              <a:rPr lang="en-US" dirty="0" smtClean="0"/>
              <a:t>Shown impact in analysis using HEDAS</a:t>
            </a:r>
          </a:p>
          <a:p>
            <a:pPr lvl="1"/>
            <a:endParaRPr lang="en-US" dirty="0"/>
          </a:p>
          <a:p>
            <a:r>
              <a:rPr lang="en-US" b="1" dirty="0" smtClean="0"/>
              <a:t>In progress:</a:t>
            </a:r>
          </a:p>
          <a:p>
            <a:pPr lvl="1"/>
            <a:r>
              <a:rPr lang="en-US" dirty="0" smtClean="0"/>
              <a:t>Quantitatively comparing P3DWL observations to other observing platforms on P3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5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6403133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Verification– DWL/GPS speed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2CE9-2333-4A46-8B4E-01C34DA6BF1E}" type="slidenum">
              <a:rPr lang="en-US" smtClean="0"/>
              <a:pPr/>
              <a:t>4</a:t>
            </a:fld>
            <a:r>
              <a:rPr lang="en-US" dirty="0" smtClean="0"/>
              <a:t>/15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5400000">
            <a:off x="5572171" y="3400820"/>
            <a:ext cx="4312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Color indicates altitude in meters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752600" y="1752600"/>
            <a:ext cx="23374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y=1.0116*x + 0.5672</a:t>
            </a:r>
          </a:p>
          <a:p>
            <a:r>
              <a:rPr lang="fr-FR" sz="2000" dirty="0"/>
              <a:t>n=</a:t>
            </a:r>
            <a:r>
              <a:rPr lang="fr-FR" sz="2000" dirty="0" smtClean="0"/>
              <a:t>251</a:t>
            </a:r>
            <a:endParaRPr lang="fr-FR" sz="2000" dirty="0"/>
          </a:p>
          <a:p>
            <a:r>
              <a:rPr lang="fr-FR" sz="2000" dirty="0" err="1"/>
              <a:t>corr</a:t>
            </a:r>
            <a:r>
              <a:rPr lang="fr-FR" sz="2000" dirty="0"/>
              <a:t>=0.9537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611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640908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Verification– DWL/GPS speed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2CE9-2333-4A46-8B4E-01C34DA6BF1E}" type="slidenum">
              <a:rPr lang="en-US" smtClean="0"/>
              <a:pPr/>
              <a:t>5</a:t>
            </a:fld>
            <a:r>
              <a:rPr lang="en-US" dirty="0" smtClean="0"/>
              <a:t>/15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5400000">
            <a:off x="5781462" y="3400820"/>
            <a:ext cx="3894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Color indicates distance in km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752600" y="1752600"/>
            <a:ext cx="23374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y=1.0116*x + 0.5672</a:t>
            </a:r>
          </a:p>
          <a:p>
            <a:r>
              <a:rPr lang="fr-FR" sz="2000" dirty="0"/>
              <a:t>n=</a:t>
            </a:r>
            <a:r>
              <a:rPr lang="fr-FR" sz="2000" dirty="0" smtClean="0"/>
              <a:t>251</a:t>
            </a:r>
            <a:endParaRPr lang="fr-FR" sz="2000" dirty="0"/>
          </a:p>
          <a:p>
            <a:r>
              <a:rPr lang="fr-FR" sz="2000" dirty="0" err="1"/>
              <a:t>corr</a:t>
            </a:r>
            <a:r>
              <a:rPr lang="fr-FR" sz="2000" dirty="0"/>
              <a:t>=0.9537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9089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62472"/>
            <a:ext cx="6400800" cy="569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Verification– DWL/GPS speed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2CE9-2333-4A46-8B4E-01C34DA6BF1E}" type="slidenum">
              <a:rPr lang="en-US" smtClean="0"/>
              <a:pPr/>
              <a:t>6</a:t>
            </a:fld>
            <a:r>
              <a:rPr lang="en-US" dirty="0" smtClean="0"/>
              <a:t>/15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5400000">
            <a:off x="5781462" y="3400820"/>
            <a:ext cx="3894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Color indicates distance in km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195140" y="4191000"/>
            <a:ext cx="2205660" cy="129266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5km or less:</a:t>
            </a:r>
          </a:p>
          <a:p>
            <a:r>
              <a:rPr lang="fr-FR" dirty="0" smtClean="0"/>
              <a:t>y=1.0622*x - 0.6162</a:t>
            </a:r>
            <a:endParaRPr lang="fr-FR" dirty="0"/>
          </a:p>
          <a:p>
            <a:r>
              <a:rPr lang="fr-FR" dirty="0" smtClean="0"/>
              <a:t>n=114</a:t>
            </a:r>
            <a:endParaRPr lang="fr-FR" dirty="0"/>
          </a:p>
          <a:p>
            <a:r>
              <a:rPr lang="fr-FR" dirty="0" err="1" smtClean="0"/>
              <a:t>corr</a:t>
            </a:r>
            <a:r>
              <a:rPr lang="fr-FR" dirty="0" smtClean="0"/>
              <a:t>=0.9914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05901" y="1752600"/>
            <a:ext cx="23374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y=1.0116*x + 0.5672</a:t>
            </a:r>
          </a:p>
          <a:p>
            <a:r>
              <a:rPr lang="fr-FR" sz="2000" dirty="0"/>
              <a:t>n=</a:t>
            </a:r>
            <a:r>
              <a:rPr lang="fr-FR" sz="2000" dirty="0" smtClean="0"/>
              <a:t>251</a:t>
            </a:r>
            <a:endParaRPr lang="fr-FR" sz="2000" dirty="0"/>
          </a:p>
          <a:p>
            <a:r>
              <a:rPr lang="fr-FR" sz="2000" dirty="0" err="1"/>
              <a:t>corr</a:t>
            </a:r>
            <a:r>
              <a:rPr lang="fr-FR" sz="2000" dirty="0"/>
              <a:t>=0.9537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2080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Verification– DWL/GPS speed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4572000" cy="3819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4572000" cy="384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1764268"/>
            <a:ext cx="1712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10km threshold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1764268"/>
            <a:ext cx="159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km threshold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89013" y="4495800"/>
            <a:ext cx="2474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n=1200</a:t>
            </a:r>
          </a:p>
          <a:p>
            <a:r>
              <a:rPr lang="en-US" dirty="0" smtClean="0"/>
              <a:t>y=0.9467*x + 1.4104</a:t>
            </a:r>
          </a:p>
          <a:p>
            <a:r>
              <a:rPr lang="en-US" dirty="0" err="1" smtClean="0"/>
              <a:t>corr</a:t>
            </a:r>
            <a:r>
              <a:rPr lang="en-US" dirty="0" smtClean="0"/>
              <a:t>=0.9235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93280" y="4419600"/>
            <a:ext cx="2474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n=497</a:t>
            </a:r>
          </a:p>
          <a:p>
            <a:r>
              <a:rPr lang="en-US" dirty="0" smtClean="0"/>
              <a:t>y=1.0474*x </a:t>
            </a:r>
            <a:r>
              <a:rPr lang="en-US" dirty="0"/>
              <a:t>-</a:t>
            </a:r>
            <a:r>
              <a:rPr lang="en-US" dirty="0" smtClean="0"/>
              <a:t> </a:t>
            </a:r>
            <a:r>
              <a:rPr lang="en-US" dirty="0"/>
              <a:t>0</a:t>
            </a:r>
            <a:r>
              <a:rPr lang="en-US" dirty="0" smtClean="0"/>
              <a:t>.4104</a:t>
            </a:r>
          </a:p>
          <a:p>
            <a:r>
              <a:rPr lang="en-US" dirty="0" err="1" smtClean="0"/>
              <a:t>corr</a:t>
            </a:r>
            <a:r>
              <a:rPr lang="en-US" dirty="0" smtClean="0"/>
              <a:t>=0.9680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6817550" y="2667000"/>
            <a:ext cx="103105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6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</a:t>
            </a:r>
            <a:r>
              <a:rPr lang="en-US" dirty="0" smtClean="0"/>
              <a:t>-- DWL/GPS direction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47800"/>
            <a:ext cx="6726914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71594" y="4419600"/>
            <a:ext cx="34438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n=497</a:t>
            </a:r>
          </a:p>
          <a:p>
            <a:r>
              <a:rPr lang="en-US" sz="2400" dirty="0" smtClean="0"/>
              <a:t>y=0.9851*x + 4.2349</a:t>
            </a:r>
          </a:p>
          <a:p>
            <a:r>
              <a:rPr lang="en-US" sz="2400" dirty="0" err="1" smtClean="0"/>
              <a:t>corr</a:t>
            </a:r>
            <a:r>
              <a:rPr lang="en-US" sz="2400" dirty="0" smtClean="0"/>
              <a:t>=0.9207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348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</a:t>
            </a:r>
            <a:r>
              <a:rPr lang="en-US" dirty="0" smtClean="0"/>
              <a:t>-- </a:t>
            </a:r>
            <a:r>
              <a:rPr lang="en-US" dirty="0" smtClean="0"/>
              <a:t>DWL/SFMR speed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43000"/>
            <a:ext cx="664297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038600" y="4724400"/>
            <a:ext cx="34438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n=106</a:t>
            </a:r>
            <a:endParaRPr lang="en-US" sz="2400" dirty="0" smtClean="0"/>
          </a:p>
          <a:p>
            <a:r>
              <a:rPr lang="en-US" sz="2400" dirty="0" smtClean="0"/>
              <a:t>y=0.9939*x </a:t>
            </a:r>
            <a:r>
              <a:rPr lang="en-US" sz="2400" dirty="0" smtClean="0"/>
              <a:t>+ </a:t>
            </a:r>
            <a:r>
              <a:rPr lang="en-US" sz="2400" dirty="0" smtClean="0"/>
              <a:t>3.3515</a:t>
            </a:r>
            <a:endParaRPr lang="en-US" sz="2400" dirty="0" smtClean="0"/>
          </a:p>
          <a:p>
            <a:r>
              <a:rPr lang="en-US" sz="2400" dirty="0" err="1" smtClean="0"/>
              <a:t>corr</a:t>
            </a:r>
            <a:r>
              <a:rPr lang="en-US" sz="2400" dirty="0" smtClean="0"/>
              <a:t>=0.8139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10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279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P3DWL Observation Verification </vt:lpstr>
      <vt:lpstr>Background</vt:lpstr>
      <vt:lpstr>Overview</vt:lpstr>
      <vt:lpstr>Verification– DWL/GPS speed</vt:lpstr>
      <vt:lpstr>Verification– DWL/GPS speed</vt:lpstr>
      <vt:lpstr>Verification– DWL/GPS speed</vt:lpstr>
      <vt:lpstr>Verification– DWL/GPS speed</vt:lpstr>
      <vt:lpstr>Verification -- DWL/GPS direction</vt:lpstr>
      <vt:lpstr>Verification -- DWL/SFMR speed</vt:lpstr>
      <vt:lpstr>In Progress:  TDR Comparison</vt:lpstr>
      <vt:lpstr>Continued Verification Work</vt:lpstr>
      <vt:lpstr>2017 Season</vt:lpstr>
      <vt:lpstr>Verification– DWL/GPS speed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P3DWL Draft Progress Report</dc:title>
  <dc:creator>Lisa R. Bucci</dc:creator>
  <cp:lastModifiedBy>Lisa R. Bucci</cp:lastModifiedBy>
  <cp:revision>18</cp:revision>
  <dcterms:created xsi:type="dcterms:W3CDTF">2017-03-02T17:17:42Z</dcterms:created>
  <dcterms:modified xsi:type="dcterms:W3CDTF">2017-03-09T13:58:12Z</dcterms:modified>
</cp:coreProperties>
</file>