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64" r:id="rId2"/>
    <p:sldId id="272" r:id="rId3"/>
    <p:sldId id="273" r:id="rId4"/>
    <p:sldId id="274" r:id="rId5"/>
    <p:sldId id="275" r:id="rId6"/>
    <p:sldId id="276" r:id="rId7"/>
    <p:sldId id="268" r:id="rId8"/>
    <p:sldId id="269" r:id="rId9"/>
    <p:sldId id="260" r:id="rId10"/>
    <p:sldId id="277" r:id="rId11"/>
    <p:sldId id="266" r:id="rId12"/>
    <p:sldId id="265" r:id="rId13"/>
    <p:sldId id="270" r:id="rId14"/>
    <p:sldId id="27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3" autoAdjust="0"/>
    <p:restoredTop sz="94660"/>
  </p:normalViewPr>
  <p:slideViewPr>
    <p:cSldViewPr snapToGrid="0">
      <p:cViewPr>
        <p:scale>
          <a:sx n="50" d="100"/>
          <a:sy n="50" d="100"/>
        </p:scale>
        <p:origin x="-1766" y="-830"/>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4EBD89-A604-43B2-843A-C7FEBC802DE3}" type="datetimeFigureOut">
              <a:rPr lang="en-US" smtClean="0"/>
              <a:t>5/11/2017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8F91CA-1D60-4094-BDC1-2B953A45594D}"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D6FD39E-158D-405D-A62B-F6A3353FB4D4}" type="datetime1">
              <a:rPr lang="en-US" smtClean="0"/>
              <a:t>5/11/2017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D8BC57-1978-46EF-8413-2E1E32981B0E}" type="slidenum">
              <a:rPr lang="en-US" smtClean="0"/>
              <a:pPr/>
              <a:t>‹#›</a:t>
            </a:fld>
            <a:endParaRPr lang="en-US"/>
          </a:p>
        </p:txBody>
      </p:sp>
    </p:spTree>
    <p:extLst>
      <p:ext uri="{BB962C8B-B14F-4D97-AF65-F5344CB8AC3E}">
        <p14:creationId xmlns:p14="http://schemas.microsoft.com/office/powerpoint/2010/main" xmlns="" val="262431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8F431C-9371-4B87-957B-557AE1451377}" type="datetime1">
              <a:rPr lang="en-US" smtClean="0"/>
              <a:t>5/11/2017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D8BC57-1978-46EF-8413-2E1E32981B0E}" type="slidenum">
              <a:rPr lang="en-US" smtClean="0"/>
              <a:pPr/>
              <a:t>‹#›</a:t>
            </a:fld>
            <a:endParaRPr lang="en-US"/>
          </a:p>
        </p:txBody>
      </p:sp>
    </p:spTree>
    <p:extLst>
      <p:ext uri="{BB962C8B-B14F-4D97-AF65-F5344CB8AC3E}">
        <p14:creationId xmlns:p14="http://schemas.microsoft.com/office/powerpoint/2010/main" xmlns="" val="2108098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82E414-2EB9-4231-AEAE-3BCC674343CD}" type="datetime1">
              <a:rPr lang="en-US" smtClean="0"/>
              <a:t>5/11/2017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D8BC57-1978-46EF-8413-2E1E32981B0E}" type="slidenum">
              <a:rPr lang="en-US" smtClean="0"/>
              <a:pPr/>
              <a:t>‹#›</a:t>
            </a:fld>
            <a:endParaRPr lang="en-US"/>
          </a:p>
        </p:txBody>
      </p:sp>
    </p:spTree>
    <p:extLst>
      <p:ext uri="{BB962C8B-B14F-4D97-AF65-F5344CB8AC3E}">
        <p14:creationId xmlns:p14="http://schemas.microsoft.com/office/powerpoint/2010/main" xmlns="" val="3058140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32A75F-EDAB-40AD-A66B-BCBD57828667}" type="datetime1">
              <a:rPr lang="en-US" smtClean="0"/>
              <a:t>5/11/2017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D8BC57-1978-46EF-8413-2E1E32981B0E}" type="slidenum">
              <a:rPr lang="en-US" smtClean="0"/>
              <a:pPr/>
              <a:t>‹#›</a:t>
            </a:fld>
            <a:endParaRPr lang="en-US"/>
          </a:p>
        </p:txBody>
      </p:sp>
    </p:spTree>
    <p:extLst>
      <p:ext uri="{BB962C8B-B14F-4D97-AF65-F5344CB8AC3E}">
        <p14:creationId xmlns:p14="http://schemas.microsoft.com/office/powerpoint/2010/main" xmlns="" val="29859535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473CF4-7982-4536-BBFC-72BC1977B657}" type="datetime1">
              <a:rPr lang="en-US" smtClean="0"/>
              <a:t>5/11/2017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D8BC57-1978-46EF-8413-2E1E32981B0E}" type="slidenum">
              <a:rPr lang="en-US" smtClean="0"/>
              <a:pPr/>
              <a:t>‹#›</a:t>
            </a:fld>
            <a:endParaRPr lang="en-US"/>
          </a:p>
        </p:txBody>
      </p:sp>
    </p:spTree>
    <p:extLst>
      <p:ext uri="{BB962C8B-B14F-4D97-AF65-F5344CB8AC3E}">
        <p14:creationId xmlns:p14="http://schemas.microsoft.com/office/powerpoint/2010/main" xmlns="" val="1276125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9B95CB0-01CE-4F58-9BC9-982662722896}" type="datetime1">
              <a:rPr lang="en-US" smtClean="0"/>
              <a:t>5/11/2017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D8BC57-1978-46EF-8413-2E1E32981B0E}" type="slidenum">
              <a:rPr lang="en-US" smtClean="0"/>
              <a:pPr/>
              <a:t>‹#›</a:t>
            </a:fld>
            <a:endParaRPr lang="en-US"/>
          </a:p>
        </p:txBody>
      </p:sp>
    </p:spTree>
    <p:extLst>
      <p:ext uri="{BB962C8B-B14F-4D97-AF65-F5344CB8AC3E}">
        <p14:creationId xmlns:p14="http://schemas.microsoft.com/office/powerpoint/2010/main" xmlns="" val="3817997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65ECB79-F36D-4A09-B0DD-0E5AD54BC22E}" type="datetime1">
              <a:rPr lang="en-US" smtClean="0"/>
              <a:t>5/11/2017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ED8BC57-1978-46EF-8413-2E1E32981B0E}" type="slidenum">
              <a:rPr lang="en-US" smtClean="0"/>
              <a:pPr/>
              <a:t>‹#›</a:t>
            </a:fld>
            <a:endParaRPr lang="en-US"/>
          </a:p>
        </p:txBody>
      </p:sp>
    </p:spTree>
    <p:extLst>
      <p:ext uri="{BB962C8B-B14F-4D97-AF65-F5344CB8AC3E}">
        <p14:creationId xmlns:p14="http://schemas.microsoft.com/office/powerpoint/2010/main" xmlns="" val="12329529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D266286-39FE-4833-B668-320594C4C6D5}" type="datetime1">
              <a:rPr lang="en-US" smtClean="0"/>
              <a:t>5/11/2017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ED8BC57-1978-46EF-8413-2E1E32981B0E}" type="slidenum">
              <a:rPr lang="en-US" smtClean="0"/>
              <a:pPr/>
              <a:t>‹#›</a:t>
            </a:fld>
            <a:endParaRPr lang="en-US"/>
          </a:p>
        </p:txBody>
      </p:sp>
    </p:spTree>
    <p:extLst>
      <p:ext uri="{BB962C8B-B14F-4D97-AF65-F5344CB8AC3E}">
        <p14:creationId xmlns:p14="http://schemas.microsoft.com/office/powerpoint/2010/main" xmlns="" val="559584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B08131-7B8C-4C2D-B33F-70E7BDCB20A6}" type="datetime1">
              <a:rPr lang="en-US" smtClean="0"/>
              <a:t>5/11/2017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ED8BC57-1978-46EF-8413-2E1E32981B0E}" type="slidenum">
              <a:rPr lang="en-US" smtClean="0"/>
              <a:pPr/>
              <a:t>‹#›</a:t>
            </a:fld>
            <a:endParaRPr lang="en-US"/>
          </a:p>
        </p:txBody>
      </p:sp>
    </p:spTree>
    <p:extLst>
      <p:ext uri="{BB962C8B-B14F-4D97-AF65-F5344CB8AC3E}">
        <p14:creationId xmlns:p14="http://schemas.microsoft.com/office/powerpoint/2010/main" xmlns="" val="7289916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06A314-521D-4E50-9F5C-4B16B3FAFE23}" type="datetime1">
              <a:rPr lang="en-US" smtClean="0"/>
              <a:t>5/11/2017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D8BC57-1978-46EF-8413-2E1E32981B0E}" type="slidenum">
              <a:rPr lang="en-US" smtClean="0"/>
              <a:pPr/>
              <a:t>‹#›</a:t>
            </a:fld>
            <a:endParaRPr lang="en-US"/>
          </a:p>
        </p:txBody>
      </p:sp>
    </p:spTree>
    <p:extLst>
      <p:ext uri="{BB962C8B-B14F-4D97-AF65-F5344CB8AC3E}">
        <p14:creationId xmlns:p14="http://schemas.microsoft.com/office/powerpoint/2010/main" xmlns="" val="3624295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088BAB8-B68B-4177-B8AE-0D43B5D46891}" type="datetime1">
              <a:rPr lang="en-US" smtClean="0"/>
              <a:t>5/11/2017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D8BC57-1978-46EF-8413-2E1E32981B0E}" type="slidenum">
              <a:rPr lang="en-US" smtClean="0"/>
              <a:pPr/>
              <a:t>‹#›</a:t>
            </a:fld>
            <a:endParaRPr lang="en-US"/>
          </a:p>
        </p:txBody>
      </p:sp>
    </p:spTree>
    <p:extLst>
      <p:ext uri="{BB962C8B-B14F-4D97-AF65-F5344CB8AC3E}">
        <p14:creationId xmlns:p14="http://schemas.microsoft.com/office/powerpoint/2010/main" xmlns="" val="26771932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09784E-5D70-4F68-95D4-AA55A26781ED}" type="datetime1">
              <a:rPr lang="en-US" smtClean="0"/>
              <a:t>5/11/2017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D8BC57-1978-46EF-8413-2E1E32981B0E}" type="slidenum">
              <a:rPr lang="en-US" smtClean="0"/>
              <a:pPr/>
              <a:t>‹#›</a:t>
            </a:fld>
            <a:endParaRPr lang="en-US"/>
          </a:p>
        </p:txBody>
      </p:sp>
    </p:spTree>
    <p:extLst>
      <p:ext uri="{BB962C8B-B14F-4D97-AF65-F5344CB8AC3E}">
        <p14:creationId xmlns:p14="http://schemas.microsoft.com/office/powerpoint/2010/main" xmlns="" val="2376433226"/>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7.xml"/><Relationship Id="rId5" Type="http://schemas.openxmlformats.org/officeDocument/2006/relationships/image" Target="../media/image8.emf"/><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350963"/>
            <a:ext cx="9144000" cy="2387600"/>
          </a:xfrm>
        </p:spPr>
        <p:txBody>
          <a:bodyPr>
            <a:normAutofit/>
          </a:bodyPr>
          <a:lstStyle/>
          <a:p>
            <a:r>
              <a:rPr lang="en-US" sz="3800" b="1" dirty="0" err="1" smtClean="0">
                <a:solidFill>
                  <a:schemeClr val="accent4"/>
                </a:solidFill>
              </a:rPr>
              <a:t>Azimuthal</a:t>
            </a:r>
            <a:r>
              <a:rPr lang="en-US" sz="3800" b="1" dirty="0" smtClean="0">
                <a:solidFill>
                  <a:schemeClr val="accent4"/>
                </a:solidFill>
              </a:rPr>
              <a:t> distribution of deep convection, environmental factors and tropical cyclone rapid intensification: A perspective from HWRF ensemble forecasts of Hurricane </a:t>
            </a:r>
            <a:r>
              <a:rPr lang="en-US" sz="3800" b="1" dirty="0" err="1" smtClean="0">
                <a:solidFill>
                  <a:schemeClr val="accent4"/>
                </a:solidFill>
              </a:rPr>
              <a:t>Edouard</a:t>
            </a:r>
            <a:endParaRPr lang="en-US" sz="3800" dirty="0">
              <a:solidFill>
                <a:schemeClr val="accent4"/>
              </a:solidFill>
            </a:endParaRPr>
          </a:p>
        </p:txBody>
      </p:sp>
      <p:sp>
        <p:nvSpPr>
          <p:cNvPr id="3" name="Subtitle 2"/>
          <p:cNvSpPr>
            <a:spLocks noGrp="1"/>
          </p:cNvSpPr>
          <p:nvPr>
            <p:ph type="subTitle" idx="1"/>
          </p:nvPr>
        </p:nvSpPr>
        <p:spPr>
          <a:xfrm>
            <a:off x="1630680" y="3876358"/>
            <a:ext cx="9144000" cy="1655762"/>
          </a:xfrm>
        </p:spPr>
        <p:txBody>
          <a:bodyPr>
            <a:normAutofit/>
          </a:bodyPr>
          <a:lstStyle/>
          <a:p>
            <a:endParaRPr lang="en-US" sz="3000" dirty="0" smtClean="0"/>
          </a:p>
          <a:p>
            <a:r>
              <a:rPr lang="en-US" sz="2600" dirty="0" err="1" smtClean="0"/>
              <a:t>Hua</a:t>
            </a:r>
            <a:r>
              <a:rPr lang="en-US" sz="2600" dirty="0" smtClean="0"/>
              <a:t> Chen,   </a:t>
            </a:r>
            <a:r>
              <a:rPr lang="en-US" sz="2600" dirty="0" err="1" smtClean="0"/>
              <a:t>Sundararaman</a:t>
            </a:r>
            <a:r>
              <a:rPr lang="en-US" sz="2600" dirty="0" smtClean="0"/>
              <a:t> </a:t>
            </a:r>
            <a:r>
              <a:rPr lang="en-US" sz="2600" dirty="0" err="1" smtClean="0"/>
              <a:t>Gopalakrishnan</a:t>
            </a:r>
            <a:r>
              <a:rPr lang="en-US" sz="2600" dirty="0" smtClean="0"/>
              <a:t>,   Jun </a:t>
            </a:r>
            <a:r>
              <a:rPr lang="en-US" sz="2600" dirty="0" smtClean="0"/>
              <a:t>A. </a:t>
            </a:r>
            <a:r>
              <a:rPr lang="en-US" sz="2600" dirty="0" smtClean="0"/>
              <a:t>Zhang, </a:t>
            </a:r>
          </a:p>
          <a:p>
            <a:r>
              <a:rPr lang="en-US" sz="2600" dirty="0" smtClean="0"/>
              <a:t>Robert </a:t>
            </a:r>
            <a:r>
              <a:rPr lang="en-US" sz="2600" dirty="0" smtClean="0"/>
              <a:t>F. </a:t>
            </a:r>
            <a:r>
              <a:rPr lang="en-US" sz="2600" dirty="0" smtClean="0"/>
              <a:t>Rogers,   Zhan Zhang,   and </a:t>
            </a:r>
            <a:r>
              <a:rPr lang="en-US" sz="2600" dirty="0" smtClean="0"/>
              <a:t>Vijay </a:t>
            </a:r>
            <a:r>
              <a:rPr lang="en-US" sz="2600" dirty="0" err="1" smtClean="0"/>
              <a:t>Tallapragada</a:t>
            </a:r>
            <a:endParaRPr lang="en-US" sz="2600" dirty="0" smtClean="0"/>
          </a:p>
          <a:p>
            <a:endParaRPr lang="en-US" sz="2600" dirty="0"/>
          </a:p>
        </p:txBody>
      </p:sp>
      <p:sp>
        <p:nvSpPr>
          <p:cNvPr id="4" name="Slide Number Placeholder 3"/>
          <p:cNvSpPr>
            <a:spLocks noGrp="1"/>
          </p:cNvSpPr>
          <p:nvPr>
            <p:ph type="sldNum" sz="quarter" idx="12"/>
          </p:nvPr>
        </p:nvSpPr>
        <p:spPr/>
        <p:txBody>
          <a:bodyPr/>
          <a:lstStyle/>
          <a:p>
            <a:fld id="{2ED8BC57-1978-46EF-8413-2E1E32981B0E}"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ED8BC57-1978-46EF-8413-2E1E32981B0E}" type="slidenum">
              <a:rPr lang="en-US" smtClean="0"/>
              <a:pPr/>
              <a:t>10</a:t>
            </a:fld>
            <a:endParaRPr lang="en-US"/>
          </a:p>
        </p:txBody>
      </p:sp>
      <p:pic>
        <p:nvPicPr>
          <p:cNvPr id="3" name="Picture 3"/>
          <p:cNvPicPr>
            <a:picLocks noChangeAspect="1" noChangeArrowheads="1"/>
          </p:cNvPicPr>
          <p:nvPr/>
        </p:nvPicPr>
        <p:blipFill>
          <a:blip r:embed="rId2" cstate="print"/>
          <a:srcRect/>
          <a:stretch>
            <a:fillRect/>
          </a:stretch>
        </p:blipFill>
        <p:spPr bwMode="auto">
          <a:xfrm>
            <a:off x="1916430" y="2098358"/>
            <a:ext cx="8583930" cy="3476824"/>
          </a:xfrm>
          <a:prstGeom prst="rect">
            <a:avLst/>
          </a:prstGeom>
          <a:noFill/>
          <a:ln w="9525">
            <a:noFill/>
            <a:miter lim="800000"/>
            <a:headEnd/>
            <a:tailEnd/>
          </a:ln>
        </p:spPr>
      </p:pic>
      <p:sp>
        <p:nvSpPr>
          <p:cNvPr id="4" name="TextBox 3"/>
          <p:cNvSpPr txBox="1"/>
          <p:nvPr/>
        </p:nvSpPr>
        <p:spPr>
          <a:xfrm>
            <a:off x="2743200" y="914400"/>
            <a:ext cx="7239000" cy="615553"/>
          </a:xfrm>
          <a:prstGeom prst="rect">
            <a:avLst/>
          </a:prstGeom>
          <a:noFill/>
        </p:spPr>
        <p:txBody>
          <a:bodyPr wrap="square" rtlCol="0">
            <a:spAutoFit/>
          </a:bodyPr>
          <a:lstStyle/>
          <a:p>
            <a:r>
              <a:rPr lang="en-US" sz="3400" dirty="0" smtClean="0">
                <a:solidFill>
                  <a:schemeClr val="accent4"/>
                </a:solidFill>
              </a:rPr>
              <a:t>Budget Calculation of tangential wind</a:t>
            </a:r>
            <a:endParaRPr lang="en-US" sz="3400" dirty="0">
              <a:solidFill>
                <a:schemeClr val="accent4"/>
              </a:solidFill>
            </a:endParaRPr>
          </a:p>
        </p:txBody>
      </p:sp>
      <p:cxnSp>
        <p:nvCxnSpPr>
          <p:cNvPr id="6" name="Straight Connector 5"/>
          <p:cNvCxnSpPr/>
          <p:nvPr/>
        </p:nvCxnSpPr>
        <p:spPr>
          <a:xfrm flipV="1">
            <a:off x="4907280" y="3535680"/>
            <a:ext cx="1463040" cy="149352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304800" y="228600"/>
            <a:ext cx="9045575" cy="6561137"/>
          </a:xfrm>
          <a:prstGeom prst="rect">
            <a:avLst/>
          </a:prstGeom>
          <a:noFill/>
          <a:ln w="9525">
            <a:noFill/>
            <a:miter lim="800000"/>
            <a:headEnd/>
            <a:tailEnd/>
          </a:ln>
          <a:effectLst/>
        </p:spPr>
      </p:pic>
      <p:sp>
        <p:nvSpPr>
          <p:cNvPr id="3" name="Slide Number Placeholder 2"/>
          <p:cNvSpPr>
            <a:spLocks noGrp="1"/>
          </p:cNvSpPr>
          <p:nvPr>
            <p:ph type="sldNum" sz="quarter" idx="12"/>
          </p:nvPr>
        </p:nvSpPr>
        <p:spPr/>
        <p:txBody>
          <a:bodyPr/>
          <a:lstStyle/>
          <a:p>
            <a:fld id="{2ED8BC57-1978-46EF-8413-2E1E32981B0E}" type="slidenum">
              <a:rPr lang="en-US" smtClean="0"/>
              <a:pPr/>
              <a:t>11</a:t>
            </a:fld>
            <a:endParaRPr lang="en-US"/>
          </a:p>
        </p:txBody>
      </p:sp>
      <p:sp>
        <p:nvSpPr>
          <p:cNvPr id="4" name="TextBox 3"/>
          <p:cNvSpPr txBox="1"/>
          <p:nvPr/>
        </p:nvSpPr>
        <p:spPr>
          <a:xfrm>
            <a:off x="9570720" y="441960"/>
            <a:ext cx="746760" cy="646331"/>
          </a:xfrm>
          <a:prstGeom prst="rect">
            <a:avLst/>
          </a:prstGeom>
          <a:noFill/>
        </p:spPr>
        <p:txBody>
          <a:bodyPr wrap="square" rtlCol="0">
            <a:spAutoFit/>
          </a:bodyPr>
          <a:lstStyle/>
          <a:p>
            <a:r>
              <a:rPr lang="en-US" sz="3600" dirty="0" smtClean="0">
                <a:solidFill>
                  <a:schemeClr val="accent4"/>
                </a:solidFill>
              </a:rPr>
              <a:t>R</a:t>
            </a:r>
            <a:r>
              <a:rPr lang="en-US" sz="3600" dirty="0" smtClean="0">
                <a:solidFill>
                  <a:schemeClr val="accent4"/>
                </a:solidFill>
              </a:rPr>
              <a:t>I</a:t>
            </a:r>
            <a:endParaRPr lang="en-US" sz="3600" dirty="0">
              <a:solidFill>
                <a:schemeClr val="accent4"/>
              </a:solidFill>
            </a:endParaRPr>
          </a:p>
        </p:txBody>
      </p:sp>
      <p:pic>
        <p:nvPicPr>
          <p:cNvPr id="8" name="Picture 2"/>
          <p:cNvPicPr>
            <a:picLocks noChangeAspect="1" noChangeArrowheads="1"/>
          </p:cNvPicPr>
          <p:nvPr/>
        </p:nvPicPr>
        <p:blipFill>
          <a:blip r:embed="rId3" cstate="print"/>
          <a:srcRect l="28655" t="3457" r="26708" b="51335"/>
          <a:stretch>
            <a:fillRect/>
          </a:stretch>
        </p:blipFill>
        <p:spPr bwMode="auto">
          <a:xfrm>
            <a:off x="9448800" y="2057400"/>
            <a:ext cx="2621280" cy="14374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52400" y="152400"/>
            <a:ext cx="9045575" cy="6591300"/>
          </a:xfrm>
          <a:prstGeom prst="rect">
            <a:avLst/>
          </a:prstGeom>
          <a:noFill/>
          <a:ln w="9525">
            <a:noFill/>
            <a:miter lim="800000"/>
            <a:headEnd/>
            <a:tailEnd/>
          </a:ln>
          <a:effectLst/>
        </p:spPr>
      </p:pic>
      <p:sp>
        <p:nvSpPr>
          <p:cNvPr id="3" name="Slide Number Placeholder 2"/>
          <p:cNvSpPr>
            <a:spLocks noGrp="1"/>
          </p:cNvSpPr>
          <p:nvPr>
            <p:ph type="sldNum" sz="quarter" idx="12"/>
          </p:nvPr>
        </p:nvSpPr>
        <p:spPr/>
        <p:txBody>
          <a:bodyPr/>
          <a:lstStyle/>
          <a:p>
            <a:fld id="{2ED8BC57-1978-46EF-8413-2E1E32981B0E}" type="slidenum">
              <a:rPr lang="en-US" smtClean="0"/>
              <a:pPr/>
              <a:t>12</a:t>
            </a:fld>
            <a:endParaRPr lang="en-US"/>
          </a:p>
        </p:txBody>
      </p:sp>
      <p:sp>
        <p:nvSpPr>
          <p:cNvPr id="6" name="TextBox 5"/>
          <p:cNvSpPr txBox="1"/>
          <p:nvPr/>
        </p:nvSpPr>
        <p:spPr>
          <a:xfrm>
            <a:off x="9601200" y="502920"/>
            <a:ext cx="746760" cy="646331"/>
          </a:xfrm>
          <a:prstGeom prst="rect">
            <a:avLst/>
          </a:prstGeom>
          <a:noFill/>
        </p:spPr>
        <p:txBody>
          <a:bodyPr wrap="square" rtlCol="0">
            <a:spAutoFit/>
          </a:bodyPr>
          <a:lstStyle/>
          <a:p>
            <a:r>
              <a:rPr lang="en-US" sz="3600" dirty="0" smtClean="0">
                <a:solidFill>
                  <a:schemeClr val="accent4"/>
                </a:solidFill>
              </a:rPr>
              <a:t>NI</a:t>
            </a:r>
            <a:endParaRPr lang="en-US" sz="3600" dirty="0">
              <a:solidFill>
                <a:schemeClr val="accent4"/>
              </a:solidFill>
            </a:endParaRPr>
          </a:p>
        </p:txBody>
      </p:sp>
      <p:pic>
        <p:nvPicPr>
          <p:cNvPr id="8" name="Picture 2"/>
          <p:cNvPicPr>
            <a:picLocks noChangeAspect="1" noChangeArrowheads="1"/>
          </p:cNvPicPr>
          <p:nvPr/>
        </p:nvPicPr>
        <p:blipFill>
          <a:blip r:embed="rId3" cstate="print"/>
          <a:srcRect l="28799" t="48665" r="26420" b="6659"/>
          <a:stretch>
            <a:fillRect/>
          </a:stretch>
        </p:blipFill>
        <p:spPr bwMode="auto">
          <a:xfrm>
            <a:off x="9257937" y="2057400"/>
            <a:ext cx="2934063" cy="15849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1733550" y="795973"/>
            <a:ext cx="8724900" cy="4625975"/>
          </a:xfrm>
          <a:prstGeom prst="rect">
            <a:avLst/>
          </a:prstGeom>
          <a:noFill/>
          <a:ln w="9525">
            <a:noFill/>
            <a:miter lim="800000"/>
            <a:headEnd/>
            <a:tailEnd/>
          </a:ln>
          <a:effectLst/>
        </p:spPr>
      </p:pic>
      <p:sp>
        <p:nvSpPr>
          <p:cNvPr id="3" name="TextBox 2"/>
          <p:cNvSpPr txBox="1"/>
          <p:nvPr/>
        </p:nvSpPr>
        <p:spPr>
          <a:xfrm>
            <a:off x="1058780" y="124522"/>
            <a:ext cx="10034336" cy="523220"/>
          </a:xfrm>
          <a:prstGeom prst="rect">
            <a:avLst/>
          </a:prstGeom>
          <a:noFill/>
        </p:spPr>
        <p:txBody>
          <a:bodyPr wrap="square" rtlCol="0">
            <a:spAutoFit/>
          </a:bodyPr>
          <a:lstStyle/>
          <a:p>
            <a:r>
              <a:rPr lang="en-US" sz="2800" b="1" dirty="0" smtClean="0">
                <a:solidFill>
                  <a:schemeClr val="accent4"/>
                </a:solidFill>
              </a:rPr>
              <a:t>Vorticity (shading) </a:t>
            </a:r>
            <a:r>
              <a:rPr lang="en-US" sz="2800" b="1" dirty="0" smtClean="0">
                <a:solidFill>
                  <a:schemeClr val="accent4"/>
                </a:solidFill>
              </a:rPr>
              <a:t>&amp; SR </a:t>
            </a:r>
            <a:r>
              <a:rPr lang="en-US" sz="2800" b="1" dirty="0" smtClean="0">
                <a:solidFill>
                  <a:schemeClr val="accent4"/>
                </a:solidFill>
              </a:rPr>
              <a:t>flow vector averaged between 6-10 km</a:t>
            </a:r>
            <a:endParaRPr lang="en-US" sz="2800" b="1" dirty="0">
              <a:solidFill>
                <a:schemeClr val="accent4"/>
              </a:solidFill>
            </a:endParaRPr>
          </a:p>
        </p:txBody>
      </p:sp>
      <p:sp>
        <p:nvSpPr>
          <p:cNvPr id="4" name="TextBox 3"/>
          <p:cNvSpPr txBox="1"/>
          <p:nvPr/>
        </p:nvSpPr>
        <p:spPr>
          <a:xfrm>
            <a:off x="2394284" y="5452476"/>
            <a:ext cx="8698832" cy="1107996"/>
          </a:xfrm>
          <a:prstGeom prst="rect">
            <a:avLst/>
          </a:prstGeom>
          <a:noFill/>
        </p:spPr>
        <p:txBody>
          <a:bodyPr wrap="square" rtlCol="0">
            <a:spAutoFit/>
          </a:bodyPr>
          <a:lstStyle/>
          <a:p>
            <a:r>
              <a:rPr lang="en-US" sz="2200" dirty="0" smtClean="0">
                <a:solidFill>
                  <a:schemeClr val="accent4"/>
                </a:solidFill>
              </a:rPr>
              <a:t>Adverse role of </a:t>
            </a:r>
            <a:r>
              <a:rPr lang="en-US" sz="2200" dirty="0" err="1" smtClean="0">
                <a:solidFill>
                  <a:schemeClr val="accent4"/>
                </a:solidFill>
              </a:rPr>
              <a:t>anticyclonic</a:t>
            </a:r>
            <a:r>
              <a:rPr lang="en-US" sz="2200" dirty="0" smtClean="0">
                <a:solidFill>
                  <a:schemeClr val="accent4"/>
                </a:solidFill>
              </a:rPr>
              <a:t> </a:t>
            </a:r>
            <a:r>
              <a:rPr lang="en-US" sz="2200" dirty="0" smtClean="0">
                <a:solidFill>
                  <a:schemeClr val="accent4"/>
                </a:solidFill>
              </a:rPr>
              <a:t>SREF at </a:t>
            </a:r>
            <a:r>
              <a:rPr lang="en-US" sz="2200" dirty="0" smtClean="0">
                <a:solidFill>
                  <a:schemeClr val="accent4"/>
                </a:solidFill>
              </a:rPr>
              <a:t>upper level</a:t>
            </a:r>
          </a:p>
          <a:p>
            <a:pPr marL="285750" indent="-285750">
              <a:buFont typeface="Arial" panose="020B0604020202020204" pitchFamily="34" charset="0"/>
              <a:buChar char="•"/>
            </a:pPr>
            <a:r>
              <a:rPr lang="en-US" sz="2200" dirty="0" smtClean="0">
                <a:solidFill>
                  <a:schemeClr val="accent4"/>
                </a:solidFill>
              </a:rPr>
              <a:t>Inhibit the cyclonic propagation of deep convection</a:t>
            </a:r>
          </a:p>
          <a:p>
            <a:pPr marL="285750" indent="-285750">
              <a:buFont typeface="Arial" panose="020B0604020202020204" pitchFamily="34" charset="0"/>
              <a:buChar char="•"/>
            </a:pPr>
            <a:r>
              <a:rPr lang="en-US" sz="2200" dirty="0" smtClean="0">
                <a:solidFill>
                  <a:schemeClr val="accent4"/>
                </a:solidFill>
              </a:rPr>
              <a:t>Suppress the positive contribution from eddy vorticity flux</a:t>
            </a:r>
            <a:endParaRPr lang="en-US" sz="2200" dirty="0">
              <a:solidFill>
                <a:schemeClr val="accent4"/>
              </a:solidFill>
            </a:endParaRPr>
          </a:p>
        </p:txBody>
      </p:sp>
      <p:sp>
        <p:nvSpPr>
          <p:cNvPr id="5" name="Slide Number Placeholder 4"/>
          <p:cNvSpPr>
            <a:spLocks noGrp="1"/>
          </p:cNvSpPr>
          <p:nvPr>
            <p:ph type="sldNum" sz="quarter" idx="12"/>
          </p:nvPr>
        </p:nvSpPr>
        <p:spPr/>
        <p:txBody>
          <a:bodyPr/>
          <a:lstStyle/>
          <a:p>
            <a:fld id="{2ED8BC57-1978-46EF-8413-2E1E32981B0E}" type="slidenum">
              <a:rPr lang="en-US" smtClean="0"/>
              <a:pPr/>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Conclusions</a:t>
            </a:r>
            <a:endParaRPr lang="en-US" dirty="0"/>
          </a:p>
        </p:txBody>
      </p:sp>
      <p:sp>
        <p:nvSpPr>
          <p:cNvPr id="4" name="Content Placeholder 3"/>
          <p:cNvSpPr>
            <a:spLocks noGrp="1"/>
          </p:cNvSpPr>
          <p:nvPr>
            <p:ph idx="1"/>
          </p:nvPr>
        </p:nvSpPr>
        <p:spPr/>
        <p:txBody>
          <a:bodyPr/>
          <a:lstStyle/>
          <a:p>
            <a:r>
              <a:rPr lang="en-US" dirty="0" smtClean="0"/>
              <a:t>Deep convection spirals inward from DS  for RI members yet stays trapped at DS for NI members;</a:t>
            </a:r>
          </a:p>
          <a:p>
            <a:r>
              <a:rPr lang="en-US" dirty="0" smtClean="0"/>
              <a:t>The SREF in the left-of-shear hemisphere at upper level is important for determining if deep convection can spiral inward or not.</a:t>
            </a:r>
          </a:p>
          <a:p>
            <a:endParaRPr lang="en-US" dirty="0" smtClean="0"/>
          </a:p>
          <a:p>
            <a:r>
              <a:rPr lang="en-US" dirty="0" smtClean="0">
                <a:solidFill>
                  <a:srgbClr val="FFC000"/>
                </a:solidFill>
              </a:rPr>
              <a:t>The SREF in the left-of-shear hemisphere is an important factor that determines if eddy </a:t>
            </a:r>
            <a:r>
              <a:rPr lang="en-US" dirty="0" err="1" smtClean="0">
                <a:solidFill>
                  <a:srgbClr val="FFC000"/>
                </a:solidFill>
              </a:rPr>
              <a:t>vorticity</a:t>
            </a:r>
            <a:r>
              <a:rPr lang="en-US" dirty="0" smtClean="0">
                <a:solidFill>
                  <a:srgbClr val="FFC000"/>
                </a:solidFill>
              </a:rPr>
              <a:t> flux will spin up the vortex or not.</a:t>
            </a:r>
          </a:p>
          <a:p>
            <a:endParaRPr lang="en-US" dirty="0"/>
          </a:p>
        </p:txBody>
      </p:sp>
      <p:sp>
        <p:nvSpPr>
          <p:cNvPr id="2" name="Slide Number Placeholder 1"/>
          <p:cNvSpPr>
            <a:spLocks noGrp="1"/>
          </p:cNvSpPr>
          <p:nvPr>
            <p:ph type="sldNum" sz="quarter" idx="12"/>
          </p:nvPr>
        </p:nvSpPr>
        <p:spPr/>
        <p:txBody>
          <a:bodyPr/>
          <a:lstStyle/>
          <a:p>
            <a:fld id="{2ED8BC57-1978-46EF-8413-2E1E32981B0E}" type="slidenum">
              <a:rPr lang="en-US" smtClean="0"/>
              <a:pPr/>
              <a:t>14</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1560" y="288925"/>
            <a:ext cx="11353800" cy="1325563"/>
          </a:xfrm>
        </p:spPr>
        <p:txBody>
          <a:bodyPr>
            <a:normAutofit/>
          </a:bodyPr>
          <a:lstStyle/>
          <a:p>
            <a:r>
              <a:rPr lang="en-US" sz="4000" dirty="0" smtClean="0"/>
              <a:t>Ensemble forecast of Hurricane </a:t>
            </a:r>
            <a:r>
              <a:rPr lang="en-US" sz="4000" dirty="0" err="1" smtClean="0"/>
              <a:t>Edouard</a:t>
            </a:r>
            <a:r>
              <a:rPr lang="en-US" sz="4000" dirty="0" smtClean="0"/>
              <a:t>(2014)</a:t>
            </a:r>
            <a:endParaRPr lang="en-US" sz="4000" dirty="0"/>
          </a:p>
        </p:txBody>
      </p:sp>
      <p:sp>
        <p:nvSpPr>
          <p:cNvPr id="4" name="TextBox 3"/>
          <p:cNvSpPr txBox="1"/>
          <p:nvPr/>
        </p:nvSpPr>
        <p:spPr>
          <a:xfrm>
            <a:off x="1385510" y="6019801"/>
            <a:ext cx="9527481" cy="646331"/>
          </a:xfrm>
          <a:prstGeom prst="rect">
            <a:avLst/>
          </a:prstGeom>
          <a:noFill/>
        </p:spPr>
        <p:txBody>
          <a:bodyPr wrap="square" rtlCol="0">
            <a:spAutoFit/>
          </a:bodyPr>
          <a:lstStyle/>
          <a:p>
            <a:r>
              <a:rPr lang="en-US" dirty="0" smtClean="0"/>
              <a:t>Time series of central pressure and b) maximum winds and c) track for ensemble forecast with initial time 2014091112. d),e) and f) are the same as a),b),and c) but with initial time 2014091118. </a:t>
            </a:r>
            <a:endParaRPr lang="en-US" dirty="0"/>
          </a:p>
        </p:txBody>
      </p:sp>
      <p:pic>
        <p:nvPicPr>
          <p:cNvPr id="5" name="Picture 4"/>
          <p:cNvPicPr/>
          <p:nvPr/>
        </p:nvPicPr>
        <p:blipFill>
          <a:blip r:embed="rId2" cstate="print"/>
          <a:srcRect/>
          <a:stretch>
            <a:fillRect/>
          </a:stretch>
        </p:blipFill>
        <p:spPr bwMode="auto">
          <a:xfrm>
            <a:off x="1233070" y="1295400"/>
            <a:ext cx="9832361" cy="4572000"/>
          </a:xfrm>
          <a:prstGeom prst="rect">
            <a:avLst/>
          </a:prstGeom>
          <a:noFill/>
          <a:ln w="9525">
            <a:noFill/>
            <a:miter lim="800000"/>
            <a:headEnd/>
            <a:tailEnd/>
          </a:ln>
          <a:effectLst/>
        </p:spPr>
      </p:pic>
      <p:sp>
        <p:nvSpPr>
          <p:cNvPr id="6" name="Slide Number Placeholder 5"/>
          <p:cNvSpPr>
            <a:spLocks noGrp="1"/>
          </p:cNvSpPr>
          <p:nvPr>
            <p:ph type="sldNum" sz="quarter" idx="12"/>
          </p:nvPr>
        </p:nvSpPr>
        <p:spPr>
          <a:xfrm>
            <a:off x="8641080" y="6356350"/>
            <a:ext cx="2743200" cy="365125"/>
          </a:xfrm>
        </p:spPr>
        <p:txBody>
          <a:bodyPr/>
          <a:lstStyle/>
          <a:p>
            <a:fld id="{2ED8BC57-1978-46EF-8413-2E1E32981B0E}" type="slidenum">
              <a:rPr lang="en-US" smtClean="0"/>
              <a:pPr/>
              <a:t>2</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cstate="print"/>
          <a:srcRect r="1463" b="1328"/>
          <a:stretch>
            <a:fillRect/>
          </a:stretch>
        </p:blipFill>
        <p:spPr bwMode="auto">
          <a:xfrm>
            <a:off x="1111927" y="274938"/>
            <a:ext cx="4589199" cy="6428603"/>
          </a:xfrm>
          <a:prstGeom prst="rect">
            <a:avLst/>
          </a:prstGeom>
          <a:noFill/>
          <a:ln w="9525">
            <a:noFill/>
            <a:miter lim="800000"/>
            <a:headEnd/>
            <a:tailEnd/>
          </a:ln>
          <a:effectLst/>
        </p:spPr>
      </p:pic>
      <p:pic>
        <p:nvPicPr>
          <p:cNvPr id="6" name="Picture 5"/>
          <p:cNvPicPr>
            <a:picLocks noChangeAspect="1"/>
          </p:cNvPicPr>
          <p:nvPr/>
        </p:nvPicPr>
        <p:blipFill>
          <a:blip r:embed="rId3" cstate="print"/>
          <a:srcRect r="2223" b="4804"/>
          <a:stretch>
            <a:fillRect/>
          </a:stretch>
        </p:blipFill>
        <p:spPr bwMode="auto">
          <a:xfrm>
            <a:off x="6394227" y="243494"/>
            <a:ext cx="4519631" cy="6433275"/>
          </a:xfrm>
          <a:prstGeom prst="rect">
            <a:avLst/>
          </a:prstGeom>
          <a:noFill/>
          <a:ln w="9525">
            <a:noFill/>
            <a:miter lim="800000"/>
            <a:headEnd/>
            <a:tailEnd/>
          </a:ln>
          <a:effectLst/>
        </p:spPr>
      </p:pic>
      <p:sp>
        <p:nvSpPr>
          <p:cNvPr id="7" name="Slide Number Placeholder 6"/>
          <p:cNvSpPr>
            <a:spLocks noGrp="1"/>
          </p:cNvSpPr>
          <p:nvPr>
            <p:ph type="sldNum" sz="quarter" idx="12"/>
          </p:nvPr>
        </p:nvSpPr>
        <p:spPr/>
        <p:txBody>
          <a:bodyPr/>
          <a:lstStyle/>
          <a:p>
            <a:fld id="{2ED8BC57-1978-46EF-8413-2E1E32981B0E}" type="slidenum">
              <a:rPr lang="en-US" smtClean="0"/>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rcRect r="51810"/>
          <a:stretch>
            <a:fillRect/>
          </a:stretch>
        </p:blipFill>
        <p:spPr bwMode="auto">
          <a:xfrm>
            <a:off x="762861" y="960120"/>
            <a:ext cx="5121363" cy="5553076"/>
          </a:xfrm>
          <a:prstGeom prst="rect">
            <a:avLst/>
          </a:prstGeom>
          <a:noFill/>
          <a:ln w="9525">
            <a:noFill/>
            <a:miter lim="800000"/>
            <a:headEnd/>
            <a:tailEnd/>
          </a:ln>
          <a:effectLst/>
        </p:spPr>
      </p:pic>
      <p:pic>
        <p:nvPicPr>
          <p:cNvPr id="3" name="Picture 2"/>
          <p:cNvPicPr>
            <a:picLocks noChangeAspect="1"/>
          </p:cNvPicPr>
          <p:nvPr/>
        </p:nvPicPr>
        <p:blipFill>
          <a:blip r:embed="rId2" cstate="print"/>
          <a:srcRect l="51058"/>
          <a:stretch>
            <a:fillRect/>
          </a:stretch>
        </p:blipFill>
        <p:spPr bwMode="auto">
          <a:xfrm>
            <a:off x="6369568" y="954341"/>
            <a:ext cx="5201281" cy="5553076"/>
          </a:xfrm>
          <a:prstGeom prst="rect">
            <a:avLst/>
          </a:prstGeom>
          <a:noFill/>
          <a:ln w="9525">
            <a:noFill/>
            <a:miter lim="800000"/>
            <a:headEnd/>
            <a:tailEnd/>
          </a:ln>
          <a:effectLst/>
        </p:spPr>
      </p:pic>
      <p:sp>
        <p:nvSpPr>
          <p:cNvPr id="5" name="TextBox 4"/>
          <p:cNvSpPr txBox="1"/>
          <p:nvPr/>
        </p:nvSpPr>
        <p:spPr>
          <a:xfrm>
            <a:off x="2132567" y="118530"/>
            <a:ext cx="8079304" cy="492443"/>
          </a:xfrm>
          <a:prstGeom prst="rect">
            <a:avLst/>
          </a:prstGeom>
          <a:noFill/>
        </p:spPr>
        <p:txBody>
          <a:bodyPr wrap="square" rtlCol="0">
            <a:spAutoFit/>
          </a:bodyPr>
          <a:lstStyle/>
          <a:p>
            <a:pPr algn="ctr"/>
            <a:r>
              <a:rPr lang="en-US" sz="2600" b="1" dirty="0" smtClean="0"/>
              <a:t>Composite of CB statistics in shear-oriented quadrants</a:t>
            </a:r>
            <a:endParaRPr lang="en-US" sz="2600" b="1" dirty="0"/>
          </a:p>
        </p:txBody>
      </p:sp>
      <p:sp>
        <p:nvSpPr>
          <p:cNvPr id="6" name="TextBox 5"/>
          <p:cNvSpPr txBox="1"/>
          <p:nvPr/>
        </p:nvSpPr>
        <p:spPr>
          <a:xfrm>
            <a:off x="2331916" y="528936"/>
            <a:ext cx="2134156" cy="461665"/>
          </a:xfrm>
          <a:prstGeom prst="rect">
            <a:avLst/>
          </a:prstGeom>
          <a:noFill/>
        </p:spPr>
        <p:txBody>
          <a:bodyPr wrap="square" rtlCol="0">
            <a:spAutoFit/>
          </a:bodyPr>
          <a:lstStyle/>
          <a:p>
            <a:r>
              <a:rPr lang="en-US" sz="2400" b="1" dirty="0" smtClean="0">
                <a:solidFill>
                  <a:srgbClr val="FFC000"/>
                </a:solidFill>
              </a:rPr>
              <a:t>RI</a:t>
            </a:r>
            <a:r>
              <a:rPr lang="en-US" sz="2400" b="1" dirty="0" smtClean="0"/>
              <a:t> composite</a:t>
            </a:r>
            <a:endParaRPr lang="en-US" sz="2400" b="1" dirty="0"/>
          </a:p>
        </p:txBody>
      </p:sp>
      <p:sp>
        <p:nvSpPr>
          <p:cNvPr id="7" name="TextBox 6"/>
          <p:cNvSpPr txBox="1"/>
          <p:nvPr/>
        </p:nvSpPr>
        <p:spPr>
          <a:xfrm>
            <a:off x="7970749" y="584201"/>
            <a:ext cx="2134156" cy="461665"/>
          </a:xfrm>
          <a:prstGeom prst="rect">
            <a:avLst/>
          </a:prstGeom>
          <a:noFill/>
        </p:spPr>
        <p:txBody>
          <a:bodyPr wrap="square" rtlCol="0">
            <a:spAutoFit/>
          </a:bodyPr>
          <a:lstStyle/>
          <a:p>
            <a:r>
              <a:rPr lang="en-US" sz="2400" b="1" dirty="0" smtClean="0">
                <a:solidFill>
                  <a:srgbClr val="FFC000"/>
                </a:solidFill>
              </a:rPr>
              <a:t> NI </a:t>
            </a:r>
            <a:r>
              <a:rPr lang="en-US" sz="2400" b="1" dirty="0" smtClean="0"/>
              <a:t>composite</a:t>
            </a:r>
            <a:endParaRPr lang="en-US" sz="2400" b="1" dirty="0"/>
          </a:p>
        </p:txBody>
      </p:sp>
      <p:sp>
        <p:nvSpPr>
          <p:cNvPr id="8" name="Slide Number Placeholder 7"/>
          <p:cNvSpPr>
            <a:spLocks noGrp="1"/>
          </p:cNvSpPr>
          <p:nvPr>
            <p:ph type="sldNum" sz="quarter" idx="12"/>
          </p:nvPr>
        </p:nvSpPr>
        <p:spPr/>
        <p:txBody>
          <a:bodyPr/>
          <a:lstStyle/>
          <a:p>
            <a:fld id="{2ED8BC57-1978-46EF-8413-2E1E32981B0E}" type="slidenum">
              <a:rPr lang="en-US" smtClean="0"/>
              <a:pPr/>
              <a:t>4</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1602" y="-15240"/>
            <a:ext cx="3734773" cy="584776"/>
          </a:xfrm>
          <a:prstGeom prst="rect">
            <a:avLst/>
          </a:prstGeom>
          <a:noFill/>
        </p:spPr>
        <p:txBody>
          <a:bodyPr wrap="square" rtlCol="0">
            <a:spAutoFit/>
          </a:bodyPr>
          <a:lstStyle/>
          <a:p>
            <a:r>
              <a:rPr kumimoji="1" lang="en-US" altLang="zh-CN" sz="3200" dirty="0"/>
              <a:t>Histogram of CBs</a:t>
            </a:r>
            <a:endParaRPr kumimoji="1" lang="zh-CN" altLang="en-US" sz="3200" dirty="0"/>
          </a:p>
        </p:txBody>
      </p:sp>
      <p:pic>
        <p:nvPicPr>
          <p:cNvPr id="9" name="Picture 8"/>
          <p:cNvPicPr>
            <a:picLocks noChangeAspect="1"/>
          </p:cNvPicPr>
          <p:nvPr/>
        </p:nvPicPr>
        <p:blipFill>
          <a:blip r:embed="rId2" cstate="print"/>
          <a:stretch>
            <a:fillRect/>
          </a:stretch>
        </p:blipFill>
        <p:spPr>
          <a:xfrm>
            <a:off x="1599029" y="4236720"/>
            <a:ext cx="4420751" cy="2377440"/>
          </a:xfrm>
          <a:prstGeom prst="rect">
            <a:avLst/>
          </a:prstGeom>
        </p:spPr>
      </p:pic>
      <p:pic>
        <p:nvPicPr>
          <p:cNvPr id="10" name="Picture 9"/>
          <p:cNvPicPr>
            <a:picLocks noChangeAspect="1"/>
          </p:cNvPicPr>
          <p:nvPr/>
        </p:nvPicPr>
        <p:blipFill>
          <a:blip r:embed="rId3" cstate="print"/>
          <a:stretch>
            <a:fillRect/>
          </a:stretch>
        </p:blipFill>
        <p:spPr>
          <a:xfrm>
            <a:off x="6155947" y="4236720"/>
            <a:ext cx="4360805" cy="2377440"/>
          </a:xfrm>
          <a:prstGeom prst="rect">
            <a:avLst/>
          </a:prstGeom>
        </p:spPr>
      </p:pic>
      <p:pic>
        <p:nvPicPr>
          <p:cNvPr id="11" name="Picture 10"/>
          <p:cNvPicPr>
            <a:picLocks noChangeAspect="1"/>
          </p:cNvPicPr>
          <p:nvPr/>
        </p:nvPicPr>
        <p:blipFill>
          <a:blip r:embed="rId4" cstate="print"/>
          <a:stretch>
            <a:fillRect/>
          </a:stretch>
        </p:blipFill>
        <p:spPr>
          <a:xfrm>
            <a:off x="1553660" y="1280160"/>
            <a:ext cx="4496694" cy="2377440"/>
          </a:xfrm>
          <a:prstGeom prst="rect">
            <a:avLst/>
          </a:prstGeom>
        </p:spPr>
      </p:pic>
      <p:pic>
        <p:nvPicPr>
          <p:cNvPr id="12" name="Picture 11"/>
          <p:cNvPicPr>
            <a:picLocks noChangeAspect="1"/>
          </p:cNvPicPr>
          <p:nvPr/>
        </p:nvPicPr>
        <p:blipFill>
          <a:blip r:embed="rId5" cstate="print"/>
          <a:stretch>
            <a:fillRect/>
          </a:stretch>
        </p:blipFill>
        <p:spPr>
          <a:xfrm>
            <a:off x="6096278" y="1264920"/>
            <a:ext cx="4496694" cy="2377440"/>
          </a:xfrm>
          <a:prstGeom prst="rect">
            <a:avLst/>
          </a:prstGeom>
        </p:spPr>
      </p:pic>
      <p:sp>
        <p:nvSpPr>
          <p:cNvPr id="13" name="TextBox 12"/>
          <p:cNvSpPr txBox="1"/>
          <p:nvPr/>
        </p:nvSpPr>
        <p:spPr>
          <a:xfrm>
            <a:off x="1827688" y="899160"/>
            <a:ext cx="4496971" cy="338554"/>
          </a:xfrm>
          <a:prstGeom prst="rect">
            <a:avLst/>
          </a:prstGeom>
          <a:noFill/>
        </p:spPr>
        <p:txBody>
          <a:bodyPr wrap="square" rtlCol="0">
            <a:spAutoFit/>
          </a:bodyPr>
          <a:lstStyle/>
          <a:p>
            <a:r>
              <a:rPr kumimoji="1" lang="en-US" altLang="zh-CN" sz="1600" dirty="0"/>
              <a:t>CB count averaged between RI-36h --- RI onset</a:t>
            </a:r>
            <a:endParaRPr kumimoji="1" lang="zh-CN" altLang="en-US" sz="1600" dirty="0"/>
          </a:p>
        </p:txBody>
      </p:sp>
      <p:sp>
        <p:nvSpPr>
          <p:cNvPr id="14" name="Rectangle 13"/>
          <p:cNvSpPr/>
          <p:nvPr/>
        </p:nvSpPr>
        <p:spPr>
          <a:xfrm>
            <a:off x="6172219" y="899160"/>
            <a:ext cx="4070704" cy="338554"/>
          </a:xfrm>
          <a:prstGeom prst="rect">
            <a:avLst/>
          </a:prstGeom>
        </p:spPr>
        <p:txBody>
          <a:bodyPr wrap="none">
            <a:spAutoFit/>
          </a:bodyPr>
          <a:lstStyle/>
          <a:p>
            <a:r>
              <a:rPr kumimoji="1" lang="en-US" altLang="zh-CN" sz="1600" dirty="0"/>
              <a:t>CB count averaged between RI onset--- RI+36h</a:t>
            </a:r>
            <a:endParaRPr kumimoji="1" lang="zh-CN" altLang="en-US" sz="1600" dirty="0"/>
          </a:p>
        </p:txBody>
      </p:sp>
      <p:sp>
        <p:nvSpPr>
          <p:cNvPr id="15" name="Rectangle 14"/>
          <p:cNvSpPr/>
          <p:nvPr/>
        </p:nvSpPr>
        <p:spPr>
          <a:xfrm>
            <a:off x="1631457" y="3794760"/>
            <a:ext cx="4464544" cy="338554"/>
          </a:xfrm>
          <a:prstGeom prst="rect">
            <a:avLst/>
          </a:prstGeom>
        </p:spPr>
        <p:txBody>
          <a:bodyPr wrap="none">
            <a:spAutoFit/>
          </a:bodyPr>
          <a:lstStyle/>
          <a:p>
            <a:r>
              <a:rPr kumimoji="1" lang="en-US" altLang="zh-CN" sz="1600" dirty="0"/>
              <a:t>CB coverage averaged between RI-36h --- RI onset</a:t>
            </a:r>
            <a:endParaRPr kumimoji="1" lang="zh-CN" altLang="en-US" sz="1600" dirty="0"/>
          </a:p>
        </p:txBody>
      </p:sp>
      <p:sp>
        <p:nvSpPr>
          <p:cNvPr id="16" name="Rectangle 15"/>
          <p:cNvSpPr/>
          <p:nvPr/>
        </p:nvSpPr>
        <p:spPr>
          <a:xfrm>
            <a:off x="6172219" y="3794760"/>
            <a:ext cx="4573191" cy="338554"/>
          </a:xfrm>
          <a:prstGeom prst="rect">
            <a:avLst/>
          </a:prstGeom>
        </p:spPr>
        <p:txBody>
          <a:bodyPr>
            <a:spAutoFit/>
          </a:bodyPr>
          <a:lstStyle/>
          <a:p>
            <a:r>
              <a:rPr kumimoji="1" lang="en-US" altLang="zh-CN" sz="1600" dirty="0"/>
              <a:t>CB coverage averaged between RI onset---RI+36h</a:t>
            </a:r>
            <a:endParaRPr kumimoji="1" lang="zh-CN" altLang="en-US" sz="1600" dirty="0"/>
          </a:p>
        </p:txBody>
      </p:sp>
      <p:sp>
        <p:nvSpPr>
          <p:cNvPr id="17" name="Slide Number Placeholder 16"/>
          <p:cNvSpPr>
            <a:spLocks noGrp="1"/>
          </p:cNvSpPr>
          <p:nvPr>
            <p:ph type="sldNum" sz="quarter" idx="12"/>
          </p:nvPr>
        </p:nvSpPr>
        <p:spPr/>
        <p:txBody>
          <a:bodyPr/>
          <a:lstStyle/>
          <a:p>
            <a:fld id="{2ED8BC57-1978-46EF-8413-2E1E32981B0E}" type="slidenum">
              <a:rPr lang="en-US" smtClean="0"/>
              <a:pPr/>
              <a:t>5</a:t>
            </a:fld>
            <a:endParaRPr lang="en-US"/>
          </a:p>
        </p:txBody>
      </p:sp>
    </p:spTree>
    <p:extLst>
      <p:ext uri="{BB962C8B-B14F-4D97-AF65-F5344CB8AC3E}">
        <p14:creationId xmlns:p14="http://schemas.microsoft.com/office/powerpoint/2010/main" xmlns="" val="22199495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stretch>
            <a:fillRect/>
          </a:stretch>
        </p:blipFill>
        <p:spPr>
          <a:xfrm>
            <a:off x="2056347" y="2017346"/>
            <a:ext cx="8079304" cy="3469054"/>
          </a:xfrm>
          <a:prstGeom prst="rect">
            <a:avLst/>
          </a:prstGeom>
        </p:spPr>
      </p:pic>
      <p:sp>
        <p:nvSpPr>
          <p:cNvPr id="5" name="Rectangle 4"/>
          <p:cNvSpPr/>
          <p:nvPr/>
        </p:nvSpPr>
        <p:spPr>
          <a:xfrm>
            <a:off x="4038063" y="381000"/>
            <a:ext cx="4649411" cy="1077218"/>
          </a:xfrm>
          <a:prstGeom prst="rect">
            <a:avLst/>
          </a:prstGeom>
        </p:spPr>
        <p:txBody>
          <a:bodyPr wrap="square">
            <a:spAutoFit/>
          </a:bodyPr>
          <a:lstStyle/>
          <a:p>
            <a:r>
              <a:rPr kumimoji="1" lang="en-US" altLang="zh-CN" sz="3200" dirty="0"/>
              <a:t>      Histogram of CBs Evolution in RI Scenario</a:t>
            </a:r>
            <a:endParaRPr kumimoji="1" lang="zh-CN" altLang="en-US" sz="3200" dirty="0"/>
          </a:p>
        </p:txBody>
      </p:sp>
      <p:sp>
        <p:nvSpPr>
          <p:cNvPr id="6" name="Slide Number Placeholder 5"/>
          <p:cNvSpPr>
            <a:spLocks noGrp="1"/>
          </p:cNvSpPr>
          <p:nvPr>
            <p:ph type="sldNum" sz="quarter" idx="12"/>
          </p:nvPr>
        </p:nvSpPr>
        <p:spPr/>
        <p:txBody>
          <a:bodyPr/>
          <a:lstStyle/>
          <a:p>
            <a:fld id="{2ED8BC57-1978-46EF-8413-2E1E32981B0E}" type="slidenum">
              <a:rPr lang="en-US" smtClean="0"/>
              <a:pPr/>
              <a:t>6</a:t>
            </a:fld>
            <a:endParaRPr lang="en-US"/>
          </a:p>
        </p:txBody>
      </p:sp>
    </p:spTree>
    <p:extLst>
      <p:ext uri="{BB962C8B-B14F-4D97-AF65-F5344CB8AC3E}">
        <p14:creationId xmlns:p14="http://schemas.microsoft.com/office/powerpoint/2010/main" xmlns="" val="23090066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381000" y="960120"/>
            <a:ext cx="10583863" cy="5730875"/>
          </a:xfrm>
          <a:prstGeom prst="rect">
            <a:avLst/>
          </a:prstGeom>
          <a:noFill/>
          <a:ln w="9525">
            <a:noFill/>
            <a:miter lim="800000"/>
            <a:headEnd/>
            <a:tailEnd/>
          </a:ln>
          <a:effectLst/>
        </p:spPr>
      </p:pic>
      <p:sp>
        <p:nvSpPr>
          <p:cNvPr id="3" name="Slide Number Placeholder 2"/>
          <p:cNvSpPr>
            <a:spLocks noGrp="1"/>
          </p:cNvSpPr>
          <p:nvPr>
            <p:ph type="sldNum" sz="quarter" idx="12"/>
          </p:nvPr>
        </p:nvSpPr>
        <p:spPr>
          <a:xfrm>
            <a:off x="9296400" y="6324600"/>
            <a:ext cx="2743200" cy="365125"/>
          </a:xfrm>
        </p:spPr>
        <p:txBody>
          <a:bodyPr/>
          <a:lstStyle/>
          <a:p>
            <a:fld id="{2ED8BC57-1978-46EF-8413-2E1E32981B0E}" type="slidenum">
              <a:rPr lang="en-US" smtClean="0"/>
              <a:pPr/>
              <a:t>7</a:t>
            </a:fld>
            <a:endParaRPr lang="en-US" dirty="0"/>
          </a:p>
        </p:txBody>
      </p:sp>
      <p:sp>
        <p:nvSpPr>
          <p:cNvPr id="4" name="TextBox 3"/>
          <p:cNvSpPr txBox="1"/>
          <p:nvPr/>
        </p:nvSpPr>
        <p:spPr>
          <a:xfrm>
            <a:off x="11033760" y="2057400"/>
            <a:ext cx="1158240" cy="646331"/>
          </a:xfrm>
          <a:prstGeom prst="rect">
            <a:avLst/>
          </a:prstGeom>
          <a:noFill/>
        </p:spPr>
        <p:txBody>
          <a:bodyPr wrap="square" rtlCol="0">
            <a:spAutoFit/>
          </a:bodyPr>
          <a:lstStyle/>
          <a:p>
            <a:r>
              <a:rPr lang="en-US" sz="3600" b="1" dirty="0" smtClean="0">
                <a:solidFill>
                  <a:schemeClr val="accent4"/>
                </a:solidFill>
              </a:rPr>
              <a:t>RI</a:t>
            </a:r>
            <a:endParaRPr lang="en-US" sz="3600" b="1" dirty="0">
              <a:solidFill>
                <a:schemeClr val="accent4"/>
              </a:solidFill>
            </a:endParaRPr>
          </a:p>
        </p:txBody>
      </p:sp>
      <p:sp>
        <p:nvSpPr>
          <p:cNvPr id="5" name="TextBox 4"/>
          <p:cNvSpPr txBox="1"/>
          <p:nvPr/>
        </p:nvSpPr>
        <p:spPr>
          <a:xfrm>
            <a:off x="11033760" y="4602480"/>
            <a:ext cx="1158240" cy="646331"/>
          </a:xfrm>
          <a:prstGeom prst="rect">
            <a:avLst/>
          </a:prstGeom>
          <a:noFill/>
        </p:spPr>
        <p:txBody>
          <a:bodyPr wrap="square" rtlCol="0">
            <a:spAutoFit/>
          </a:bodyPr>
          <a:lstStyle/>
          <a:p>
            <a:r>
              <a:rPr lang="en-US" sz="3600" b="1" dirty="0" smtClean="0">
                <a:solidFill>
                  <a:schemeClr val="accent4"/>
                </a:solidFill>
              </a:rPr>
              <a:t>N</a:t>
            </a:r>
            <a:r>
              <a:rPr lang="en-US" sz="3600" b="1" dirty="0" smtClean="0">
                <a:solidFill>
                  <a:schemeClr val="accent4"/>
                </a:solidFill>
              </a:rPr>
              <a:t>I</a:t>
            </a:r>
            <a:endParaRPr lang="en-US" sz="3600" b="1" dirty="0">
              <a:solidFill>
                <a:schemeClr val="accent4"/>
              </a:solidFill>
            </a:endParaRPr>
          </a:p>
        </p:txBody>
      </p:sp>
      <p:sp>
        <p:nvSpPr>
          <p:cNvPr id="7" name="TextBox 6"/>
          <p:cNvSpPr txBox="1"/>
          <p:nvPr/>
        </p:nvSpPr>
        <p:spPr>
          <a:xfrm>
            <a:off x="152400" y="304800"/>
            <a:ext cx="11887200" cy="492443"/>
          </a:xfrm>
          <a:prstGeom prst="rect">
            <a:avLst/>
          </a:prstGeom>
          <a:noFill/>
        </p:spPr>
        <p:txBody>
          <a:bodyPr wrap="square" rtlCol="0">
            <a:spAutoFit/>
          </a:bodyPr>
          <a:lstStyle/>
          <a:p>
            <a:r>
              <a:rPr lang="en-US" sz="2600" dirty="0" smtClean="0">
                <a:solidFill>
                  <a:schemeClr val="accent4"/>
                </a:solidFill>
              </a:rPr>
              <a:t>Reflectivity (shading) &amp; SR flow (z=1km);   Blue Circle: RMW;   Black arrow: shear</a:t>
            </a:r>
            <a:endParaRPr lang="en-US" sz="2600" dirty="0">
              <a:solidFill>
                <a:schemeClr val="accent4"/>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198120" y="883920"/>
            <a:ext cx="10683875" cy="5676900"/>
          </a:xfrm>
          <a:prstGeom prst="rect">
            <a:avLst/>
          </a:prstGeom>
          <a:noFill/>
          <a:ln w="9525">
            <a:noFill/>
            <a:miter lim="800000"/>
            <a:headEnd/>
            <a:tailEnd/>
          </a:ln>
          <a:effectLst/>
        </p:spPr>
      </p:pic>
      <p:sp>
        <p:nvSpPr>
          <p:cNvPr id="3" name="Slide Number Placeholder 2"/>
          <p:cNvSpPr>
            <a:spLocks noGrp="1"/>
          </p:cNvSpPr>
          <p:nvPr>
            <p:ph type="sldNum" sz="quarter" idx="12"/>
          </p:nvPr>
        </p:nvSpPr>
        <p:spPr>
          <a:xfrm>
            <a:off x="9372600" y="6400800"/>
            <a:ext cx="2743200" cy="365125"/>
          </a:xfrm>
        </p:spPr>
        <p:txBody>
          <a:bodyPr/>
          <a:lstStyle/>
          <a:p>
            <a:fld id="{2ED8BC57-1978-46EF-8413-2E1E32981B0E}" type="slidenum">
              <a:rPr lang="en-US" smtClean="0"/>
              <a:pPr/>
              <a:t>8</a:t>
            </a:fld>
            <a:endParaRPr lang="en-US" dirty="0"/>
          </a:p>
        </p:txBody>
      </p:sp>
      <p:sp>
        <p:nvSpPr>
          <p:cNvPr id="4" name="TextBox 3"/>
          <p:cNvSpPr txBox="1"/>
          <p:nvPr/>
        </p:nvSpPr>
        <p:spPr>
          <a:xfrm>
            <a:off x="0" y="243840"/>
            <a:ext cx="12192000" cy="492443"/>
          </a:xfrm>
          <a:prstGeom prst="rect">
            <a:avLst/>
          </a:prstGeom>
          <a:noFill/>
        </p:spPr>
        <p:txBody>
          <a:bodyPr wrap="square" rtlCol="0">
            <a:spAutoFit/>
          </a:bodyPr>
          <a:lstStyle/>
          <a:p>
            <a:r>
              <a:rPr lang="en-US" sz="2600" dirty="0" smtClean="0">
                <a:solidFill>
                  <a:schemeClr val="accent4"/>
                </a:solidFill>
              </a:rPr>
              <a:t>Environmental RH (shading) &amp; SRE Flow (z=8km);   Black circle: RMW; Red arrow: Shear</a:t>
            </a:r>
            <a:endParaRPr lang="en-US" sz="2600" dirty="0">
              <a:solidFill>
                <a:schemeClr val="accent4"/>
              </a:solidFill>
            </a:endParaRPr>
          </a:p>
        </p:txBody>
      </p:sp>
      <p:sp>
        <p:nvSpPr>
          <p:cNvPr id="5" name="TextBox 4"/>
          <p:cNvSpPr txBox="1"/>
          <p:nvPr/>
        </p:nvSpPr>
        <p:spPr>
          <a:xfrm>
            <a:off x="11033760" y="1874520"/>
            <a:ext cx="1158240" cy="646331"/>
          </a:xfrm>
          <a:prstGeom prst="rect">
            <a:avLst/>
          </a:prstGeom>
          <a:noFill/>
        </p:spPr>
        <p:txBody>
          <a:bodyPr wrap="square" rtlCol="0">
            <a:spAutoFit/>
          </a:bodyPr>
          <a:lstStyle/>
          <a:p>
            <a:r>
              <a:rPr lang="en-US" sz="3600" b="1" dirty="0" smtClean="0">
                <a:solidFill>
                  <a:schemeClr val="accent4"/>
                </a:solidFill>
              </a:rPr>
              <a:t>RI</a:t>
            </a:r>
            <a:endParaRPr lang="en-US" sz="3600" b="1" dirty="0">
              <a:solidFill>
                <a:schemeClr val="accent4"/>
              </a:solidFill>
            </a:endParaRPr>
          </a:p>
        </p:txBody>
      </p:sp>
      <p:sp>
        <p:nvSpPr>
          <p:cNvPr id="6" name="TextBox 5"/>
          <p:cNvSpPr txBox="1"/>
          <p:nvPr/>
        </p:nvSpPr>
        <p:spPr>
          <a:xfrm>
            <a:off x="11033760" y="4267200"/>
            <a:ext cx="1158240" cy="646331"/>
          </a:xfrm>
          <a:prstGeom prst="rect">
            <a:avLst/>
          </a:prstGeom>
          <a:noFill/>
        </p:spPr>
        <p:txBody>
          <a:bodyPr wrap="square" rtlCol="0">
            <a:spAutoFit/>
          </a:bodyPr>
          <a:lstStyle/>
          <a:p>
            <a:r>
              <a:rPr lang="en-US" sz="3600" b="1" dirty="0" smtClean="0">
                <a:solidFill>
                  <a:schemeClr val="accent4"/>
                </a:solidFill>
              </a:rPr>
              <a:t>N</a:t>
            </a:r>
            <a:r>
              <a:rPr lang="en-US" sz="3600" b="1" dirty="0" smtClean="0">
                <a:solidFill>
                  <a:schemeClr val="accent4"/>
                </a:solidFill>
              </a:rPr>
              <a:t>I</a:t>
            </a:r>
            <a:endParaRPr lang="en-US" sz="3600" b="1" dirty="0">
              <a:solidFill>
                <a:schemeClr val="accent4"/>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srcRect l="5463" t="4255" b="1626"/>
          <a:stretch>
            <a:fillRect/>
          </a:stretch>
        </p:blipFill>
        <p:spPr bwMode="auto">
          <a:xfrm>
            <a:off x="4038600" y="228600"/>
            <a:ext cx="5605780" cy="6523990"/>
          </a:xfrm>
          <a:prstGeom prst="rect">
            <a:avLst/>
          </a:prstGeom>
          <a:noFill/>
          <a:ln w="9525">
            <a:noFill/>
            <a:miter lim="800000"/>
            <a:headEnd/>
            <a:tailEnd/>
          </a:ln>
          <a:effectLst/>
        </p:spPr>
      </p:pic>
      <p:sp>
        <p:nvSpPr>
          <p:cNvPr id="4" name="Slide Number Placeholder 3"/>
          <p:cNvSpPr>
            <a:spLocks noGrp="1"/>
          </p:cNvSpPr>
          <p:nvPr>
            <p:ph type="sldNum" sz="quarter" idx="12"/>
          </p:nvPr>
        </p:nvSpPr>
        <p:spPr/>
        <p:txBody>
          <a:bodyPr/>
          <a:lstStyle/>
          <a:p>
            <a:fld id="{2ED8BC57-1978-46EF-8413-2E1E32981B0E}" type="slidenum">
              <a:rPr lang="en-US" smtClean="0"/>
              <a:pPr/>
              <a:t>9</a:t>
            </a:fld>
            <a:endParaRPr lang="en-US"/>
          </a:p>
        </p:txBody>
      </p:sp>
      <p:sp>
        <p:nvSpPr>
          <p:cNvPr id="5" name="Rectangle 4"/>
          <p:cNvSpPr/>
          <p:nvPr/>
        </p:nvSpPr>
        <p:spPr>
          <a:xfrm>
            <a:off x="182880" y="2390894"/>
            <a:ext cx="4084320" cy="1692771"/>
          </a:xfrm>
          <a:prstGeom prst="rect">
            <a:avLst/>
          </a:prstGeom>
        </p:spPr>
        <p:txBody>
          <a:bodyPr wrap="square">
            <a:spAutoFit/>
          </a:bodyPr>
          <a:lstStyle/>
          <a:p>
            <a:r>
              <a:rPr lang="en-US" sz="2600" dirty="0" smtClean="0">
                <a:solidFill>
                  <a:schemeClr val="accent4"/>
                </a:solidFill>
              </a:rPr>
              <a:t>Composite  of tangential </a:t>
            </a:r>
          </a:p>
          <a:p>
            <a:r>
              <a:rPr lang="en-US" sz="2600" dirty="0" smtClean="0">
                <a:solidFill>
                  <a:schemeClr val="accent4"/>
                </a:solidFill>
              </a:rPr>
              <a:t>component of SRE flow averaged between 6-10km and 0-500 km   </a:t>
            </a:r>
            <a:endParaRPr lang="en-US" sz="2600" dirty="0"/>
          </a:p>
        </p:txBody>
      </p:sp>
      <p:sp>
        <p:nvSpPr>
          <p:cNvPr id="8" name="TextBox 7"/>
          <p:cNvSpPr txBox="1"/>
          <p:nvPr/>
        </p:nvSpPr>
        <p:spPr>
          <a:xfrm>
            <a:off x="9890760" y="929640"/>
            <a:ext cx="2301240" cy="492443"/>
          </a:xfrm>
          <a:prstGeom prst="rect">
            <a:avLst/>
          </a:prstGeom>
          <a:noFill/>
        </p:spPr>
        <p:txBody>
          <a:bodyPr wrap="square" rtlCol="0">
            <a:spAutoFit/>
          </a:bodyPr>
          <a:lstStyle/>
          <a:p>
            <a:r>
              <a:rPr lang="en-US" sz="2600" b="1" dirty="0" smtClean="0">
                <a:solidFill>
                  <a:schemeClr val="accent4"/>
                </a:solidFill>
              </a:rPr>
              <a:t>RI composite</a:t>
            </a:r>
            <a:endParaRPr lang="en-US" sz="2600" b="1" dirty="0">
              <a:solidFill>
                <a:schemeClr val="accent4"/>
              </a:solidFill>
            </a:endParaRPr>
          </a:p>
        </p:txBody>
      </p:sp>
      <p:sp>
        <p:nvSpPr>
          <p:cNvPr id="9" name="TextBox 8"/>
          <p:cNvSpPr txBox="1"/>
          <p:nvPr/>
        </p:nvSpPr>
        <p:spPr>
          <a:xfrm>
            <a:off x="9906000" y="3063240"/>
            <a:ext cx="1996440" cy="492443"/>
          </a:xfrm>
          <a:prstGeom prst="rect">
            <a:avLst/>
          </a:prstGeom>
          <a:noFill/>
        </p:spPr>
        <p:txBody>
          <a:bodyPr wrap="square" rtlCol="0">
            <a:spAutoFit/>
          </a:bodyPr>
          <a:lstStyle/>
          <a:p>
            <a:r>
              <a:rPr lang="en-US" sz="2600" dirty="0" smtClean="0">
                <a:solidFill>
                  <a:schemeClr val="accent4"/>
                </a:solidFill>
              </a:rPr>
              <a:t>N</a:t>
            </a:r>
            <a:r>
              <a:rPr lang="en-US" sz="2600" dirty="0" smtClean="0">
                <a:solidFill>
                  <a:schemeClr val="accent4"/>
                </a:solidFill>
              </a:rPr>
              <a:t>I composite</a:t>
            </a:r>
            <a:endParaRPr lang="en-US" sz="2600" dirty="0">
              <a:solidFill>
                <a:schemeClr val="accent4"/>
              </a:solidFill>
            </a:endParaRPr>
          </a:p>
        </p:txBody>
      </p:sp>
      <p:sp>
        <p:nvSpPr>
          <p:cNvPr id="10" name="TextBox 9"/>
          <p:cNvSpPr txBox="1"/>
          <p:nvPr/>
        </p:nvSpPr>
        <p:spPr>
          <a:xfrm>
            <a:off x="10027920" y="5029200"/>
            <a:ext cx="1783080" cy="492443"/>
          </a:xfrm>
          <a:prstGeom prst="rect">
            <a:avLst/>
          </a:prstGeom>
          <a:noFill/>
        </p:spPr>
        <p:txBody>
          <a:bodyPr wrap="square" rtlCol="0">
            <a:spAutoFit/>
          </a:bodyPr>
          <a:lstStyle/>
          <a:p>
            <a:r>
              <a:rPr lang="en-US" sz="2600" b="1" dirty="0" smtClean="0">
                <a:solidFill>
                  <a:schemeClr val="accent4"/>
                </a:solidFill>
              </a:rPr>
              <a:t>N</a:t>
            </a:r>
            <a:r>
              <a:rPr lang="en-US" sz="2600" b="1" dirty="0" smtClean="0">
                <a:solidFill>
                  <a:schemeClr val="accent4"/>
                </a:solidFill>
              </a:rPr>
              <a:t>I – RI </a:t>
            </a:r>
            <a:endParaRPr lang="en-US" sz="2600" b="1" dirty="0">
              <a:solidFill>
                <a:schemeClr val="accent4"/>
              </a:solidFill>
            </a:endParaRPr>
          </a:p>
        </p:txBody>
      </p:sp>
    </p:spTree>
    <p:extLst>
      <p:ext uri="{BB962C8B-B14F-4D97-AF65-F5344CB8AC3E}">
        <p14:creationId xmlns:p14="http://schemas.microsoft.com/office/powerpoint/2010/main" xmlns="" val="2606798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TotalTime>
  <Words>336</Words>
  <Application>Microsoft Office PowerPoint</Application>
  <PresentationFormat>Custom</PresentationFormat>
  <Paragraphs>52</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Azimuthal distribution of deep convection, environmental factors and tropical cyclone rapid intensification: A perspective from HWRF ensemble forecasts of Hurricane Edouard</vt:lpstr>
      <vt:lpstr>Ensemble forecast of Hurricane Edouard(2014)</vt:lpstr>
      <vt:lpstr>Slide 3</vt:lpstr>
      <vt:lpstr>Slide 4</vt:lpstr>
      <vt:lpstr>Slide 5</vt:lpstr>
      <vt:lpstr>Slide 6</vt:lpstr>
      <vt:lpstr>Slide 7</vt:lpstr>
      <vt:lpstr>Slide 8</vt:lpstr>
      <vt:lpstr>Slide 9</vt:lpstr>
      <vt:lpstr>Slide 10</vt:lpstr>
      <vt:lpstr>Slide 11</vt:lpstr>
      <vt:lpstr>Slide 12</vt:lpstr>
      <vt:lpstr>Slide 13</vt:lpstr>
      <vt:lpstr>Conclusions</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 Chen</dc:creator>
  <cp:lastModifiedBy>chenhua</cp:lastModifiedBy>
  <cp:revision>23</cp:revision>
  <dcterms:created xsi:type="dcterms:W3CDTF">2017-05-09T16:39:35Z</dcterms:created>
  <dcterms:modified xsi:type="dcterms:W3CDTF">2017-05-11T12:17:59Z</dcterms:modified>
</cp:coreProperties>
</file>