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760" y="-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71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391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7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949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56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35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8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69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57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646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9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B2CF1-3E3B-8047-944E-006819352D03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BE665-BCB4-3744-B85A-02AAF33A2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8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95"/>
            <a:ext cx="9144000" cy="995107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Helvetica"/>
                <a:cs typeface="Helvetica"/>
              </a:rPr>
              <a:t>Validation of Tropical Cyclone Precipitation in HWRF using Satellite Observations</a:t>
            </a:r>
            <a:endParaRPr lang="en-US" sz="3200" dirty="0">
              <a:latin typeface="Helvetica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04323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Helvetica"/>
                <a:cs typeface="Helvetica"/>
              </a:rPr>
              <a:t>Jon </a:t>
            </a:r>
            <a:r>
              <a:rPr lang="en-US" sz="2000" dirty="0" smtClean="0">
                <a:latin typeface="Helvetica"/>
                <a:cs typeface="Helvetica"/>
              </a:rPr>
              <a:t>Zawislak, Kathryn </a:t>
            </a:r>
            <a:r>
              <a:rPr lang="en-US" sz="2000" dirty="0" err="1" smtClean="0">
                <a:latin typeface="Helvetica"/>
                <a:cs typeface="Helvetica"/>
              </a:rPr>
              <a:t>Sellwood</a:t>
            </a:r>
            <a:r>
              <a:rPr lang="en-US" sz="2000" dirty="0" smtClean="0">
                <a:latin typeface="Helvetica"/>
                <a:cs typeface="Helvetica"/>
              </a:rPr>
              <a:t>, </a:t>
            </a:r>
            <a:r>
              <a:rPr lang="en-US" sz="2000" dirty="0" smtClean="0">
                <a:latin typeface="Helvetica"/>
                <a:cs typeface="Helvetica"/>
              </a:rPr>
              <a:t>and Frank </a:t>
            </a:r>
            <a:r>
              <a:rPr lang="en-US" sz="2000" dirty="0" smtClean="0">
                <a:latin typeface="Helvetica"/>
                <a:cs typeface="Helvetica"/>
              </a:rPr>
              <a:t>Marks</a:t>
            </a:r>
            <a:endParaRPr lang="en-US" sz="2000" baseline="30000" dirty="0">
              <a:latin typeface="Helvetica"/>
              <a:cs typeface="Helvetica"/>
            </a:endParaRPr>
          </a:p>
        </p:txBody>
      </p:sp>
      <p:pic>
        <p:nvPicPr>
          <p:cNvPr id="3" name="Picture 2" descr="09-15_amsre_aqua_3789GHz_pct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28" b="33572"/>
          <a:stretch/>
        </p:blipFill>
        <p:spPr>
          <a:xfrm>
            <a:off x="-136083" y="1989454"/>
            <a:ext cx="2528304" cy="4868546"/>
          </a:xfrm>
          <a:prstGeom prst="rect">
            <a:avLst/>
          </a:prstGeom>
        </p:spPr>
      </p:pic>
      <p:pic>
        <p:nvPicPr>
          <p:cNvPr id="6" name="Picture 5" descr="09-16_amsre_aqua_3789GHz_pct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77" b="33572"/>
          <a:stretch/>
        </p:blipFill>
        <p:spPr>
          <a:xfrm>
            <a:off x="2102100" y="1989454"/>
            <a:ext cx="2534928" cy="4873752"/>
          </a:xfrm>
          <a:prstGeom prst="rect">
            <a:avLst/>
          </a:prstGeom>
        </p:spPr>
      </p:pic>
      <p:pic>
        <p:nvPicPr>
          <p:cNvPr id="7" name="Picture 6" descr="09-17_amsre_aqua_3789GHz_pct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77" b="33572"/>
          <a:stretch/>
        </p:blipFill>
        <p:spPr>
          <a:xfrm>
            <a:off x="4334622" y="1984248"/>
            <a:ext cx="2534928" cy="4873752"/>
          </a:xfrm>
          <a:prstGeom prst="rect">
            <a:avLst/>
          </a:prstGeom>
        </p:spPr>
      </p:pic>
      <p:pic>
        <p:nvPicPr>
          <p:cNvPr id="8" name="Picture 7" descr="09-18_amsre_aqua_3789GHz_pct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02" b="33572"/>
          <a:stretch/>
        </p:blipFill>
        <p:spPr>
          <a:xfrm>
            <a:off x="6588411" y="1984248"/>
            <a:ext cx="2540751" cy="48737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120" y="1574768"/>
            <a:ext cx="91440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"/>
                <a:cs typeface="Helvetica"/>
              </a:rPr>
              <a:t>HURRICANE EDOUARD (2014)</a:t>
            </a:r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142579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36" y="2233888"/>
            <a:ext cx="883086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Helvetica"/>
                <a:cs typeface="Helvetica"/>
              </a:rPr>
              <a:t>Compare the </a:t>
            </a:r>
            <a:r>
              <a:rPr lang="en-US" sz="2400" b="1" dirty="0" smtClean="0">
                <a:latin typeface="Helvetica"/>
                <a:cs typeface="Helvetica"/>
              </a:rPr>
              <a:t>distribution</a:t>
            </a:r>
            <a:r>
              <a:rPr lang="en-US" sz="2400" dirty="0" smtClean="0">
                <a:latin typeface="Helvetica"/>
                <a:cs typeface="Helvetica"/>
              </a:rPr>
              <a:t> </a:t>
            </a:r>
            <a:r>
              <a:rPr lang="en-US" sz="2400" dirty="0">
                <a:latin typeface="Helvetica"/>
                <a:cs typeface="Helvetica"/>
              </a:rPr>
              <a:t>of </a:t>
            </a:r>
            <a:r>
              <a:rPr lang="en-US" sz="2400" dirty="0" smtClean="0">
                <a:latin typeface="Helvetica"/>
                <a:cs typeface="Helvetica"/>
              </a:rPr>
              <a:t>model synthetic brightness temperatures with those distributions quantified at similar frequencies available from PMW </a:t>
            </a:r>
            <a:r>
              <a:rPr lang="en-US" sz="2400" dirty="0" smtClean="0">
                <a:latin typeface="Helvetica"/>
                <a:cs typeface="Helvetica"/>
              </a:rPr>
              <a:t>sensor observations</a:t>
            </a:r>
            <a:endParaRPr lang="en-US" sz="2400" dirty="0">
              <a:latin typeface="Helvetica"/>
              <a:cs typeface="Helvetic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"/>
            <a:ext cx="9144000" cy="434876"/>
          </a:xfrm>
          <a:prstGeom prst="rect">
            <a:avLst/>
          </a:prstGeom>
          <a:solidFill>
            <a:schemeClr val="accent3">
              <a:alpha val="2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86975"/>
            <a:ext cx="9144000" cy="539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Helvetica"/>
                <a:cs typeface="Helvetica"/>
              </a:rPr>
              <a:t>P</a:t>
            </a:r>
            <a:r>
              <a:rPr lang="en-US" sz="2400" dirty="0" smtClean="0">
                <a:latin typeface="Helvetica"/>
                <a:cs typeface="Helvetica"/>
              </a:rPr>
              <a:t>ROJECT </a:t>
            </a:r>
            <a:r>
              <a:rPr lang="en-US" sz="2800" dirty="0" smtClean="0">
                <a:latin typeface="Helvetica"/>
                <a:cs typeface="Helvetica"/>
              </a:rPr>
              <a:t>G</a:t>
            </a:r>
            <a:r>
              <a:rPr lang="en-US" sz="2400" dirty="0" smtClean="0">
                <a:latin typeface="Helvetica"/>
                <a:cs typeface="Helvetica"/>
              </a:rPr>
              <a:t>OALS</a:t>
            </a:r>
            <a:endParaRPr lang="en-US" sz="2400" dirty="0"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643618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  <a:latin typeface="Helvetica"/>
                <a:cs typeface="Helvetica"/>
              </a:rPr>
              <a:t>Quantify biases </a:t>
            </a:r>
            <a:r>
              <a:rPr lang="en-US" sz="2400" b="1" i="1" dirty="0">
                <a:solidFill>
                  <a:srgbClr val="FF0000"/>
                </a:solidFill>
                <a:latin typeface="Helvetica"/>
                <a:cs typeface="Helvetica"/>
              </a:rPr>
              <a:t>in the </a:t>
            </a:r>
            <a:r>
              <a:rPr lang="en-US" sz="2400" b="1" i="1" dirty="0" smtClean="0">
                <a:solidFill>
                  <a:srgbClr val="FF0000"/>
                </a:solidFill>
                <a:latin typeface="Helvetica"/>
                <a:cs typeface="Helvetica"/>
              </a:rPr>
              <a:t>organization and structure of precipitation (convection) in TCs within HWRF </a:t>
            </a:r>
            <a:r>
              <a:rPr lang="en-US" sz="2400" b="1" i="1" dirty="0" smtClean="0">
                <a:solidFill>
                  <a:srgbClr val="FF0000"/>
                </a:solidFill>
                <a:latin typeface="Helvetica"/>
                <a:cs typeface="Helvetica"/>
              </a:rPr>
              <a:t>forecasts using simulated brightness temperatures from CRTM</a:t>
            </a:r>
            <a:endParaRPr lang="en-US" sz="2400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5972" y="3344437"/>
            <a:ext cx="71673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i="1" u="sng" dirty="0" smtClean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400" i="1" u="sng" dirty="0" smtClean="0">
                <a:latin typeface="Arial"/>
                <a:cs typeface="Arial"/>
              </a:rPr>
              <a:t>Frequency distribution of T</a:t>
            </a:r>
            <a:r>
              <a:rPr lang="en-US" sz="2400" i="1" u="sng" baseline="-25000" dirty="0" smtClean="0">
                <a:latin typeface="Arial"/>
                <a:cs typeface="Arial"/>
              </a:rPr>
              <a:t>B</a:t>
            </a:r>
            <a:r>
              <a:rPr lang="en-US" sz="2400" i="1" u="sng" dirty="0" smtClean="0">
                <a:latin typeface="Arial"/>
                <a:cs typeface="Arial"/>
              </a:rPr>
              <a:t> (PCT) </a:t>
            </a:r>
            <a:r>
              <a:rPr lang="en-US" sz="2400" dirty="0" smtClean="0">
                <a:latin typeface="Arial"/>
                <a:cs typeface="Arial"/>
              </a:rPr>
              <a:t>within some area (e.g., inner core)</a:t>
            </a:r>
            <a:endParaRPr lang="en-US" sz="2400" i="1" u="sng" dirty="0" smtClean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endParaRPr lang="en-US" sz="2400" i="1" u="sng" dirty="0" smtClean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400" i="1" u="sng" dirty="0" smtClean="0">
                <a:latin typeface="Arial"/>
                <a:cs typeface="Arial"/>
              </a:rPr>
              <a:t>Representation </a:t>
            </a:r>
            <a:r>
              <a:rPr lang="en-US" sz="2400" i="1" u="sng" dirty="0" smtClean="0">
                <a:latin typeface="Arial"/>
                <a:cs typeface="Arial"/>
              </a:rPr>
              <a:t>of common </a:t>
            </a:r>
            <a:r>
              <a:rPr lang="en-US" sz="2400" i="1" u="sng" dirty="0" smtClean="0">
                <a:latin typeface="Arial"/>
                <a:cs typeface="Arial"/>
              </a:rPr>
              <a:t>TC structures </a:t>
            </a:r>
            <a:r>
              <a:rPr lang="en-US" sz="2400" dirty="0" smtClean="0">
                <a:latin typeface="Arial"/>
                <a:cs typeface="Arial"/>
              </a:rPr>
              <a:t>(e.g., eyewall, rainbands</a:t>
            </a:r>
            <a:r>
              <a:rPr lang="en-US" sz="2400" dirty="0" smtClean="0">
                <a:latin typeface="Arial"/>
                <a:cs typeface="Arial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en-US" sz="2400" dirty="0" smtClean="0">
                <a:latin typeface="Arial"/>
                <a:cs typeface="Arial"/>
              </a:rPr>
              <a:t>Radial </a:t>
            </a:r>
            <a:r>
              <a:rPr lang="en-US" sz="2400" dirty="0" smtClean="0">
                <a:latin typeface="Arial"/>
                <a:cs typeface="Arial"/>
              </a:rPr>
              <a:t>and azimuthal distribution of shallow, moderate, and deep precipitation (</a:t>
            </a:r>
            <a:r>
              <a:rPr lang="en-US" sz="2400" dirty="0" smtClean="0">
                <a:latin typeface="Arial"/>
                <a:cs typeface="Arial"/>
              </a:rPr>
              <a:t>convection)</a:t>
            </a:r>
          </a:p>
        </p:txBody>
      </p:sp>
    </p:spTree>
    <p:extLst>
      <p:ext uri="{BB962C8B-B14F-4D97-AF65-F5344CB8AC3E}">
        <p14:creationId xmlns:p14="http://schemas.microsoft.com/office/powerpoint/2010/main" val="269001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852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Arial"/>
                <a:cs typeface="Arial"/>
              </a:rPr>
              <a:t>Approach: </a:t>
            </a:r>
            <a:r>
              <a:rPr lang="en-US" sz="2400" b="1" dirty="0">
                <a:latin typeface="Arial"/>
                <a:cs typeface="Arial"/>
              </a:rPr>
              <a:t>c</a:t>
            </a:r>
            <a:r>
              <a:rPr lang="en-US" sz="2400" b="1" dirty="0" smtClean="0">
                <a:latin typeface="Arial"/>
                <a:cs typeface="Arial"/>
              </a:rPr>
              <a:t>ase study </a:t>
            </a:r>
            <a:r>
              <a:rPr lang="en-US" sz="2400" dirty="0" smtClean="0">
                <a:latin typeface="Arial"/>
                <a:cs typeface="Arial"/>
              </a:rPr>
              <a:t>or composite larger sample of cases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"/>
            <a:ext cx="9144000" cy="434876"/>
          </a:xfrm>
          <a:prstGeom prst="rect">
            <a:avLst/>
          </a:prstGeom>
          <a:solidFill>
            <a:schemeClr val="accent3">
              <a:alpha val="2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-86975"/>
            <a:ext cx="9144000" cy="539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Helvetica"/>
                <a:cs typeface="Helvetica"/>
              </a:rPr>
              <a:t>M</a:t>
            </a:r>
            <a:r>
              <a:rPr lang="en-US" sz="2400" dirty="0" smtClean="0">
                <a:latin typeface="Helvetica"/>
                <a:cs typeface="Helvetica"/>
              </a:rPr>
              <a:t>ETHODOLOGY</a:t>
            </a:r>
            <a:endParaRPr lang="en-US" sz="2400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0823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/>
                <a:cs typeface="Arial"/>
              </a:rPr>
              <a:t>Hurricane Edouard (2014)</a:t>
            </a:r>
            <a:endParaRPr lang="en-US" sz="2800" b="1" dirty="0">
              <a:latin typeface="Arial"/>
              <a:cs typeface="Arial"/>
            </a:endParaRPr>
          </a:p>
        </p:txBody>
      </p:sp>
      <p:pic>
        <p:nvPicPr>
          <p:cNvPr id="6" name="Picture 5" descr="fig6_figure6ed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9" b="49437"/>
          <a:stretch/>
        </p:blipFill>
        <p:spPr>
          <a:xfrm>
            <a:off x="44450" y="5103154"/>
            <a:ext cx="4572000" cy="1585516"/>
          </a:xfrm>
          <a:prstGeom prst="rect">
            <a:avLst/>
          </a:prstGeom>
        </p:spPr>
      </p:pic>
      <p:pic>
        <p:nvPicPr>
          <p:cNvPr id="7" name="Picture 6" descr="fig6_figure6ed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95" r="6746"/>
          <a:stretch/>
        </p:blipFill>
        <p:spPr>
          <a:xfrm>
            <a:off x="4540248" y="5211557"/>
            <a:ext cx="4577361" cy="14706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37117" y="5365754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758951" y="5365754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876551" y="5365754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985683" y="5365754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28683" y="5372104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258983" y="5372104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380817" y="5372104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717115" y="6000753"/>
            <a:ext cx="108026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844579" y="6000753"/>
            <a:ext cx="108026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528051" y="5370706"/>
            <a:ext cx="0" cy="12600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974838" y="6000753"/>
            <a:ext cx="108026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590289" y="6004986"/>
            <a:ext cx="108026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454017" y="5994403"/>
            <a:ext cx="108026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332186" y="5990170"/>
            <a:ext cx="108026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214586" y="5994403"/>
            <a:ext cx="1071119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6904" y="5990170"/>
            <a:ext cx="1071119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546980" y="6261894"/>
            <a:ext cx="4520821" cy="369332"/>
          </a:xfrm>
          <a:prstGeom prst="rect">
            <a:avLst/>
          </a:prstGeom>
          <a:solidFill>
            <a:schemeClr val="bg2">
              <a:alpha val="8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PMW Time Series of 85-91 GHz PCT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5" name="Picture 24" descr="fig6_figure6ed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6"/>
          <a:stretch/>
        </p:blipFill>
        <p:spPr>
          <a:xfrm rot="5400000">
            <a:off x="1957621" y="2906845"/>
            <a:ext cx="416957" cy="4114800"/>
          </a:xfrm>
          <a:prstGeom prst="rect">
            <a:avLst/>
          </a:prstGeom>
        </p:spPr>
      </p:pic>
      <p:pic>
        <p:nvPicPr>
          <p:cNvPr id="26" name="Picture 25" descr="fig1_edouard_overview_map_pub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9" y="1601030"/>
            <a:ext cx="5748987" cy="309560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931722" y="2017826"/>
            <a:ext cx="3185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Operational HWRF initialized </a:t>
            </a:r>
          </a:p>
          <a:p>
            <a:r>
              <a:rPr lang="en-US" b="1" dirty="0" smtClean="0">
                <a:latin typeface="Arial"/>
                <a:cs typeface="Arial"/>
              </a:rPr>
              <a:t>0600 UTC 14 September</a:t>
            </a:r>
            <a:endParaRPr lang="en-US" b="1" dirty="0">
              <a:latin typeface="Arial"/>
              <a:cs typeface="Arial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5670552" y="2923761"/>
            <a:ext cx="588431" cy="6944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136520" y="3600776"/>
            <a:ext cx="1538492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003778" y="3483633"/>
            <a:ext cx="35255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Community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Radiative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Transfer Model (CRTM)</a:t>
            </a:r>
          </a:p>
          <a:p>
            <a:pPr marL="285750" indent="-285750">
              <a:buFontTx/>
              <a:buChar char="-"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37, 85 GHz T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B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/PCT</a:t>
            </a:r>
          </a:p>
          <a:p>
            <a:pPr marL="285750" indent="-285750">
              <a:buFontTx/>
              <a:buChar char="-"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IR T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B</a:t>
            </a:r>
            <a:endParaRPr lang="en-US" b="1" baseline="-250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3912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-15_amsre_aqua_3789GHz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61" y="0"/>
            <a:ext cx="7218948" cy="6858000"/>
          </a:xfrm>
          <a:prstGeom prst="rect">
            <a:avLst/>
          </a:prstGeom>
        </p:spPr>
      </p:pic>
      <p:cxnSp>
        <p:nvCxnSpPr>
          <p:cNvPr id="3" name="Straight Arrow Connector 2"/>
          <p:cNvCxnSpPr>
            <a:stCxn id="4" idx="1"/>
          </p:cNvCxnSpPr>
          <p:nvPr/>
        </p:nvCxnSpPr>
        <p:spPr>
          <a:xfrm flipH="1" flipV="1">
            <a:off x="6891893" y="1174545"/>
            <a:ext cx="223815" cy="632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115708" y="1083924"/>
            <a:ext cx="96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SYN</a:t>
            </a:r>
            <a:endParaRPr lang="en-US" sz="1400" b="1" dirty="0">
              <a:latin typeface="Arial"/>
              <a:cs typeface="Arial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7376943" y="1371600"/>
            <a:ext cx="356882" cy="2989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867724" y="1542312"/>
            <a:ext cx="96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OBS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5087" y="110068"/>
            <a:ext cx="1499359" cy="26246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628153" y="170677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PCT Observation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28153" y="42332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AMSR2 9/15 0549Z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049620" y="110068"/>
            <a:ext cx="1508503" cy="26246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022188" y="170187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24 h Forecast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22188" y="42332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AMSRE 9/15 0600Z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80580" y="238409"/>
            <a:ext cx="1041542" cy="70543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FF"/>
                </a:solidFill>
                <a:latin typeface="Arial"/>
                <a:cs typeface="Arial"/>
              </a:rPr>
              <a:t>Compare T</a:t>
            </a:r>
            <a:r>
              <a:rPr lang="en-US" sz="1100" b="1" baseline="-25000" dirty="0" smtClean="0">
                <a:solidFill>
                  <a:srgbClr val="0000FF"/>
                </a:solidFill>
                <a:latin typeface="Arial"/>
                <a:cs typeface="Arial"/>
              </a:rPr>
              <a:t>B</a:t>
            </a:r>
            <a:r>
              <a:rPr lang="en-US" sz="11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en-US" sz="1100" b="1" dirty="0" smtClean="0">
                <a:solidFill>
                  <a:srgbClr val="0000FF"/>
                </a:solidFill>
                <a:latin typeface="Arial"/>
                <a:cs typeface="Arial"/>
              </a:rPr>
              <a:t>distributions within </a:t>
            </a:r>
          </a:p>
          <a:p>
            <a:pPr algn="ctr"/>
            <a:r>
              <a:rPr lang="en-US" sz="1100" b="1" dirty="0" smtClean="0">
                <a:solidFill>
                  <a:srgbClr val="0000FF"/>
                </a:solidFill>
                <a:latin typeface="Arial"/>
                <a:cs typeface="Arial"/>
              </a:rPr>
              <a:t>200 km</a:t>
            </a:r>
            <a:endParaRPr lang="en-US" sz="11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570117" y="2558274"/>
            <a:ext cx="90595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031068" y="6097337"/>
            <a:ext cx="90595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39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09-16_amsre_aqua_3789GHz_hpo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5" y="0"/>
            <a:ext cx="7218947" cy="685800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45087" y="110068"/>
            <a:ext cx="1499359" cy="26246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628153" y="170677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H-pol Observation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28153" y="42332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AMSR2 9/15 0549Z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049620" y="110068"/>
            <a:ext cx="1508503" cy="26246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022188" y="170187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24 h Forecast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22188" y="42332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AMSRE 9/15 0600Z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6891893" y="867249"/>
            <a:ext cx="118535" cy="30729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587050" y="559472"/>
            <a:ext cx="96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SYN</a:t>
            </a:r>
            <a:endParaRPr lang="en-US" sz="1400" b="1" dirty="0">
              <a:latin typeface="Arial"/>
              <a:cs typeface="Arial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7281335" y="1303868"/>
            <a:ext cx="211665" cy="2739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245759" y="1577802"/>
            <a:ext cx="96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OBS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02385" y="272275"/>
            <a:ext cx="90595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70117" y="2558274"/>
            <a:ext cx="90595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023092" y="5994400"/>
            <a:ext cx="905950" cy="381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94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09-16_amsre_aqua_3789GHz_vpo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65" y="0"/>
            <a:ext cx="7218947" cy="6858000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1645087" y="110068"/>
            <a:ext cx="1499359" cy="26246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628153" y="170677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000000"/>
                </a:solidFill>
                <a:latin typeface="Helvetica"/>
                <a:cs typeface="Helvetica"/>
              </a:rPr>
              <a:t>V</a:t>
            </a:r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-pol Observation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28153" y="42332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AMSR2 9/15 0549Z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049620" y="110068"/>
            <a:ext cx="1508503" cy="26246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4022188" y="170187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24 h Forecast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22188" y="42332"/>
            <a:ext cx="1535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AMSRE 9/15 0600Z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6891893" y="867249"/>
            <a:ext cx="118535" cy="30729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587050" y="559472"/>
            <a:ext cx="96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SYN</a:t>
            </a:r>
            <a:endParaRPr lang="en-US" sz="1400" b="1" dirty="0">
              <a:latin typeface="Arial"/>
              <a:cs typeface="Arial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H="1" flipV="1">
            <a:off x="7476067" y="1303868"/>
            <a:ext cx="211665" cy="2739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453151" y="1543936"/>
            <a:ext cx="96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OBS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570117" y="2558274"/>
            <a:ext cx="90595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6530294" y="292527"/>
            <a:ext cx="90595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7027386" y="6097340"/>
            <a:ext cx="905950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64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9-15_amsre_aqua_3789GHz_jointpdf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5" y="1560328"/>
            <a:ext cx="9144000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8636" y="1194340"/>
            <a:ext cx="323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OBSERVATION</a:t>
            </a:r>
            <a:endParaRPr lang="en-US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94725" y="1194340"/>
            <a:ext cx="3312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MODEL</a:t>
            </a:r>
            <a:endParaRPr lang="en-US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8192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Helvetica"/>
                <a:cs typeface="Helvetica"/>
              </a:rPr>
              <a:t>Joint Distribution of 37- and 89-GHz H-pol</a:t>
            </a:r>
            <a:endParaRPr lang="en-US" sz="24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98074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58636" y="1194340"/>
            <a:ext cx="323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OBSERVATION</a:t>
            </a:r>
            <a:endParaRPr lang="en-US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94725" y="1194340"/>
            <a:ext cx="3312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MODEL</a:t>
            </a:r>
            <a:endParaRPr lang="en-US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8192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Helvetica"/>
                <a:cs typeface="Helvetica"/>
              </a:rPr>
              <a:t>Joint Distribution of 37- and 89-GHz H-pol</a:t>
            </a:r>
            <a:endParaRPr lang="en-US" sz="2400" dirty="0">
              <a:latin typeface="Helvetica"/>
              <a:cs typeface="Helvetica"/>
            </a:endParaRPr>
          </a:p>
        </p:txBody>
      </p:sp>
      <p:pic>
        <p:nvPicPr>
          <p:cNvPr id="2" name="Picture 1" descr="09-16_amsre_aqua_3789GHz_jointpdf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5" y="1563672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60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6153" y="728123"/>
            <a:ext cx="822871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/>
              <a:buChar char="o"/>
            </a:pPr>
            <a:r>
              <a:rPr lang="en-US" sz="2400" dirty="0" smtClean="0">
                <a:latin typeface="Arial"/>
                <a:cs typeface="Arial"/>
              </a:rPr>
              <a:t>Progress towards developing a framework for comparisons (raining area, deep convective area, </a:t>
            </a:r>
            <a:r>
              <a:rPr lang="en-US" sz="2400" dirty="0" smtClean="0">
                <a:latin typeface="Arial"/>
                <a:cs typeface="Arial"/>
              </a:rPr>
              <a:t>convective intensity</a:t>
            </a:r>
            <a:r>
              <a:rPr lang="en-US" sz="2400" dirty="0" smtClean="0">
                <a:latin typeface="Arial"/>
                <a:cs typeface="Arial"/>
              </a:rPr>
              <a:t>)</a:t>
            </a:r>
            <a:endParaRPr lang="en-US" sz="2400" baseline="-25000" dirty="0"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"/>
            <a:ext cx="9144000" cy="434876"/>
          </a:xfrm>
          <a:prstGeom prst="rect">
            <a:avLst/>
          </a:prstGeom>
          <a:solidFill>
            <a:schemeClr val="accent3">
              <a:alpha val="2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86975"/>
            <a:ext cx="9144000" cy="539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Helvetica"/>
                <a:cs typeface="Helvetica"/>
              </a:rPr>
              <a:t>C</a:t>
            </a:r>
            <a:r>
              <a:rPr lang="en-US" sz="2400" dirty="0" smtClean="0">
                <a:latin typeface="Helvetica"/>
                <a:cs typeface="Helvetica"/>
              </a:rPr>
              <a:t>ONCLUSIONS</a:t>
            </a:r>
            <a:r>
              <a:rPr lang="en-US" sz="3600" dirty="0" smtClean="0">
                <a:latin typeface="Helvetica"/>
                <a:cs typeface="Helvetica"/>
              </a:rPr>
              <a:t>  / </a:t>
            </a:r>
            <a:r>
              <a:rPr lang="en-US" sz="2800" dirty="0" smtClean="0">
                <a:latin typeface="Helvetica"/>
                <a:cs typeface="Helvetica"/>
              </a:rPr>
              <a:t>L</a:t>
            </a:r>
            <a:r>
              <a:rPr lang="en-US" sz="2400" dirty="0" smtClean="0">
                <a:latin typeface="Helvetica"/>
                <a:cs typeface="Helvetica"/>
              </a:rPr>
              <a:t>OOKING</a:t>
            </a:r>
            <a:r>
              <a:rPr lang="en-US" sz="3600" dirty="0" smtClean="0">
                <a:latin typeface="Helvetica"/>
                <a:cs typeface="Helvetica"/>
              </a:rPr>
              <a:t> </a:t>
            </a:r>
            <a:r>
              <a:rPr lang="en-US" sz="2800" dirty="0" smtClean="0">
                <a:latin typeface="Helvetica"/>
                <a:cs typeface="Helvetica"/>
              </a:rPr>
              <a:t>A</a:t>
            </a:r>
            <a:r>
              <a:rPr lang="en-US" sz="2400" dirty="0" smtClean="0">
                <a:latin typeface="Helvetica"/>
                <a:cs typeface="Helvetica"/>
              </a:rPr>
              <a:t>HEAD</a:t>
            </a:r>
            <a:endParaRPr lang="en-US" sz="2400" dirty="0"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153" y="4783023"/>
            <a:ext cx="86460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Arial"/>
                <a:cs typeface="Arial"/>
              </a:rPr>
              <a:t>Identify model configurations (physical parameterizations) </a:t>
            </a:r>
            <a:r>
              <a:rPr lang="en-US" sz="2400" i="1" dirty="0" smtClean="0">
                <a:latin typeface="Arial"/>
                <a:cs typeface="Arial"/>
              </a:rPr>
              <a:t>(and</a:t>
            </a:r>
            <a:r>
              <a:rPr lang="en-US" sz="2400" i="1" dirty="0" smtClean="0">
                <a:latin typeface="Arial"/>
                <a:cs typeface="Arial"/>
              </a:rPr>
              <a:t>/or weaknesses in the </a:t>
            </a:r>
            <a:r>
              <a:rPr lang="en-US" sz="2400" i="1" dirty="0" smtClean="0">
                <a:latin typeface="Arial"/>
                <a:cs typeface="Arial"/>
              </a:rPr>
              <a:t>CRTM) </a:t>
            </a:r>
            <a:r>
              <a:rPr lang="en-US" sz="2400" i="1" dirty="0" smtClean="0">
                <a:latin typeface="Arial"/>
                <a:cs typeface="Arial"/>
              </a:rPr>
              <a:t>that ultimately </a:t>
            </a:r>
            <a:r>
              <a:rPr lang="en-US" sz="2400" i="1" dirty="0" smtClean="0">
                <a:latin typeface="Arial"/>
                <a:cs typeface="Arial"/>
              </a:rPr>
              <a:t>reduces bias</a:t>
            </a:r>
            <a:endParaRPr lang="en-US" sz="2400" i="1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153" y="2046973"/>
            <a:ext cx="82287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/>
              <a:buChar char="o"/>
            </a:pPr>
            <a:r>
              <a:rPr lang="en-US" sz="2400" dirty="0" smtClean="0">
                <a:latin typeface="Arial"/>
                <a:cs typeface="Arial"/>
              </a:rPr>
              <a:t>37-GHz H-pol </a:t>
            </a:r>
            <a:r>
              <a:rPr lang="en-US" sz="2400" dirty="0" smtClean="0">
                <a:latin typeface="Arial"/>
                <a:cs typeface="Arial"/>
              </a:rPr>
              <a:t>and 89-GHz V-pol distributions are encouraging</a:t>
            </a:r>
            <a:r>
              <a:rPr lang="is-IS" sz="2400" dirty="0" smtClean="0">
                <a:latin typeface="Arial"/>
                <a:cs typeface="Arial"/>
              </a:rPr>
              <a:t>…and still work to be done with the CRTM (</a:t>
            </a:r>
            <a:r>
              <a:rPr lang="en-US" sz="2400" dirty="0" smtClean="0">
                <a:latin typeface="Arial"/>
                <a:cs typeface="Arial"/>
              </a:rPr>
              <a:t>37-GHz v-pol) </a:t>
            </a:r>
            <a:endParaRPr lang="en-US" sz="2400" dirty="0" smtClean="0">
              <a:latin typeface="Arial"/>
              <a:cs typeface="Arial"/>
            </a:endParaRPr>
          </a:p>
          <a:p>
            <a:pPr lvl="1"/>
            <a:r>
              <a:rPr lang="en-US" sz="2400" baseline="-25000" dirty="0" smtClean="0">
                <a:latin typeface="Arial"/>
                <a:cs typeface="Arial"/>
              </a:rPr>
              <a:t>	</a:t>
            </a:r>
            <a:endParaRPr lang="en-US" sz="2400" baseline="-25000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153" y="3469997"/>
            <a:ext cx="82287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/>
              <a:buChar char="o"/>
            </a:pPr>
            <a:r>
              <a:rPr lang="en-US" sz="2400" dirty="0" smtClean="0">
                <a:latin typeface="Arial"/>
                <a:cs typeface="Arial"/>
              </a:rPr>
              <a:t>Framework for comparing reflectivity </a:t>
            </a:r>
            <a:r>
              <a:rPr lang="en-US" sz="2400" dirty="0" smtClean="0">
                <a:latin typeface="Arial"/>
                <a:cs typeface="Arial"/>
              </a:rPr>
              <a:t>(precipitation structure)</a:t>
            </a:r>
            <a:r>
              <a:rPr lang="en-US" sz="2400" dirty="0" smtClean="0">
                <a:latin typeface="Arial"/>
                <a:cs typeface="Arial"/>
              </a:rPr>
              <a:t> and rainfall rates/accumulation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153" y="5766420"/>
            <a:ext cx="86460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Arial"/>
                <a:cs typeface="Arial"/>
              </a:rPr>
              <a:t>Larger case sample / seasonal verification using a set of comparative products</a:t>
            </a:r>
            <a:endParaRPr lang="en-US" sz="2400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6837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352</Words>
  <Application>Microsoft Macintosh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Validation of Tropical Cyclone Precipitation in HWRF using Satellite Observations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Validation of Tropical Cyclone Precipitation in HWRF using Satellite Observations</dc:title>
  <dc:creator>Jonathan Zawislak</dc:creator>
  <cp:lastModifiedBy>Jonathan Zawislak</cp:lastModifiedBy>
  <cp:revision>9</cp:revision>
  <dcterms:created xsi:type="dcterms:W3CDTF">2017-05-09T18:36:25Z</dcterms:created>
  <dcterms:modified xsi:type="dcterms:W3CDTF">2017-05-10T20:03:28Z</dcterms:modified>
</cp:coreProperties>
</file>