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4"/>
  </p:notesMasterIdLst>
  <p:sldIdLst>
    <p:sldId id="257" r:id="rId5"/>
    <p:sldId id="258" r:id="rId6"/>
    <p:sldId id="283" r:id="rId7"/>
    <p:sldId id="285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4" r:id="rId30"/>
    <p:sldId id="280" r:id="rId31"/>
    <p:sldId id="281" r:id="rId32"/>
    <p:sldId id="28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 autoAdjust="0"/>
    <p:restoredTop sz="94707"/>
  </p:normalViewPr>
  <p:slideViewPr>
    <p:cSldViewPr>
      <p:cViewPr varScale="1">
        <p:scale>
          <a:sx n="173" d="100"/>
          <a:sy n="173" d="100"/>
        </p:scale>
        <p:origin x="6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2B88E-EBD8-4D6B-8004-E399D23DDA96}" type="datetimeFigureOut">
              <a:rPr lang="en-US" smtClean="0"/>
              <a:pPr/>
              <a:t>10/23/17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A006C-930F-4166-9C4B-5EC4ECFCD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4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202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245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245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245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>
                <a:buSzPct val="25000"/>
              </a:pPr>
              <a:t>14</a:t>
            </a:fld>
            <a:endParaRPr lang="en-US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3884121" y="8682735"/>
            <a:ext cx="2972319" cy="459702"/>
          </a:xfrm>
          <a:prstGeom prst="rect">
            <a:avLst/>
          </a:prstGeom>
          <a:noFill/>
          <a:ln>
            <a:noFill/>
          </a:ln>
        </p:spPr>
        <p:txBody>
          <a:bodyPr lIns="91350" tIns="45675" rIns="91350" bIns="45675" anchor="b" anchorCtr="0">
            <a:noAutofit/>
          </a:bodyPr>
          <a:lstStyle/>
          <a:p>
            <a:pPr algn="r" defTabSz="457200">
              <a:lnSpc>
                <a:spcPct val="93000"/>
              </a:lnSpc>
              <a:buSzPct val="25000"/>
            </a:pPr>
            <a:fld id="{00000000-1234-1234-1234-123412341234}" type="slidenum">
              <a:rPr lang="en-US" sz="120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 algn="r" defTabSz="457200">
                <a:lnSpc>
                  <a:spcPct val="93000"/>
                </a:lnSpc>
                <a:buSzPct val="25000"/>
              </a:pPr>
              <a:t>14</a:t>
            </a:fld>
            <a:endParaRPr lang="en-US" sz="120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3884121" y="8684297"/>
            <a:ext cx="2972319" cy="458139"/>
          </a:xfrm>
          <a:prstGeom prst="rect">
            <a:avLst/>
          </a:prstGeom>
          <a:noFill/>
          <a:ln>
            <a:noFill/>
          </a:ln>
        </p:spPr>
        <p:txBody>
          <a:bodyPr lIns="90350" tIns="45175" rIns="90350" bIns="45175" anchor="b" anchorCtr="0">
            <a:noAutofit/>
          </a:bodyPr>
          <a:lstStyle/>
          <a:p>
            <a:pPr algn="r" defTabSz="457200">
              <a:lnSpc>
                <a:spcPct val="93000"/>
              </a:lnSpc>
              <a:buSzPct val="25000"/>
            </a:pPr>
            <a:fld id="{00000000-1234-1234-1234-123412341234}" type="slidenum">
              <a:rPr lang="en-US" sz="120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 algn="r" defTabSz="457200">
                <a:lnSpc>
                  <a:spcPct val="93000"/>
                </a:lnSpc>
                <a:buSzPct val="25000"/>
              </a:pPr>
              <a:t>14</a:t>
            </a:fld>
            <a:endParaRPr lang="en-US" sz="120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90563"/>
            <a:ext cx="4554538" cy="341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944534" y="4342151"/>
            <a:ext cx="4968933" cy="4118553"/>
          </a:xfrm>
          <a:prstGeom prst="rect">
            <a:avLst/>
          </a:prstGeom>
          <a:noFill/>
          <a:ln>
            <a:noFill/>
          </a:ln>
        </p:spPr>
        <p:txBody>
          <a:bodyPr lIns="91775" tIns="45100" rIns="91775" bIns="45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0496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24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DE0A6-17A9-4E30-95BF-4DA51EA48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A4750-8C34-4EB1-9E2D-2DC86E191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DE702-58D0-4420-B78C-690BCE16B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264A-C9AE-0F4F-9E8D-6629CDFB2A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A8E3-664B-D24E-BD2E-CE715640EF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3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264A-C9AE-0F4F-9E8D-6629CDFB2A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A8E3-664B-D24E-BD2E-CE715640EF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98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264A-C9AE-0F4F-9E8D-6629CDFB2A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A8E3-664B-D24E-BD2E-CE715640EF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66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264A-C9AE-0F4F-9E8D-6629CDFB2A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A8E3-664B-D24E-BD2E-CE715640EF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82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264A-C9AE-0F4F-9E8D-6629CDFB2A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A8E3-664B-D24E-BD2E-CE715640EF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97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264A-C9AE-0F4F-9E8D-6629CDFB2A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A8E3-664B-D24E-BD2E-CE715640EF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10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264A-C9AE-0F4F-9E8D-6629CDFB2A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A8E3-664B-D24E-BD2E-CE715640EF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26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264A-C9AE-0F4F-9E8D-6629CDFB2A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A8E3-664B-D24E-BD2E-CE715640EF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A851-8CB9-44D1-90B0-8231BBF36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264A-C9AE-0F4F-9E8D-6629CDFB2A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A8E3-664B-D24E-BD2E-CE715640EF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83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264A-C9AE-0F4F-9E8D-6629CDFB2A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A8E3-664B-D24E-BD2E-CE715640EF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71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3264A-C9AE-0F4F-9E8D-6629CDFB2A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A8E3-664B-D24E-BD2E-CE715640EF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41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616C-3C13-3546-B816-642BEAC32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B8A5-F5D0-2749-AF30-95BB607AB4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50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616C-3C13-3546-B816-642BEAC32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B8A5-F5D0-2749-AF30-95BB607AB4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17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616C-3C13-3546-B816-642BEAC32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B8A5-F5D0-2749-AF30-95BB607AB4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99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616C-3C13-3546-B816-642BEAC32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B8A5-F5D0-2749-AF30-95BB607AB4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91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616C-3C13-3546-B816-642BEAC32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B8A5-F5D0-2749-AF30-95BB607AB4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76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616C-3C13-3546-B816-642BEAC32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B8A5-F5D0-2749-AF30-95BB607AB4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46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616C-3C13-3546-B816-642BEAC32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B8A5-F5D0-2749-AF30-95BB607AB4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8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F359D-B827-417B-9CF8-3BD9D594C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616C-3C13-3546-B816-642BEAC32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B8A5-F5D0-2749-AF30-95BB607AB4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94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616C-3C13-3546-B816-642BEAC32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B8A5-F5D0-2749-AF30-95BB607AB4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35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616C-3C13-3546-B816-642BEAC32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B8A5-F5D0-2749-AF30-95BB607AB4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89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616C-3C13-3546-B816-642BEAC32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B8A5-F5D0-2749-AF30-95BB607AB4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03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B00-9800-6D45-A2EF-BD8DCB2CF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0240-A547-E641-9286-E518869B4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66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B00-9800-6D45-A2EF-BD8DCB2CF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0240-A547-E641-9286-E518869B4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91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B00-9800-6D45-A2EF-BD8DCB2CF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0240-A547-E641-9286-E518869B4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88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B00-9800-6D45-A2EF-BD8DCB2CF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0240-A547-E641-9286-E518869B4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0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B00-9800-6D45-A2EF-BD8DCB2CF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0240-A547-E641-9286-E518869B4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7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B00-9800-6D45-A2EF-BD8DCB2CF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0240-A547-E641-9286-E518869B4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7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D09AB-ABCD-4BF7-830C-F18FE5EA2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B00-9800-6D45-A2EF-BD8DCB2CF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0240-A547-E641-9286-E518869B4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59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B00-9800-6D45-A2EF-BD8DCB2CF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0240-A547-E641-9286-E518869B4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05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B00-9800-6D45-A2EF-BD8DCB2CF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0240-A547-E641-9286-E518869B4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49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B00-9800-6D45-A2EF-BD8DCB2CF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0240-A547-E641-9286-E518869B4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59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B00-9800-6D45-A2EF-BD8DCB2CF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0240-A547-E641-9286-E518869B4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1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3BD4C-54BD-4345-8699-619D38CDD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1A5E6-6D95-4604-9FCF-901B45960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EBC59-F9B3-40EF-AECB-33E7C8F2C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A5AD-4F1E-4F03-A3E0-7E3D03496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FCD00-7EE8-49A5-81F7-7A03A4F87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094C7-F741-48B5-ABF6-96603C33E285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3264A-C9AE-0F4F-9E8D-6629CDFB2A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10/23/17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3A8E3-664B-D24E-BD2E-CE715640EF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505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70B616C-3C13-3546-B816-642BEAC32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AAFB8A5-F5D0-2749-AF30-95BB607AB4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7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1F5BB00-9800-6D45-A2EF-BD8DCB2CF4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ACA0240-A547-E641-9286-E518869B4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3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2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66800" y="228600"/>
            <a:ext cx="6858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Irma/Jose/Maria Debrief: Part II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52800" y="6248455"/>
            <a:ext cx="2667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SzPct val="100000"/>
              <a:defRPr/>
            </a:pPr>
            <a:r>
              <a:rPr lang="en-US" sz="2200" dirty="0" smtClean="0">
                <a:solidFill>
                  <a:prstClr val="white"/>
                </a:solidFill>
                <a:ea typeface="ＭＳ Ｐゴシック" pitchFamily="34" charset="-128"/>
                <a:cs typeface="ＭＳ Ｐゴシック" charset="0"/>
              </a:rPr>
              <a:t>October 19, 2017</a:t>
            </a:r>
            <a:endParaRPr lang="en-US" sz="2200" dirty="0">
              <a:solidFill>
                <a:prstClr val="white"/>
              </a:solidFill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70481" y="2245239"/>
            <a:ext cx="8839200" cy="2895600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14 EMC-tasked, 3 HRD-tasked missions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~105 Regular/IR </a:t>
            </a:r>
            <a:r>
              <a:rPr lang="en-US" sz="28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Sondes</a:t>
            </a:r>
            <a:endParaRPr lang="en-US" sz="280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9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Also</a:t>
            </a:r>
            <a:endParaRPr kumimoji="0" lang="en-US" sz="3900" b="0" i="0" u="none" strike="noStrike" kern="120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13 G-IV Synoptic surveillance missions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51 Air Force recon missions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2000" y="1600205"/>
            <a:ext cx="7620000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FFFF66"/>
                </a:solidFill>
                <a:latin typeface="Calibri" pitchFamily="34" charset="0"/>
              </a:rPr>
              <a:t>N42 Flights from September 3rd to 26th </a:t>
            </a:r>
          </a:p>
        </p:txBody>
      </p:sp>
      <p:sp>
        <p:nvSpPr>
          <p:cNvPr id="2" name="AutoShape 6" descr="http://www.aoml.noaa.gov/hrd/Storm_pages/arthur2014/20140703ARTHU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Dept of Commerce Se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220153"/>
            <a:ext cx="564906" cy="56164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1" name="Picture 10" descr="NOA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98" y="6238311"/>
            <a:ext cx="533402" cy="533401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70925H2_ws_nhc_planview_before_7.0km_10.0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" y="1295400"/>
            <a:ext cx="9144000" cy="419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5934" y="326579"/>
            <a:ext cx="7955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20170925H2 before applying proper </a:t>
            </a:r>
            <a:r>
              <a:rPr lang="en-US" sz="2400" dirty="0" err="1" smtClean="0">
                <a:solidFill>
                  <a:prstClr val="white"/>
                </a:solidFill>
              </a:rPr>
              <a:t>Nyquist</a:t>
            </a:r>
            <a:r>
              <a:rPr lang="en-US" sz="2400" dirty="0" smtClean="0">
                <a:solidFill>
                  <a:prstClr val="white"/>
                </a:solidFill>
              </a:rPr>
              <a:t> velocity to slave (aft) velocities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70925H2_ws_nhc_planview_after_7.0km_10.0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" y="1295400"/>
            <a:ext cx="91440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934" y="326579"/>
            <a:ext cx="7955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20170925H2 after applying proper </a:t>
            </a:r>
            <a:r>
              <a:rPr lang="en-US" sz="2400" dirty="0" err="1" smtClean="0">
                <a:solidFill>
                  <a:prstClr val="white"/>
                </a:solidFill>
              </a:rPr>
              <a:t>Nyquist</a:t>
            </a:r>
            <a:r>
              <a:rPr lang="en-US" sz="2400" dirty="0" smtClean="0">
                <a:solidFill>
                  <a:prstClr val="white"/>
                </a:solidFill>
              </a:rPr>
              <a:t> velocity to slave (aft) velocities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934" y="326579"/>
            <a:ext cx="7955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20170925H2 before applying proper Nyquist velocity to slave (aft) velocities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Picture 1" descr="170923H1_ws_nhc_planview_bef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" y="1371600"/>
            <a:ext cx="914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8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934" y="326579"/>
            <a:ext cx="7955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20170925H2 after applying proper </a:t>
            </a:r>
            <a:r>
              <a:rPr lang="en-US" sz="2400" dirty="0" err="1" smtClean="0">
                <a:solidFill>
                  <a:prstClr val="white"/>
                </a:solidFill>
              </a:rPr>
              <a:t>Nyquist</a:t>
            </a:r>
            <a:r>
              <a:rPr lang="en-US" sz="2400" dirty="0" smtClean="0">
                <a:solidFill>
                  <a:prstClr val="white"/>
                </a:solidFill>
              </a:rPr>
              <a:t> velocity to slave (aft) velocities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Picture 1" descr="170923H1_ws_nhc_planview_af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54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3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73762" y="6076954"/>
            <a:ext cx="7031038" cy="78104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>
            <a:spLocks noGrp="1"/>
          </p:cNvSpPr>
          <p:nvPr>
            <p:ph type="sldNum" sz="quarter" idx="12"/>
          </p:nvPr>
        </p:nvSpPr>
        <p:spPr>
          <a:xfrm>
            <a:off x="7010406" y="661988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14</a:t>
            </a:fld>
            <a:endParaRPr lang="en-US" sz="14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 cap="flat" cmpd="tri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457200">
              <a:lnSpc>
                <a:spcPct val="93000"/>
              </a:lnSpc>
              <a:buClr>
                <a:srgbClr val="000000"/>
              </a:buClr>
              <a:buFont typeface="Times New Roman"/>
              <a:buNone/>
            </a:pPr>
            <a:endParaRPr sz="12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5943600"/>
            <a:ext cx="1143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8077200" y="5867400"/>
            <a:ext cx="1066800" cy="99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Shape 92"/>
          <p:cNvCxnSpPr/>
          <p:nvPr/>
        </p:nvCxnSpPr>
        <p:spPr>
          <a:xfrm>
            <a:off x="228606" y="2438400"/>
            <a:ext cx="8686079" cy="0"/>
          </a:xfrm>
          <a:prstGeom prst="straightConnector1">
            <a:avLst/>
          </a:prstGeom>
          <a:noFill/>
          <a:ln w="41275" cap="flat" cmpd="dbl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3" name="Shape 9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752600" y="152400"/>
            <a:ext cx="54864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0" y="2667000"/>
            <a:ext cx="9144000" cy="289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defTabSz="457200">
              <a:lnSpc>
                <a:spcPct val="93000"/>
              </a:lnSpc>
              <a:buSzPct val="25000"/>
            </a:pPr>
            <a:endParaRPr lang="en-US" sz="2400" b="1" dirty="0">
              <a:solidFill>
                <a:srgbClr val="00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57200">
              <a:lnSpc>
                <a:spcPct val="93000"/>
              </a:lnSpc>
              <a:buSzPct val="25000"/>
            </a:pPr>
            <a:r>
              <a:rPr lang="en-US" sz="2000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Banglin Zhang</a:t>
            </a:r>
            <a:r>
              <a:rPr lang="en-US" sz="2000" b="1" baseline="30000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000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, Jason Sippel</a:t>
            </a:r>
            <a:r>
              <a:rPr lang="en-US" sz="2000" b="1" baseline="30000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, Bin Liu</a:t>
            </a:r>
            <a:r>
              <a:rPr lang="en-US" sz="2000" b="1" baseline="30000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000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Mingjing</a:t>
            </a:r>
            <a:r>
              <a:rPr lang="en-US" sz="2000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Tong</a:t>
            </a:r>
            <a:r>
              <a:rPr lang="en-US" sz="2000" b="1" baseline="30000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000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, Zhan Zhang</a:t>
            </a:r>
            <a:r>
              <a:rPr lang="en-US" sz="2000" b="1" baseline="30000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000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, Vijay Tallapragada</a:t>
            </a:r>
            <a:r>
              <a:rPr lang="en-US" sz="2000" b="1" baseline="30000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000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000" b="1" dirty="0" err="1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Avichal</a:t>
            </a:r>
            <a:r>
              <a:rPr lang="en-US" sz="2000" b="1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 Mehra</a:t>
            </a:r>
            <a:r>
              <a:rPr lang="en-US" sz="2000" b="1" baseline="30000" dirty="0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  <a:p>
            <a:pPr algn="ctr" defTabSz="457200">
              <a:lnSpc>
                <a:spcPct val="93000"/>
              </a:lnSpc>
              <a:spcBef>
                <a:spcPts val="900"/>
              </a:spcBef>
              <a:buClr>
                <a:srgbClr val="FF00FF"/>
              </a:buClr>
              <a:buSzPct val="25000"/>
            </a:pPr>
            <a:r>
              <a:rPr lang="en-US" b="1" baseline="30000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b="1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EMC/NCEP/NWS/NOAA, College Park, MD 20740</a:t>
            </a:r>
          </a:p>
          <a:p>
            <a:pPr algn="ctr" defTabSz="457200">
              <a:lnSpc>
                <a:spcPct val="93000"/>
              </a:lnSpc>
              <a:spcBef>
                <a:spcPts val="900"/>
              </a:spcBef>
              <a:buClr>
                <a:srgbClr val="FF00FF"/>
              </a:buClr>
              <a:buSzPct val="25000"/>
            </a:pPr>
            <a:r>
              <a:rPr lang="en-US" b="1" baseline="30000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b="1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AOML/OAR/NOAA, Miami, FL 33149</a:t>
            </a:r>
          </a:p>
          <a:p>
            <a:pPr algn="ctr" defTabSz="457200">
              <a:lnSpc>
                <a:spcPct val="93000"/>
              </a:lnSpc>
              <a:spcBef>
                <a:spcPts val="900"/>
              </a:spcBef>
              <a:buClr>
                <a:srgbClr val="FF00FF"/>
              </a:buClr>
              <a:buSzPct val="25000"/>
            </a:pPr>
            <a:r>
              <a:rPr lang="en-US" b="1" baseline="30000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b="1" dirty="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GFDL/OAR/NOAA, Princeton, NJ 08540-6649</a:t>
            </a:r>
          </a:p>
          <a:p>
            <a:pPr algn="ctr" defTabSz="457200">
              <a:lnSpc>
                <a:spcPct val="93000"/>
              </a:lnSpc>
              <a:spcBef>
                <a:spcPts val="900"/>
              </a:spcBef>
              <a:buClr>
                <a:srgbClr val="FF00FF"/>
              </a:buClr>
              <a:buSzPct val="25000"/>
            </a:pPr>
            <a:endParaRPr lang="en-US" b="1" dirty="0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57200">
              <a:lnSpc>
                <a:spcPct val="93000"/>
              </a:lnSpc>
            </a:pPr>
            <a:endParaRPr lang="en-US" b="1" dirty="0">
              <a:solidFill>
                <a:srgbClr val="00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57200">
              <a:lnSpc>
                <a:spcPct val="93000"/>
              </a:lnSpc>
            </a:pPr>
            <a:endParaRPr b="1" dirty="0">
              <a:solidFill>
                <a:srgbClr val="0033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defTabSz="457200">
              <a:lnSpc>
                <a:spcPct val="93000"/>
              </a:lnSpc>
              <a:buSzPct val="25000"/>
            </a:pPr>
            <a:endParaRPr lang="en-US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defTabSz="457200">
              <a:lnSpc>
                <a:spcPct val="93000"/>
              </a:lnSpc>
              <a:buSzPct val="25000"/>
            </a:pPr>
            <a:endParaRPr lang="en-US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defTabSz="457200">
              <a:lnSpc>
                <a:spcPct val="93000"/>
              </a:lnSpc>
              <a:buSzPct val="25000"/>
            </a:pPr>
            <a:endParaRPr lang="en-US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 defTabSz="457200">
              <a:lnSpc>
                <a:spcPct val="93000"/>
              </a:lnSpc>
              <a:buSzPct val="25000"/>
            </a:pPr>
            <a:r>
              <a:rPr lang="en-US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August 15, 2017</a:t>
            </a:r>
          </a:p>
        </p:txBody>
      </p:sp>
      <p:pic>
        <p:nvPicPr>
          <p:cNvPr id="33794" name="Picture 2" descr="https://encrypted-tbn1.gstatic.com/images?q=tbn:ANd9GcQAiSPvqUgVBTuttfpadEhFWNazwF2fNo0ZRG1JIKvwY_1_XYZ2Y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0" y="0"/>
            <a:ext cx="990600" cy="990600"/>
          </a:xfrm>
          <a:prstGeom prst="rect">
            <a:avLst/>
          </a:prstGeom>
          <a:noFill/>
        </p:spPr>
      </p:pic>
      <p:pic>
        <p:nvPicPr>
          <p:cNvPr id="33796" name="Picture 4" descr="https://encrypted-tbn2.gstatic.com/images?q=tbn:ANd9GcTCeO99Ib5Mk3pVesNZdcJd9etVcJT2gFk5zO3UoqYsAsJwGXy28nwQP3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0"/>
            <a:ext cx="914400" cy="914400"/>
          </a:xfrm>
          <a:prstGeom prst="rect">
            <a:avLst/>
          </a:prstGeom>
          <a:noFill/>
        </p:spPr>
      </p:pic>
      <p:sp>
        <p:nvSpPr>
          <p:cNvPr id="13" name="Shape 88"/>
          <p:cNvSpPr txBox="1">
            <a:spLocks/>
          </p:cNvSpPr>
          <p:nvPr/>
        </p:nvSpPr>
        <p:spPr>
          <a:xfrm>
            <a:off x="0" y="990600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vert="horz" lIns="92050" tIns="46025" rIns="92050" bIns="46025" anchor="ctr" anchorCtr="0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2400" dirty="0">
                <a:solidFill>
                  <a:srgbClr val="04617B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solidFill>
                  <a:srgbClr val="04617B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solidFill>
                  <a:srgbClr val="04617B"/>
                </a:solidFill>
              </a:rPr>
              <a:t>Impact of assimilating aircraft reconnaissance observations in operational HWRF on improving hurricane forecast for 2017 Atlantic high-impact storms </a:t>
            </a:r>
            <a:endParaRPr lang="en-US" sz="2800" b="1" dirty="0">
              <a:solidFill>
                <a:srgbClr val="000099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272782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01000" y="2971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With TDR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800" y="102393"/>
            <a:ext cx="5700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Analysis increments at 20170906_00Z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785483-43D7-4FC6-98D4-9DB9E106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93" y="810588"/>
            <a:ext cx="3267075" cy="2873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191988-088D-4406-8409-95E185B1C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26" y="824396"/>
            <a:ext cx="3267075" cy="2873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156278F-656B-4704-B312-44BEB9F4E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0" y="3796198"/>
            <a:ext cx="3287078" cy="2867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A909475-ABC7-4E71-AE6C-553299C26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87" y="3825900"/>
            <a:ext cx="3287078" cy="28670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759460" y="2803412"/>
            <a:ext cx="1294186" cy="385705"/>
            <a:chOff x="1759460" y="2829478"/>
            <a:chExt cx="1294186" cy="364465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023810" y="2829478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782035" y="2831085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1759460" y="2829479"/>
              <a:ext cx="1294186" cy="160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5345564" y="2803409"/>
            <a:ext cx="1294186" cy="407395"/>
            <a:chOff x="1759460" y="2829478"/>
            <a:chExt cx="1294186" cy="364465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3023810" y="2829478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782035" y="2831085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1759460" y="2829479"/>
              <a:ext cx="1294186" cy="160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29624" y="5813779"/>
            <a:ext cx="1294186" cy="359364"/>
            <a:chOff x="1759460" y="2829478"/>
            <a:chExt cx="1294186" cy="36446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3023810" y="2829478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782035" y="2831085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59460" y="2829479"/>
              <a:ext cx="1294186" cy="160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345564" y="5815367"/>
            <a:ext cx="1294186" cy="370060"/>
            <a:chOff x="1759460" y="2829478"/>
            <a:chExt cx="1294186" cy="364465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3023810" y="2829478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782035" y="2831085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1759460" y="2829479"/>
              <a:ext cx="1294186" cy="160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200663" y="2537861"/>
            <a:ext cx="2381955" cy="671144"/>
            <a:chOff x="1200657" y="2537861"/>
            <a:chExt cx="2381955" cy="671144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1200657" y="2537861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3573205" y="2560625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1210064" y="2560625"/>
              <a:ext cx="2372548" cy="170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805580" y="2534107"/>
            <a:ext cx="2381955" cy="671144"/>
            <a:chOff x="1200657" y="2537861"/>
            <a:chExt cx="2381955" cy="671144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1200657" y="2537861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3573205" y="2560625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1210064" y="2560625"/>
              <a:ext cx="2372548" cy="170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1155506" y="5523687"/>
            <a:ext cx="2381955" cy="671144"/>
            <a:chOff x="1200657" y="2537861"/>
            <a:chExt cx="2381955" cy="671144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1200657" y="2537861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573205" y="2560625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1210064" y="2560625"/>
              <a:ext cx="2372548" cy="170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4805849" y="5548153"/>
            <a:ext cx="2381955" cy="671144"/>
            <a:chOff x="1200657" y="2537861"/>
            <a:chExt cx="2381955" cy="671144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1200657" y="2537861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573205" y="2560625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 flipV="1">
              <a:off x="1210064" y="2560625"/>
              <a:ext cx="2372548" cy="170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977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01000" y="2971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No TDR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800" y="102393"/>
            <a:ext cx="5700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Analysis increments at 20170906_06Z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5B4BFC-FB3B-42D4-BED8-16913DBBD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" y="814720"/>
            <a:ext cx="3267075" cy="2873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868325-810D-4BF5-BA52-E06162953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97" y="828528"/>
            <a:ext cx="3267075" cy="2873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84D93A4-7FAB-4746-A401-7F26C0A24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" y="3785890"/>
            <a:ext cx="3287078" cy="2867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0BC1AA-9917-4262-BC4A-92C5922DE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24" y="3801369"/>
            <a:ext cx="3287078" cy="286702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59460" y="2822221"/>
            <a:ext cx="1294186" cy="366891"/>
            <a:chOff x="1759460" y="2829478"/>
            <a:chExt cx="1294186" cy="364465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3023810" y="2829478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782035" y="2831085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759460" y="2829479"/>
              <a:ext cx="1294186" cy="160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5345564" y="2823846"/>
            <a:ext cx="1294186" cy="386959"/>
            <a:chOff x="1759460" y="2829478"/>
            <a:chExt cx="1294186" cy="36446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3023810" y="2829478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782035" y="2831085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59460" y="2829479"/>
              <a:ext cx="1294186" cy="160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729624" y="5804371"/>
            <a:ext cx="1294186" cy="368772"/>
            <a:chOff x="1759460" y="2829478"/>
            <a:chExt cx="1294186" cy="364465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3023810" y="2829478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782035" y="2831085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1759460" y="2829479"/>
              <a:ext cx="1294186" cy="160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345564" y="5804373"/>
            <a:ext cx="1294186" cy="381055"/>
            <a:chOff x="1759460" y="2829478"/>
            <a:chExt cx="1294186" cy="364465"/>
          </a:xfrm>
        </p:grpSpPr>
        <p:cxnSp>
          <p:nvCxnSpPr>
            <p:cNvPr id="36" name="Straight Connector 35"/>
            <p:cNvCxnSpPr/>
            <p:nvPr/>
          </p:nvCxnSpPr>
          <p:spPr>
            <a:xfrm flipV="1">
              <a:off x="3023810" y="2829478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782035" y="2831085"/>
              <a:ext cx="0" cy="36285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1759460" y="2829479"/>
              <a:ext cx="1294186" cy="160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200663" y="2537861"/>
            <a:ext cx="2381955" cy="671144"/>
            <a:chOff x="1200657" y="2537861"/>
            <a:chExt cx="2381955" cy="671144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1200657" y="2537861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573205" y="2560625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 flipV="1">
              <a:off x="1210064" y="2560625"/>
              <a:ext cx="2372548" cy="170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805580" y="2534107"/>
            <a:ext cx="2381955" cy="671144"/>
            <a:chOff x="1200657" y="2537861"/>
            <a:chExt cx="2381955" cy="671144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1200657" y="2537861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3573205" y="2560625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 flipV="1">
              <a:off x="1210064" y="2560625"/>
              <a:ext cx="2372548" cy="170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1155506" y="5523687"/>
            <a:ext cx="2381955" cy="671144"/>
            <a:chOff x="1200657" y="2537861"/>
            <a:chExt cx="2381955" cy="671144"/>
          </a:xfrm>
        </p:grpSpPr>
        <p:cxnSp>
          <p:nvCxnSpPr>
            <p:cNvPr id="48" name="Straight Connector 47"/>
            <p:cNvCxnSpPr/>
            <p:nvPr/>
          </p:nvCxnSpPr>
          <p:spPr>
            <a:xfrm flipV="1">
              <a:off x="1200657" y="2537861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3573205" y="2560625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1210064" y="2560625"/>
              <a:ext cx="2372548" cy="170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805849" y="5548153"/>
            <a:ext cx="2381955" cy="671144"/>
            <a:chOff x="1200657" y="2537861"/>
            <a:chExt cx="2381955" cy="671144"/>
          </a:xfrm>
        </p:grpSpPr>
        <p:cxnSp>
          <p:nvCxnSpPr>
            <p:cNvPr id="52" name="Straight Connector 51"/>
            <p:cNvCxnSpPr/>
            <p:nvPr/>
          </p:nvCxnSpPr>
          <p:spPr>
            <a:xfrm flipV="1">
              <a:off x="1200657" y="2537861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3573205" y="2560625"/>
              <a:ext cx="0" cy="64838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1210064" y="2560625"/>
              <a:ext cx="2372548" cy="170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17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BFE9A3-5344-4699-B331-46B2FFC15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63580"/>
            <a:ext cx="4000500" cy="2943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69F5CA-BF73-42AB-96E3-EF245D854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83" y="740413"/>
            <a:ext cx="4000500" cy="2891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64164E-B6A8-4E9D-A0EB-ED27B9B9D4FB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Track/intensity </a:t>
            </a:r>
            <a:r>
              <a:rPr lang="en-US" sz="2800" dirty="0" smtClean="0">
                <a:solidFill>
                  <a:prstClr val="black"/>
                </a:solidFill>
              </a:rPr>
              <a:t>Errors Harvey, Irma, Jose, Maria combined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1F3F18-F899-46CB-A494-EB7878287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83003"/>
            <a:ext cx="4000500" cy="2891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8A1AFF5-15C6-4D99-B589-6762634CA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3708403"/>
            <a:ext cx="4000500" cy="28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2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3A4CC9-1AD9-483F-A072-AE407A3E9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3"/>
            <a:ext cx="4000500" cy="2891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638933-2439-408F-B19A-F326439F2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5203"/>
            <a:ext cx="4000500" cy="2891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8AC86E-05C4-4698-8F3F-F727C9059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20" y="3468213"/>
            <a:ext cx="4000500" cy="2891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0B2E12-8FB8-4324-8E24-90F98793500E}"/>
              </a:ext>
            </a:extLst>
          </p:cNvPr>
          <p:cNvSpPr txBox="1"/>
          <p:nvPr/>
        </p:nvSpPr>
        <p:spPr>
          <a:xfrm>
            <a:off x="914400" y="1295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Stats for hurricane Harvey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78011E-5504-4C96-B59F-CBC7B6B33CF2}"/>
              </a:ext>
            </a:extLst>
          </p:cNvPr>
          <p:cNvSpPr txBox="1"/>
          <p:nvPr/>
        </p:nvSpPr>
        <p:spPr>
          <a:xfrm>
            <a:off x="794681" y="479193"/>
            <a:ext cx="3287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Track/intensity Errors</a:t>
            </a:r>
          </a:p>
        </p:txBody>
      </p:sp>
    </p:spTree>
    <p:extLst>
      <p:ext uri="{BB962C8B-B14F-4D97-AF65-F5344CB8AC3E}">
        <p14:creationId xmlns:p14="http://schemas.microsoft.com/office/powerpoint/2010/main" val="1043851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8A94FE-7179-46BF-A8B4-AECF5621A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479" y="841375"/>
            <a:ext cx="4000500" cy="2828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8C9922-0420-4C21-B8DA-92A3F249D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672523"/>
            <a:ext cx="4000500" cy="2908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FCAD86-4AB1-408B-A76B-966E145C6A09}"/>
              </a:ext>
            </a:extLst>
          </p:cNvPr>
          <p:cNvSpPr txBox="1"/>
          <p:nvPr/>
        </p:nvSpPr>
        <p:spPr>
          <a:xfrm>
            <a:off x="0" y="26055"/>
            <a:ext cx="645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Track/intensity composite Harvey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9386EC-027D-49F4-853A-9F0ECD5D94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619503"/>
            <a:ext cx="3949700" cy="2847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E4BED0-3E82-4040-8FB0-B276660A16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720969"/>
            <a:ext cx="3949700" cy="28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228600"/>
            <a:ext cx="5715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Agenda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2788" y="1371600"/>
            <a:ext cx="8763000" cy="4800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HRD/AOML support for EMC operations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(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Reasor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TDR-related issues, resolved and continuing (</a:t>
            </a:r>
            <a:r>
              <a:rPr lang="en-US" sz="28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Gamache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)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Data impacts on HWRF forecasts (</a:t>
            </a:r>
            <a:r>
              <a:rPr lang="en-US" sz="28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Sippel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Open discussion of EMC-tasked missions (All)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Verification of basin-scale HWRF (</a:t>
            </a:r>
            <a:r>
              <a:rPr lang="en-US" sz="28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Alaka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CBF9B4-D72C-432B-9EAA-BC8D0E59D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3"/>
            <a:ext cx="4000500" cy="2891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5428D5-13CD-4A6F-B85D-2994DC3AF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52803"/>
            <a:ext cx="4000500" cy="2891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8A14C3-838D-44E7-9CA4-A2C68DC95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76603"/>
            <a:ext cx="4000500" cy="2891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87FECF-A822-4CCB-8CDC-44594404CA72}"/>
              </a:ext>
            </a:extLst>
          </p:cNvPr>
          <p:cNvSpPr txBox="1"/>
          <p:nvPr/>
        </p:nvSpPr>
        <p:spPr>
          <a:xfrm>
            <a:off x="914400" y="1295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Stats for hurricane Irma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753491-5F95-46B5-AC32-2DACBB811E11}"/>
              </a:ext>
            </a:extLst>
          </p:cNvPr>
          <p:cNvSpPr txBox="1"/>
          <p:nvPr/>
        </p:nvSpPr>
        <p:spPr>
          <a:xfrm>
            <a:off x="794681" y="479193"/>
            <a:ext cx="3287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Track/intensity Errors</a:t>
            </a:r>
          </a:p>
        </p:txBody>
      </p:sp>
    </p:spTree>
    <p:extLst>
      <p:ext uri="{BB962C8B-B14F-4D97-AF65-F5344CB8AC3E}">
        <p14:creationId xmlns:p14="http://schemas.microsoft.com/office/powerpoint/2010/main" val="251582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8C0465-FF83-42C1-A7A3-46E9807DF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78" y="863600"/>
            <a:ext cx="4000500" cy="2783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04B66E-1649-479D-82FC-BEAAAAD6A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78" y="3835401"/>
            <a:ext cx="4000500" cy="2794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C17883-5E27-4945-A8A8-D4F569326A1F}"/>
              </a:ext>
            </a:extLst>
          </p:cNvPr>
          <p:cNvSpPr txBox="1"/>
          <p:nvPr/>
        </p:nvSpPr>
        <p:spPr>
          <a:xfrm>
            <a:off x="0" y="0"/>
            <a:ext cx="520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Track/intensity composite Irma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C53846-9DBE-4D5C-B1FB-C775DED39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3678241"/>
            <a:ext cx="3937000" cy="2838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3D435B-9273-4E5C-AD12-15557A5A95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06441"/>
            <a:ext cx="3937000" cy="283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88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73789D-8FF7-4820-8708-78D3C8345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3"/>
            <a:ext cx="4000500" cy="2983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FDD40D-BE28-49DF-860B-49185D49D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52803"/>
            <a:ext cx="4000500" cy="2891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BE93B2-2BC5-47B2-9BCA-7D40784DA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19513"/>
            <a:ext cx="4000500" cy="2891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B7C8AA-7E47-46D4-A2EB-1E9765E25187}"/>
              </a:ext>
            </a:extLst>
          </p:cNvPr>
          <p:cNvSpPr txBox="1"/>
          <p:nvPr/>
        </p:nvSpPr>
        <p:spPr>
          <a:xfrm>
            <a:off x="794681" y="479193"/>
            <a:ext cx="3287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Track/intensity Errors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D77B04-C184-44A5-B403-B886C1F0CFFC}"/>
              </a:ext>
            </a:extLst>
          </p:cNvPr>
          <p:cNvSpPr txBox="1"/>
          <p:nvPr/>
        </p:nvSpPr>
        <p:spPr>
          <a:xfrm>
            <a:off x="914400" y="1295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Stats for hurricane Jose</a:t>
            </a:r>
          </a:p>
        </p:txBody>
      </p:sp>
    </p:spTree>
    <p:extLst>
      <p:ext uri="{BB962C8B-B14F-4D97-AF65-F5344CB8AC3E}">
        <p14:creationId xmlns:p14="http://schemas.microsoft.com/office/powerpoint/2010/main" val="2877477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6AFCF6-1F74-414C-BAD1-12DDE0BA1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69" y="662035"/>
            <a:ext cx="2827265" cy="2827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4902ED-5B36-4766-AF5B-C5340EAE3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091" y="3824368"/>
            <a:ext cx="2677824" cy="2827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FD6752-D804-444D-B21B-D8588B6AAC73}"/>
              </a:ext>
            </a:extLst>
          </p:cNvPr>
          <p:cNvSpPr txBox="1"/>
          <p:nvPr/>
        </p:nvSpPr>
        <p:spPr>
          <a:xfrm>
            <a:off x="0" y="27920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Track/intensity composite Jose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A815A5-CCE7-4D0D-BD2C-52FE56B3C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619504"/>
            <a:ext cx="3937000" cy="2838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A7265E-1961-4DDD-9D61-74C27CB2B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6" y="635003"/>
            <a:ext cx="3937000" cy="283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04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5E8856-AED4-4D9A-A929-3D70E96C1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09603"/>
            <a:ext cx="4000500" cy="2891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F45DA4-6490-45DC-B06F-D7501EC43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52803"/>
            <a:ext cx="4000500" cy="2891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3FC9D9-7656-4D07-BC81-9D87EBBAC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16" y="3477830"/>
            <a:ext cx="4000500" cy="2891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0C4921-1D58-4D17-842B-2EDAF661E4AB}"/>
              </a:ext>
            </a:extLst>
          </p:cNvPr>
          <p:cNvSpPr txBox="1"/>
          <p:nvPr/>
        </p:nvSpPr>
        <p:spPr>
          <a:xfrm>
            <a:off x="794681" y="479193"/>
            <a:ext cx="3287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Track/intensity Errors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F8E658-43F6-41AA-8219-207BE4105D29}"/>
              </a:ext>
            </a:extLst>
          </p:cNvPr>
          <p:cNvSpPr txBox="1"/>
          <p:nvPr/>
        </p:nvSpPr>
        <p:spPr>
          <a:xfrm>
            <a:off x="914400" y="1295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Stats for hurricane Maria</a:t>
            </a:r>
          </a:p>
        </p:txBody>
      </p:sp>
    </p:spTree>
    <p:extLst>
      <p:ext uri="{BB962C8B-B14F-4D97-AF65-F5344CB8AC3E}">
        <p14:creationId xmlns:p14="http://schemas.microsoft.com/office/powerpoint/2010/main" val="14825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134F9D-40EA-40E1-ADFC-F1217E71E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965203"/>
            <a:ext cx="3333750" cy="2814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48860E-4F43-473A-A82A-B91DBB493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3949700"/>
            <a:ext cx="3333750" cy="2757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9E9D7D-39E3-46BD-9099-9E1EE5AEC08D}"/>
              </a:ext>
            </a:extLst>
          </p:cNvPr>
          <p:cNvSpPr txBox="1"/>
          <p:nvPr/>
        </p:nvSpPr>
        <p:spPr>
          <a:xfrm>
            <a:off x="0" y="0"/>
            <a:ext cx="549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</a:rPr>
              <a:t>Track/intensity composite Maria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D86033-2119-440B-B44C-323C87591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3828928"/>
            <a:ext cx="3937000" cy="2838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148523-B819-44AC-913A-8B5DE57D60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831728"/>
            <a:ext cx="3937000" cy="283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9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2788" y="228600"/>
            <a:ext cx="8763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Open Discussion of EMC-tasked Missions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6200" y="1371600"/>
            <a:ext cx="8991600" cy="5181600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/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28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determines 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the start/end of an EMC-tasked mission sequence?</a:t>
            </a:r>
            <a:endParaRPr lang="en-US" sz="2800" dirty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How </a:t>
            </a:r>
            <a:r>
              <a:rPr lang="en-US" sz="28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should 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take-off times be set </a:t>
            </a:r>
            <a:r>
              <a:rPr lang="en-US" sz="28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for back-to-back missions? Synoptic times? C-130 schedule? Science requirements? AOC crew preferences?</a:t>
            </a: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Should </a:t>
            </a:r>
            <a:r>
              <a:rPr lang="en-US" sz="28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EMC become more involved in the flight-pattern/expendable planning of EMC-tasked missions? If so, how?</a:t>
            </a: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28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are the criteria for scrubbing or aborting a mission if EMC objectives will not be met fully? If such criteria are met, what is the procedure?</a:t>
            </a: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In </a:t>
            </a:r>
            <a:r>
              <a:rPr lang="en-US" sz="28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terms of operational HWRF forecast impacts, what can be done to assess the value added by traditional recon and TDR data from </a:t>
            </a: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the P3?</a:t>
            </a:r>
          </a:p>
          <a:p>
            <a:pPr marL="231775" indent="-2317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Other issues/questions?</a:t>
            </a:r>
          </a:p>
        </p:txBody>
      </p:sp>
    </p:spTree>
    <p:extLst>
      <p:ext uri="{BB962C8B-B14F-4D97-AF65-F5344CB8AC3E}">
        <p14:creationId xmlns:p14="http://schemas.microsoft.com/office/powerpoint/2010/main" val="13993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125"/>
          <a:stretch/>
        </p:blipFill>
        <p:spPr>
          <a:xfrm>
            <a:off x="0" y="957138"/>
            <a:ext cx="3017520" cy="3068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7591"/>
          <a:stretch/>
        </p:blipFill>
        <p:spPr>
          <a:xfrm>
            <a:off x="3017520" y="936397"/>
            <a:ext cx="3017520" cy="3089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7225"/>
          <a:stretch/>
        </p:blipFill>
        <p:spPr>
          <a:xfrm>
            <a:off x="6126480" y="936395"/>
            <a:ext cx="3017520" cy="3075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348" y="4030938"/>
            <a:ext cx="927652" cy="1472913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181805"/>
            <a:ext cx="8229600" cy="1143000"/>
          </a:xfrm>
        </p:spPr>
        <p:txBody>
          <a:bodyPr/>
          <a:lstStyle/>
          <a:p>
            <a:r>
              <a:rPr lang="en-US" dirty="0" smtClean="0"/>
              <a:t>Basin-Scale HWRF Verification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529" y="4085720"/>
            <a:ext cx="3291284" cy="2772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6958" y="151664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IRMA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0662" y="151664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JOSE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2836" y="1516649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MARIA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7859" y="4484500"/>
            <a:ext cx="124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COMBINED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0478" y="5875107"/>
            <a:ext cx="753646" cy="818117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8031512" y="5816211"/>
            <a:ext cx="10103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8168691" y="4030938"/>
            <a:ext cx="0" cy="13304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009916" y="2223434"/>
            <a:ext cx="1007607" cy="824580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481" y="4085721"/>
            <a:ext cx="25731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&gt; For </a:t>
            </a:r>
            <a:r>
              <a:rPr lang="en-US" sz="1600" b="1" dirty="0" smtClean="0">
                <a:solidFill>
                  <a:prstClr val="black"/>
                </a:solidFill>
              </a:rPr>
              <a:t>Irma</a:t>
            </a:r>
            <a:r>
              <a:rPr lang="en-US" sz="1600" dirty="0" smtClean="0">
                <a:solidFill>
                  <a:prstClr val="black"/>
                </a:solidFill>
              </a:rPr>
              <a:t>, HB17 was the best model at 96+ h</a:t>
            </a:r>
          </a:p>
          <a:p>
            <a:pPr defTabSz="457200"/>
            <a:endParaRPr lang="en-US" sz="1600" dirty="0">
              <a:solidFill>
                <a:prstClr val="black"/>
              </a:solidFill>
            </a:endParaRP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&gt; For </a:t>
            </a:r>
            <a:r>
              <a:rPr lang="en-US" sz="1600" b="1" dirty="0" smtClean="0">
                <a:solidFill>
                  <a:prstClr val="black"/>
                </a:solidFill>
              </a:rPr>
              <a:t>Jose</a:t>
            </a:r>
            <a:r>
              <a:rPr lang="en-US" sz="1600" dirty="0" smtClean="0">
                <a:solidFill>
                  <a:prstClr val="black"/>
                </a:solidFill>
              </a:rPr>
              <a:t>, HB17/HWRF were not as good as GFS</a:t>
            </a:r>
          </a:p>
          <a:p>
            <a:pPr defTabSz="457200"/>
            <a:endParaRPr lang="en-US" sz="1600" dirty="0">
              <a:solidFill>
                <a:prstClr val="black"/>
              </a:solidFill>
            </a:endParaRP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&gt; For </a:t>
            </a:r>
            <a:r>
              <a:rPr lang="en-US" sz="1600" b="1" dirty="0" smtClean="0">
                <a:solidFill>
                  <a:prstClr val="black"/>
                </a:solidFill>
              </a:rPr>
              <a:t>Maria</a:t>
            </a:r>
            <a:r>
              <a:rPr lang="en-US" sz="1600" dirty="0" smtClean="0">
                <a:solidFill>
                  <a:prstClr val="black"/>
                </a:solidFill>
              </a:rPr>
              <a:t>, HWRF/GFS performed better than HB17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70315" y="4085719"/>
            <a:ext cx="2147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&gt; What was the importance of multi-storm interactions between these TCs?</a:t>
            </a: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   </a:t>
            </a:r>
            <a:r>
              <a:rPr lang="en-US" sz="1600" i="1" dirty="0" smtClean="0">
                <a:solidFill>
                  <a:prstClr val="black"/>
                </a:solidFill>
              </a:rPr>
              <a:t>1. Irma &amp; Jose</a:t>
            </a:r>
          </a:p>
          <a:p>
            <a:pPr defTabSz="457200"/>
            <a:r>
              <a:rPr lang="en-US" sz="1600" i="1" dirty="0" smtClean="0">
                <a:solidFill>
                  <a:prstClr val="black"/>
                </a:solidFill>
              </a:rPr>
              <a:t>   2. Jose &amp; Maria</a:t>
            </a:r>
            <a:endParaRPr lang="en-US" sz="16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3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RMA_HB17_RadarReflectivity_2017090812_Animation_Fixed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58" y="0"/>
            <a:ext cx="513134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78787" y="4162979"/>
            <a:ext cx="63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BEST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81" y="1405777"/>
            <a:ext cx="38911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Basin-Scale HWRF output for IRMA is available</a:t>
            </a:r>
          </a:p>
          <a:p>
            <a:pPr marL="342900" indent="-342900" defTabSz="4572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20170908_12 forecast (right) has excellent track and radar representation</a:t>
            </a:r>
          </a:p>
          <a:p>
            <a:pPr marL="342900" indent="-342900" defTabSz="4572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Why did HB17 adjust west faster than GFS, its parent model?</a:t>
            </a:r>
          </a:p>
          <a:p>
            <a:pPr marL="800100" lvl="1" indent="-34290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Stronger ridge?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 defTabSz="457200"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342900" indent="-34290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Other research ideas?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481" y="274639"/>
            <a:ext cx="3891177" cy="1143000"/>
          </a:xfrm>
        </p:spPr>
        <p:txBody>
          <a:bodyPr/>
          <a:lstStyle/>
          <a:p>
            <a:r>
              <a:rPr lang="en-US" dirty="0" smtClean="0"/>
              <a:t>IRMA DATASET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30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0840"/>
            <a:ext cx="9144000" cy="342716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385395" y="957101"/>
            <a:ext cx="773043" cy="736232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385395" y="4326099"/>
            <a:ext cx="773043" cy="736232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94089" y="4079877"/>
            <a:ext cx="375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</a:rPr>
              <a:t>HB17</a:t>
            </a:r>
            <a:r>
              <a:rPr lang="en-US" dirty="0" smtClean="0">
                <a:solidFill>
                  <a:prstClr val="black"/>
                </a:solidFill>
              </a:rPr>
              <a:t> tracks were consolidated around the Best Track as early as 08/00z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4089" y="526215"/>
            <a:ext cx="375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</a:rPr>
              <a:t>GFS</a:t>
            </a:r>
            <a:r>
              <a:rPr lang="en-US" dirty="0" smtClean="0">
                <a:solidFill>
                  <a:prstClr val="black"/>
                </a:solidFill>
              </a:rPr>
              <a:t> tracks were very inconsistent run to run.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228600"/>
            <a:ext cx="8382000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HRD/AOML Support for EMC Operations during Irma/Jose/Maria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1974" y="1552038"/>
            <a:ext cx="9060051" cy="5229761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Irma</a:t>
            </a: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Deployed to Barbados 2 Sept, EMC-tasked missions 3-5 Sept</a:t>
            </a: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Tried to get all data in 00Z and 12Z HWRF cycles</a:t>
            </a: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lang="en-US" sz="2400" dirty="0" err="1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</a:t>
            </a:r>
            <a:r>
              <a:rPr lang="en-US" sz="24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ondes</a:t>
            </a: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on all passes; </a:t>
            </a:r>
            <a:r>
              <a:rPr lang="en-US" sz="24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Some ferry </a:t>
            </a:r>
            <a:r>
              <a:rPr lang="en-US" sz="24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sondes</a:t>
            </a:r>
            <a:endParaRPr lang="en-US" sz="240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Let take-off time slip 1 hour as Irma neared islands</a:t>
            </a: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Deployed to Lakeland 7 Sept, EMC-tasked missions 8 Sept</a:t>
            </a: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Scrubbed 9 Sept EMC-tasked mission (proximity to Cuba)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Jose</a:t>
            </a: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Deployed to Lakeland 17 Sept, EMC-tasked missions 17-18 Sept</a:t>
            </a: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lang="en-US" sz="2400" noProof="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Tried to get all data in 00Z and 12Z HWRF cycles</a:t>
            </a: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lang="en-US" sz="24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Endpoint </a:t>
            </a:r>
            <a:r>
              <a:rPr lang="en-US" sz="2400" dirty="0" err="1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sondes</a:t>
            </a:r>
            <a:r>
              <a:rPr lang="en-US" sz="2400" dirty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for initial Fig-4 only; Some ferry </a:t>
            </a:r>
            <a:r>
              <a:rPr lang="en-US" sz="24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sondes</a:t>
            </a:r>
            <a:endParaRPr lang="en-US" sz="2400" noProof="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Scrubbed 2nd mission on 18 Sept (TDR coverage, reduced threat) 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93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228600"/>
            <a:ext cx="8382000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FFFF66"/>
                </a:solidFill>
                <a:latin typeface="Calibri" pitchFamily="34" charset="0"/>
              </a:rPr>
              <a:t>HRD/AOML Support for EMC Operations during Irma/Jose/Maria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1828800"/>
            <a:ext cx="9067800" cy="4800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Maria</a:t>
            </a:r>
            <a:endParaRPr lang="en-US" sz="3200" noProof="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Deployed to Lakeland 21 Sept, HRD/EMC-tasked missions 22-26 Sept</a:t>
            </a: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For HRD-tasked missions tried to get all Fig-4 data in 00Z cycle</a:t>
            </a: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For EMC-tasked missions tried to split data between 06/12Z cycles and between 18/00Z cycles</a:t>
            </a: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Endpoint </a:t>
            </a:r>
            <a:r>
              <a:rPr lang="en-US" sz="24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sondes</a:t>
            </a: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 for initial Fig-4 only; Some ferry </a:t>
            </a:r>
            <a:r>
              <a:rPr lang="en-US" sz="2400" dirty="0" err="1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sondes</a:t>
            </a:r>
            <a:endParaRPr lang="en-US" sz="2400" dirty="0" smtClean="0">
              <a:solidFill>
                <a:srgbClr val="FFFF66"/>
              </a:solidFill>
              <a:ea typeface="ＭＳ Ｐゴシック" charset="-128"/>
              <a:cs typeface="ＭＳ Ｐゴシック" charset="-128"/>
            </a:endParaRP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All EMC-tasked missions performed wo/ HRD personnel on the P3</a:t>
            </a:r>
          </a:p>
          <a:p>
            <a:pPr marL="403225" lvl="1" indent="-171450">
              <a:spcBef>
                <a:spcPct val="20000"/>
              </a:spcBef>
              <a:buFont typeface="Calibri" panose="020F0502020204030204" pitchFamily="34" charset="0"/>
              <a:buChar char="̶"/>
              <a:defRPr/>
            </a:pPr>
            <a:r>
              <a:rPr lang="en-US" sz="2400" dirty="0" smtClean="0">
                <a:solidFill>
                  <a:srgbClr val="FFFF66"/>
                </a:solidFill>
                <a:ea typeface="ＭＳ Ｐゴシック" charset="-128"/>
                <a:cs typeface="ＭＳ Ｐゴシック" charset="-128"/>
              </a:rPr>
              <a:t>Missions ceased when storm no longer a US threat</a:t>
            </a:r>
          </a:p>
        </p:txBody>
      </p:sp>
    </p:spTree>
    <p:extLst>
      <p:ext uri="{BB962C8B-B14F-4D97-AF65-F5344CB8AC3E}">
        <p14:creationId xmlns:p14="http://schemas.microsoft.com/office/powerpoint/2010/main" val="10753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33"/>
            <a:ext cx="7886700" cy="7524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New TDR in 2017 on NOAA 42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17600"/>
            <a:ext cx="8458200" cy="5511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Simultaneous transmission from fore and aft antennas.  </a:t>
            </a:r>
          </a:p>
          <a:p>
            <a:r>
              <a:rPr lang="en-US" sz="2400" dirty="0" smtClean="0"/>
              <a:t>New motor allowing 15 RPM instead of 10 RPM</a:t>
            </a:r>
          </a:p>
          <a:p>
            <a:r>
              <a:rPr lang="en-US" sz="2400" dirty="0" smtClean="0"/>
              <a:t>Three-times the along-track resolution, approximately 500 m.</a:t>
            </a:r>
          </a:p>
          <a:p>
            <a:r>
              <a:rPr lang="en-US" sz="2400" dirty="0" smtClean="0"/>
              <a:t>Real-time processing switched to every third sweep to assure timeliness of TDR data and analyses to EMC and AOML .</a:t>
            </a:r>
          </a:p>
          <a:p>
            <a:r>
              <a:rPr lang="en-US" sz="2400" dirty="0" smtClean="0"/>
              <a:t>Research analyses could be done at .5 km horizontal resolution, if needed.</a:t>
            </a:r>
          </a:p>
          <a:p>
            <a:r>
              <a:rPr lang="en-US" sz="2400" dirty="0" smtClean="0"/>
              <a:t>Solid-state pulse-compression techniques have improved sensitivity—resulting in analyses that appear to be as much as 2 km deeper, with much more coverage of the  outflow.</a:t>
            </a:r>
          </a:p>
          <a:p>
            <a:r>
              <a:rPr lang="en-US" sz="2400" dirty="0" smtClean="0"/>
              <a:t>The same pulse-compression has eliminated good data in the first 3-km from the radar, substantially affecting vertical profiles.</a:t>
            </a:r>
          </a:p>
          <a:p>
            <a:r>
              <a:rPr lang="en-US" sz="2400" dirty="0" smtClean="0"/>
              <a:t>No mitigation this season of this 3-km issue.</a:t>
            </a:r>
          </a:p>
        </p:txBody>
      </p:sp>
    </p:spTree>
    <p:extLst>
      <p:ext uri="{BB962C8B-B14F-4D97-AF65-F5344CB8AC3E}">
        <p14:creationId xmlns:p14="http://schemas.microsoft.com/office/powerpoint/2010/main" val="34710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1767"/>
            <a:ext cx="7696200" cy="612775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2017 Hurricane-Season NOAA 42 Solid State TDR Issues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715000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20170824H1 (Harvey).  Bad slave (aft) TDR in raw data files.  Unrecoverable.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Possible mitigation—run analysis on an entire figure-4 or an entire flight.  Pseudo-dual Doppler.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20170904H2 (Irma).  Insufficient navigation/attitude data in sweep files to perform an analysis based upon setting in HRD RVP8 TDR I/O software.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Mitigation—there are enough data in sweeps to do the analyses.  No need to make a special case using data from flight level </a:t>
            </a:r>
            <a:r>
              <a:rPr lang="en-US" dirty="0" err="1" smtClean="0"/>
              <a:t>netcdf</a:t>
            </a:r>
            <a:r>
              <a:rPr lang="en-US" dirty="0" smtClean="0"/>
              <a:t> files.  Settings changed to use INE and AAMPS locations in sweep files instead of GPS.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20170923H1-20170926H2 (Maria)  Failure of a clock within master system affected master (fore) reflectivity, and changed the slave (aft) Nyquist velocity from 25 m/s to 12.8 m/s.  This caused the most egregious errors (mostly aloft) seen in wind analyses.  Actually changed many other portions of Maria analyses during earlier flights more subtly.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Mitigation—Slave reflectivity data already fixed the problem.  Slave aft data reanalyzed using a substitute 12.82 m/s Nyquist velocity.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33"/>
            <a:ext cx="7886700" cy="854075"/>
          </a:xfrm>
        </p:spPr>
        <p:txBody>
          <a:bodyPr/>
          <a:lstStyle/>
          <a:p>
            <a:pPr algn="ctr"/>
            <a:r>
              <a:rPr lang="en-US" dirty="0" smtClean="0"/>
              <a:t>Hurricane Irma 20170904H2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" b="6890"/>
          <a:stretch>
            <a:fillRect/>
          </a:stretch>
        </p:blipFill>
        <p:spPr>
          <a:xfrm>
            <a:off x="457200" y="1600207"/>
            <a:ext cx="8229600" cy="4038596"/>
          </a:xfrm>
        </p:spPr>
      </p:pic>
    </p:spTree>
    <p:extLst>
      <p:ext uri="{BB962C8B-B14F-4D97-AF65-F5344CB8AC3E}">
        <p14:creationId xmlns:p14="http://schemas.microsoft.com/office/powerpoint/2010/main" val="183977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88934"/>
            <a:ext cx="7886700" cy="993775"/>
          </a:xfrm>
        </p:spPr>
        <p:txBody>
          <a:bodyPr/>
          <a:lstStyle/>
          <a:p>
            <a:pPr algn="ctr"/>
            <a:r>
              <a:rPr lang="en-US" dirty="0" smtClean="0"/>
              <a:t>Hurricane Irma 20170904H2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3" y="1533527"/>
            <a:ext cx="7761925" cy="3876676"/>
          </a:xfrm>
        </p:spPr>
      </p:pic>
    </p:spTree>
    <p:extLst>
      <p:ext uri="{BB962C8B-B14F-4D97-AF65-F5344CB8AC3E}">
        <p14:creationId xmlns:p14="http://schemas.microsoft.com/office/powerpoint/2010/main" val="266463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88934"/>
            <a:ext cx="7886700" cy="993775"/>
          </a:xfrm>
        </p:spPr>
        <p:txBody>
          <a:bodyPr/>
          <a:lstStyle/>
          <a:p>
            <a:pPr algn="ctr"/>
            <a:r>
              <a:rPr lang="en-US" dirty="0" smtClean="0"/>
              <a:t>Hurricane Irma 20170904H2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22" y="1524000"/>
            <a:ext cx="7764128" cy="3962400"/>
          </a:xfrm>
        </p:spPr>
      </p:pic>
    </p:spTree>
    <p:extLst>
      <p:ext uri="{BB962C8B-B14F-4D97-AF65-F5344CB8AC3E}">
        <p14:creationId xmlns:p14="http://schemas.microsoft.com/office/powerpoint/2010/main" val="288993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Custom 1">
      <a:dk1>
        <a:srgbClr val="1100D2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3999</TotalTime>
  <Words>979</Words>
  <Application>Microsoft Macintosh PowerPoint</Application>
  <PresentationFormat>On-screen Show (4:3)</PresentationFormat>
  <Paragraphs>125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Calibri</vt:lpstr>
      <vt:lpstr>ＭＳ Ｐゴシック</vt:lpstr>
      <vt:lpstr>Times New Roman</vt:lpstr>
      <vt:lpstr>Arial</vt:lpstr>
      <vt:lpstr>1_Office Theme</vt:lpstr>
      <vt:lpstr>Black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New TDR in 2017 on NOAA 42</vt:lpstr>
      <vt:lpstr>2017 Hurricane-Season NOAA 42 Solid State TDR Issues</vt:lpstr>
      <vt:lpstr>Hurricane Irma 20170904H2</vt:lpstr>
      <vt:lpstr>Hurricane Irma 20170904H2</vt:lpstr>
      <vt:lpstr>Hurricane Irma 20170904H2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Basin-Scale HWRF Verification</vt:lpstr>
      <vt:lpstr>IRMA DATASET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</dc:creator>
  <cp:lastModifiedBy>Microsoft Office User</cp:lastModifiedBy>
  <cp:revision>474</cp:revision>
  <dcterms:created xsi:type="dcterms:W3CDTF">2006-08-16T00:00:00Z</dcterms:created>
  <dcterms:modified xsi:type="dcterms:W3CDTF">2017-10-23T20:00:14Z</dcterms:modified>
</cp:coreProperties>
</file>