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804" r:id="rId8"/>
  </p:sldMasterIdLst>
  <p:notesMasterIdLst>
    <p:notesMasterId r:id="rId60"/>
  </p:notesMasterIdLst>
  <p:sldIdLst>
    <p:sldId id="257" r:id="rId9"/>
    <p:sldId id="258" r:id="rId10"/>
    <p:sldId id="259" r:id="rId11"/>
    <p:sldId id="26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407" r:id="rId52"/>
    <p:sldId id="408" r:id="rId53"/>
    <p:sldId id="311" r:id="rId54"/>
    <p:sldId id="413" r:id="rId55"/>
    <p:sldId id="409" r:id="rId56"/>
    <p:sldId id="410" r:id="rId57"/>
    <p:sldId id="411" r:id="rId58"/>
    <p:sldId id="41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4660"/>
  </p:normalViewPr>
  <p:slideViewPr>
    <p:cSldViewPr>
      <p:cViewPr varScale="1">
        <p:scale>
          <a:sx n="173" d="100"/>
          <a:sy n="173" d="100"/>
        </p:scale>
        <p:origin x="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2B88E-EBD8-4D6B-8004-E399D23DDA96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A006C-930F-4166-9C4B-5EC4ECFC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02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24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05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26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E0A6-17A9-4E30-95BF-4DA51EA48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4750-8C34-4EB1-9E2D-2DC86E191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DE702-58D0-4420-B78C-690BCE16B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4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2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08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6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2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10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28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8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A851-8CB9-44D1-90B0-8231BBF36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4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90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5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76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22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51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29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359D-B827-417B-9CF8-3BD9D594C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9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03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53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67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35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79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31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4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09AB-ABCD-4BF7-830C-F18FE5EA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20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91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69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68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21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0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28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88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90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3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BD4C-54BD-4345-8699-619D38CDD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92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4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23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94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50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99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39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67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96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1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A5E6-6D95-4604-9FCF-901B4596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5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746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20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64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75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559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46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990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858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6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EBC59-F9B3-40EF-AECB-33E7C8F2C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819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733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52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936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641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363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87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86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522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7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A5AD-4F1E-4F03-A3E0-7E3D03496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518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758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51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0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813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67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48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12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4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CD00-7EE8-49A5-81F7-7A03A4F87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094C7-F741-48B5-ABF6-96603C33E285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9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6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4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6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8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837941-4EB0-0347-AE10-D5AA60678D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DBD36BF-CEFD-F74B-B8D4-B3D13D436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7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8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3.jpeg"/><Relationship Id="rId3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5.png"/><Relationship Id="rId3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87.png"/><Relationship Id="rId3" Type="http://schemas.openxmlformats.org/officeDocument/2006/relationships/image" Target="../media/image88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oml.noaa.gov/hrd/Storm_pages/irma2017/20170908IR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146875"/>
            <a:ext cx="3726052" cy="37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oml.noaa.gov/hrd/Storm_pages/irma2017/20170903IR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3" y="1148674"/>
            <a:ext cx="3728128" cy="37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228600"/>
            <a:ext cx="66294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Hurricane Irma Debrief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52800" y="6248451"/>
            <a:ext cx="2667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SzPct val="100000"/>
              <a:defRPr/>
            </a:pPr>
            <a:r>
              <a:rPr lang="en-US" sz="2200" dirty="0" smtClean="0">
                <a:solidFill>
                  <a:prstClr val="white"/>
                </a:solidFill>
                <a:ea typeface="ＭＳ Ｐゴシック" pitchFamily="34" charset="-128"/>
                <a:cs typeface="ＭＳ Ｐゴシック" charset="0"/>
              </a:rPr>
              <a:t>October </a:t>
            </a:r>
            <a:r>
              <a:rPr lang="en-US" sz="2200" dirty="0">
                <a:solidFill>
                  <a:prstClr val="white"/>
                </a:solidFill>
                <a:ea typeface="ＭＳ Ｐゴシック" pitchFamily="34" charset="-128"/>
                <a:cs typeface="ＭＳ Ｐゴシック" charset="0"/>
              </a:rPr>
              <a:t>4</a:t>
            </a:r>
            <a:r>
              <a:rPr lang="en-US" sz="2200" dirty="0" smtClean="0">
                <a:solidFill>
                  <a:prstClr val="white"/>
                </a:solidFill>
                <a:ea typeface="ＭＳ Ｐゴシック" pitchFamily="34" charset="-128"/>
                <a:cs typeface="ＭＳ Ｐゴシック" charset="0"/>
              </a:rPr>
              <a:t>, 2017</a:t>
            </a:r>
            <a:endParaRPr lang="en-US" sz="2200" dirty="0">
              <a:solidFill>
                <a:prstClr val="white"/>
              </a:solidFill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" y="5022914"/>
            <a:ext cx="8839200" cy="12192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Flight ops re-cap: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7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EMC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missions, 1 NHC fix mission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~66 P-3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flight hours;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~65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GPSsondes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; ~29 </a:t>
            </a:r>
            <a:r>
              <a:rPr lang="en-US" sz="28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IRsondes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; ~42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AXBTs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8 G-IV Synoptic surveillance missions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00200" y="1146927"/>
            <a:ext cx="259080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66"/>
                </a:solidFill>
                <a:latin typeface="Calibri" pitchFamily="34" charset="0"/>
              </a:rPr>
              <a:t>14Z 03 Sep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19803" y="1146927"/>
            <a:ext cx="2392552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66"/>
                </a:solidFill>
                <a:latin typeface="Calibri" pitchFamily="34" charset="0"/>
              </a:rPr>
              <a:t>12Z 08 Sep</a:t>
            </a:r>
          </a:p>
        </p:txBody>
      </p:sp>
      <p:sp>
        <p:nvSpPr>
          <p:cNvPr id="2" name="AutoShape 6" descr="http://www.aoml.noaa.gov/hrd/Storm_pages/arthur2014/20140703ARTHU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Dept of Commerce Sea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220153"/>
            <a:ext cx="564906" cy="56164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2" name="Picture 11" descr="NOA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8" y="6238311"/>
            <a:ext cx="533402" cy="533401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7743" y="-12152"/>
            <a:ext cx="2222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Hurricane Irma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Flight 170904H1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023" y="2458726"/>
            <a:ext cx="82578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white"/>
                </a:solidFill>
              </a:rPr>
              <a:t>Meteorological highlights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Irma a Cat 3 tracking south of due west in MDR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Experiencing light NW shear, moist environment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Generally symmetric distribution of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Indications of potential outer wind maximum on east (“downshear” left) and north (“</a:t>
            </a:r>
            <a:r>
              <a:rPr lang="en-US" sz="2000" dirty="0" err="1" smtClean="0">
                <a:solidFill>
                  <a:prstClr val="white"/>
                </a:solidFill>
              </a:rPr>
              <a:t>upshear</a:t>
            </a:r>
            <a:r>
              <a:rPr lang="en-US" sz="2000" dirty="0" smtClean="0">
                <a:solidFill>
                  <a:prstClr val="white"/>
                </a:solidFill>
              </a:rPr>
              <a:t>” left)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  <a:p>
            <a:r>
              <a:rPr lang="en-US" sz="2000" u="sng" dirty="0" smtClean="0">
                <a:solidFill>
                  <a:prstClr val="white"/>
                </a:solidFill>
              </a:rPr>
              <a:t>Mission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15 GPS dropsondes – </a:t>
            </a:r>
            <a:r>
              <a:rPr lang="en-US" sz="2000" dirty="0">
                <a:solidFill>
                  <a:prstClr val="white"/>
                </a:solidFill>
              </a:rPr>
              <a:t>7</a:t>
            </a:r>
            <a:r>
              <a:rPr lang="en-US" sz="2000" dirty="0" smtClean="0">
                <a:solidFill>
                  <a:prstClr val="white"/>
                </a:solidFill>
              </a:rPr>
              <a:t> HFIP at turn points (no drop on east turn point), 8 NHC at center/eyewall. One drop had no launch detect (NE eyewall)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4</a:t>
            </a:r>
            <a:r>
              <a:rPr lang="en-US" sz="2000" dirty="0" smtClean="0">
                <a:solidFill>
                  <a:prstClr val="white"/>
                </a:solidFill>
              </a:rPr>
              <a:t> AXBT in combo with eyewall drops, 3 failed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Coordinated first SE-NW leg with CYGNSS overpass for Ocean Winds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7522" y="785830"/>
            <a:ext cx="3402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LPS: Rob Rogers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Radar (air): Sim </a:t>
            </a:r>
            <a:r>
              <a:rPr lang="en-US" dirty="0" err="1" smtClean="0">
                <a:solidFill>
                  <a:prstClr val="white"/>
                </a:solidFill>
              </a:rPr>
              <a:t>Aberson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Radar (ground): John </a:t>
            </a:r>
            <a:r>
              <a:rPr lang="en-US" dirty="0" err="1" smtClean="0">
                <a:solidFill>
                  <a:prstClr val="white"/>
                </a:solidFill>
              </a:rPr>
              <a:t>Gamache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Dropsonde/PBL: Kathryn </a:t>
            </a:r>
            <a:r>
              <a:rPr lang="en-US" dirty="0" err="1" smtClean="0">
                <a:solidFill>
                  <a:prstClr val="white"/>
                </a:solidFill>
              </a:rPr>
              <a:t>Sellwood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9697" y="1110539"/>
            <a:ext cx="385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CIMSS 850-200 </a:t>
            </a:r>
            <a:r>
              <a:rPr lang="en-US" dirty="0" err="1" smtClean="0">
                <a:solidFill>
                  <a:prstClr val="white"/>
                </a:solidFill>
              </a:rPr>
              <a:t>hPa</a:t>
            </a:r>
            <a:r>
              <a:rPr lang="en-US" dirty="0" smtClean="0">
                <a:solidFill>
                  <a:prstClr val="white"/>
                </a:solidFill>
              </a:rPr>
              <a:t> shear 12 UTC Sep 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6723" y="1134882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TPW 12 UTC Sep 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3541" y="55670"/>
            <a:ext cx="444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Environmental conditions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118" y="1743261"/>
            <a:ext cx="4080314" cy="3539066"/>
            <a:chOff x="1329266" y="1794933"/>
            <a:chExt cx="5020735" cy="476351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/>
            <a:srcRect l="37753" t="24640" r="3678" b="4379"/>
            <a:stretch/>
          </p:blipFill>
          <p:spPr>
            <a:xfrm>
              <a:off x="1329266" y="1794933"/>
              <a:ext cx="5020734" cy="45974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 cstate="print"/>
            <a:srcRect t="95621"/>
            <a:stretch/>
          </p:blipFill>
          <p:spPr>
            <a:xfrm>
              <a:off x="1329267" y="6392334"/>
              <a:ext cx="5020734" cy="16611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553352" y="1743261"/>
            <a:ext cx="4089403" cy="3415648"/>
            <a:chOff x="1566330" y="4559827"/>
            <a:chExt cx="3810002" cy="2949308"/>
          </a:xfrm>
        </p:grpSpPr>
        <p:grpSp>
          <p:nvGrpSpPr>
            <p:cNvPr id="29" name="Group 28"/>
            <p:cNvGrpSpPr/>
            <p:nvPr/>
          </p:nvGrpSpPr>
          <p:grpSpPr>
            <a:xfrm>
              <a:off x="1566330" y="4559827"/>
              <a:ext cx="3810002" cy="2949308"/>
              <a:chOff x="1574798" y="4331227"/>
              <a:chExt cx="3810002" cy="2949308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25730" t="20198" r="33608" b="4872"/>
              <a:stretch/>
            </p:blipFill>
            <p:spPr>
              <a:xfrm>
                <a:off x="1583266" y="4331227"/>
                <a:ext cx="3801534" cy="287390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95041"/>
              <a:stretch/>
            </p:blipFill>
            <p:spPr>
              <a:xfrm>
                <a:off x="1574798" y="7205133"/>
                <a:ext cx="3801534" cy="75402"/>
              </a:xfrm>
              <a:prstGeom prst="rect">
                <a:avLst/>
              </a:prstGeom>
            </p:spPr>
          </p:pic>
        </p:grp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/>
            <a:srcRect r="63058" b="95041"/>
            <a:stretch/>
          </p:blipFill>
          <p:spPr>
            <a:xfrm>
              <a:off x="1566330" y="4559827"/>
              <a:ext cx="1725086" cy="9262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57229" y="5538099"/>
            <a:ext cx="7515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Shear 5-10 </a:t>
            </a:r>
            <a:r>
              <a:rPr lang="en-US" sz="2400" dirty="0" err="1" smtClean="0">
                <a:solidFill>
                  <a:prstClr val="white"/>
                </a:solidFill>
              </a:rPr>
              <a:t>kt</a:t>
            </a:r>
            <a:r>
              <a:rPr lang="en-US" sz="2400" dirty="0" smtClean="0">
                <a:solidFill>
                  <a:prstClr val="white"/>
                </a:solidFill>
              </a:rPr>
              <a:t> from NW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Moist low-levels all around, except slight dry air on NW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76710" y="111580"/>
            <a:ext cx="329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Satellite presentation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380" y="610041"/>
            <a:ext cx="324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GOES-13 IR valid 1015 UTC Sep 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286" y="3609526"/>
            <a:ext cx="373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F-18 91 GHz PCT valid 1011 UTC Sep 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962" y="652342"/>
            <a:ext cx="334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GOES-13 Vis valid 1015 UTC Sep 4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776" y="1093057"/>
            <a:ext cx="2516521" cy="2516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1831" y="1081567"/>
            <a:ext cx="2553019" cy="25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5624" y="4050190"/>
            <a:ext cx="2626266" cy="2626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9198" y="4324781"/>
            <a:ext cx="505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Eye clearing out, cold cloud tops symmetrically distributed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Moderate levels of ice scattering, small core of high scattering on north (USL) side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5999" y="301557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Model guidance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324" y="1582555"/>
            <a:ext cx="4376002" cy="2904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4163" y="1582555"/>
            <a:ext cx="3778996" cy="31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5650" y="418289"/>
            <a:ext cx="1932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Flight tracks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648" y="1326283"/>
            <a:ext cx="33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Planned flight track for 170904H1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269" y="1383036"/>
            <a:ext cx="31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Actual flight track for 170904H1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4" y="1695615"/>
            <a:ext cx="4385773" cy="3388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l="15268" t="18000" r="60893" b="16500"/>
          <a:stretch/>
        </p:blipFill>
        <p:spPr>
          <a:xfrm>
            <a:off x="5046083" y="1777015"/>
            <a:ext cx="3369714" cy="3306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2604" y="5395963"/>
            <a:ext cx="6373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First SE-NW leg aligned with CYGNSS overpass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82478" y="577315"/>
            <a:ext cx="336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Winds and reflectivity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6" y="1465243"/>
            <a:ext cx="7357147" cy="3519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616" y="5349456"/>
            <a:ext cx="4106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Nearly perfectly aligned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25" y="585900"/>
            <a:ext cx="5356613" cy="2527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25" y="3455274"/>
            <a:ext cx="5356613" cy="2524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9090" y="-14442"/>
            <a:ext cx="336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Winds and reflectivity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5916" y="306082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0171" y="596744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9151" y="309125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W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1695" y="599787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W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3246" y="6274924"/>
            <a:ext cx="420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Outer wind max on east side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20170904H2	AL11	 IRMA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505" y="726483"/>
            <a:ext cx="3024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LPS: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Zawislak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Radar: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Zhang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Dropsonde: Zawislak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Ground Radar: Reasor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2874" y="738650"/>
            <a:ext cx="571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Takeoff: 2009 UTC, Landing: 0321 UTC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Rotated Figure-4, 8-10 kft, 105 nm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Dropsondes at turn points and each center pass 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AXBT (NE turn point, and center)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Macintosh HD:Users:zawislak:Desktop:HFP:2017:Irma:20170904H2:ftk_170904H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t="6734" r="16487" b="4133"/>
          <a:stretch/>
        </p:blipFill>
        <p:spPr bwMode="auto">
          <a:xfrm>
            <a:off x="4497321" y="2324807"/>
            <a:ext cx="4646705" cy="442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20170904.2115.goes13.x.ir1km.11LIRMA.115kts-944mb-167N-539W.100p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2346474"/>
            <a:ext cx="4389120" cy="4389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151" y="2562393"/>
            <a:ext cx="1846451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944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mb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/ 105 kt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816447" y="2653983"/>
            <a:ext cx="950091" cy="23800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55264" y="2653983"/>
            <a:ext cx="0" cy="55558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1126" y="5675956"/>
            <a:ext cx="2616226" cy="101566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MOTION (12 kt)</a:t>
            </a:r>
          </a:p>
          <a:p>
            <a:pPr defTabSz="457200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SHIPS SHEAR (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kt)</a:t>
            </a: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2114 UTC (Arrival at IP)</a:t>
            </a:r>
          </a:p>
          <a:p>
            <a:pPr defTabSz="457200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" name="Picture 10" descr="aal11_2017090412_intensity_earl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9" b="14269"/>
          <a:stretch/>
        </p:blipFill>
        <p:spPr>
          <a:xfrm>
            <a:off x="4834480" y="1920426"/>
            <a:ext cx="2806955" cy="1750435"/>
          </a:xfrm>
          <a:prstGeom prst="rect">
            <a:avLst/>
          </a:prstGeom>
        </p:spPr>
      </p:pic>
      <p:pic>
        <p:nvPicPr>
          <p:cNvPr id="13" name="Picture 12" descr="aal11_2017090412_track_earl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4" b="8628"/>
          <a:stretch/>
        </p:blipFill>
        <p:spPr>
          <a:xfrm>
            <a:off x="6034627" y="5239270"/>
            <a:ext cx="3021263" cy="16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20170904H2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068082"/>
            <a:ext cx="4572000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SSMIS-18 at 2124 Z (Arrival at IP)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 descr="20170904.2124.f18.x.91h_1deg.11LIRMA.115kts-944mb-167N-539W.67p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507"/>
            <a:ext cx="4572000" cy="4572000"/>
          </a:xfrm>
          <a:prstGeom prst="rect">
            <a:avLst/>
          </a:prstGeom>
        </p:spPr>
      </p:pic>
      <p:pic>
        <p:nvPicPr>
          <p:cNvPr id="3" name="Picture 2" descr="20170904.2115.goes13.x.ir1km.11LIRMA.115kts-944mb-167N-539W.100p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7507"/>
            <a:ext cx="4572000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1066796"/>
            <a:ext cx="4572000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IR at 2115 Z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0543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Suggests that ERC is ongoing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4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20170904H2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FLVL_IRMA_NOAA_2017090419_instor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3" y="461668"/>
            <a:ext cx="8530884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2788" y="1371600"/>
            <a:ext cx="8763000" cy="4800600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Missions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Overview 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Reasor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Science Discussions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170903H1 TDR (Zawislak)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170904H1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TDR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(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Rogers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170904H2 TDR (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Zawislak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170905H1 TDR (Rogers)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170905H2 TDR (Zawislak)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170908H1 TDR (Zawislak)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170908H2 TDR (</a:t>
            </a:r>
            <a:r>
              <a:rPr kumimoji="0" lang="en-US" sz="3200" b="0" i="0" u="none" strike="noStrike" kern="1200" cap="none" spc="0" normalizeH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Bucci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)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Landfall Teams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Glider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20170904H2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Picture 5" descr="2138Z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13433" r="16618" b="11986"/>
          <a:stretch/>
        </p:blipFill>
        <p:spPr>
          <a:xfrm>
            <a:off x="1074644" y="571153"/>
            <a:ext cx="3355042" cy="3385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4645" y="57120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2138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9" t="28402" r="32756" b="32825"/>
          <a:stretch/>
        </p:blipFill>
        <p:spPr>
          <a:xfrm>
            <a:off x="1074644" y="3956833"/>
            <a:ext cx="3355042" cy="2781175"/>
          </a:xfrm>
          <a:prstGeom prst="rect">
            <a:avLst/>
          </a:prstGeom>
        </p:spPr>
      </p:pic>
      <p:pic>
        <p:nvPicPr>
          <p:cNvPr id="8" name="Picture 7" descr="2306Z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1" t="13358" r="12415" b="14043"/>
          <a:stretch/>
        </p:blipFill>
        <p:spPr>
          <a:xfrm>
            <a:off x="4429713" y="584573"/>
            <a:ext cx="3677587" cy="3392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29689" y="569716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2306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4645" y="3964002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34425" r="30497" b="33954"/>
          <a:stretch/>
        </p:blipFill>
        <p:spPr>
          <a:xfrm>
            <a:off x="4429685" y="3956832"/>
            <a:ext cx="3677589" cy="2781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29684" y="3962516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2315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644342" y="1630950"/>
            <a:ext cx="668923" cy="7085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74669" y="1211544"/>
            <a:ext cx="211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Remnant eyewall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8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20170904H2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 descr="0019Z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21212" r="17436" b="14596"/>
          <a:stretch/>
        </p:blipFill>
        <p:spPr>
          <a:xfrm>
            <a:off x="1146721" y="576884"/>
            <a:ext cx="3484310" cy="33871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6723" y="57120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0019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31414" r="29368" b="33578"/>
          <a:stretch/>
        </p:blipFill>
        <p:spPr>
          <a:xfrm>
            <a:off x="1147062" y="3964051"/>
            <a:ext cx="3483970" cy="27739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7062" y="3945179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0015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0149Z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19891" r="20046" b="18324"/>
          <a:stretch/>
        </p:blipFill>
        <p:spPr>
          <a:xfrm>
            <a:off x="4631054" y="569665"/>
            <a:ext cx="3407477" cy="33930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31031" y="569716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0149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32543" r="33132" b="34331"/>
          <a:stretch/>
        </p:blipFill>
        <p:spPr>
          <a:xfrm>
            <a:off x="4631031" y="3945223"/>
            <a:ext cx="3407474" cy="27927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1028" y="3962516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0145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00347" y="1537372"/>
            <a:ext cx="668923" cy="7085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45815" y="1176422"/>
            <a:ext cx="211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ERC Complete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6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492024"/>
            <a:ext cx="91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Summary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338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Problems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5482539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Expendables: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037662"/>
            <a:ext cx="9144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T/O: 944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105 kt  (18 UTC, NHC); IP: 115 kt (21 UTC, NHC)</a:t>
            </a:r>
          </a:p>
          <a:p>
            <a:pPr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L/D: 943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120 kt (03 UTC, NHC)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to intensify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 SFMR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wind 120 kt, FL 138 kt)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Passes: 2140, 2307, 0020, and 0149 UTC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 of ERC, intensifying (beginning of RI) </a:t>
            </a:r>
            <a:r>
              <a:rPr lang="mr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 during ERC? </a:t>
            </a:r>
          </a:p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expansion of azimuthal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overage, eye diameter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3557986"/>
            <a:ext cx="914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 with altitude in the TDR sweeps. Related to a swap GPS unit prior to the flight. Resolved on the final outbound leg, so no data sent to EMC.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TDR restarted at 0100 UTC prior to final pass.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of 2 AXBT did not provide data (center)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sonde had a late launch detect / flagged as fast fall (not transmitted)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7844" y="6020625"/>
            <a:ext cx="4339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Dropsondes (8 HFIP, 4 NHC)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AXBTs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20170904H2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9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7743" y="-12152"/>
            <a:ext cx="2222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Hurricane Irma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Flight 170905H1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244" y="2095193"/>
            <a:ext cx="89787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white"/>
                </a:solidFill>
              </a:rPr>
              <a:t>Meteorological highlights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Irma becomes a Cat 5 during mission, tracking west approaching NE lesser Antilles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Still light NW shear, moist environment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Eye cleared out, nice stadium effect, ring of high ice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Deep layer of extremely strong (&gt; 70 m/s) winds in NE eyewall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Outer wind maxima evident from radar vertical cross sections on SW, NE sides (not as clear from flight-level though); no clear indication that an eyewall replacement occurred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  <a:p>
            <a:r>
              <a:rPr lang="en-US" sz="2000" u="sng" dirty="0" smtClean="0">
                <a:solidFill>
                  <a:prstClr val="white"/>
                </a:solidFill>
              </a:rPr>
              <a:t>Mission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Rotated fig-4; 9 GPS dropsondes – 6 HFIP at turn points, 3 NHC at center. All worked.  No AXBTs.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Coordinated first SE-NW leg with CYGNSS overpass for Ocean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Mission had to be aborted during third center pass because of a/c vibration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7522" y="785830"/>
            <a:ext cx="3402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LPS: Rob Rogers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Radar (air): Sim </a:t>
            </a:r>
            <a:r>
              <a:rPr lang="en-US" dirty="0" err="1" smtClean="0">
                <a:solidFill>
                  <a:prstClr val="white"/>
                </a:solidFill>
              </a:rPr>
              <a:t>Aberson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Radar (ground): John </a:t>
            </a:r>
            <a:r>
              <a:rPr lang="en-US" dirty="0" err="1" smtClean="0">
                <a:solidFill>
                  <a:prstClr val="white"/>
                </a:solidFill>
              </a:rPr>
              <a:t>Gamache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Dropsonde/PBL: Kathryn </a:t>
            </a:r>
            <a:r>
              <a:rPr lang="en-US" dirty="0" err="1" smtClean="0">
                <a:solidFill>
                  <a:prstClr val="white"/>
                </a:solidFill>
              </a:rPr>
              <a:t>Sellwood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813" y="1189051"/>
            <a:ext cx="385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CIMSS 850-200 </a:t>
            </a:r>
            <a:r>
              <a:rPr lang="en-US" dirty="0" err="1" smtClean="0">
                <a:solidFill>
                  <a:prstClr val="white"/>
                </a:solidFill>
              </a:rPr>
              <a:t>hPa</a:t>
            </a:r>
            <a:r>
              <a:rPr lang="en-US" dirty="0" smtClean="0">
                <a:solidFill>
                  <a:prstClr val="white"/>
                </a:solidFill>
              </a:rPr>
              <a:t> shear 12 UTC Sep 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0027" y="1213394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TPW 12 UTC Sep 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5687" y="55670"/>
            <a:ext cx="4964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Environmental conditions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71644" y="1689427"/>
            <a:ext cx="4124934" cy="3835319"/>
            <a:chOff x="2063263" y="106193"/>
            <a:chExt cx="4396152" cy="4448758"/>
          </a:xfrm>
        </p:grpSpPr>
        <p:sp>
          <p:nvSpPr>
            <p:cNvPr id="34" name="TextBox 33"/>
            <p:cNvSpPr txBox="1"/>
            <p:nvPr/>
          </p:nvSpPr>
          <p:spPr>
            <a:xfrm>
              <a:off x="3275136" y="4108117"/>
              <a:ext cx="379608" cy="321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" cstate="print"/>
            <a:srcRect l="35439" t="28824" r="13278" b="5114"/>
            <a:stretch/>
          </p:blipFill>
          <p:spPr>
            <a:xfrm>
              <a:off x="2063263" y="106193"/>
              <a:ext cx="4396152" cy="427892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 cstate="print"/>
            <a:srcRect t="94887"/>
            <a:stretch/>
          </p:blipFill>
          <p:spPr>
            <a:xfrm>
              <a:off x="2063263" y="4385117"/>
              <a:ext cx="4396152" cy="16983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637497" y="1675209"/>
            <a:ext cx="4165538" cy="3703117"/>
            <a:chOff x="1368963" y="4435432"/>
            <a:chExt cx="4165538" cy="31149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/>
            <a:srcRect l="22123" t="33077" r="44031" b="5692"/>
            <a:stretch/>
          </p:blipFill>
          <p:spPr>
            <a:xfrm>
              <a:off x="1380685" y="4461747"/>
              <a:ext cx="4153816" cy="300585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/>
            <a:srcRect r="63231" b="94615"/>
            <a:stretch/>
          </p:blipFill>
          <p:spPr>
            <a:xfrm>
              <a:off x="1380685" y="4435432"/>
              <a:ext cx="2434367" cy="14259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/>
            <a:srcRect t="95231"/>
            <a:stretch/>
          </p:blipFill>
          <p:spPr>
            <a:xfrm flipV="1">
              <a:off x="1368963" y="7470889"/>
              <a:ext cx="4164330" cy="79443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1823878" y="5763594"/>
            <a:ext cx="456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Shear &lt; 10 </a:t>
            </a:r>
            <a:r>
              <a:rPr lang="en-US" sz="2800" dirty="0" err="1" smtClean="0">
                <a:solidFill>
                  <a:prstClr val="white"/>
                </a:solidFill>
              </a:rPr>
              <a:t>kt</a:t>
            </a:r>
            <a:r>
              <a:rPr lang="en-US" sz="2800" dirty="0" smtClean="0">
                <a:solidFill>
                  <a:prstClr val="white"/>
                </a:solidFill>
              </a:rPr>
              <a:t> from NW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Moist low-levels all around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8387" y="1904"/>
            <a:ext cx="3743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Satellite presentation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380" y="610041"/>
            <a:ext cx="324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GOES-13 IR valid 1145 UTC Sep 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516" y="3638556"/>
            <a:ext cx="373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F-17 91 GHz PCT valid 1058 UTC Sep 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962" y="652342"/>
            <a:ext cx="334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GOES-13 Vis valid 1145 UTC Sep 5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088" y="1070453"/>
            <a:ext cx="2568155" cy="2568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8482" y="1010649"/>
            <a:ext cx="2591463" cy="25914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578" y="4025482"/>
            <a:ext cx="2660665" cy="26606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84995" y="4648026"/>
            <a:ext cx="43789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Eye cleared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Ring of high ice scattering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7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5999" y="301557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Model guidance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77" y="1630282"/>
            <a:ext cx="3867801" cy="3216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250" y="1630281"/>
            <a:ext cx="4194003" cy="32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5650" y="418289"/>
            <a:ext cx="1932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Flight tracks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648" y="1326283"/>
            <a:ext cx="33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Planned flight track for 170905H1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269" y="1383036"/>
            <a:ext cx="31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Actual flight track for 170905H1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8092" y="5395963"/>
            <a:ext cx="6373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First SE-NW leg aligned with CYGNSS overpass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/>
          <a:srcRect l="20783" t="26148" r="58025" b="27876"/>
          <a:stretch/>
        </p:blipFill>
        <p:spPr>
          <a:xfrm>
            <a:off x="4808945" y="1895688"/>
            <a:ext cx="3670737" cy="3145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r="17429"/>
          <a:stretch/>
        </p:blipFill>
        <p:spPr>
          <a:xfrm>
            <a:off x="689233" y="1752370"/>
            <a:ext cx="3608090" cy="34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2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82478" y="577315"/>
            <a:ext cx="336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Winds and reflectivity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2636" y="4844526"/>
            <a:ext cx="5161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Very well aligned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Winds ~ 75 m/s at 2 km in N eyewall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08" y="1504288"/>
            <a:ext cx="6138334" cy="293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29090" y="-14442"/>
            <a:ext cx="336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Winds and reflectivity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3620" y="293281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3867" y="570227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6338" y="2963240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SW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4601" y="5705268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SW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9242" y="6118927"/>
            <a:ext cx="6349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Eyewall winds off the scale on NE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Outer wind max, extensive </a:t>
            </a:r>
            <a:r>
              <a:rPr lang="en-US" sz="2000" dirty="0" err="1" smtClean="0">
                <a:solidFill>
                  <a:prstClr val="white"/>
                </a:solidFill>
              </a:rPr>
              <a:t>stratiform</a:t>
            </a:r>
            <a:r>
              <a:rPr lang="en-US" sz="2000" dirty="0" smtClean="0">
                <a:solidFill>
                  <a:prstClr val="white"/>
                </a:solidFill>
              </a:rPr>
              <a:t> shield on NE side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2" y="3371343"/>
            <a:ext cx="5019018" cy="2365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46" y="592714"/>
            <a:ext cx="5029169" cy="23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84702" y="1524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Overview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05352" y="990600"/>
            <a:ext cx="8786247" cy="57912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Purpose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EMC-tasked TDR data collection targeting 00 UTC and 12 UTC HWRF cycles</a:t>
            </a:r>
            <a:endParaRPr lang="en-US" sz="28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Target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: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MH Irma on 03-08 Sep during its approach to the lesser Antilles, and again as it neared south Florida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Background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Irma was a major hurricane when missions began. It maintained major hurricane status until its landfall in SW Florida.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lvl="0" indent="-342900">
              <a:spcBef>
                <a:spcPts val="600"/>
              </a:spcBef>
              <a:defRPr/>
            </a:pP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Mission highlights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Sampled intense TC w/ significant U.S. impact; transmitted recon data for HWRF DA (00Z &amp; 12Z)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20170905H2	AL11	 IRMA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505" y="726483"/>
            <a:ext cx="3024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LPS: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Zawislak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Radar: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Zhang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Dropsonde: Zawislak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Ground Radar: Reasor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2874" y="490209"/>
            <a:ext cx="571604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Takeoff: 2034 UTC, Landing: 0247 UTC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Rotated Figure-4, 8-10 kft, 105 nm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Dropsondes at turn points and each center pass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max. wind sondes  (1 for CYGNSS leg)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CYGNSS coordination, WP #3-4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1" name="Picture 10" descr="Macintosh HD:Users:zawislak:Desktop:HFP:2017:Irma:20170905H2:ftk_170905H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t="6369" r="24772" b="4935"/>
          <a:stretch/>
        </p:blipFill>
        <p:spPr bwMode="auto">
          <a:xfrm>
            <a:off x="5247176" y="2215926"/>
            <a:ext cx="3577836" cy="451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20170905.2115.goes13.x.ir1km.11LIRMA.160kts-926mb-169N-592W.100p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2330984"/>
            <a:ext cx="4389120" cy="4389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151" y="2547504"/>
            <a:ext cx="1846451" cy="6463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926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mb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/ 160 kt (Gust 190 kt)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816448" y="2653931"/>
            <a:ext cx="950092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55264" y="2653931"/>
            <a:ext cx="189207" cy="8423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126" y="5675956"/>
            <a:ext cx="2616226" cy="101566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MOTION (12 kt)</a:t>
            </a:r>
          </a:p>
          <a:p>
            <a:pPr defTabSz="457200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SHIPS SHEAR (12 kt)</a:t>
            </a: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2108 UTC (Arrival at IP)</a:t>
            </a:r>
          </a:p>
          <a:p>
            <a:pPr defTabSz="457200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2" name="Picture 11" descr="aal11_2017090512_intensity_earl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6" b="13620"/>
          <a:stretch/>
        </p:blipFill>
        <p:spPr>
          <a:xfrm>
            <a:off x="4580453" y="1998971"/>
            <a:ext cx="2518179" cy="1589880"/>
          </a:xfrm>
          <a:prstGeom prst="rect">
            <a:avLst/>
          </a:prstGeom>
        </p:spPr>
      </p:pic>
      <p:pic>
        <p:nvPicPr>
          <p:cNvPr id="14" name="Picture 13" descr="aal11_2017090512_track_earl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8849"/>
          <a:stretch/>
        </p:blipFill>
        <p:spPr>
          <a:xfrm>
            <a:off x="6483684" y="5172294"/>
            <a:ext cx="2660316" cy="16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20170905H2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LVL_IRMA_NOAA_2017090519_instor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3" y="728468"/>
            <a:ext cx="7083177" cy="6129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332" y="4704838"/>
            <a:ext cx="2419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Abbreviated inbound on CYGNSS coordinated leg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 10° clockwise 235-055°; 2230 UTC) 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569394" y="4251158"/>
            <a:ext cx="147053" cy="453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16435" y="2820738"/>
            <a:ext cx="2138947" cy="1430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6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20170905H2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 descr="2136Z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t="9370" r="24610" b="16616"/>
          <a:stretch/>
        </p:blipFill>
        <p:spPr>
          <a:xfrm>
            <a:off x="1242589" y="602234"/>
            <a:ext cx="3264536" cy="3361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42591" y="58734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2136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2244Z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8" t="11624" r="22261" b="17558"/>
          <a:stretch/>
        </p:blipFill>
        <p:spPr>
          <a:xfrm>
            <a:off x="4507130" y="602235"/>
            <a:ext cx="3330031" cy="33617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07131" y="58734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2244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25490" r="29303" b="29519"/>
          <a:stretch/>
        </p:blipFill>
        <p:spPr>
          <a:xfrm>
            <a:off x="1242590" y="3964052"/>
            <a:ext cx="3264537" cy="28939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2591" y="3964002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3" t="23675" r="28940" b="29518"/>
          <a:stretch/>
        </p:blipFill>
        <p:spPr>
          <a:xfrm>
            <a:off x="4507128" y="3964053"/>
            <a:ext cx="3330035" cy="28939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07126" y="3962516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20170905H2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2357Z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t="6190" r="20347" b="17579"/>
          <a:stretch/>
        </p:blipFill>
        <p:spPr>
          <a:xfrm>
            <a:off x="1242589" y="602287"/>
            <a:ext cx="3371598" cy="33303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2591" y="58734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2357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23675" r="32571" b="32389"/>
          <a:stretch/>
        </p:blipFill>
        <p:spPr>
          <a:xfrm>
            <a:off x="1242589" y="3932606"/>
            <a:ext cx="3371598" cy="29253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2591" y="3932614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0015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25251" r="27261" b="32211"/>
          <a:stretch/>
        </p:blipFill>
        <p:spPr>
          <a:xfrm>
            <a:off x="4614187" y="3927828"/>
            <a:ext cx="3222974" cy="29302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14189" y="3927783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87" y="602287"/>
            <a:ext cx="3222974" cy="33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4614189" y="58734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0117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20170905H2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 descr="170905H2_ws_dbz_planvi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769"/>
            <a:ext cx="9144000" cy="43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462142"/>
            <a:ext cx="91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Summary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852362"/>
            <a:ext cx="514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Problems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5445879"/>
            <a:ext cx="514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Expendables: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992891"/>
            <a:ext cx="91440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T/O: 926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160 kt 	(G 190)		L/D: 914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160 kt (G 195)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 complete; remained fairly steady state </a:t>
            </a:r>
          </a:p>
          <a:p>
            <a:pPr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 SFMR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wind 158 kt, FL 170 kt)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Centers: 2138, 2245, 0003, and 0121 UTC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TDR analyses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maximum wind sondes (1 for CYGNSS)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coordination for CYGNSS on 2</a:t>
            </a:r>
            <a:r>
              <a:rPr lang="en-US" sz="20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</a:t>
            </a:r>
          </a:p>
          <a:p>
            <a:pPr lvl="1"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Considered the best coordination</a:t>
            </a:r>
          </a:p>
          <a:p>
            <a:pPr lvl="1" defTabSz="45720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of the season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482288"/>
            <a:ext cx="442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associated with </a:t>
            </a:r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QC’ing</a:t>
            </a: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maximum wind sondes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" y="6150114"/>
            <a:ext cx="458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Dropsondes (8 HFIP, 6 NHC, 1 NESDIS)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20170905H2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 descr="IMG_05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61" y="2096746"/>
            <a:ext cx="3570940" cy="47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9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20170908H1	AL11	 IRMA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505" y="726483"/>
            <a:ext cx="3024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LPS: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Zawislak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Radar: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Holbach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Dropsonde: Dunion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Ground Radar: Gamache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4842" y="523272"/>
            <a:ext cx="59276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Takeoff: 0724 UTC, Landing: 1532 UTC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Rotated Figure-4, 8-10 kft, 90 nm (truncation needed)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sonde/AXBT at turns,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center,1 max. wind 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 regular sondes (center, other max. wind)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fixes on each pass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 occurring</a:t>
            </a:r>
          </a:p>
        </p:txBody>
      </p:sp>
      <p:pic>
        <p:nvPicPr>
          <p:cNvPr id="3" name="Picture 2" descr="20170908.0915.goes13.x.ir1km.11LIRMA.140kts-925mb-215N-732W.100p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2346474"/>
            <a:ext cx="4389120" cy="4389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151" y="2560820"/>
            <a:ext cx="1846451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920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mb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/ 145 kt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566737" y="2627687"/>
            <a:ext cx="1185730" cy="30246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755290" y="2831201"/>
            <a:ext cx="535999" cy="931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126" y="5675956"/>
            <a:ext cx="2616226" cy="101566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MOTION (14 kt)</a:t>
            </a:r>
          </a:p>
          <a:p>
            <a:pPr defTabSz="457200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SHIPS SHEAR (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kt)</a:t>
            </a: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0919 UTC (Arrival at IP)</a:t>
            </a:r>
          </a:p>
          <a:p>
            <a:pPr defTabSz="457200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7" name="Picture 16" descr="Macintosh HD:Users:zawislak:Desktop:HFP:2017:Irma:20170908H1:ftk_170908H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6672" r="18811" b="4782"/>
          <a:stretch/>
        </p:blipFill>
        <p:spPr bwMode="auto">
          <a:xfrm>
            <a:off x="4593847" y="2351466"/>
            <a:ext cx="4448675" cy="438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al11_2017090800_intensity_earl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 b="13051"/>
          <a:stretch/>
        </p:blipFill>
        <p:spPr>
          <a:xfrm>
            <a:off x="6216314" y="1916118"/>
            <a:ext cx="2919759" cy="1829132"/>
          </a:xfrm>
          <a:prstGeom prst="rect">
            <a:avLst/>
          </a:prstGeom>
        </p:spPr>
      </p:pic>
      <p:pic>
        <p:nvPicPr>
          <p:cNvPr id="13" name="Picture 12" descr="aal11_2017090800_track_earl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14490" r="8178" b="8572"/>
          <a:stretch/>
        </p:blipFill>
        <p:spPr>
          <a:xfrm>
            <a:off x="4598763" y="4833995"/>
            <a:ext cx="2459789" cy="19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20170908H1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880930"/>
            <a:ext cx="4572000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AMSR2 at 0616 Z (1 hr before T/O)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879644"/>
            <a:ext cx="4572000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IR at 0615 Z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Picture 6" descr="Macintosh HD:Users:zawislak:Desktop:20170908.0616.gcomw1.x.pct.11LIRMA.140kts-925mb-215N-732W.95p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1124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170908.0615.goes13.x.ir1km.11LIRMA.150kts-919mb-211N-718W.100p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1124"/>
            <a:ext cx="457200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17371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Experiencing ERC (2</a:t>
            </a:r>
            <a:r>
              <a:rPr lang="en-US" baseline="30000" dirty="0" smtClean="0">
                <a:solidFill>
                  <a:prstClr val="black"/>
                </a:solidFill>
                <a:latin typeface="Arial"/>
                <a:cs typeface="Arial"/>
              </a:rPr>
              <a:t>nd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of Irma deployments)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9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20170908H1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LVL_IRMA_NOAA_20170908H1_instor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5"/>
            <a:ext cx="6461760" cy="5077968"/>
          </a:xfrm>
          <a:prstGeom prst="rect">
            <a:avLst/>
          </a:prstGeom>
        </p:spPr>
      </p:pic>
      <p:pic>
        <p:nvPicPr>
          <p:cNvPr id="5" name="Picture 4" descr="IMG_067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t="4068" r="9314" b="13850"/>
          <a:stretch/>
        </p:blipFill>
        <p:spPr>
          <a:xfrm>
            <a:off x="5229412" y="3541109"/>
            <a:ext cx="3914588" cy="3316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0762" y="922425"/>
            <a:ext cx="2259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Required truncation due to airspace constraint;</a:t>
            </a:r>
          </a:p>
          <a:p>
            <a:pPr defTabSz="457200"/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Hazard avoidance led to rotation of pattern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2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20170908H1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81" y="587293"/>
            <a:ext cx="3596227" cy="336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096755" y="58734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0939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8" t="29908" r="28232" b="34331"/>
          <a:stretch/>
        </p:blipFill>
        <p:spPr>
          <a:xfrm>
            <a:off x="1096781" y="3947621"/>
            <a:ext cx="3596231" cy="29104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6755" y="3947570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0930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3"/>
          <a:stretch/>
        </p:blipFill>
        <p:spPr bwMode="auto">
          <a:xfrm>
            <a:off x="4692982" y="587293"/>
            <a:ext cx="3345524" cy="336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4692987" y="58734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1101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28195" r="32379" b="31903"/>
          <a:stretch/>
        </p:blipFill>
        <p:spPr>
          <a:xfrm>
            <a:off x="4692987" y="3962562"/>
            <a:ext cx="3345520" cy="289548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92984" y="3962516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1100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2517886" y="1978526"/>
            <a:ext cx="365070" cy="1390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125582" y="2406316"/>
            <a:ext cx="757376" cy="962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4211" y="3371334"/>
            <a:ext cx="211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Remnant eyewall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2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28600"/>
            <a:ext cx="67818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Overview (local times)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0" y="1219200"/>
            <a:ext cx="8534400" cy="52578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02 Sep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N42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ferries to Barbados</a:t>
            </a:r>
            <a:endParaRPr lang="en-US" sz="28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03 Sep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3PM mission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04</a:t>
            </a:r>
            <a:r>
              <a:rPr lang="en-US" sz="28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Sep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3AM mission; 4PM mission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05 Sep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4AM mission aborted after 3</a:t>
            </a:r>
            <a:r>
              <a:rPr lang="en-US" sz="2800" baseline="300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rd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pass; 4PM mission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06</a:t>
            </a:r>
            <a:r>
              <a:rPr lang="en-US" sz="28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Sep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N42 ferries to Lakeland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08 Sep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3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AM mission; 3PM mission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09 Sep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1PM fix mission (no HRD, no TDR transmission)</a:t>
            </a:r>
            <a:endParaRPr lang="en-US" sz="2800" b="1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20170908H1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9"/>
          <a:stretch/>
        </p:blipFill>
        <p:spPr bwMode="auto">
          <a:xfrm>
            <a:off x="1254568" y="587293"/>
            <a:ext cx="3407462" cy="336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254567" y="58734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1229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29155" r="24475" b="27282"/>
          <a:stretch/>
        </p:blipFill>
        <p:spPr>
          <a:xfrm>
            <a:off x="1254568" y="3947569"/>
            <a:ext cx="3407462" cy="29104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4567" y="3947570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1230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28402" r="26733" b="29555"/>
          <a:stretch/>
        </p:blipFill>
        <p:spPr>
          <a:xfrm>
            <a:off x="4662029" y="3947569"/>
            <a:ext cx="3237087" cy="29104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2030" y="3947570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1320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7394" y="1831499"/>
            <a:ext cx="187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No LF image available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2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20170908H1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 descr="170908H1_0937_dbz_profi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473"/>
            <a:ext cx="9144000" cy="4309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6126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First pass through Irma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39954" y="2705768"/>
            <a:ext cx="425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West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5273" y="1560428"/>
            <a:ext cx="425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East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3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20170908H1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al_irma2017_20170908H1_skewt_shear_quadran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64" y="1161051"/>
            <a:ext cx="4279392" cy="4279392"/>
          </a:xfrm>
          <a:prstGeom prst="rect">
            <a:avLst/>
          </a:prstGeom>
        </p:spPr>
      </p:pic>
      <p:pic>
        <p:nvPicPr>
          <p:cNvPr id="2" name="Picture 1" descr="al_irma2017_20170908H1_rh_150m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" y="907045"/>
            <a:ext cx="4754880" cy="4754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129" y="5922263"/>
            <a:ext cx="451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15 of these were IR / AXBT combo release with good AXBT data (Ch. 12)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8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492024"/>
            <a:ext cx="91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Summary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" y="396435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Problems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" y="556519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Expendables: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037662"/>
            <a:ext cx="9144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T/O: 920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145 kt 	(IP: 925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135 kt)		</a:t>
            </a:r>
          </a:p>
          <a:p>
            <a:pPr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L/D: 927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130 kt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Courier New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weakening during the flight, experiencing ERC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 Passes: 0937, 1106 UTC, 1225, and 1316 UTC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TDR analyses (truncation due to airspace, hazard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wx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avoidance)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sampling with IR sondes and AXBTs (18 combo: turn, mid, and 2 center)</a:t>
            </a:r>
            <a:r>
              <a:rPr lang="mr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IR SST with AXBT, surface flux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sondes released in varying rain conditions; turn points the clearest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max wind sondes (regular), 2 center (IR/AXBT combo)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701" y="4503112"/>
            <a:ext cx="9023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3 AXBTs (all Ch. 12) did not provide data (final center, and 2 “midpoint” on the final outbound); only one Ch. 16 released and had good data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 imagery was not received on the ground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8615" y="6088154"/>
            <a:ext cx="5436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Dropsondes (2 HFIP, 1 NHC, 18 IR)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AXBT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20170908H1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2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20170908H2 (TDR)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11659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LPS/Radar:</a:t>
            </a:r>
            <a:r>
              <a:rPr lang="en-US" sz="2800" dirty="0" smtClean="0"/>
              <a:t> Bucci/</a:t>
            </a:r>
            <a:r>
              <a:rPr lang="en-US" sz="2800" dirty="0" err="1" smtClean="0"/>
              <a:t>Reasor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Klotz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118929"/>
            <a:ext cx="38303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NHC Intensity:</a:t>
            </a:r>
            <a:r>
              <a:rPr lang="en-US" sz="3200" dirty="0" smtClean="0">
                <a:solidFill>
                  <a:prstClr val="black"/>
                </a:solidFill>
              </a:rPr>
              <a:t> 130kts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Motion: </a:t>
            </a:r>
            <a:r>
              <a:rPr lang="en-US" sz="3200" dirty="0" smtClean="0">
                <a:solidFill>
                  <a:prstClr val="black"/>
                </a:solidFill>
              </a:rPr>
              <a:t>~12kts 285°</a:t>
            </a: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Shear: </a:t>
            </a:r>
            <a:r>
              <a:rPr lang="en-US" sz="3200" dirty="0">
                <a:solidFill>
                  <a:prstClr val="black"/>
                </a:solidFill>
              </a:rPr>
              <a:t>N</a:t>
            </a:r>
            <a:r>
              <a:rPr lang="en-US" sz="3200" dirty="0" smtClean="0">
                <a:solidFill>
                  <a:prstClr val="black"/>
                </a:solidFill>
              </a:rPr>
              <a:t>W @ 5 </a:t>
            </a:r>
            <a:r>
              <a:rPr lang="en-US" sz="3200" dirty="0" err="1" smtClean="0">
                <a:solidFill>
                  <a:prstClr val="black"/>
                </a:solidFill>
              </a:rPr>
              <a:t>kts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3494" y="1555921"/>
            <a:ext cx="472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FL Altitude</a:t>
            </a:r>
            <a:r>
              <a:rPr lang="en-US" sz="3200" b="1" smtClean="0">
                <a:solidFill>
                  <a:prstClr val="black"/>
                </a:solidFill>
              </a:rPr>
              <a:t>:</a:t>
            </a:r>
            <a:r>
              <a:rPr lang="en-US" sz="3200" smtClean="0">
                <a:solidFill>
                  <a:prstClr val="black"/>
                </a:solidFill>
              </a:rPr>
              <a:t> 8-10K </a:t>
            </a:r>
            <a:r>
              <a:rPr lang="en-US" sz="3200" dirty="0" err="1" smtClean="0">
                <a:solidFill>
                  <a:prstClr val="black"/>
                </a:solidFill>
              </a:rPr>
              <a:t>ft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FL:</a:t>
            </a:r>
            <a:r>
              <a:rPr lang="en-US" sz="3200" dirty="0" smtClean="0">
                <a:solidFill>
                  <a:prstClr val="black"/>
                </a:solidFill>
              </a:rPr>
              <a:t> 153kts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SFMR: </a:t>
            </a:r>
            <a:r>
              <a:rPr lang="en-US" sz="3200" dirty="0" smtClean="0">
                <a:solidFill>
                  <a:prstClr val="black"/>
                </a:solidFill>
              </a:rPr>
              <a:t>136kts</a:t>
            </a:r>
          </a:p>
        </p:txBody>
      </p:sp>
      <p:pic>
        <p:nvPicPr>
          <p:cNvPr id="3" name="Picture 2" descr="al-2017-Irma-NOAA-Mission-23_(saved--2017-10-02--21-57-34--UTC)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r="29207"/>
          <a:stretch/>
        </p:blipFill>
        <p:spPr>
          <a:xfrm>
            <a:off x="4568184" y="3105918"/>
            <a:ext cx="3888671" cy="3711108"/>
          </a:xfrm>
          <a:prstGeom prst="rect">
            <a:avLst/>
          </a:prstGeom>
        </p:spPr>
      </p:pic>
      <p:pic>
        <p:nvPicPr>
          <p:cNvPr id="8" name="Picture 7" descr="IRMA_20170908H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27025"/>
            <a:ext cx="4423467" cy="33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20170908H2 (TDR)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0" y="1011659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LPS/Radar:</a:t>
            </a:r>
            <a:r>
              <a:rPr lang="en-US" sz="2800" dirty="0" smtClean="0"/>
              <a:t> Bucci/</a:t>
            </a:r>
            <a:r>
              <a:rPr lang="en-US" sz="2800" dirty="0" err="1" smtClean="0"/>
              <a:t>Reasor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Klotz</a:t>
            </a:r>
            <a:endParaRPr lang="en-US" sz="2800" dirty="0"/>
          </a:p>
        </p:txBody>
      </p:sp>
      <p:pic>
        <p:nvPicPr>
          <p:cNvPr id="8" name="Picture 7" descr="Figure6_TDRanalysis_20170908H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441"/>
            <a:ext cx="9144000" cy="434533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0" y="4685770"/>
            <a:ext cx="9144000" cy="21722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77933C"/>
                </a:solidFill>
              </a:rPr>
              <a:t>Radar Analyses</a:t>
            </a:r>
            <a:r>
              <a:rPr lang="en-US" b="1" smtClean="0">
                <a:solidFill>
                  <a:srgbClr val="77933C"/>
                </a:solidFill>
              </a:rPr>
              <a:t>:</a:t>
            </a:r>
            <a:r>
              <a:rPr lang="en-US" smtClean="0">
                <a:solidFill>
                  <a:prstClr val="black"/>
                </a:solidFill>
              </a:rPr>
              <a:t> 3 </a:t>
            </a:r>
            <a:r>
              <a:rPr lang="en-US" b="1" dirty="0" smtClean="0">
                <a:solidFill>
                  <a:srgbClr val="77933C"/>
                </a:solidFill>
              </a:rPr>
              <a:t>Regular Drops</a:t>
            </a:r>
            <a:r>
              <a:rPr lang="en-US" b="1" dirty="0">
                <a:solidFill>
                  <a:srgbClr val="77933C"/>
                </a:solidFill>
              </a:rPr>
              <a:t>:</a:t>
            </a:r>
            <a:r>
              <a:rPr lang="en-US" dirty="0">
                <a:solidFill>
                  <a:prstClr val="black"/>
                </a:solidFill>
              </a:rPr>
              <a:t> 1 </a:t>
            </a:r>
            <a:r>
              <a:rPr lang="en-US" b="1" dirty="0" smtClean="0">
                <a:solidFill>
                  <a:srgbClr val="77933C"/>
                </a:solidFill>
              </a:rPr>
              <a:t>IR Drops: </a:t>
            </a:r>
            <a:r>
              <a:rPr lang="en-US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srgbClr val="77933C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77933C"/>
                </a:solidFill>
              </a:rPr>
              <a:t>AXBTs: </a:t>
            </a:r>
            <a:r>
              <a:rPr lang="en-US" dirty="0" smtClean="0">
                <a:solidFill>
                  <a:prstClr val="black"/>
                </a:solidFill>
              </a:rPr>
              <a:t>11 (~5 </a:t>
            </a:r>
            <a:r>
              <a:rPr lang="en-US" dirty="0">
                <a:solidFill>
                  <a:prstClr val="black"/>
                </a:solidFill>
              </a:rPr>
              <a:t>bad) </a:t>
            </a:r>
            <a:r>
              <a:rPr lang="en-US" b="1" dirty="0" smtClean="0">
                <a:solidFill>
                  <a:srgbClr val="77933C"/>
                </a:solidFill>
              </a:rPr>
              <a:t>Highest Echo Tops:</a:t>
            </a:r>
            <a:r>
              <a:rPr lang="en-US" dirty="0" smtClean="0">
                <a:solidFill>
                  <a:prstClr val="black"/>
                </a:solidFill>
              </a:rPr>
              <a:t> 17.5km </a:t>
            </a:r>
          </a:p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C0504D"/>
                </a:solidFill>
              </a:rPr>
              <a:t>Issues</a:t>
            </a:r>
            <a:r>
              <a:rPr lang="en-US" dirty="0" smtClean="0">
                <a:solidFill>
                  <a:srgbClr val="C0504D"/>
                </a:solidFill>
              </a:rPr>
              <a:t>: </a:t>
            </a:r>
            <a:r>
              <a:rPr lang="en-US" dirty="0" smtClean="0">
                <a:solidFill>
                  <a:prstClr val="black"/>
                </a:solidFill>
              </a:rPr>
              <a:t>Use of SST from IR/BT in WMO message. Lack of announcement of SST. High failure of BTs</a:t>
            </a:r>
            <a:endParaRPr lang="en-US" dirty="0" smtClean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4300" y="1676400"/>
            <a:ext cx="8724900" cy="4038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FFFF66"/>
                </a:solidFill>
              </a:rPr>
              <a:t>Forrest Masters (UF</a:t>
            </a:r>
            <a:r>
              <a:rPr lang="en-US" sz="2800" dirty="0" smtClean="0">
                <a:solidFill>
                  <a:srgbClr val="FFFF66"/>
                </a:solidFill>
              </a:rPr>
              <a:t>): Planned 4 towers.</a:t>
            </a:r>
            <a:endParaRPr lang="en-US" sz="2800" u="sng" dirty="0" smtClean="0">
              <a:solidFill>
                <a:srgbClr val="FFFF66"/>
              </a:solidFill>
            </a:endParaRPr>
          </a:p>
          <a:p>
            <a:pPr>
              <a:spcBef>
                <a:spcPct val="20000"/>
              </a:spcBef>
            </a:pPr>
            <a:endParaRPr lang="en-US" sz="2800" dirty="0">
              <a:solidFill>
                <a:srgbClr val="FFFF66"/>
              </a:solidFill>
            </a:endParaRP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66"/>
                </a:solidFill>
              </a:rPr>
              <a:t>John </a:t>
            </a:r>
            <a:r>
              <a:rPr lang="en-US" sz="2800" dirty="0" err="1" smtClean="0">
                <a:solidFill>
                  <a:srgbClr val="FFFF66"/>
                </a:solidFill>
              </a:rPr>
              <a:t>Shroeder</a:t>
            </a:r>
            <a:r>
              <a:rPr lang="en-US" sz="2800" dirty="0" smtClean="0">
                <a:solidFill>
                  <a:srgbClr val="FFFF66"/>
                </a:solidFill>
              </a:rPr>
              <a:t> (TTU): </a:t>
            </a:r>
            <a:r>
              <a:rPr lang="en-US" sz="2800" dirty="0" err="1" smtClean="0">
                <a:solidFill>
                  <a:srgbClr val="FFFF66"/>
                </a:solidFill>
              </a:rPr>
              <a:t>StickNet</a:t>
            </a:r>
            <a:r>
              <a:rPr lang="en-US" sz="2800" dirty="0" smtClean="0">
                <a:solidFill>
                  <a:srgbClr val="FFFF66"/>
                </a:solidFill>
              </a:rPr>
              <a:t> deployments.  </a:t>
            </a:r>
          </a:p>
          <a:p>
            <a:pPr>
              <a:spcBef>
                <a:spcPct val="20000"/>
              </a:spcBef>
            </a:pPr>
            <a:endParaRPr lang="en-US" sz="2800" dirty="0" smtClean="0">
              <a:solidFill>
                <a:srgbClr val="FFFF66"/>
              </a:solidFill>
            </a:endParaRP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FFFF66"/>
                </a:solidFill>
              </a:rPr>
              <a:t>Mike </a:t>
            </a:r>
            <a:r>
              <a:rPr lang="en-US" sz="2800" dirty="0" err="1">
                <a:solidFill>
                  <a:srgbClr val="FFFF66"/>
                </a:solidFill>
              </a:rPr>
              <a:t>Biggerstaff</a:t>
            </a:r>
            <a:r>
              <a:rPr lang="en-US" sz="2800" dirty="0">
                <a:solidFill>
                  <a:srgbClr val="FFFF66"/>
                </a:solidFill>
              </a:rPr>
              <a:t> (OU): Deploy with SR2... the dual-pol radar. </a:t>
            </a:r>
            <a:r>
              <a:rPr lang="en-US" sz="2800" dirty="0" smtClean="0">
                <a:solidFill>
                  <a:srgbClr val="FFFF66"/>
                </a:solidFill>
              </a:rPr>
              <a:t> SMART </a:t>
            </a:r>
            <a:r>
              <a:rPr lang="en-US" sz="2800" dirty="0">
                <a:solidFill>
                  <a:srgbClr val="FFFF66"/>
                </a:solidFill>
              </a:rPr>
              <a:t>radar set up </a:t>
            </a:r>
            <a:r>
              <a:rPr lang="en-US" sz="2800" dirty="0" smtClean="0">
                <a:solidFill>
                  <a:srgbClr val="FFFF66"/>
                </a:solidFill>
              </a:rPr>
              <a:t>at 26.1459N  80.4973W.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304800"/>
            <a:ext cx="67818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Landfall Teams</a:t>
            </a:r>
          </a:p>
        </p:txBody>
      </p:sp>
    </p:spTree>
    <p:extLst>
      <p:ext uri="{BB962C8B-B14F-4D97-AF65-F5344CB8AC3E}">
        <p14:creationId xmlns:p14="http://schemas.microsoft.com/office/powerpoint/2010/main" val="384675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86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6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2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20170903H1	AL11	 IRMA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505" y="726483"/>
            <a:ext cx="3024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LPS: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Zawislak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Radar: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Zhang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Dropsonde: Zawislak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Ground Radar: Reasor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2874" y="519070"/>
            <a:ext cx="5716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Takeoff: 1911 UTC, Landing: 0230 UTC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Butterfly, 8-10 kft, 105 nm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Dropsondes at turn points and each center pass, one on return ferry 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AXBT run along 53.5°W (“mini” pre-storm survey)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responsibility on each pass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5263" r="9669" b="5096"/>
          <a:stretch/>
        </p:blipFill>
        <p:spPr>
          <a:xfrm>
            <a:off x="4458315" y="2515975"/>
            <a:ext cx="4685711" cy="3897119"/>
          </a:xfrm>
          <a:prstGeom prst="rect">
            <a:avLst/>
          </a:prstGeom>
        </p:spPr>
      </p:pic>
      <p:pic>
        <p:nvPicPr>
          <p:cNvPr id="9" name="Picture 8" descr="20170903.2045.goes13.x.ir1km.11LIRMA.100kts-969mb-178N-492W.100p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2341913"/>
            <a:ext cx="4387422" cy="43874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151" y="2551611"/>
            <a:ext cx="1846451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969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mb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/ 100 kt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757827" y="2682988"/>
            <a:ext cx="950091" cy="23800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98556" y="2682988"/>
            <a:ext cx="0" cy="7772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1126" y="5672117"/>
            <a:ext cx="2616226" cy="101566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MOTION (12 kt)</a:t>
            </a:r>
          </a:p>
          <a:p>
            <a:pPr defTabSz="457200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SHIPS SHEAR (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kt)</a:t>
            </a:r>
          </a:p>
          <a:p>
            <a:pPr defTabSz="457200"/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2100 UTC (Arrival at IP)</a:t>
            </a:r>
          </a:p>
          <a:p>
            <a:pPr defTabSz="457200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2" name="Picture 11" descr="Macintosh HD:Users:zawislak:Desktop:aal11_2017090312_intensity_early 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1" b="13724"/>
          <a:stretch/>
        </p:blipFill>
        <p:spPr bwMode="auto">
          <a:xfrm>
            <a:off x="4846127" y="2273448"/>
            <a:ext cx="2504463" cy="159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acintosh HD:Users:zawislak:Desktop:aal11_2017090312_track_early 2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4" b="8782"/>
          <a:stretch/>
        </p:blipFill>
        <p:spPr bwMode="auto">
          <a:xfrm>
            <a:off x="6075963" y="4986473"/>
            <a:ext cx="3039256" cy="1898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0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270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7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5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20170903H1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66" y="724987"/>
            <a:ext cx="6963401" cy="59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51710" y="4930487"/>
            <a:ext cx="224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AXBT run at 8kft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6/7 reported good data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941053" y="3970473"/>
            <a:ext cx="1510632" cy="9357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1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20170903H1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1" name="Picture 20" descr="Macintosh HD:Users:zawislak:Desktop:2124Z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4548" r="21529" b="10289"/>
          <a:stretch/>
        </p:blipFill>
        <p:spPr bwMode="auto">
          <a:xfrm>
            <a:off x="255685" y="868649"/>
            <a:ext cx="2950028" cy="254616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242985" y="873963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2124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Macintosh HD:Users:zawislak:Desktop:20170903.2130.msg3.x.ir1km.11LIRMA.100kts-969mb-178N-492W.100pc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30210" r="31481" b="28396"/>
          <a:stretch/>
        </p:blipFill>
        <p:spPr bwMode="auto">
          <a:xfrm>
            <a:off x="255683" y="3420800"/>
            <a:ext cx="2962728" cy="220303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24115" y="3416300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2130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Macintosh HD:Users:zawislak:Desktop:2243Z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19742" r="18189" b="11969"/>
          <a:stretch/>
        </p:blipFill>
        <p:spPr bwMode="auto">
          <a:xfrm>
            <a:off x="3218413" y="874014"/>
            <a:ext cx="2847704" cy="254678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3205712" y="868652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2243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Macintosh HD:Users:zawislak:Desktop:20170903.2245.msg3.x.ir1km.11LIRMA.100kts-969mb-178N-492W.100pc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t="29648" r="30101" b="27486"/>
          <a:stretch/>
        </p:blipFill>
        <p:spPr bwMode="auto">
          <a:xfrm>
            <a:off x="3218413" y="3414811"/>
            <a:ext cx="2847704" cy="220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3205712" y="341481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2245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Macintosh HD:Users:zawislak:Desktop:2359Z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27988" r="20452" b="12808"/>
          <a:stretch/>
        </p:blipFill>
        <p:spPr bwMode="auto">
          <a:xfrm>
            <a:off x="6066140" y="868649"/>
            <a:ext cx="2808941" cy="254616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6066117" y="871609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2359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Macintosh HD:Users:zawislak:Desktop:20170904.0000.msg3.x.ir1km.11LIRMA.100kts-959mb-173N-504W.100pc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t="29121" r="26761" b="32752"/>
          <a:stretch/>
        </p:blipFill>
        <p:spPr bwMode="auto">
          <a:xfrm>
            <a:off x="6066140" y="3414811"/>
            <a:ext cx="2808941" cy="220897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6066114" y="3414815"/>
            <a:ext cx="123859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26" y="5922263"/>
            <a:ext cx="708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Increased symmetry of inner core precipitation; likely to see further intensification in the near-term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7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20170903H1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 descr="170903H1_ws_dbz_planvi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427"/>
            <a:ext cx="9144000" cy="43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492024"/>
            <a:ext cx="91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Summary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824742"/>
            <a:ext cx="91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Problems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5403369"/>
            <a:ext cx="91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 smtClean="0">
                <a:solidFill>
                  <a:prstClr val="black"/>
                </a:solidFill>
                <a:latin typeface="Arial"/>
                <a:cs typeface="Arial"/>
              </a:rPr>
              <a:t>Expendables:</a:t>
            </a:r>
            <a:endParaRPr lang="en-US" sz="2800" u="sng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053204"/>
            <a:ext cx="9144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T/O: 969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100 kt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L/D: 961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100 G 120 kt (03 UTC NHC)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fairly steady state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 SFMR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wind 100 kt, FL 105 kt)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Passes: 2124 UTC, 2243 UTC, and 2359 UTC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TDR analyses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eyewall azimuthal precipitation symmetry during mission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secondary wind maximum near northern and eastern eyewall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(6/7) AXBT pre-storm survey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 on return ferry at 24 kft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4400684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1 AXBT (first in run) did not provide data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 with producing WMO messages in ASPEN 33304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5627" y="5958667"/>
            <a:ext cx="4339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Dropsondes (7 HFIP, 3 NHC)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AXBTs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20170903H1		AL11	 IRMA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	(TDR)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69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1685</Words>
  <Application>Microsoft Macintosh PowerPoint</Application>
  <PresentationFormat>On-screen Show (4:3)</PresentationFormat>
  <Paragraphs>323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Calibri</vt:lpstr>
      <vt:lpstr>Calibri Light</vt:lpstr>
      <vt:lpstr>Courier New</vt:lpstr>
      <vt:lpstr>ＭＳ Ｐゴシック</vt:lpstr>
      <vt:lpstr>Times New Roman</vt:lpstr>
      <vt:lpstr>Arial</vt:lpstr>
      <vt:lpstr>1_Office Theme</vt:lpstr>
      <vt:lpstr>Office Theme</vt:lpstr>
      <vt:lpstr>2_Office Theme</vt:lpstr>
      <vt:lpstr>3_Office Theme</vt:lpstr>
      <vt:lpstr>4_Office Theme</vt:lpstr>
      <vt:lpstr>5_Office Theme</vt:lpstr>
      <vt:lpstr>6_Office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20170908H2 (TDR)</vt:lpstr>
      <vt:lpstr>Mission 20170908H2 (TDR)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</dc:creator>
  <cp:lastModifiedBy>Microsoft Office User</cp:lastModifiedBy>
  <cp:revision>440</cp:revision>
  <dcterms:created xsi:type="dcterms:W3CDTF">2006-08-16T00:00:00Z</dcterms:created>
  <dcterms:modified xsi:type="dcterms:W3CDTF">2017-10-05T21:54:30Z</dcterms:modified>
</cp:coreProperties>
</file>