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54"/>
  </p:notesMasterIdLst>
  <p:sldIdLst>
    <p:sldId id="257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265" r:id="rId49"/>
    <p:sldId id="264" r:id="rId50"/>
    <p:sldId id="263" r:id="rId51"/>
    <p:sldId id="262" r:id="rId52"/>
    <p:sldId id="30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2B88E-EBD8-4D6B-8004-E399D23DDA96}" type="datetimeFigureOut">
              <a:rPr lang="en-US" smtClean="0"/>
              <a:pPr/>
              <a:t>9/29/13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A006C-930F-4166-9C4B-5EC4ECFCD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E0C1A48-4BA0-4ABF-B516-3540A81CE0F6}" type="slidenum">
              <a:rPr lang="en-US" sz="120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D316900-9A01-4515-BC10-9DFE5E7B6AAB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78DDEC0-EEEE-4721-9667-7AA87B86A14D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C82B02-B235-4055-8142-772048E5D587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5E932C6-E0A7-428E-B7CF-AAEA6E68E0FA}" type="slidenum">
              <a:rPr lang="en-US" sz="1200">
                <a:solidFill>
                  <a:prstClr val="black"/>
                </a:solidFill>
              </a:rPr>
              <a:pPr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6EE1B5D-4662-4B95-BDEF-6899F293701A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E0A6-17A9-4E30-95BF-4DA51EA4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4750-8C34-4EB1-9E2D-2DC86E191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E702-58D0-4420-B78C-690BCE16B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1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7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5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8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9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5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A851-8CB9-44D1-90B0-8231BBF36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66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0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94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61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3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35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10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54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2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5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359D-B827-417B-9CF8-3BD9D594C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20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41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13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05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0EAB9-3DC6-4A8D-9D3E-FFC9437968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2D2BB-0FFE-4804-B2F7-78115C9B43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89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9E3A1-65EA-4F3E-9C7E-E29B5D4FB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85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A17DC-98CE-427F-972F-B24C7884C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77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CB3B0-8E3A-4F62-8A59-2630CC78B9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61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74AA4-354B-46A0-80C3-0B7CCE2C65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09AB-ABCD-4BF7-830C-F18FE5EA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2E3B1-8C5A-40E5-B505-9C826B9EAB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6E126-DE59-4273-9C40-112CD75584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65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69E2A-378F-4F5E-B4C4-5C9018038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15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9CB33-252A-4CAD-9C4F-A3C2713FA3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0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DCAD9-B966-44F9-A026-FF6033CA8D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43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2AD2-5A41-453D-B983-854464ADA3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E9C0-91A4-4DB5-BED3-BAC9A009FA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95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6FB6-F651-47DA-8EF8-0025D5C141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6531-17D6-4220-A781-CA1F235E50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5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8D09-2EED-4226-8721-14BA7B806B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0112-BF2E-4DFC-B9F9-3BDBD4B853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27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D91F-9C8E-427A-8BAD-BB6ECF6F5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EE54-D3D2-4FC6-83D2-BC15C245B2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58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C8B4-1343-413B-A3A6-EAA817C37D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7079-F37E-4D60-8408-DB27BA562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BD4C-54BD-4345-8699-619D38CD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2621-FE29-48B9-A30B-93E8EE5C06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4994-CA5B-4223-8820-09745022FE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0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E883-1ABC-42FF-A818-F843413DF1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6D5F-3743-4879-9DB6-D2D007D7F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09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D07F-8B49-4260-8AF9-719A6BD45F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AFC1-4AA9-488F-A14D-C7D0BDF148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33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0512-F8F3-4672-8D6B-351CAE841D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77E9-7928-43D6-BFA9-E7BE3E3079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71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611D-7F12-4D2E-B204-C1732E60F5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F98A-4F50-4660-8147-2ECAF8AAB5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7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9719-0668-4E4D-B5F4-D5BA6FA467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A13C-8C61-4397-9804-2F7FA9CF5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5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52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20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65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1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A5E6-6D95-4604-9FCF-901B4596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77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22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29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61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82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784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BC59-F9B3-40EF-AECB-33E7C8F2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A5AD-4F1E-4F03-A3E0-7E3D0349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CD00-7EE8-49A5-81F7-7A03A4F8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094C7-F741-48B5-ABF6-96603C33E28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0A8204-3097-D941-BC26-961E8F7CA5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DCADF34-690A-BA43-AFCB-18BB0576B6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48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BBC2-7902-4615-8CB3-E06B6F2F1A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444E-9320-486C-8FEF-021179573B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9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7ADB006-DBE0-4434-9735-58065ACBAD81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9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19A14F-4909-4763-AFA0-FF676B06B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D3A6FB-FAF1-4CA5-BAF4-D540EBBAC3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A8ADCFB-7EAA-FA4B-A983-904BF7C3498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9/29/13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DCA7AA-FD61-5B45-B8C9-6206082E9AC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6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2.emf"/><Relationship Id="rId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6" Type="http://schemas.openxmlformats.org/officeDocument/2006/relationships/image" Target="../media/image38.jpeg"/><Relationship Id="rId17" Type="http://schemas.openxmlformats.org/officeDocument/2006/relationships/image" Target="../media/image39.jpeg"/><Relationship Id="rId18" Type="http://schemas.openxmlformats.org/officeDocument/2006/relationships/image" Target="../media/image40.jpeg"/><Relationship Id="rId19" Type="http://schemas.openxmlformats.org/officeDocument/2006/relationships/image" Target="../media/image41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7.tiff"/><Relationship Id="rId3" Type="http://schemas.openxmlformats.org/officeDocument/2006/relationships/image" Target="../media/image8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9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0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TS Gabrielle Debrief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6600" y="6248400"/>
            <a:ext cx="251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defRPr/>
            </a:pPr>
            <a:r>
              <a:rPr lang="en-US" sz="2200" dirty="0" smtClean="0">
                <a:solidFill>
                  <a:prstClr val="white"/>
                </a:solidFill>
                <a:ea typeface="ＭＳ Ｐゴシック" pitchFamily="34" charset="-128"/>
                <a:cs typeface="ＭＳ Ｐゴシック" charset="0"/>
              </a:rPr>
              <a:t>September 19, </a:t>
            </a:r>
            <a:r>
              <a:rPr lang="en-US" sz="2200" dirty="0">
                <a:solidFill>
                  <a:prstClr val="white"/>
                </a:solidFill>
                <a:ea typeface="ＭＳ Ｐゴシック" pitchFamily="34" charset="-128"/>
                <a:cs typeface="ＭＳ Ｐゴシック" charset="0"/>
              </a:rPr>
              <a:t>2013</a:t>
            </a:r>
          </a:p>
        </p:txBody>
      </p:sp>
      <p:pic>
        <p:nvPicPr>
          <p:cNvPr id="2050" name="Picture 2" descr="http://www.aoml.noaa.gov/hrd/Storm_pages/gabrielle2013/20130831AL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657600" cy="3657601"/>
          </a:xfrm>
          <a:prstGeom prst="rect">
            <a:avLst/>
          </a:prstGeom>
          <a:noFill/>
        </p:spPr>
      </p:pic>
      <p:pic>
        <p:nvPicPr>
          <p:cNvPr id="2052" name="Picture 4" descr="http://www.aoml.noaa.gov/hrd/Storm_pages/gabrielle2013/20130907GABRIEL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657598" cy="3657599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14400" y="4876800"/>
            <a:ext cx="7543800" cy="12192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Flight ops re-cap: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otal flight missions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66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Total flight hours;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88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GPSsondes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; 49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AXBTs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1143000"/>
            <a:ext cx="16764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31 Aug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1143000"/>
            <a:ext cx="17526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07 Sept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4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908HINR1wind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30908HINR1wind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908HINR1wind1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9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54" y="609600"/>
            <a:ext cx="7772400" cy="1470025"/>
          </a:xfrm>
        </p:spPr>
        <p:txBody>
          <a:bodyPr/>
          <a:lstStyle/>
          <a:p>
            <a:r>
              <a:rPr lang="en-US" dirty="0" smtClean="0"/>
              <a:t>20130906H1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3322563"/>
            <a:ext cx="7162800" cy="1752600"/>
          </a:xfrm>
        </p:spPr>
        <p:txBody>
          <a:bodyPr/>
          <a:lstStyle/>
          <a:p>
            <a:r>
              <a:rPr lang="en-US" dirty="0" smtClean="0"/>
              <a:t>Ferry/Ocean Survey/Superhero 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1762227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954" y="356211"/>
            <a:ext cx="1782845" cy="2664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5" y="4270311"/>
            <a:ext cx="3429000" cy="2266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1" y="4198863"/>
            <a:ext cx="3276600" cy="24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20130906H1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64" r="8500"/>
          <a:stretch/>
        </p:blipFill>
        <p:spPr>
          <a:xfrm>
            <a:off x="304800" y="2133600"/>
            <a:ext cx="4197927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60"/>
          <a:stretch/>
        </p:blipFill>
        <p:spPr>
          <a:xfrm>
            <a:off x="4546300" y="2362199"/>
            <a:ext cx="4292900" cy="3420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16624">
            <a:off x="1496290" y="78064"/>
            <a:ext cx="616751" cy="1919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16624">
            <a:off x="7130206" y="-1305"/>
            <a:ext cx="616751" cy="19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20130906H1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6" r="14391" b="2143"/>
          <a:stretch/>
        </p:blipFill>
        <p:spPr>
          <a:xfrm>
            <a:off x="990600" y="838200"/>
            <a:ext cx="3082898" cy="2971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7" r="14581" b="2395"/>
          <a:stretch/>
        </p:blipFill>
        <p:spPr>
          <a:xfrm>
            <a:off x="4572000" y="914400"/>
            <a:ext cx="3011614" cy="2895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6" r="13255" b="2648"/>
          <a:stretch/>
        </p:blipFill>
        <p:spPr>
          <a:xfrm>
            <a:off x="927873" y="3809773"/>
            <a:ext cx="3145625" cy="2972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6" r="13444" b="2395"/>
          <a:stretch/>
        </p:blipFill>
        <p:spPr>
          <a:xfrm>
            <a:off x="4631342" y="3842653"/>
            <a:ext cx="3007517" cy="28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"/>
          <p:cNvSpPr txBox="1">
            <a:spLocks noChangeArrowheads="1"/>
          </p:cNvSpPr>
          <p:nvPr/>
        </p:nvSpPr>
        <p:spPr bwMode="auto">
          <a:xfrm>
            <a:off x="0" y="476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Comic Sans MS" pitchFamily="66" charset="0"/>
              </a:rPr>
              <a:t>Pre-Gabrielle Genesis Mission: 20130907H1 </a:t>
            </a:r>
          </a:p>
        </p:txBody>
      </p:sp>
      <p:graphicFrame>
        <p:nvGraphicFramePr>
          <p:cNvPr id="14338" name="Object 15"/>
          <p:cNvGraphicFramePr>
            <a:graphicFrameLocks noChangeAspect="1"/>
          </p:cNvGraphicFramePr>
          <p:nvPr/>
        </p:nvGraphicFramePr>
        <p:xfrm>
          <a:off x="1524000" y="1606550"/>
          <a:ext cx="6100763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6096000" imgH="3111500" progId="Word.Document.8">
                  <p:embed/>
                </p:oleObj>
              </mc:Choice>
              <mc:Fallback>
                <p:oleObj name="Document" r:id="rId4" imgW="6096000" imgH="3111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6550"/>
                        <a:ext cx="6100763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6350" y="55340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 Take-off 1516 UTC (St Croix);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Landing 2238 UTC (St. Croix)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12 GPS dropsondes; 11 AXBTs</a:t>
            </a:r>
            <a:endParaRPr lang="en-US" sz="18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8 Doppler radar analysis transmitted in real-time</a:t>
            </a:r>
            <a:r>
              <a:rPr lang="en-US" sz="180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" name="Picture 4" descr="fig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213" y="592138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06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Agenda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1447800"/>
            <a:ext cx="8763000" cy="5029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Missions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Overview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Reasor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Science Discussions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31 Aug: TC Genesis, G-IV TDR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Gamache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06 Sept: Ocean Survey (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Uhlhorn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07 Sept: TC Genesis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Gamache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Dunion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/Rogers)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10 Sept: Ocean Winds (Chang)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NASA HS3 Coordination (Rogers/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Dunion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/Chang)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Modeling/HEDAS (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Aksoy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/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Aberson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/Zhang)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Issues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6"/>
          <p:cNvGrpSpPr>
            <a:grpSpLocks/>
          </p:cNvGrpSpPr>
          <p:nvPr/>
        </p:nvGrpSpPr>
        <p:grpSpPr bwMode="auto">
          <a:xfrm>
            <a:off x="106363" y="1447800"/>
            <a:ext cx="8910637" cy="4389438"/>
            <a:chOff x="106680" y="1447800"/>
            <a:chExt cx="8910840" cy="4389120"/>
          </a:xfrm>
        </p:grpSpPr>
        <p:pic>
          <p:nvPicPr>
            <p:cNvPr id="16411" name="Picture 3" descr="goes_ir_130907_1445z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400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4" descr="goes_vis_130907_1445z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9538" y="1444625"/>
            <a:ext cx="8905875" cy="4392613"/>
            <a:chOff x="109728" y="1444752"/>
            <a:chExt cx="8906256" cy="4392168"/>
          </a:xfrm>
        </p:grpSpPr>
        <p:pic>
          <p:nvPicPr>
            <p:cNvPr id="16409" name="Picture 7" descr="goes_vis_130907_1545z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8" descr="goes_ir_130907_1545z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64" y="1444752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9538" y="1444625"/>
            <a:ext cx="8905875" cy="4392613"/>
            <a:chOff x="109728" y="1444752"/>
            <a:chExt cx="8906256" cy="4392168"/>
          </a:xfrm>
        </p:grpSpPr>
        <p:pic>
          <p:nvPicPr>
            <p:cNvPr id="16407" name="Picture 10" descr="goes_ir_130907_1645z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64" y="1444752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11" descr="goes_vis_130907_1645z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09538" y="1447800"/>
            <a:ext cx="8905875" cy="4389438"/>
            <a:chOff x="109728" y="1447800"/>
            <a:chExt cx="8906256" cy="4389120"/>
          </a:xfrm>
        </p:grpSpPr>
        <p:pic>
          <p:nvPicPr>
            <p:cNvPr id="16405" name="Picture 13" descr="goes_ir_130907_1745z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64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14" descr="goes_vis_130907_1745z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9538" y="1447800"/>
            <a:ext cx="8905875" cy="4389438"/>
            <a:chOff x="109728" y="1447800"/>
            <a:chExt cx="8906256" cy="4389120"/>
          </a:xfrm>
        </p:grpSpPr>
        <p:pic>
          <p:nvPicPr>
            <p:cNvPr id="16403" name="Picture 16" descr="goes_ir_130907_1845z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64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17" descr="goes_vis_130907_1845z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09538" y="1447800"/>
            <a:ext cx="8905875" cy="4389438"/>
            <a:chOff x="109728" y="1447800"/>
            <a:chExt cx="8906256" cy="4389120"/>
          </a:xfrm>
        </p:grpSpPr>
        <p:pic>
          <p:nvPicPr>
            <p:cNvPr id="16401" name="Picture 19" descr="goes_vis_130907_1945z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20" descr="goes_ir_130907_1945z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64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09538" y="1447800"/>
            <a:ext cx="8905875" cy="4389438"/>
            <a:chOff x="143256" y="1447800"/>
            <a:chExt cx="8906256" cy="4389120"/>
          </a:xfrm>
        </p:grpSpPr>
        <p:pic>
          <p:nvPicPr>
            <p:cNvPr id="16399" name="Picture 23" descr="goes_vis_130907_2045z.jp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6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24" descr="goes_ir_130907_2045z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392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09538" y="1447800"/>
            <a:ext cx="8905875" cy="4389438"/>
            <a:chOff x="109728" y="1447800"/>
            <a:chExt cx="8906256" cy="4389120"/>
          </a:xfrm>
        </p:grpSpPr>
        <p:pic>
          <p:nvPicPr>
            <p:cNvPr id="16397" name="Picture 26" descr="goes_ir_130907_2145z.jp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64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27" descr="goes_vis_130907_2145z.jp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09538" y="1447800"/>
            <a:ext cx="8905875" cy="4389438"/>
            <a:chOff x="109728" y="1447800"/>
            <a:chExt cx="8906256" cy="4389120"/>
          </a:xfrm>
        </p:grpSpPr>
        <p:pic>
          <p:nvPicPr>
            <p:cNvPr id="16395" name="Picture 29" descr="goes_vis_130907_2245z.jp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30" descr="goes_ir_130907_2245z.jp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64" y="1447800"/>
              <a:ext cx="4389120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476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Comic Sans MS" pitchFamily="66" charset="0"/>
              </a:rPr>
              <a:t>Pre-Gabrielle Genesis Mission: 20130907H1 </a:t>
            </a:r>
          </a:p>
        </p:txBody>
      </p:sp>
    </p:spTree>
    <p:extLst>
      <p:ext uri="{BB962C8B-B14F-4D97-AF65-F5344CB8AC3E}">
        <p14:creationId xmlns:p14="http://schemas.microsoft.com/office/powerpoint/2010/main" val="294952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20130907.18.NWAtlantic.700to850mbDeepLayerMeanStor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4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Comic Sans MS" pitchFamily="66" charset="0"/>
              </a:rPr>
              <a:t>CIMSS Layer Mean Steering</a:t>
            </a:r>
          </a:p>
        </p:txBody>
      </p:sp>
      <p:pic>
        <p:nvPicPr>
          <p:cNvPr id="2" name="Picture 1" descr="20130907.18.NWAtlantic.250to850mbDeepLayerMeanStor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4918075" y="34290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2928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8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Comic Sans MS" pitchFamily="66" charset="0"/>
              </a:rPr>
              <a:t>Vertical Shear &amp; TPW</a:t>
            </a:r>
          </a:p>
        </p:txBody>
      </p:sp>
      <p:pic>
        <p:nvPicPr>
          <p:cNvPr id="19458" name="Picture 2" descr="20130907.18.NWAtlantic.DeepShearStor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1219200"/>
            <a:ext cx="5041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fig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863" y="1219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Process 5"/>
          <p:cNvSpPr>
            <a:spLocks noChangeArrowheads="1"/>
          </p:cNvSpPr>
          <p:nvPr/>
        </p:nvSpPr>
        <p:spPr bwMode="auto">
          <a:xfrm>
            <a:off x="2971800" y="3040063"/>
            <a:ext cx="533400" cy="560387"/>
          </a:xfrm>
          <a:prstGeom prst="flowChartProcess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6"/>
          <p:cNvGrpSpPr>
            <a:grpSpLocks/>
          </p:cNvGrpSpPr>
          <p:nvPr/>
        </p:nvGrpSpPr>
        <p:grpSpPr bwMode="auto">
          <a:xfrm>
            <a:off x="0" y="1295400"/>
            <a:ext cx="9144000" cy="4551363"/>
            <a:chOff x="0" y="1295400"/>
            <a:chExt cx="9144000" cy="4551903"/>
          </a:xfrm>
        </p:grpSpPr>
        <p:pic>
          <p:nvPicPr>
            <p:cNvPr id="21517" name="Picture 1" descr="D20130907_181741_t_rh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0"/>
              <a:ext cx="9144000" cy="455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Box 3"/>
            <p:cNvSpPr txBox="1">
              <a:spLocks noChangeArrowheads="1"/>
            </p:cNvSpPr>
            <p:nvPr/>
          </p:nvSpPr>
          <p:spPr bwMode="auto">
            <a:xfrm>
              <a:off x="7696200" y="1600200"/>
              <a:ext cx="12796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Drop #4</a:t>
              </a:r>
            </a:p>
          </p:txBody>
        </p:sp>
      </p:grpSp>
      <p:sp>
        <p:nvSpPr>
          <p:cNvPr id="21506" name="Text Box 8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Comic Sans MS" pitchFamily="66" charset="0"/>
              </a:rPr>
              <a:t>Vertical Shear &amp; TPW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2400" y="1295400"/>
            <a:ext cx="9144000" cy="4551363"/>
            <a:chOff x="152400" y="1295400"/>
            <a:chExt cx="9144000" cy="4551903"/>
          </a:xfrm>
        </p:grpSpPr>
        <p:grpSp>
          <p:nvGrpSpPr>
            <p:cNvPr id="21511" name="Group 14"/>
            <p:cNvGrpSpPr>
              <a:grpSpLocks/>
            </p:cNvGrpSpPr>
            <p:nvPr/>
          </p:nvGrpSpPr>
          <p:grpSpPr bwMode="auto">
            <a:xfrm>
              <a:off x="152400" y="1295400"/>
              <a:ext cx="9144000" cy="4551903"/>
              <a:chOff x="0" y="1295400"/>
              <a:chExt cx="9144000" cy="4551903"/>
            </a:xfrm>
          </p:grpSpPr>
          <p:grpSp>
            <p:nvGrpSpPr>
              <p:cNvPr id="21513" name="Group 10"/>
              <p:cNvGrpSpPr>
                <a:grpSpLocks/>
              </p:cNvGrpSpPr>
              <p:nvPr/>
            </p:nvGrpSpPr>
            <p:grpSpPr bwMode="auto">
              <a:xfrm>
                <a:off x="0" y="1295400"/>
                <a:ext cx="9144000" cy="4551903"/>
                <a:chOff x="0" y="2301712"/>
                <a:chExt cx="9144000" cy="4551903"/>
              </a:xfrm>
            </p:grpSpPr>
            <p:sp>
              <p:nvSpPr>
                <p:cNvPr id="2151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696200" y="2590800"/>
                  <a:ext cx="127961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</a:rPr>
                    <a:t>Drop #8</a:t>
                  </a:r>
                </a:p>
              </p:txBody>
            </p:sp>
            <p:pic>
              <p:nvPicPr>
                <p:cNvPr id="21516" name="Picture 9" descr="D20130907_201350_t_rh.png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301712"/>
                  <a:ext cx="9144000" cy="4551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514" name="Oval 11"/>
              <p:cNvSpPr>
                <a:spLocks noChangeAspect="1"/>
              </p:cNvSpPr>
              <p:nvPr/>
            </p:nvSpPr>
            <p:spPr bwMode="auto">
              <a:xfrm>
                <a:off x="1491000" y="4800600"/>
                <a:ext cx="201168" cy="201168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2" name="TextBox 18"/>
            <p:cNvSpPr txBox="1">
              <a:spLocks noChangeArrowheads="1"/>
            </p:cNvSpPr>
            <p:nvPr/>
          </p:nvSpPr>
          <p:spPr bwMode="auto">
            <a:xfrm>
              <a:off x="7696200" y="1600200"/>
              <a:ext cx="12796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Drop #8</a:t>
              </a:r>
            </a:p>
          </p:txBody>
        </p:sp>
      </p:grpSp>
      <p:pic>
        <p:nvPicPr>
          <p:cNvPr id="21508" name="Picture 4" descr="fig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2565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500188" y="4595813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608138" y="4460875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3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TDR &amp; Dropsonde Analyses</a:t>
            </a:r>
          </a:p>
        </p:txBody>
      </p:sp>
      <p:pic>
        <p:nvPicPr>
          <p:cNvPr id="23554" name="Picture 1" descr="20130908HINR1wind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3" y="639763"/>
            <a:ext cx="8048625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130908HINR1wind3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639763"/>
            <a:ext cx="8048625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0130908HINR1wind5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639763"/>
            <a:ext cx="8048625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130908HINR1wind70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639763"/>
            <a:ext cx="8048625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2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Take-off delayed ~1h 15m: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	-fuel valve leak (replaced &amp; repaired)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Weak systems like Gabrielle: pilots more concerned about ship traffic below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-required a sea surface visual before dropping AXBTs;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-missed 1 AXBT point &gt;&gt; added pt 8a later in the mission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 All 12 GPS dropsondes &amp; 11 AXBTs worked well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Doppler analyses &gt;&gt; inner box of the square spiral used as a single analysis (pt 8-FP)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NASA</a:t>
            </a:r>
            <a:r>
              <a:rPr lang="en-US" altLang="en-US" smtClean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s mission monitor &gt;&gt; very useful for situational awareness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-coordinated with HS3 as AV-6 approached from the NE</a:t>
            </a: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  <a:latin typeface="Comic Sans MS" pitchFamily="66" charset="0"/>
              </a:rPr>
              <a:t>Problems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  <a:latin typeface="Comic Sans MS" pitchFamily="66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7818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8600"/>
            <a:ext cx="297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solidFill>
                  <a:prstClr val="black"/>
                </a:solidFill>
              </a:rPr>
              <a:t>NOAA Flight 130907I1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165" y="762000"/>
            <a:ext cx="2903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Post-Gabrielle/Pre-Gabrielle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LPS: R. Rogers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Radar: J. Zhang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Dropsonde</a:t>
            </a:r>
            <a:r>
              <a:rPr lang="en-US" dirty="0" smtClean="0">
                <a:solidFill>
                  <a:prstClr val="black"/>
                </a:solidFill>
              </a:rPr>
              <a:t>, AXBT: E. </a:t>
            </a:r>
            <a:r>
              <a:rPr lang="en-US" dirty="0" err="1" smtClean="0">
                <a:solidFill>
                  <a:prstClr val="black"/>
                </a:solidFill>
              </a:rPr>
              <a:t>Uhlhorn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" y="2057400"/>
            <a:ext cx="89916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prstClr val="black"/>
                </a:solidFill>
              </a:rPr>
              <a:t>MISSION GOALS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Part of multi-plane mission intended to collect data via various modules for model evaluation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“Module” plane – fly convective burst and boundary layer flux modules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u="sng" dirty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Convective burst module: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Collect Doppler and </a:t>
            </a:r>
            <a:r>
              <a:rPr lang="en-US" dirty="0" err="1" smtClean="0">
                <a:solidFill>
                  <a:prstClr val="black"/>
                </a:solidFill>
              </a:rPr>
              <a:t>dropsonde</a:t>
            </a:r>
            <a:r>
              <a:rPr lang="en-US" dirty="0" smtClean="0">
                <a:solidFill>
                  <a:prstClr val="black"/>
                </a:solidFill>
              </a:rPr>
              <a:t> data in vicinity of a convective burst at high time frequency (repeated measurements, ~30-45 minutes per sample)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Document structure and evolution of convective-scale properties, e.g., statistics of reflectivity, vertical velocity, </a:t>
            </a:r>
            <a:r>
              <a:rPr lang="en-US" dirty="0" err="1" smtClean="0">
                <a:solidFill>
                  <a:prstClr val="black"/>
                </a:solidFill>
              </a:rPr>
              <a:t>vorticity</a:t>
            </a:r>
            <a:r>
              <a:rPr lang="en-US" dirty="0" smtClean="0">
                <a:solidFill>
                  <a:prstClr val="black"/>
                </a:solidFill>
              </a:rPr>
              <a:t>, mass flux over convective/</a:t>
            </a:r>
            <a:r>
              <a:rPr lang="en-US" dirty="0" err="1" smtClean="0">
                <a:solidFill>
                  <a:prstClr val="black"/>
                </a:solidFill>
              </a:rPr>
              <a:t>mesoscale</a:t>
            </a:r>
            <a:r>
              <a:rPr lang="en-US" dirty="0" smtClean="0">
                <a:solidFill>
                  <a:prstClr val="black"/>
                </a:solidFill>
              </a:rPr>
              <a:t> time scales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Quantify impact of convective-scale processes on parent system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Evaluate and improve HWRF microphysics parameterization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u="sng" dirty="0" smtClean="0">
                <a:solidFill>
                  <a:prstClr val="black"/>
                </a:solidFill>
              </a:rPr>
              <a:t>Boundary layer flux module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prstClr val="black"/>
                </a:solidFill>
              </a:rPr>
              <a:t>To directly measure turbulent fluxes in the hurricane boundary layer.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prstClr val="black"/>
                </a:solidFill>
              </a:rPr>
              <a:t>To study the entrainment effect at the top of the boundary layer.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prstClr val="black"/>
                </a:solidFill>
              </a:rPr>
              <a:t>To evaluate  and improve the HWRF model boundary layer physics using  in-situ observations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9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130907.1800.goes-13.shear.wind.cimss.x.jpg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912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99225" y="228600"/>
            <a:ext cx="337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solidFill>
                  <a:prstClr val="black"/>
                </a:solidFill>
              </a:rPr>
              <a:t>Environmental conditions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762000"/>
            <a:ext cx="442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850-200 </a:t>
            </a:r>
            <a:r>
              <a:rPr lang="en-US" dirty="0" err="1" smtClean="0">
                <a:solidFill>
                  <a:prstClr val="black"/>
                </a:solidFill>
              </a:rPr>
              <a:t>hPa</a:t>
            </a:r>
            <a:r>
              <a:rPr lang="en-US" dirty="0" smtClean="0">
                <a:solidFill>
                  <a:prstClr val="black"/>
                </a:solidFill>
              </a:rPr>
              <a:t> CIMSS shear valid 18 UTC 7 Sept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4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30907.1710.goes13.x.vis1km.07LGABRIELLE.25kts-1009mb-228N-692W.100pc.jpg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20130907.1710.goes13.x.ir1km.07LGABRIELLE.25kts-1009mb-228N-692W.88pc.jpg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2135" y="1154668"/>
            <a:ext cx="369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isible satellite image valid 1710 UTC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8335" y="1143000"/>
            <a:ext cx="384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Infrared satellite image valid 1710 UTC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28600"/>
            <a:ext cx="226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solidFill>
                  <a:prstClr val="black"/>
                </a:solidFill>
              </a:rPr>
              <a:t>Satellite imagery</a:t>
            </a:r>
            <a:endParaRPr lang="en-US" sz="24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152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743200" y="152400"/>
            <a:ext cx="3979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prstClr val="black"/>
                </a:solidFill>
              </a:rPr>
              <a:t>Flight track for Flight 130907I1</a:t>
            </a:r>
          </a:p>
        </p:txBody>
      </p:sp>
    </p:spTree>
    <p:extLst>
      <p:ext uri="{BB962C8B-B14F-4D97-AF65-F5344CB8AC3E}">
        <p14:creationId xmlns:p14="http://schemas.microsoft.com/office/powerpoint/2010/main" val="23461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Overview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1295400"/>
            <a:ext cx="8610600" cy="5029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Purpose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Document the kinematic/thermo. structure and evolution of an easterly wave disturbance in the hypothesized region favored for </a:t>
            </a:r>
            <a:r>
              <a:rPr lang="en-US" sz="3200" noProof="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tropica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l 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cyclogenesis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(i.e., the “pouch”).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Target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Pouch25 identified in the GFS and ECMWF models on 31 Aug;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Gabrielle remnants on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7 Sept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Background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In the days prior to sampling on 31 Aug, dry air inhibited vigorous convection. Models, however, indicated some potential for pouch moistening with time.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130907.1632.goes13.x.ir1km.07LGABRIELLE.25kts-1009mb-228N-692W.78pc.jpg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613" y="946150"/>
            <a:ext cx="480536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237163" y="698500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66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936750" y="2597150"/>
            <a:ext cx="342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938338" y="4233863"/>
            <a:ext cx="34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938338" y="5922963"/>
            <a:ext cx="341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944688" y="920750"/>
            <a:ext cx="34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3729038" y="700088"/>
            <a:ext cx="34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68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2189163" y="706438"/>
            <a:ext cx="342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70</a:t>
            </a: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6788150" y="700088"/>
            <a:ext cx="341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64</a:t>
            </a:r>
          </a:p>
        </p:txBody>
      </p:sp>
      <p:sp>
        <p:nvSpPr>
          <p:cNvPr id="5131" name="TextBox 18"/>
          <p:cNvSpPr txBox="1">
            <a:spLocks noChangeArrowheads="1"/>
          </p:cNvSpPr>
          <p:nvPr/>
        </p:nvSpPr>
        <p:spPr bwMode="auto">
          <a:xfrm>
            <a:off x="3429000" y="304800"/>
            <a:ext cx="240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Box 1: 1604 – 1648 UTC</a:t>
            </a:r>
          </a:p>
        </p:txBody>
      </p:sp>
      <p:pic>
        <p:nvPicPr>
          <p:cNvPr id="513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936750"/>
            <a:ext cx="2152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Box 27"/>
          <p:cNvSpPr txBox="1">
            <a:spLocks noChangeArrowheads="1"/>
          </p:cNvSpPr>
          <p:nvPr/>
        </p:nvSpPr>
        <p:spPr bwMode="auto">
          <a:xfrm>
            <a:off x="2660650" y="1143000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5134" name="TextBox 28"/>
          <p:cNvSpPr txBox="1">
            <a:spLocks noChangeArrowheads="1"/>
          </p:cNvSpPr>
          <p:nvPr/>
        </p:nvSpPr>
        <p:spPr bwMode="auto">
          <a:xfrm>
            <a:off x="271463" y="6429375"/>
            <a:ext cx="27663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</a:rPr>
              <a:t>X - working best track </a:t>
            </a:r>
            <a:r>
              <a:rPr lang="en-US" sz="1200" b="1" dirty="0" smtClean="0">
                <a:solidFill>
                  <a:prstClr val="black"/>
                </a:solidFill>
              </a:rPr>
              <a:t>location at 18 UTC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135" name="TextBox 29"/>
          <p:cNvSpPr txBox="1">
            <a:spLocks noChangeArrowheads="1"/>
          </p:cNvSpPr>
          <p:nvPr/>
        </p:nvSpPr>
        <p:spPr bwMode="auto">
          <a:xfrm>
            <a:off x="5918200" y="5867400"/>
            <a:ext cx="10842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1632 UTC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38600" y="2895600"/>
            <a:ext cx="1289050" cy="1390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" descr="20130907.1710.goes13.x.ir1km.07LGABRIELLE.25kts-1009mb-228N-692W.88pc.jpg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448" y="6248400"/>
            <a:ext cx="3657600" cy="1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29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130907.1702.goes13.x.ir1km.07LGABRIELLE.25kts-1009mb-228N-692W.88pc.jpg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150" y="971550"/>
            <a:ext cx="49593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5237163" y="742950"/>
            <a:ext cx="342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66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936750" y="2643188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38338" y="4278313"/>
            <a:ext cx="34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938338" y="5967413"/>
            <a:ext cx="34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1944688" y="966788"/>
            <a:ext cx="341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729038" y="746125"/>
            <a:ext cx="341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68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2189163" y="752475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70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6788150" y="746125"/>
            <a:ext cx="341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64</a:t>
            </a:r>
          </a:p>
        </p:txBody>
      </p:sp>
      <p:sp>
        <p:nvSpPr>
          <p:cNvPr id="6155" name="TextBox 14"/>
          <p:cNvSpPr txBox="1">
            <a:spLocks noChangeArrowheads="1"/>
          </p:cNvSpPr>
          <p:nvPr/>
        </p:nvSpPr>
        <p:spPr bwMode="auto">
          <a:xfrm>
            <a:off x="3429000" y="304800"/>
            <a:ext cx="2417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Box 2: 1648 – 1733 UTC</a:t>
            </a:r>
          </a:p>
        </p:txBody>
      </p:sp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200" y="1930400"/>
            <a:ext cx="1930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2660650" y="1143000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271463" y="6429375"/>
            <a:ext cx="27663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</a:rPr>
              <a:t>X - working best track </a:t>
            </a:r>
            <a:r>
              <a:rPr lang="en-US" sz="1200" b="1" dirty="0" smtClean="0">
                <a:solidFill>
                  <a:prstClr val="black"/>
                </a:solidFill>
              </a:rPr>
              <a:t>location at 18 UTC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6049963" y="5937250"/>
            <a:ext cx="10874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1702 UTC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38600" y="2895600"/>
            <a:ext cx="1289050" cy="1390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" descr="20130907.1710.goes13.x.ir1km.07LGABRIELLE.25kts-1009mb-228N-692W.88pc.jpg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848" y="6316640"/>
            <a:ext cx="3657600" cy="1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5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130907.1815.goes13.x.ir1km.07LGABRIELLE.25kts-1009mb-228N-692W.100pc.jpg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0" y="984250"/>
            <a:ext cx="48260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237163" y="704850"/>
            <a:ext cx="342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66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936750" y="2605088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938338" y="4240213"/>
            <a:ext cx="34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938338" y="5929313"/>
            <a:ext cx="34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944688" y="928688"/>
            <a:ext cx="341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3729038" y="708025"/>
            <a:ext cx="341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68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2189163" y="714375"/>
            <a:ext cx="34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70</a:t>
            </a: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6788150" y="708025"/>
            <a:ext cx="341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64</a:t>
            </a: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3429000" y="304800"/>
            <a:ext cx="2417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Box 3: 1743 – 1831 UTC</a:t>
            </a:r>
          </a:p>
        </p:txBody>
      </p: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1943100"/>
            <a:ext cx="20955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2660650" y="1143000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271463" y="6429375"/>
            <a:ext cx="27663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</a:rPr>
              <a:t>X - working best track </a:t>
            </a:r>
            <a:r>
              <a:rPr lang="en-US" sz="1200" b="1" dirty="0" smtClean="0">
                <a:solidFill>
                  <a:prstClr val="black"/>
                </a:solidFill>
              </a:rPr>
              <a:t>location at 18 UTC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5962650" y="5846763"/>
            <a:ext cx="10874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</a:rPr>
              <a:t>1815 UTC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38600" y="2895600"/>
            <a:ext cx="1289050" cy="1390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" descr="20130907.1710.goes13.x.ir1km.07LGABRIELLE.25kts-1009mb-228N-692W.88pc.jpg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448" y="6248400"/>
            <a:ext cx="3657600" cy="1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12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9" t="9029" r="6346" b="4167"/>
          <a:stretch>
            <a:fillRect/>
          </a:stretch>
        </p:blipFill>
        <p:spPr bwMode="auto">
          <a:xfrm>
            <a:off x="469900" y="1924050"/>
            <a:ext cx="2355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4" t="9721" r="5193" b="3241"/>
          <a:stretch>
            <a:fillRect/>
          </a:stretch>
        </p:blipFill>
        <p:spPr bwMode="auto">
          <a:xfrm>
            <a:off x="3467100" y="1943100"/>
            <a:ext cx="23749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51" t="8102" r="5190" b="3703"/>
          <a:stretch>
            <a:fillRect/>
          </a:stretch>
        </p:blipFill>
        <p:spPr bwMode="auto">
          <a:xfrm>
            <a:off x="6502400" y="1898650"/>
            <a:ext cx="2336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03238" y="1447800"/>
            <a:ext cx="2170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1: 1604 – 1648 UTC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322638" y="14462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2: 1648 – 1733 UTC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6364288" y="14589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3: 1743 – 1831 UTC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981200" y="457200"/>
            <a:ext cx="5383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prstClr val="black"/>
                </a:solidFill>
              </a:rPr>
              <a:t>Reflectivity (shaded, dBZ) at 2 km altitude</a:t>
            </a:r>
          </a:p>
        </p:txBody>
      </p:sp>
    </p:spTree>
    <p:extLst>
      <p:ext uri="{BB962C8B-B14F-4D97-AF65-F5344CB8AC3E}">
        <p14:creationId xmlns:p14="http://schemas.microsoft.com/office/powerpoint/2010/main" val="82403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1" t="7176" r="3102" b="694"/>
          <a:stretch>
            <a:fillRect/>
          </a:stretch>
        </p:blipFill>
        <p:spPr bwMode="auto">
          <a:xfrm>
            <a:off x="520700" y="1873250"/>
            <a:ext cx="2400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86" t="8102" r="5161" b="694"/>
          <a:stretch>
            <a:fillRect/>
          </a:stretch>
        </p:blipFill>
        <p:spPr bwMode="auto">
          <a:xfrm>
            <a:off x="3403600" y="1898650"/>
            <a:ext cx="2438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8" t="8333" r="2995" b="694"/>
          <a:stretch>
            <a:fillRect/>
          </a:stretch>
        </p:blipFill>
        <p:spPr bwMode="auto">
          <a:xfrm>
            <a:off x="6381750" y="1905000"/>
            <a:ext cx="25209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503238" y="1447800"/>
            <a:ext cx="2170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1: 1604 – 1648 UTC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3322638" y="14462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2: 1648 – 1733 UTC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6364288" y="14589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3: 1743 – 1831 UTC</a:t>
            </a: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900" y="1898650"/>
            <a:ext cx="2984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609600" y="457200"/>
            <a:ext cx="8518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prstClr val="black"/>
                </a:solidFill>
              </a:rPr>
              <a:t>Reflectivity (shaded, dBZ) and flow (vector, m s</a:t>
            </a:r>
            <a:r>
              <a:rPr lang="en-US" sz="2400" u="sng" baseline="30000">
                <a:solidFill>
                  <a:prstClr val="black"/>
                </a:solidFill>
              </a:rPr>
              <a:t>-1</a:t>
            </a:r>
            <a:r>
              <a:rPr lang="en-US" sz="2400" u="sng">
                <a:solidFill>
                  <a:prstClr val="black"/>
                </a:solidFill>
              </a:rPr>
              <a:t>) at 2 km altitude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382" y="4763869"/>
            <a:ext cx="885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convection becoming more cellular, weaker over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main convective line associated with convergence line along southeast portion of radar domain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8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6" t="7639" r="4832" b="4167"/>
          <a:stretch>
            <a:fillRect/>
          </a:stretch>
        </p:blipFill>
        <p:spPr bwMode="auto">
          <a:xfrm>
            <a:off x="533400" y="4038600"/>
            <a:ext cx="2635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9" t="8333" r="4762" b="3935"/>
          <a:stretch>
            <a:fillRect/>
          </a:stretch>
        </p:blipFill>
        <p:spPr bwMode="auto">
          <a:xfrm>
            <a:off x="3206750" y="4057650"/>
            <a:ext cx="27686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3" t="8102" r="5405" b="3009"/>
          <a:stretch>
            <a:fillRect/>
          </a:stretch>
        </p:blipFill>
        <p:spPr bwMode="auto">
          <a:xfrm>
            <a:off x="6032500" y="4051300"/>
            <a:ext cx="28067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57200" y="760413"/>
            <a:ext cx="2170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1: 1604 – 1648 UTC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276600" y="766763"/>
            <a:ext cx="2170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2: 1648 – 1733 UTC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248400" y="773113"/>
            <a:ext cx="2170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3: 1743 – 1831 UTC</a:t>
            </a:r>
          </a:p>
        </p:txBody>
      </p:sp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99" t="9259" r="5840" b="3935"/>
          <a:stretch>
            <a:fillRect/>
          </a:stretch>
        </p:blipFill>
        <p:spPr bwMode="auto">
          <a:xfrm>
            <a:off x="450850" y="1187450"/>
            <a:ext cx="26797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4" t="8333" r="6482" b="4167"/>
          <a:stretch>
            <a:fillRect/>
          </a:stretch>
        </p:blipFill>
        <p:spPr bwMode="auto">
          <a:xfrm>
            <a:off x="3200400" y="1162050"/>
            <a:ext cx="2717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57" t="7639" r="4762" b="3471"/>
          <a:stretch>
            <a:fillRect/>
          </a:stretch>
        </p:blipFill>
        <p:spPr bwMode="auto">
          <a:xfrm>
            <a:off x="5994400" y="1143000"/>
            <a:ext cx="2844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2041525" y="3482975"/>
            <a:ext cx="54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</a:rPr>
              <a:t>5 km</a:t>
            </a: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2044700" y="6391275"/>
            <a:ext cx="54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</a:rPr>
              <a:t>2 km</a:t>
            </a:r>
          </a:p>
        </p:txBody>
      </p:sp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4859338" y="3492500"/>
            <a:ext cx="547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</a:rPr>
              <a:t>5 km</a:t>
            </a: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4860925" y="6400800"/>
            <a:ext cx="54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</a:rPr>
              <a:t>2 km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7715250" y="3492500"/>
            <a:ext cx="54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</a:rPr>
              <a:t>5 km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7718425" y="6400800"/>
            <a:ext cx="547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</a:rPr>
              <a:t>2 km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304800" y="152400"/>
            <a:ext cx="8732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err="1">
                <a:solidFill>
                  <a:prstClr val="black"/>
                </a:solidFill>
              </a:rPr>
              <a:t>Vorticity</a:t>
            </a:r>
            <a:r>
              <a:rPr lang="en-US" sz="2400" u="sng" dirty="0">
                <a:solidFill>
                  <a:prstClr val="black"/>
                </a:solidFill>
              </a:rPr>
              <a:t> (shaded, x 10</a:t>
            </a:r>
            <a:r>
              <a:rPr lang="en-US" sz="2400" u="sng" baseline="30000" dirty="0">
                <a:solidFill>
                  <a:prstClr val="black"/>
                </a:solidFill>
              </a:rPr>
              <a:t>-4</a:t>
            </a:r>
            <a:r>
              <a:rPr lang="en-US" sz="2400" u="sng" dirty="0">
                <a:solidFill>
                  <a:prstClr val="black"/>
                </a:solidFill>
              </a:rPr>
              <a:t> s</a:t>
            </a:r>
            <a:r>
              <a:rPr lang="en-US" sz="2400" u="sng" baseline="30000" dirty="0">
                <a:solidFill>
                  <a:prstClr val="black"/>
                </a:solidFill>
              </a:rPr>
              <a:t>-1</a:t>
            </a:r>
            <a:r>
              <a:rPr lang="en-US" sz="2400" u="sng" dirty="0">
                <a:solidFill>
                  <a:prstClr val="black"/>
                </a:solidFill>
              </a:rPr>
              <a:t>) and perturbation flow at </a:t>
            </a:r>
            <a:r>
              <a:rPr lang="en-US" sz="2400" u="sng" dirty="0" smtClean="0">
                <a:solidFill>
                  <a:prstClr val="black"/>
                </a:solidFill>
              </a:rPr>
              <a:t>2, 5 </a:t>
            </a:r>
            <a:r>
              <a:rPr lang="en-US" sz="2400" u="sng" dirty="0">
                <a:solidFill>
                  <a:prstClr val="black"/>
                </a:solidFill>
              </a:rPr>
              <a:t>km altitude</a:t>
            </a:r>
          </a:p>
        </p:txBody>
      </p:sp>
    </p:spTree>
    <p:extLst>
      <p:ext uri="{BB962C8B-B14F-4D97-AF65-F5344CB8AC3E}">
        <p14:creationId xmlns:p14="http://schemas.microsoft.com/office/powerpoint/2010/main" val="149492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4" t="7407" r="1588" b="6250"/>
          <a:stretch>
            <a:fillRect/>
          </a:stretch>
        </p:blipFill>
        <p:spPr bwMode="auto">
          <a:xfrm>
            <a:off x="241300" y="2184400"/>
            <a:ext cx="2724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4" t="5556" r="2612" b="4167"/>
          <a:stretch>
            <a:fillRect/>
          </a:stretch>
        </p:blipFill>
        <p:spPr bwMode="auto">
          <a:xfrm>
            <a:off x="3219450" y="2133600"/>
            <a:ext cx="270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0" t="6480" r="2837" b="5093"/>
          <a:stretch>
            <a:fillRect/>
          </a:stretch>
        </p:blipFill>
        <p:spPr bwMode="auto">
          <a:xfrm>
            <a:off x="6165850" y="2159000"/>
            <a:ext cx="27559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2170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1: 1604 – 1648 UTC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398838" y="17510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2: 1648 – 1733 UTC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440488" y="17637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3: 1743 – 1831 UTC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914400" y="4495800"/>
            <a:ext cx="106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reflectivity (dBZ)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3883025" y="4495800"/>
            <a:ext cx="106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reflectivity (dBZ)</a:t>
            </a: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6931025" y="4495800"/>
            <a:ext cx="1069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reflectivity (dBZ)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0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4246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5896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2743200" y="457200"/>
            <a:ext cx="3917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prstClr val="black"/>
                </a:solidFill>
              </a:rPr>
              <a:t>Reflectivity CFAD (shaded, 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334000"/>
            <a:ext cx="6416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more moderate-to-high reflectivity in lower troposphere early 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little difference in upper levels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8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4" t="6480" r="8942" b="5324"/>
          <a:stretch>
            <a:fillRect/>
          </a:stretch>
        </p:blipFill>
        <p:spPr bwMode="auto">
          <a:xfrm>
            <a:off x="241300" y="2159000"/>
            <a:ext cx="2508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5" t="6020" r="1273" b="5788"/>
          <a:stretch>
            <a:fillRect/>
          </a:stretch>
        </p:blipFill>
        <p:spPr bwMode="auto">
          <a:xfrm>
            <a:off x="3232150" y="2146300"/>
            <a:ext cx="273192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3" t="8102" r="2087" b="4861"/>
          <a:stretch>
            <a:fillRect/>
          </a:stretch>
        </p:blipFill>
        <p:spPr bwMode="auto">
          <a:xfrm>
            <a:off x="6191250" y="2203450"/>
            <a:ext cx="27495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294564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838200" y="4495800"/>
            <a:ext cx="1422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vertical velocity (m s</a:t>
            </a:r>
            <a:r>
              <a:rPr lang="en-US" sz="1000" b="1" baseline="30000">
                <a:solidFill>
                  <a:prstClr val="black"/>
                </a:solidFill>
              </a:rPr>
              <a:t>-1</a:t>
            </a:r>
            <a:r>
              <a:rPr lang="en-US" sz="10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4246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5896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3784600" y="4495800"/>
            <a:ext cx="1422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vertical velocity (m s</a:t>
            </a:r>
            <a:r>
              <a:rPr lang="en-US" sz="1000" b="1" baseline="30000">
                <a:solidFill>
                  <a:prstClr val="black"/>
                </a:solidFill>
              </a:rPr>
              <a:t>-1</a:t>
            </a:r>
            <a:r>
              <a:rPr lang="en-US" sz="10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299" name="TextBox 15"/>
          <p:cNvSpPr txBox="1">
            <a:spLocks noChangeArrowheads="1"/>
          </p:cNvSpPr>
          <p:nvPr/>
        </p:nvSpPr>
        <p:spPr bwMode="auto">
          <a:xfrm>
            <a:off x="6781800" y="4495800"/>
            <a:ext cx="1422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vertical velocity (m s</a:t>
            </a:r>
            <a:r>
              <a:rPr lang="en-US" sz="1000" b="1" baseline="30000">
                <a:solidFill>
                  <a:prstClr val="black"/>
                </a:solidFill>
              </a:rPr>
              <a:t>-1</a:t>
            </a:r>
            <a:r>
              <a:rPr lang="en-US" sz="10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300" name="TextBox 16"/>
          <p:cNvSpPr txBox="1">
            <a:spLocks noChangeArrowheads="1"/>
          </p:cNvSpPr>
          <p:nvPr/>
        </p:nvSpPr>
        <p:spPr bwMode="auto">
          <a:xfrm>
            <a:off x="457200" y="1752600"/>
            <a:ext cx="2170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1: 1604 – 1648 UTC</a:t>
            </a:r>
          </a:p>
        </p:txBody>
      </p:sp>
      <p:sp>
        <p:nvSpPr>
          <p:cNvPr id="12301" name="TextBox 17"/>
          <p:cNvSpPr txBox="1">
            <a:spLocks noChangeArrowheads="1"/>
          </p:cNvSpPr>
          <p:nvPr/>
        </p:nvSpPr>
        <p:spPr bwMode="auto">
          <a:xfrm>
            <a:off x="3398838" y="17510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2: 1648 – 1733 UTC</a:t>
            </a:r>
          </a:p>
        </p:txBody>
      </p:sp>
      <p:sp>
        <p:nvSpPr>
          <p:cNvPr id="12302" name="TextBox 18"/>
          <p:cNvSpPr txBox="1">
            <a:spLocks noChangeArrowheads="1"/>
          </p:cNvSpPr>
          <p:nvPr/>
        </p:nvSpPr>
        <p:spPr bwMode="auto">
          <a:xfrm>
            <a:off x="6440488" y="17637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3: 1743 – 1831 UTC</a:t>
            </a: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2590800" y="457200"/>
            <a:ext cx="4514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prstClr val="black"/>
                </a:solidFill>
              </a:rPr>
              <a:t>Vertical velocity CFAD (shaded, 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334000"/>
            <a:ext cx="497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majority of vertical velocity between -2 and 2 m/s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peak updrafts as high as 10 m/s at 12 km altitude</a:t>
            </a:r>
          </a:p>
        </p:txBody>
      </p:sp>
    </p:spTree>
    <p:extLst>
      <p:ext uri="{BB962C8B-B14F-4D97-AF65-F5344CB8AC3E}">
        <p14:creationId xmlns:p14="http://schemas.microsoft.com/office/powerpoint/2010/main" val="407897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1" t="6020" r="2020" b="7176"/>
          <a:stretch>
            <a:fillRect/>
          </a:stretch>
        </p:blipFill>
        <p:spPr bwMode="auto">
          <a:xfrm>
            <a:off x="279400" y="2146300"/>
            <a:ext cx="2673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0" t="6480" r="2397" b="6250"/>
          <a:stretch>
            <a:fillRect/>
          </a:stretch>
        </p:blipFill>
        <p:spPr bwMode="auto">
          <a:xfrm>
            <a:off x="3238500" y="2159000"/>
            <a:ext cx="2692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3" t="6480" r="2194" b="6020"/>
          <a:stretch>
            <a:fillRect/>
          </a:stretch>
        </p:blipFill>
        <p:spPr bwMode="auto">
          <a:xfrm>
            <a:off x="6203950" y="2159000"/>
            <a:ext cx="2736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0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4246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5896" y="2895600"/>
            <a:ext cx="338554" cy="70628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</a:rPr>
              <a:t>height (km)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971550" y="4495800"/>
            <a:ext cx="1209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vorticity (x 10</a:t>
            </a:r>
            <a:r>
              <a:rPr lang="en-US" sz="1000" b="1" baseline="30000">
                <a:solidFill>
                  <a:prstClr val="black"/>
                </a:solidFill>
              </a:rPr>
              <a:t>-3</a:t>
            </a:r>
            <a:r>
              <a:rPr lang="en-US" sz="1000" b="1">
                <a:solidFill>
                  <a:prstClr val="black"/>
                </a:solidFill>
              </a:rPr>
              <a:t> s</a:t>
            </a:r>
            <a:r>
              <a:rPr lang="en-US" sz="1000" b="1" baseline="30000">
                <a:solidFill>
                  <a:prstClr val="black"/>
                </a:solidFill>
              </a:rPr>
              <a:t>-1</a:t>
            </a:r>
            <a:r>
              <a:rPr lang="en-US" sz="10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321" name="TextBox 16"/>
          <p:cNvSpPr txBox="1">
            <a:spLocks noChangeArrowheads="1"/>
          </p:cNvSpPr>
          <p:nvPr/>
        </p:nvSpPr>
        <p:spPr bwMode="auto">
          <a:xfrm>
            <a:off x="3892550" y="4495800"/>
            <a:ext cx="1209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vorticity (x 10</a:t>
            </a:r>
            <a:r>
              <a:rPr lang="en-US" sz="1000" b="1" baseline="30000">
                <a:solidFill>
                  <a:prstClr val="black"/>
                </a:solidFill>
              </a:rPr>
              <a:t>-3</a:t>
            </a:r>
            <a:r>
              <a:rPr lang="en-US" sz="1000" b="1">
                <a:solidFill>
                  <a:prstClr val="black"/>
                </a:solidFill>
              </a:rPr>
              <a:t> s</a:t>
            </a:r>
            <a:r>
              <a:rPr lang="en-US" sz="1000" b="1" baseline="30000">
                <a:solidFill>
                  <a:prstClr val="black"/>
                </a:solidFill>
              </a:rPr>
              <a:t>-1</a:t>
            </a:r>
            <a:r>
              <a:rPr lang="en-US" sz="10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6899275" y="4495800"/>
            <a:ext cx="1209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</a:rPr>
              <a:t>vorticity (x 10</a:t>
            </a:r>
            <a:r>
              <a:rPr lang="en-US" sz="1000" b="1" baseline="30000">
                <a:solidFill>
                  <a:prstClr val="black"/>
                </a:solidFill>
              </a:rPr>
              <a:t>-3</a:t>
            </a:r>
            <a:r>
              <a:rPr lang="en-US" sz="1000" b="1">
                <a:solidFill>
                  <a:prstClr val="black"/>
                </a:solidFill>
              </a:rPr>
              <a:t> s</a:t>
            </a:r>
            <a:r>
              <a:rPr lang="en-US" sz="1000" b="1" baseline="30000">
                <a:solidFill>
                  <a:prstClr val="black"/>
                </a:solidFill>
              </a:rPr>
              <a:t>-1</a:t>
            </a:r>
            <a:r>
              <a:rPr lang="en-US" sz="1000" b="1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323" name="TextBox 18"/>
          <p:cNvSpPr txBox="1">
            <a:spLocks noChangeArrowheads="1"/>
          </p:cNvSpPr>
          <p:nvPr/>
        </p:nvSpPr>
        <p:spPr bwMode="auto">
          <a:xfrm>
            <a:off x="457200" y="1752600"/>
            <a:ext cx="2170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1: 1604 – 1648 UTC</a:t>
            </a:r>
          </a:p>
        </p:txBody>
      </p:sp>
      <p:sp>
        <p:nvSpPr>
          <p:cNvPr id="13324" name="TextBox 19"/>
          <p:cNvSpPr txBox="1">
            <a:spLocks noChangeArrowheads="1"/>
          </p:cNvSpPr>
          <p:nvPr/>
        </p:nvSpPr>
        <p:spPr bwMode="auto">
          <a:xfrm>
            <a:off x="3398838" y="17510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2: 1648 – 1733 UTC</a:t>
            </a:r>
          </a:p>
        </p:txBody>
      </p:sp>
      <p:sp>
        <p:nvSpPr>
          <p:cNvPr id="13325" name="TextBox 20"/>
          <p:cNvSpPr txBox="1">
            <a:spLocks noChangeArrowheads="1"/>
          </p:cNvSpPr>
          <p:nvPr/>
        </p:nvSpPr>
        <p:spPr bwMode="auto">
          <a:xfrm>
            <a:off x="6440488" y="1763713"/>
            <a:ext cx="2170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Box 3: 1743 – 1831 UTC</a:t>
            </a:r>
          </a:p>
        </p:txBody>
      </p:sp>
      <p:sp>
        <p:nvSpPr>
          <p:cNvPr id="13326" name="TextBox 21"/>
          <p:cNvSpPr txBox="1">
            <a:spLocks noChangeArrowheads="1"/>
          </p:cNvSpPr>
          <p:nvPr/>
        </p:nvSpPr>
        <p:spPr bwMode="auto">
          <a:xfrm>
            <a:off x="3048000" y="457200"/>
            <a:ext cx="3564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prstClr val="black"/>
                </a:solidFill>
              </a:rPr>
              <a:t>Vorticity CFAD (shaded, 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334000"/>
            <a:ext cx="7935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little </a:t>
            </a:r>
            <a:r>
              <a:rPr lang="en-US" dirty="0" err="1" smtClean="0">
                <a:solidFill>
                  <a:prstClr val="black"/>
                </a:solidFill>
              </a:rPr>
              <a:t>skewness</a:t>
            </a:r>
            <a:r>
              <a:rPr lang="en-US" dirty="0" smtClean="0">
                <a:solidFill>
                  <a:prstClr val="black"/>
                </a:solidFill>
              </a:rPr>
              <a:t> in </a:t>
            </a:r>
            <a:r>
              <a:rPr lang="en-US" dirty="0" err="1" smtClean="0">
                <a:solidFill>
                  <a:prstClr val="black"/>
                </a:solidFill>
              </a:rPr>
              <a:t>vorticity</a:t>
            </a:r>
            <a:r>
              <a:rPr lang="en-US" dirty="0" smtClean="0">
                <a:solidFill>
                  <a:prstClr val="black"/>
                </a:solidFill>
              </a:rPr>
              <a:t>, consistent with location of radar analysis, weak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little difference over time</a:t>
            </a:r>
          </a:p>
        </p:txBody>
      </p:sp>
    </p:spTree>
    <p:extLst>
      <p:ext uri="{BB962C8B-B14F-4D97-AF65-F5344CB8AC3E}">
        <p14:creationId xmlns:p14="http://schemas.microsoft.com/office/powerpoint/2010/main" val="353771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Work\Data_analysis\HFP2013_steppeddescent\lat_lon_color_alt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007" y="2000240"/>
            <a:ext cx="4813993" cy="32861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Flight track of 20130907I1</a:t>
            </a:r>
            <a:endParaRPr lang="zh-CN" altLang="en-US" dirty="0"/>
          </a:p>
        </p:txBody>
      </p:sp>
      <p:pic>
        <p:nvPicPr>
          <p:cNvPr id="2050" name="Picture 2" descr="F:\Work\Data_analysis\HFP2013_steppeddescent\lat_lon_color_time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928802"/>
            <a:ext cx="4566349" cy="34428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00892" y="1804562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Arial" charset="0"/>
              </a:rPr>
              <a:t>Color bar –Height  (m)</a:t>
            </a:r>
            <a:endParaRPr lang="zh-CN" altLang="en-U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785926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Arial" charset="0"/>
              </a:rPr>
              <a:t>Color bar –Time  (Hr)</a:t>
            </a:r>
            <a:endParaRPr lang="zh-CN" altLang="en-U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392906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Convective burst module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000760" y="3286124"/>
            <a:ext cx="71438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78629" y="2964653"/>
            <a:ext cx="78581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5786" y="342900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Boundary layer module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52" y="541575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Both the convective burst module and boundary layer flux module were successfully conducted on September 7, 2013 for the N43 mission. 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0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2286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Missions Overview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1219200"/>
            <a:ext cx="8610600" cy="53340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31 Aug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G-IV square-spiral survey centered on Pouch25. Convection develops near center. TD forms 4 d later and soon develops into TS Gabrielle.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6 Sept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Gabrielle has dissipated. N42 Ocean Survey done ahead of Gabrielle remnants.</a:t>
            </a:r>
            <a:endParaRPr lang="en-US" sz="3200" b="1" noProof="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7 Sept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: Remnants sampled simultaneously with G-IV (square-spiral), N42 (square-spiral), and N43 (convective burst/PBL modules). TS Gabrielle reforms 3 d later.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10 Sept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N43 conducts Ocean Winds Experiment.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Boundary layer flux module</a:t>
            </a:r>
            <a:endParaRPr lang="zh-CN" altLang="en-US" dirty="0"/>
          </a:p>
        </p:txBody>
      </p:sp>
      <p:pic>
        <p:nvPicPr>
          <p:cNvPr id="1028" name="Picture 4" descr="F:\Work\Data_analysis\HFP2013_steppeddescent\altitude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272872"/>
            <a:ext cx="6897813" cy="5016592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357818" y="3643314"/>
            <a:ext cx="857256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F:\Work\Data_analysis\HFP2013_steppeddescent\track_3D_BL_color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38" y="357166"/>
            <a:ext cx="7067314" cy="5357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533400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To directly measure turbulent fluxes in the hurricane boundary layer.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To study the entrainment effect at the top of the boundary layer.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dirty="0" smtClean="0">
                <a:solidFill>
                  <a:prstClr val="black"/>
                </a:solidFill>
                <a:latin typeface="Arial" charset="0"/>
              </a:rPr>
              <a:t>To evaluate  and improve the HWRF model boundary layer physics using  in-situ observations.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"/>
            <a:ext cx="519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solidFill>
                  <a:prstClr val="black"/>
                </a:solidFill>
              </a:rPr>
              <a:t>Lessons learned/challenges/future work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66465"/>
            <a:ext cx="8305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prstClr val="black"/>
                </a:solidFill>
              </a:rPr>
              <a:t>Convective burst module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convective burst module can be successfully conducted, with apparently reliable  radar analyses possible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further diagnostics planned: mean profiles of relevant variables, mass flux profiles, joint PDFs (</a:t>
            </a:r>
            <a:r>
              <a:rPr lang="en-US" dirty="0" err="1" smtClean="0">
                <a:solidFill>
                  <a:prstClr val="black"/>
                </a:solidFill>
              </a:rPr>
              <a:t>vortical</a:t>
            </a:r>
            <a:r>
              <a:rPr lang="en-US" dirty="0" smtClean="0">
                <a:solidFill>
                  <a:prstClr val="black"/>
                </a:solidFill>
              </a:rPr>
              <a:t> hot towers?)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sub-optimal feature sampled, was not rapidly growing but was essentially steady-state or slowly weakening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challenge: identifying convective bursts in real time on the aircraft – limited bandwidth, no reliable access to satellite animations, no access to rapid-scan imagery – necessitates real-time communication with ground via </a:t>
            </a:r>
            <a:r>
              <a:rPr lang="en-US" dirty="0" err="1" smtClean="0">
                <a:solidFill>
                  <a:prstClr val="black"/>
                </a:solidFill>
              </a:rPr>
              <a:t>xchat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prstClr val="black"/>
                </a:solidFill>
              </a:rPr>
              <a:t>Boundary layer flux module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Boundary layer module was successfully conducted in rain-free and low-wind region given the safety constraints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It is the first time the stepped descent module has been conducted since the CBLAST experiment taken 10 years ago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This </a:t>
            </a:r>
            <a:r>
              <a:rPr lang="en-US" dirty="0" smtClean="0">
                <a:solidFill>
                  <a:prstClr val="black"/>
                </a:solidFill>
              </a:rPr>
              <a:t>is the first time the module was conducted with a complete box pattern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Future work include analyzing the 40 Hz data to get direct flux estimates and model evaluation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676400"/>
            <a:ext cx="8610600" cy="4191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29 Aug – AV6 (“the one with 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sondes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”)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31 Aug – AV1 cancelled </a:t>
            </a:r>
            <a:r>
              <a:rPr lang="en-US" sz="3200" dirty="0" smtClean="0">
                <a:solidFill>
                  <a:srgbClr val="FFC000"/>
                </a:solidFill>
                <a:ea typeface="ＭＳ Ｐゴシック" charset="-128"/>
                <a:cs typeface="ＭＳ Ｐゴシック" charset="-128"/>
                <a:sym typeface="Wingdings" pitchFamily="2" charset="2"/>
              </a:rPr>
              <a:t> NOAA/HRD Mission</a:t>
            </a:r>
            <a:endParaRPr lang="en-US" sz="3200" dirty="0" smtClean="0">
              <a:solidFill>
                <a:srgbClr val="FFC000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3 Sept – AV1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4 Sept – AV6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7 Sept – AV6 </a:t>
            </a:r>
            <a:r>
              <a:rPr lang="en-US" sz="3200" dirty="0" smtClean="0">
                <a:solidFill>
                  <a:srgbClr val="FFC000"/>
                </a:solidFill>
                <a:ea typeface="ＭＳ Ｐゴシック" charset="-128"/>
                <a:cs typeface="ＭＳ Ｐゴシック" charset="-128"/>
                <a:sym typeface="Wingdings" pitchFamily="2" charset="2"/>
              </a:rPr>
              <a:t> NOAA/HRD Mission</a:t>
            </a:r>
            <a:endParaRPr lang="en-US" sz="3200" dirty="0" smtClean="0">
              <a:solidFill>
                <a:srgbClr val="FFC000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8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Sept – AV1 cancelled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10 Sept – AV1 aborted </a:t>
            </a:r>
            <a:r>
              <a:rPr lang="en-US" sz="3200" dirty="0" smtClean="0">
                <a:solidFill>
                  <a:srgbClr val="FFC000"/>
                </a:solidFill>
                <a:ea typeface="ＭＳ Ｐゴシック" charset="-128"/>
                <a:cs typeface="ＭＳ Ｐゴシック" charset="-128"/>
                <a:sym typeface="Wingdings" pitchFamily="2" charset="2"/>
              </a:rPr>
              <a:t> NOAA/NESDIS</a:t>
            </a:r>
            <a:endParaRPr lang="en-US" sz="3200" dirty="0" smtClean="0">
              <a:solidFill>
                <a:srgbClr val="FFC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NASA HS3 Coordination</a:t>
            </a:r>
          </a:p>
        </p:txBody>
      </p:sp>
    </p:spTree>
    <p:extLst>
      <p:ext uri="{BB962C8B-B14F-4D97-AF65-F5344CB8AC3E}">
        <p14:creationId xmlns:p14="http://schemas.microsoft.com/office/powerpoint/2010/main" val="127049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447800"/>
            <a:ext cx="86106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Was this a model evaluation experiment? (HWRF resumed runs at 6Z on 7 Sept; 3 coordinated aircraft: G-IV large-scale, N42 survey, N43 modules)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G-IV TDR – Rotation angle off on 7 Sept. Did not perform real time analyses.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Miscommunication regarding degree of coordination expected between G-IV and P-3s on 7 Sept. (resolved)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For storm-centered G-IV TDR missions, HRD needs to develop a plan with AOC and ATC. For AM flights, when is this latest time center shifts can be communicated? For </a:t>
            </a:r>
            <a:r>
              <a:rPr lang="en-US" sz="200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1330L flights?</a:t>
            </a:r>
            <a:endParaRPr lang="en-US" sz="20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N42 TDR – ATCF number confusion; data not assimilated by EMC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Real time TDR with 3 coordinated aircraft; Ground-based </a:t>
            </a:r>
            <a:r>
              <a:rPr lang="en-US" sz="20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jobfile</a:t>
            </a: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 creation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Coordination with NASA given cancellations, etc.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Go/no-go decisions for genesis – develop an understanding with AOC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Others?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rgbClr val="FFFF66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676400"/>
            <a:ext cx="8610600" cy="1447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Seven H*Wind surface wind analyses were performed from 4 Sept to 11 Sept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H*WIND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5403" y="26670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Modeling/HEDAS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Basin-scale HWRF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404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Basin-scale ran 37 cycles (18Z Sept. 4-18Z Sept. 13)</a:t>
            </a:r>
          </a:p>
          <a:p>
            <a:r>
              <a:rPr lang="en-US" sz="2400" dirty="0" smtClean="0"/>
              <a:t>Web products: http://</a:t>
            </a:r>
            <a:r>
              <a:rPr lang="en-US" sz="2400" dirty="0" err="1" smtClean="0"/>
              <a:t>storm.aoml.noaa.gov</a:t>
            </a:r>
            <a:r>
              <a:rPr lang="en-US" sz="2400" dirty="0" smtClean="0"/>
              <a:t>/basin</a:t>
            </a:r>
          </a:p>
          <a:p>
            <a:r>
              <a:rPr lang="en-US" sz="2400" dirty="0" smtClean="0"/>
              <a:t>Genesis products: http://</a:t>
            </a:r>
            <a:r>
              <a:rPr lang="en-US" sz="2400" dirty="0" err="1" smtClean="0"/>
              <a:t>www.met.nps.edu</a:t>
            </a:r>
            <a:r>
              <a:rPr lang="en-US" sz="2400" dirty="0" smtClean="0"/>
              <a:t>/~</a:t>
            </a:r>
            <a:r>
              <a:rPr lang="en-US" sz="2400" dirty="0" err="1" smtClean="0"/>
              <a:t>mtmontgo</a:t>
            </a:r>
            <a:r>
              <a:rPr lang="en-US" sz="2400" dirty="0" smtClean="0"/>
              <a:t>/storms2013.html</a:t>
            </a:r>
          </a:p>
          <a:p>
            <a:pPr marL="0" indent="0">
              <a:buNone/>
            </a:pPr>
            <a:r>
              <a:rPr lang="en-US" sz="2400" smtClean="0"/>
              <a:t>      model </a:t>
            </a:r>
            <a:r>
              <a:rPr lang="en-US" sz="2400" dirty="0" smtClean="0"/>
              <a:t>name: HWRF-GEN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94002" y="3078354"/>
            <a:ext cx="8379954" cy="2738861"/>
            <a:chOff x="59196" y="2502066"/>
            <a:chExt cx="8379954" cy="2738861"/>
          </a:xfrm>
        </p:grpSpPr>
        <p:grpSp>
          <p:nvGrpSpPr>
            <p:cNvPr id="48" name="Group 47"/>
            <p:cNvGrpSpPr/>
            <p:nvPr/>
          </p:nvGrpSpPr>
          <p:grpSpPr>
            <a:xfrm>
              <a:off x="59196" y="2502066"/>
              <a:ext cx="8379954" cy="2738861"/>
              <a:chOff x="59196" y="2502066"/>
              <a:chExt cx="8379954" cy="273886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495" y="2502066"/>
                <a:ext cx="3938270" cy="234251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0880" y="2502066"/>
                <a:ext cx="3938270" cy="2342515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85382" y="4801893"/>
                <a:ext cx="4141056" cy="215444"/>
                <a:chOff x="85382" y="4801893"/>
                <a:chExt cx="4141056" cy="215444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46528" y="4823675"/>
                  <a:ext cx="3779910" cy="184666"/>
                  <a:chOff x="446528" y="5015771"/>
                  <a:chExt cx="3779910" cy="184666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46528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14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9585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945176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213733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45027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9624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952883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11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200094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11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448783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>
                        <a:solidFill>
                          <a:prstClr val="white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95994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7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45317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5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202800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4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45001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697222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2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947208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85382" y="4801893"/>
                  <a:ext cx="54090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800" dirty="0" smtClean="0">
                      <a:solidFill>
                        <a:prstClr val="white"/>
                      </a:solidFill>
                    </a:rPr>
                    <a:t>Case #</a:t>
                  </a:r>
                  <a:endParaRPr lang="en-US" sz="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288947" y="4793211"/>
                <a:ext cx="4141056" cy="215444"/>
                <a:chOff x="85382" y="4801893"/>
                <a:chExt cx="4141056" cy="215444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46528" y="4823675"/>
                  <a:ext cx="3779910" cy="184666"/>
                  <a:chOff x="446528" y="5015771"/>
                  <a:chExt cx="3779910" cy="184666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46528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14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9585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945176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213733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45027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9624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952883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11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200094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11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48783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>
                        <a:solidFill>
                          <a:prstClr val="white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695994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7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945317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5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202800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4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450011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3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697222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2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947208" y="5015771"/>
                    <a:ext cx="279230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US" sz="600" dirty="0" smtClean="0">
                        <a:solidFill>
                          <a:prstClr val="white"/>
                        </a:solidFill>
                      </a:rPr>
                      <a:t>1</a:t>
                    </a:r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85382" y="4801893"/>
                  <a:ext cx="54090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US" sz="800" dirty="0" smtClean="0">
                      <a:solidFill>
                        <a:prstClr val="white"/>
                      </a:solidFill>
                    </a:rPr>
                    <a:t>Case #</a:t>
                  </a:r>
                  <a:endParaRPr lang="en-US" sz="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837671" y="4871595"/>
                <a:ext cx="1643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white"/>
                    </a:solidFill>
                  </a:rPr>
                  <a:t>Forecast (hour)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-842665" y="3488294"/>
                <a:ext cx="20807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white"/>
                    </a:solidFill>
                  </a:rPr>
                  <a:t>Track Absolute Error (NM)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6200000">
                <a:off x="3326055" y="3488294"/>
                <a:ext cx="20807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200" dirty="0" smtClean="0">
                    <a:solidFill>
                      <a:prstClr val="white"/>
                    </a:solidFill>
                  </a:rPr>
                  <a:t>Intensity Error (</a:t>
                </a:r>
                <a:r>
                  <a:rPr lang="en-US" sz="1200" dirty="0" err="1" smtClean="0">
                    <a:solidFill>
                      <a:prstClr val="white"/>
                    </a:solidFill>
                  </a:rPr>
                  <a:t>kt</a:t>
                </a:r>
                <a:r>
                  <a:rPr lang="en-US" sz="1200" dirty="0" smtClean="0">
                    <a:solidFill>
                      <a:prstClr val="white"/>
                    </a:solidFill>
                  </a:rPr>
                  <a:t>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602087" y="4860923"/>
              <a:ext cx="1643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white"/>
                  </a:solidFill>
                </a:rPr>
                <a:t>Forecast (hour)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19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676400"/>
            <a:ext cx="8610600" cy="3352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G-IV TDR (</a:t>
            </a:r>
            <a:r>
              <a:rPr lang="en-US" sz="3200" noProof="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Gamache</a:t>
            </a:r>
            <a:r>
              <a:rPr lang="en-US" sz="3200" noProof="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Ocean Survey (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Uhlhorn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P-3 Missions on 7 Sept (</a:t>
            </a:r>
            <a:r>
              <a:rPr lang="en-US" sz="3200" dirty="0" err="1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Dunion</a:t>
            </a: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/Rogers)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FFFF66"/>
                </a:solidFill>
                <a:ea typeface="ＭＳ Ｐゴシック" charset="-128"/>
                <a:cs typeface="ＭＳ Ｐゴシック" charset="-128"/>
              </a:rPr>
              <a:t>Ocean Winds on 10 Sept (Chang)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304800"/>
            <a:ext cx="57150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FFFF66"/>
                </a:solidFill>
                <a:latin typeface="Calibri" pitchFamily="34" charset="0"/>
              </a:rPr>
              <a:t>Science Discussions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G-IV TDR in Gabrielle</a:t>
            </a:r>
            <a:br>
              <a:rPr lang="en-US" dirty="0" smtClean="0"/>
            </a:br>
            <a:r>
              <a:rPr lang="en-US" dirty="0" smtClean="0"/>
              <a:t>20130831N1 and 20130907N1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0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G-IV analyses during Gabrielle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20130831N1</a:t>
            </a:r>
          </a:p>
          <a:p>
            <a:pPr lvl="1"/>
            <a:r>
              <a:rPr lang="en-US" dirty="0" smtClean="0"/>
              <a:t>Job files made by Gamache at home</a:t>
            </a:r>
          </a:p>
          <a:p>
            <a:pPr lvl="1"/>
            <a:r>
              <a:rPr lang="en-US" dirty="0" smtClean="0"/>
              <a:t>Job files accessed by NOAA 49</a:t>
            </a:r>
          </a:p>
          <a:p>
            <a:pPr lvl="1"/>
            <a:r>
              <a:rPr lang="en-US" dirty="0" smtClean="0"/>
              <a:t>Joe Greene ran analysis on NOAA 49 (leg by leg)</a:t>
            </a:r>
          </a:p>
          <a:p>
            <a:pPr lvl="1"/>
            <a:r>
              <a:rPr lang="en-US" dirty="0" smtClean="0"/>
              <a:t>Analyses and </a:t>
            </a:r>
            <a:r>
              <a:rPr lang="en-US" dirty="0" err="1" smtClean="0"/>
              <a:t>superobs</a:t>
            </a:r>
            <a:r>
              <a:rPr lang="en-US" dirty="0" smtClean="0"/>
              <a:t> sent in real time</a:t>
            </a:r>
          </a:p>
          <a:p>
            <a:r>
              <a:rPr lang="en-US" dirty="0" smtClean="0"/>
              <a:t>20130907N1</a:t>
            </a:r>
          </a:p>
          <a:p>
            <a:pPr lvl="1"/>
            <a:r>
              <a:rPr lang="en-US" dirty="0" smtClean="0"/>
              <a:t>Charles Lynch noticed some timing delay that appeared to be causing aft sweeps not to have correct rotation angle</a:t>
            </a:r>
          </a:p>
          <a:p>
            <a:pPr lvl="1"/>
            <a:r>
              <a:rPr lang="en-US" dirty="0" smtClean="0"/>
              <a:t>Data not processed in real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9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18 at 7.34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227"/>
            <a:ext cx="9144000" cy="41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8 at 7.35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227"/>
            <a:ext cx="9144000" cy="41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1807</Words>
  <Application>Microsoft Macintosh PowerPoint</Application>
  <PresentationFormat>On-screen Show (4:3)</PresentationFormat>
  <Paragraphs>284</Paragraphs>
  <Slides>47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1_Office Theme</vt:lpstr>
      <vt:lpstr>Black</vt:lpstr>
      <vt:lpstr>Office Theme</vt:lpstr>
      <vt:lpstr>Blank Presentation</vt:lpstr>
      <vt:lpstr>2_Office Theme</vt:lpstr>
      <vt:lpstr>3_Office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G-IV TDR in Gabrielle 20130831N1 and 20130907N1</vt:lpstr>
      <vt:lpstr>G-IV analyses during Gabrielle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20130906H1</vt:lpstr>
      <vt:lpstr>20130906H1</vt:lpstr>
      <vt:lpstr>20130906H1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Flight track of 20130907I1</vt:lpstr>
      <vt:lpstr>Boundary layer flux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Basin-scale HWRF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Frank Marks</cp:lastModifiedBy>
  <cp:revision>59</cp:revision>
  <dcterms:created xsi:type="dcterms:W3CDTF">2006-08-16T00:00:00Z</dcterms:created>
  <dcterms:modified xsi:type="dcterms:W3CDTF">2013-09-30T01:47:11Z</dcterms:modified>
</cp:coreProperties>
</file>