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5" r:id="rId9"/>
    <p:sldId id="271" r:id="rId10"/>
    <p:sldId id="272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6729D-005D-5445-BCA0-220D65497E4D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E92-F3C8-BF41-9B74-EBBA0DAD3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74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cs typeface="Arial"/>
              </a:rPr>
              <a:t>Understanding why TCs of particular strength have a certain structure could provide some insights on what processes are at work. </a:t>
            </a:r>
          </a:p>
          <a:p>
            <a:endParaRPr lang="en-US" sz="1200" dirty="0" smtClean="0">
              <a:cs typeface="Arial"/>
            </a:endParaRPr>
          </a:p>
          <a:p>
            <a:r>
              <a:rPr lang="en-US" sz="1200" dirty="0" smtClean="0">
                <a:cs typeface="Arial"/>
              </a:rPr>
              <a:t>A more detailed understanding of hurricane structure could, for instance, help diagnose why a model exhibiting an unrealistic structure did not capture the correct evolution of a 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2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DE92-F3C8-BF41-9B74-EBBA0DAD33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0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40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5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16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5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96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4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6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03B4-CBA4-904E-BDD9-D620D63BF104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5EE7-D117-8C42-A6AD-79FC9E1F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1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621" y="590409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  <a:cs typeface="Cambria"/>
              </a:rPr>
              <a:t>Analysis of the hurricane boundary layer kinematic structure using Doppler radar profiles </a:t>
            </a:r>
            <a:r>
              <a:rPr lang="en-US" sz="2800" dirty="0" smtClean="0">
                <a:latin typeface="+mn-lt"/>
                <a:cs typeface="Cambria"/>
              </a:rPr>
              <a:t>:</a:t>
            </a:r>
            <a:br>
              <a:rPr lang="en-US" sz="2800" dirty="0" smtClean="0">
                <a:latin typeface="+mn-lt"/>
                <a:cs typeface="Cambria"/>
              </a:rPr>
            </a:br>
            <a:r>
              <a:rPr lang="en-US" sz="2800" dirty="0" smtClean="0">
                <a:latin typeface="+mn-lt"/>
                <a:cs typeface="Cambria"/>
              </a:rPr>
              <a:t> </a:t>
            </a:r>
            <a:r>
              <a:rPr lang="en-US" sz="2800" dirty="0">
                <a:latin typeface="+mn-lt"/>
                <a:cs typeface="Cambria"/>
              </a:rPr>
              <a:t>Structure and </a:t>
            </a:r>
            <a:r>
              <a:rPr lang="en-US" sz="2800" dirty="0" smtClean="0">
                <a:latin typeface="+mn-lt"/>
                <a:cs typeface="Cambria"/>
              </a:rPr>
              <a:t>dependence on intensity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76" y="2089628"/>
            <a:ext cx="574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Sylvie Lorsolo, Rob Rogers, Paul </a:t>
            </a:r>
            <a:r>
              <a:rPr lang="en-US" dirty="0" err="1" smtClean="0"/>
              <a:t>Reasor</a:t>
            </a:r>
            <a:r>
              <a:rPr lang="en-US" dirty="0" smtClean="0"/>
              <a:t> and John </a:t>
            </a:r>
            <a:r>
              <a:rPr lang="en-US" dirty="0" err="1" smtClean="0"/>
              <a:t>Gamache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1727" y="3536980"/>
            <a:ext cx="8502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/>
              </a:rPr>
              <a:t>Goal</a:t>
            </a:r>
            <a:r>
              <a:rPr lang="en-US" dirty="0">
                <a:cs typeface="Arial"/>
              </a:rPr>
              <a:t>: Investigate the HBL structure in a composite framework </a:t>
            </a:r>
            <a:r>
              <a:rPr lang="en-US" dirty="0" smtClean="0">
                <a:cs typeface="Arial"/>
              </a:rPr>
              <a:t>to identify and better understand the intensification mechanisms in the boundary layer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062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significant difference in the inflow depth</a:t>
            </a:r>
          </a:p>
          <a:p>
            <a:r>
              <a:rPr lang="en-US" sz="2400" dirty="0" smtClean="0"/>
              <a:t>Stronger inflow magnitude in stronger storms </a:t>
            </a:r>
          </a:p>
          <a:p>
            <a:r>
              <a:rPr lang="en-US" sz="2400" dirty="0" smtClean="0"/>
              <a:t>Weakening storms seem to have a slightly weaker inflow magnitude even when slightly stronger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	</a:t>
            </a:r>
            <a:r>
              <a:rPr lang="en-US" sz="2000" dirty="0" smtClean="0">
                <a:sym typeface="Wingdings"/>
              </a:rPr>
              <a:t> Observations would confirm the argument that the inflow 				      magnitude could determine how fast particle spin the 				      intensification process (Smith and Thomsen 2009) </a:t>
            </a: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			 Could these observations linked to the inflow angles?</a:t>
            </a: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		 Observations (stronger inflow </a:t>
            </a:r>
            <a:r>
              <a:rPr lang="en-US" sz="2000" dirty="0" err="1" smtClean="0">
                <a:sym typeface="Wingdings"/>
              </a:rPr>
              <a:t>mangnitude</a:t>
            </a:r>
            <a:r>
              <a:rPr lang="en-US" sz="2000" dirty="0" smtClean="0">
                <a:sym typeface="Wingdings"/>
              </a:rPr>
              <a:t> while same inflow 			depth) suggest that there could be a stronger inward mass flux 			in the inflow layer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435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0" y="99471"/>
            <a:ext cx="8229600" cy="4990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example</a:t>
            </a:r>
            <a:endParaRPr lang="en-US" sz="2400" dirty="0"/>
          </a:p>
        </p:txBody>
      </p:sp>
      <p:pic>
        <p:nvPicPr>
          <p:cNvPr id="4" name="Content Placeholder 3" descr="040914I1rd_smooth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87" r="-18187"/>
          <a:stretch>
            <a:fillRect/>
          </a:stretch>
        </p:blipFill>
        <p:spPr>
          <a:xfrm>
            <a:off x="4072921" y="700877"/>
            <a:ext cx="5867278" cy="3254996"/>
          </a:xfrm>
        </p:spPr>
      </p:pic>
      <p:pic>
        <p:nvPicPr>
          <p:cNvPr id="5" name="Picture 4" descr="040914I1tg_smooth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383"/>
            <a:ext cx="4204306" cy="3071218"/>
          </a:xfrm>
          <a:prstGeom prst="rect">
            <a:avLst/>
          </a:prstGeom>
        </p:spPr>
      </p:pic>
      <p:pic>
        <p:nvPicPr>
          <p:cNvPr id="6" name="Picture 5" descr="050922I1tg_smooth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5601"/>
            <a:ext cx="4132256" cy="3099192"/>
          </a:xfrm>
          <a:prstGeom prst="rect">
            <a:avLst/>
          </a:prstGeom>
        </p:spPr>
      </p:pic>
      <p:pic>
        <p:nvPicPr>
          <p:cNvPr id="7" name="Picture 6" descr="050922I1rd_smooth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04" y="3799203"/>
            <a:ext cx="4078395" cy="30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Outflow analysis</a:t>
            </a:r>
          </a:p>
          <a:p>
            <a:r>
              <a:rPr lang="en-US" dirty="0" smtClean="0"/>
              <a:t>TKE analysis</a:t>
            </a:r>
          </a:p>
          <a:p>
            <a:r>
              <a:rPr lang="en-US" dirty="0" smtClean="0"/>
              <a:t>Vertical Wind analysis</a:t>
            </a:r>
          </a:p>
          <a:p>
            <a:r>
              <a:rPr lang="en-US" dirty="0" smtClean="0"/>
              <a:t>Further investigation of secondary </a:t>
            </a:r>
            <a:r>
              <a:rPr lang="en-US" dirty="0" err="1" smtClean="0"/>
              <a:t>eyewall</a:t>
            </a:r>
            <a:r>
              <a:rPr lang="en-US" dirty="0" smtClean="0"/>
              <a:t> cases </a:t>
            </a:r>
          </a:p>
          <a:p>
            <a:r>
              <a:rPr lang="en-US" dirty="0" smtClean="0"/>
              <a:t>Angular momentum budget</a:t>
            </a:r>
          </a:p>
          <a:p>
            <a:r>
              <a:rPr lang="en-US" dirty="0" err="1" smtClean="0"/>
              <a:t>Supergradient</a:t>
            </a:r>
            <a:r>
              <a:rPr lang="en-US" dirty="0" smtClean="0"/>
              <a:t> flow analysis*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263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2" y="701555"/>
            <a:ext cx="8985244" cy="6086195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2900" dirty="0" smtClean="0">
                <a:cs typeface="Arial"/>
              </a:rPr>
              <a:t> Smith et al. 2008: </a:t>
            </a:r>
          </a:p>
          <a:p>
            <a:pPr lvl="2"/>
            <a:r>
              <a:rPr lang="en-US" sz="2900" dirty="0" smtClean="0">
                <a:cs typeface="Arial"/>
              </a:rPr>
              <a:t>The intensification of the inner-core is a low-level process tied strongly to the dynamics of the HBL</a:t>
            </a:r>
          </a:p>
          <a:p>
            <a:pPr lvl="2"/>
            <a:r>
              <a:rPr lang="en-US" sz="2900" dirty="0" smtClean="0">
                <a:cs typeface="Arial"/>
              </a:rPr>
              <a:t>Intensification can be achieved if inward advection of angular momentum is strong enough to overcome angular momentum loss through friction</a:t>
            </a:r>
          </a:p>
          <a:p>
            <a:pPr lvl="2"/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marL="914400" lvl="2" indent="0">
              <a:buNone/>
            </a:pPr>
            <a:endParaRPr lang="en-US" sz="2900" dirty="0">
              <a:cs typeface="Arial"/>
            </a:endParaRPr>
          </a:p>
          <a:p>
            <a:pPr marL="914400" lvl="2" indent="0">
              <a:buNone/>
            </a:pPr>
            <a:r>
              <a:rPr lang="en-US" sz="2900" dirty="0" smtClean="0">
                <a:cs typeface="Arial"/>
              </a:rPr>
              <a:t>So,</a:t>
            </a:r>
          </a:p>
          <a:p>
            <a:pPr marL="914400" lvl="2" indent="0">
              <a:buNone/>
            </a:pPr>
            <a:endParaRPr lang="en-US" sz="2900" dirty="0" smtClean="0">
              <a:cs typeface="Arial"/>
            </a:endParaRPr>
          </a:p>
          <a:p>
            <a:pPr lvl="1"/>
            <a:r>
              <a:rPr lang="en-US" sz="3400" dirty="0" smtClean="0">
                <a:cs typeface="Arial"/>
              </a:rPr>
              <a:t>In </a:t>
            </a:r>
            <a:r>
              <a:rPr lang="en-US" sz="3400" dirty="0">
                <a:cs typeface="Arial"/>
              </a:rPr>
              <a:t>order </a:t>
            </a:r>
            <a:r>
              <a:rPr lang="en-US" sz="3400" dirty="0" smtClean="0">
                <a:cs typeface="Arial"/>
              </a:rPr>
              <a:t>the intensification mechanisms, </a:t>
            </a:r>
            <a:r>
              <a:rPr lang="en-US" sz="3400" dirty="0">
                <a:cs typeface="Arial"/>
              </a:rPr>
              <a:t>the first step is to understand hurricane structure. </a:t>
            </a:r>
            <a:endParaRPr lang="en-US" sz="3400" dirty="0" smtClean="0">
              <a:cs typeface="Arial"/>
            </a:endParaRPr>
          </a:p>
          <a:p>
            <a:pPr marL="457200" lvl="1" indent="0">
              <a:buNone/>
            </a:pPr>
            <a:endParaRPr lang="en-US" sz="3400" dirty="0" smtClean="0">
              <a:cs typeface="Arial"/>
            </a:endParaRPr>
          </a:p>
          <a:p>
            <a:pPr lvl="1"/>
            <a:r>
              <a:rPr lang="en-US" sz="3400" dirty="0" smtClean="0">
                <a:cs typeface="Arial"/>
              </a:rPr>
              <a:t>The </a:t>
            </a:r>
            <a:r>
              <a:rPr lang="en-US" sz="3400" dirty="0">
                <a:cs typeface="Arial"/>
              </a:rPr>
              <a:t>use of high-resolution data could provide better knowledge of smaller scale structure differences between TC of various intensities and help identify important processes that produce strong hurricanes</a:t>
            </a:r>
            <a:r>
              <a:rPr lang="en-US" sz="3400" dirty="0" smtClean="0">
                <a:cs typeface="Arial"/>
              </a:rPr>
              <a:t>. </a:t>
            </a:r>
          </a:p>
          <a:p>
            <a:pPr marL="457200" lvl="1" indent="0">
              <a:buNone/>
            </a:pPr>
            <a:endParaRPr lang="en-US" sz="3400" dirty="0" smtClean="0">
              <a:cs typeface="Arial"/>
            </a:endParaRPr>
          </a:p>
          <a:p>
            <a:pPr lvl="1"/>
            <a:r>
              <a:rPr lang="en-US" sz="3400" dirty="0" smtClean="0">
                <a:cs typeface="Arial"/>
              </a:rPr>
              <a:t>Better </a:t>
            </a:r>
            <a:r>
              <a:rPr lang="en-US" sz="3400" dirty="0">
                <a:cs typeface="Arial"/>
              </a:rPr>
              <a:t>knowledge of HBL structure can also help better diagnose numerical models. </a:t>
            </a:r>
          </a:p>
          <a:p>
            <a:pPr marL="457200" lvl="1" indent="0">
              <a:buNone/>
            </a:pPr>
            <a:endParaRPr lang="en-US" sz="3400" dirty="0">
              <a:cs typeface="Arial"/>
            </a:endParaRPr>
          </a:p>
          <a:p>
            <a:pPr marL="0" indent="0">
              <a:buNone/>
            </a:pP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861299" y="14598"/>
            <a:ext cx="72188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Assumptions</a:t>
            </a:r>
            <a:r>
              <a:rPr lang="en-US" sz="3200" dirty="0" smtClean="0"/>
              <a:t> and Motivation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10" y="2088742"/>
            <a:ext cx="3250303" cy="21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6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and intensity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3994211"/>
              </p:ext>
            </p:extLst>
          </p:nvPr>
        </p:nvGraphicFramePr>
        <p:xfrm>
          <a:off x="384207" y="1184081"/>
          <a:ext cx="3279962" cy="5441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81"/>
                <a:gridCol w="1639981"/>
              </a:tblGrid>
              <a:tr h="4000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</a:t>
                      </a:r>
                      <a:r>
                        <a:rPr lang="en-US" baseline="0" dirty="0" smtClean="0"/>
                        <a:t>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Flights</a:t>
                      </a:r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Guillermo 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Isabel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Fabian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Frances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Ivan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Jeanne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Katrina </a:t>
                      </a:r>
                      <a:r>
                        <a:rPr lang="en-US" baseline="0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Rita 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Felix 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Paloma</a:t>
                      </a:r>
                      <a:r>
                        <a:rPr lang="en-US" baseline="0" dirty="0" smtClean="0"/>
                        <a:t> 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993">
                <a:tc>
                  <a:txBody>
                    <a:bodyPr/>
                    <a:lstStyle/>
                    <a:p>
                      <a:r>
                        <a:rPr lang="en-US" dirty="0" smtClean="0"/>
                        <a:t>Earl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60">
                <a:tc>
                  <a:txBody>
                    <a:bodyPr/>
                    <a:lstStyle/>
                    <a:p>
                      <a:r>
                        <a:rPr lang="en-US" dirty="0" smtClean="0"/>
                        <a:t>11 Storms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at_dist_41fligh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161" y="1184081"/>
            <a:ext cx="5348444" cy="33191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328356" y="1452433"/>
            <a:ext cx="0" cy="2685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3884" y="1452433"/>
            <a:ext cx="0" cy="2685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37851" y="1463463"/>
            <a:ext cx="1087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Strong Storms :</a:t>
            </a:r>
          </a:p>
          <a:p>
            <a:r>
              <a:rPr lang="en-US" dirty="0" smtClean="0"/>
              <a:t> BT &gt; 120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8170" y="1496039"/>
            <a:ext cx="153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Storms :</a:t>
            </a:r>
          </a:p>
          <a:p>
            <a:r>
              <a:rPr lang="en-US" dirty="0" smtClean="0"/>
              <a:t> BT &lt; 105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86784" y="5036073"/>
            <a:ext cx="406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strong storm cases: 18</a:t>
            </a:r>
          </a:p>
          <a:p>
            <a:endParaRPr lang="en-US" dirty="0" smtClean="0"/>
          </a:p>
          <a:p>
            <a:r>
              <a:rPr lang="en-US" dirty="0" smtClean="0"/>
              <a:t>Number of weak storm cases: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1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osite_tg_41_strong_smooth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87" r="-18187"/>
          <a:stretch>
            <a:fillRect/>
          </a:stretch>
        </p:blipFill>
        <p:spPr>
          <a:xfrm>
            <a:off x="-863943" y="1461527"/>
            <a:ext cx="6413186" cy="3830000"/>
          </a:xfrm>
        </p:spPr>
      </p:pic>
      <p:pic>
        <p:nvPicPr>
          <p:cNvPr id="5" name="Picture 4" descr="composite_tg_41_weak_smooth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887" y="3166015"/>
            <a:ext cx="4669626" cy="35022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88"/>
            <a:ext cx="8229600" cy="608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4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osite_rd_41_weak_smoot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409" y="3354385"/>
            <a:ext cx="5173266" cy="3503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8"/>
            <a:ext cx="8229600" cy="608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Composites</a:t>
            </a:r>
            <a:endParaRPr lang="en-US" dirty="0"/>
          </a:p>
        </p:txBody>
      </p:sp>
      <p:pic>
        <p:nvPicPr>
          <p:cNvPr id="4" name="Content Placeholder 3" descr="composite_rd_41_strong_smoothed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007" r="-12007"/>
          <a:stretch>
            <a:fillRect/>
          </a:stretch>
        </p:blipFill>
        <p:spPr>
          <a:xfrm>
            <a:off x="-396800" y="700671"/>
            <a:ext cx="5473392" cy="3530756"/>
          </a:xfrm>
        </p:spPr>
      </p:pic>
      <p:pic>
        <p:nvPicPr>
          <p:cNvPr id="6" name="Picture 5" descr="composite_rd_BL_41_strong_smooth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80955"/>
            <a:ext cx="4476510" cy="3450471"/>
          </a:xfrm>
          <a:prstGeom prst="rect">
            <a:avLst/>
          </a:prstGeom>
        </p:spPr>
      </p:pic>
      <p:pic>
        <p:nvPicPr>
          <p:cNvPr id="7" name="Picture 6" descr="composite_rd_41_BL_weak_smooth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409" y="2994473"/>
            <a:ext cx="5151369" cy="38635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99247" y="1058305"/>
            <a:ext cx="0" cy="2809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83913" y="1058305"/>
            <a:ext cx="36496" cy="28099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9297" y="1058305"/>
            <a:ext cx="14599" cy="28099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05058" y="1058305"/>
            <a:ext cx="0" cy="28099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1163" y="4710881"/>
            <a:ext cx="1595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r*  -   	1.2r*</a:t>
            </a:r>
          </a:p>
          <a:p>
            <a:r>
              <a:rPr lang="en-US" dirty="0" smtClean="0"/>
              <a:t>    Region 1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3931" y="3868288"/>
            <a:ext cx="715316" cy="97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576616" y="3868288"/>
            <a:ext cx="36495" cy="842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4698" y="4710881"/>
            <a:ext cx="164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 r*  -   	2.8 r*</a:t>
            </a:r>
          </a:p>
          <a:p>
            <a:r>
              <a:rPr lang="en-US" dirty="0" smtClean="0"/>
              <a:t>    Region 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554698" y="3915329"/>
            <a:ext cx="233574" cy="923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56152" y="3915329"/>
            <a:ext cx="715316" cy="923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66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69"/>
            <a:ext cx="8229600" cy="659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Inflow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19" y="738959"/>
            <a:ext cx="8229600" cy="4525963"/>
          </a:xfrm>
        </p:spPr>
        <p:txBody>
          <a:bodyPr/>
          <a:lstStyle/>
          <a:p>
            <a:r>
              <a:rPr lang="en-US" dirty="0" smtClean="0"/>
              <a:t>Inflow Magnitude at 150 m </a:t>
            </a:r>
            <a:r>
              <a:rPr lang="en-US" dirty="0"/>
              <a:t>i</a:t>
            </a:r>
            <a:r>
              <a:rPr lang="en-US" dirty="0" smtClean="0"/>
              <a:t>n region 1</a:t>
            </a:r>
            <a:endParaRPr lang="en-US" dirty="0"/>
          </a:p>
        </p:txBody>
      </p:sp>
      <p:pic>
        <p:nvPicPr>
          <p:cNvPr id="5" name="Picture 4" descr="inflow_mag_distri_strong_reg1a_41fligh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30" y="1379445"/>
            <a:ext cx="4570176" cy="3427632"/>
          </a:xfrm>
          <a:prstGeom prst="rect">
            <a:avLst/>
          </a:prstGeom>
        </p:spPr>
      </p:pic>
      <p:pic>
        <p:nvPicPr>
          <p:cNvPr id="6" name="Picture 5" descr="inflow_mag_distri_weak_reg1a_41fligh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935" y="3335486"/>
            <a:ext cx="4540980" cy="34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3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Inflow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19" y="73895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Inflow Magnitude at 450 m </a:t>
            </a:r>
            <a:r>
              <a:rPr lang="en-US" sz="2800" dirty="0"/>
              <a:t>i</a:t>
            </a:r>
            <a:r>
              <a:rPr lang="en-US" sz="2800" dirty="0" smtClean="0"/>
              <a:t>n region 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30" y="1379445"/>
            <a:ext cx="4570176" cy="342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935" y="3335486"/>
            <a:ext cx="4540980" cy="34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3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Inflow Depth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185" y="832046"/>
            <a:ext cx="4570176" cy="34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48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Strong steady state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Weakeners</a:t>
            </a:r>
            <a:endParaRPr lang="en-US" sz="3200" dirty="0"/>
          </a:p>
        </p:txBody>
      </p:sp>
      <p:pic>
        <p:nvPicPr>
          <p:cNvPr id="6" name="Content Placeholder 5" descr="composite_rd_41_strong_steady_smooth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87" r="-18187"/>
          <a:stretch>
            <a:fillRect/>
          </a:stretch>
        </p:blipFill>
        <p:spPr>
          <a:xfrm>
            <a:off x="-459848" y="733109"/>
            <a:ext cx="5488957" cy="3018714"/>
          </a:xfrm>
        </p:spPr>
      </p:pic>
      <p:pic>
        <p:nvPicPr>
          <p:cNvPr id="7" name="Picture 6" descr="composite_rd_41_strong_weak_smooth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365" y="733110"/>
            <a:ext cx="4072922" cy="3018713"/>
          </a:xfrm>
          <a:prstGeom prst="rect">
            <a:avLst/>
          </a:prstGeom>
        </p:spPr>
      </p:pic>
      <p:pic>
        <p:nvPicPr>
          <p:cNvPr id="8" name="Picture 7" descr="inflow_mag_distri_strong_steady_reg1a_41fligh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16" y="3948841"/>
            <a:ext cx="3757234" cy="2909159"/>
          </a:xfrm>
          <a:prstGeom prst="rect">
            <a:avLst/>
          </a:prstGeom>
        </p:spPr>
      </p:pic>
      <p:pic>
        <p:nvPicPr>
          <p:cNvPr id="9" name="Picture 8" descr="inflow_mag_distri_strong_weak_reg1a_41fligh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553" y="3948841"/>
            <a:ext cx="3771832" cy="2828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794" y="1023657"/>
            <a:ext cx="258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intensity: 128 </a:t>
            </a:r>
            <a:r>
              <a:rPr lang="en-US" dirty="0" err="1" smtClean="0"/>
              <a:t>kt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6910" y="1032147"/>
            <a:ext cx="258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intensity: 137 </a:t>
            </a:r>
            <a:r>
              <a:rPr lang="en-US" dirty="0" err="1" smtClean="0"/>
              <a:t>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5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388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Analysis of the hurricane boundary layer kinematic structure using Doppler radar profiles :  Structure and dependence on intensity  </vt:lpstr>
      <vt:lpstr>Slide 2</vt:lpstr>
      <vt:lpstr>Database and intensity classification</vt:lpstr>
      <vt:lpstr>Composites</vt:lpstr>
      <vt:lpstr>Composites</vt:lpstr>
      <vt:lpstr>Inflow Magnitude</vt:lpstr>
      <vt:lpstr>Inflow Magnitude</vt:lpstr>
      <vt:lpstr>Inflow Depth</vt:lpstr>
      <vt:lpstr>Strong steady state vs Weakeners</vt:lpstr>
      <vt:lpstr>Slide 10</vt:lpstr>
      <vt:lpstr>An example</vt:lpstr>
      <vt:lpstr>Future Work</vt:lpstr>
    </vt:vector>
  </TitlesOfParts>
  <Company>usdc/noaa/aoml/hrd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hurricane boundary layer kinematic structure using Doppler radar profiles :  Structure and dependence on intensity and shear </dc:title>
  <dc:creator>Sylvie Lorsolo</dc:creator>
  <cp:lastModifiedBy>Sylvie.Lorsolo</cp:lastModifiedBy>
  <cp:revision>76</cp:revision>
  <dcterms:created xsi:type="dcterms:W3CDTF">2012-02-03T19:21:30Z</dcterms:created>
  <dcterms:modified xsi:type="dcterms:W3CDTF">2012-03-08T13:41:50Z</dcterms:modified>
</cp:coreProperties>
</file>