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51" r:id="rId4"/>
    <p:sldMasterId id="2147483653" r:id="rId5"/>
    <p:sldMasterId id="2147483654" r:id="rId6"/>
  </p:sldMasterIdLst>
  <p:sldIdLst>
    <p:sldId id="257" r:id="rId7"/>
    <p:sldId id="258" r:id="rId8"/>
    <p:sldId id="266" r:id="rId9"/>
    <p:sldId id="267" r:id="rId10"/>
    <p:sldId id="269" r:id="rId11"/>
    <p:sldId id="270" r:id="rId12"/>
    <p:sldId id="268" r:id="rId13"/>
    <p:sldId id="271" r:id="rId14"/>
    <p:sldId id="272" r:id="rId15"/>
    <p:sldId id="273" r:id="rId16"/>
    <p:sldId id="302" r:id="rId17"/>
    <p:sldId id="308" r:id="rId18"/>
    <p:sldId id="309" r:id="rId19"/>
    <p:sldId id="274" r:id="rId20"/>
    <p:sldId id="275" r:id="rId21"/>
    <p:sldId id="276" r:id="rId22"/>
    <p:sldId id="277" r:id="rId23"/>
    <p:sldId id="310" r:id="rId24"/>
    <p:sldId id="279" r:id="rId25"/>
    <p:sldId id="280" r:id="rId26"/>
    <p:sldId id="297" r:id="rId27"/>
    <p:sldId id="298" r:id="rId28"/>
    <p:sldId id="299" r:id="rId29"/>
    <p:sldId id="311" r:id="rId30"/>
    <p:sldId id="312" r:id="rId31"/>
    <p:sldId id="313" r:id="rId32"/>
    <p:sldId id="314" r:id="rId33"/>
    <p:sldId id="300" r:id="rId34"/>
    <p:sldId id="303" r:id="rId35"/>
    <p:sldId id="304" r:id="rId36"/>
    <p:sldId id="305" r:id="rId37"/>
    <p:sldId id="306" r:id="rId38"/>
    <p:sldId id="307" r:id="rId39"/>
    <p:sldId id="301" r:id="rId40"/>
    <p:sldId id="286" r:id="rId41"/>
    <p:sldId id="281" r:id="rId42"/>
    <p:sldId id="282" r:id="rId43"/>
    <p:sldId id="283" r:id="rId44"/>
    <p:sldId id="284" r:id="rId45"/>
    <p:sldId id="285" r:id="rId46"/>
    <p:sldId id="287" r:id="rId47"/>
    <p:sldId id="259" r:id="rId48"/>
    <p:sldId id="260" r:id="rId49"/>
    <p:sldId id="261" r:id="rId50"/>
    <p:sldId id="262" r:id="rId51"/>
    <p:sldId id="263" r:id="rId52"/>
    <p:sldId id="264" r:id="rId53"/>
    <p:sldId id="265" r:id="rId54"/>
    <p:sldId id="288" r:id="rId55"/>
    <p:sldId id="327" r:id="rId56"/>
    <p:sldId id="289" r:id="rId57"/>
    <p:sldId id="290"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8" r:id="rId71"/>
    <p:sldId id="329" r:id="rId72"/>
    <p:sldId id="330" r:id="rId73"/>
    <p:sldId id="331" r:id="rId74"/>
    <p:sldId id="332" r:id="rId75"/>
    <p:sldId id="333" r:id="rId76"/>
    <p:sldId id="334" r:id="rId77"/>
    <p:sldId id="335" r:id="rId78"/>
    <p:sldId id="336" r:id="rId79"/>
    <p:sldId id="296" r:id="rId8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4660"/>
  </p:normalViewPr>
  <p:slideViewPr>
    <p:cSldViewPr>
      <p:cViewPr varScale="1">
        <p:scale>
          <a:sx n="167" d="100"/>
          <a:sy n="167" d="100"/>
        </p:scale>
        <p:origin x="-13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8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80" Type="http://schemas.openxmlformats.org/officeDocument/2006/relationships/slide" Target="slides/slide74.xml"/><Relationship Id="rId81" Type="http://schemas.openxmlformats.org/officeDocument/2006/relationships/printerSettings" Target="printerSettings/printerSettings1.bin"/><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2F40682-F8A0-4509-B513-2A71BED8B40C}"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AE38B1-B18F-45D0-B88C-FEE7E1B9B5A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1E7C32E-7B7C-4468-ABFD-80B7F7A57CC4}"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06FE55-19D3-40B3-8454-C2B0A370566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12DB84-981C-4418-9DAF-6B021E46AA15}"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3BD7B15-7F1A-482C-893B-E47B069D86B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0" y="1751013"/>
            <a:ext cx="3811588" cy="4937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76788" y="1751013"/>
            <a:ext cx="3813175" cy="4937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386725A-DA30-4677-9944-C582295904A2}"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88DEBC3-3DA6-4EC0-9D0E-259048AC8D8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Optima"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4675" y="152400"/>
            <a:ext cx="2209800" cy="65357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95275" y="152400"/>
            <a:ext cx="6477000" cy="65357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3763" y="1751013"/>
            <a:ext cx="3602037"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51013"/>
            <a:ext cx="360362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E55127-F89D-43E6-BCD1-AB6AD85BCCD9}"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C87BC4D-0B24-49C9-A16E-621E613EC8D5}"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Hoefler Text"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276225"/>
            <a:ext cx="1838325" cy="5938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3763" y="276225"/>
            <a:ext cx="5367337" cy="5938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8043451-0745-4183-BBDA-76677F4511F3}"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4D3635-F79E-4313-90FD-531A01F5EF04}"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Hoefler Text"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6225"/>
            <a:ext cx="2057400" cy="58499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6225"/>
            <a:ext cx="6019800" cy="58499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CAC1529-A2C6-4C00-9290-AD94B9CC2926}"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F97A42-02A3-4A73-A51A-C1C283A0A89D}"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3EBC684-5D27-4527-8E92-DF9DBE7C9704}"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C38D6D-68E6-4D9E-8547-1A70817359D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7A2699F0-E76F-4DDC-9EEE-DB130B3025FA}"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4263EC7-FC17-4F6C-BE61-196A6C64A4C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B11D4D3-AA85-429C-A6F6-3C82EC297879}"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0DBB7F-5531-4BCB-853E-58CB38E13C76}"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99FD2A2-F09C-49CF-98AF-10176A7E2813}" type="datetimeFigureOut">
              <a:rPr lang="en-US"/>
              <a:pPr>
                <a:defRPr/>
              </a:pPr>
              <a:t>11/9/12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B61DC7A-FF1D-4764-A311-DCCDD828845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3B8A9D5-D1B6-4424-A496-612AD40F7BEB}" type="datetimeFigureOut">
              <a:rPr lang="en-US"/>
              <a:pPr>
                <a:defRPr/>
              </a:pPr>
              <a:t>11/9/12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075C21A-E416-4657-A008-0C72974EB35C}"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760058B7-241B-4264-8AC5-548EC1EEC939}" type="datetimeFigureOut">
              <a:rPr lang="en-US"/>
              <a:pPr>
                <a:defRPr/>
              </a:pPr>
              <a:t>11/9/12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6BE80C4-72B1-4127-B06A-97448A52A219}"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EB3C4D-266D-4B6B-8E38-7521F3E1CBDB}" type="datetimeFigureOut">
              <a:rPr lang="en-US"/>
              <a:pPr>
                <a:defRPr/>
              </a:pPr>
              <a:t>11/9/12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CA4C05C-B560-4584-83CC-7FDFC4D3EB90}"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2426E0B-F090-4283-A6E7-E86437297F90}"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4D9F603-FA06-4758-A49C-17BF0B212EF9}"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38D681A-23E0-4EE7-A533-D9DB17C15865}"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99753BD-F27B-4D84-99DE-4FEDB65A3C87}"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D8192E1-D504-409C-AB4E-602678B4A8E9}"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C0CA2E-981B-4218-897E-AD76033B8C12}"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6B5B761-A761-4B5C-BC19-E74E1A62D43A}"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4B2C8C-598D-48B6-9B06-99E9D35E8E75}"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2DAF5D-A17C-495D-A330-215C0F9C2605}"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FDAD19-096B-467C-ABE2-06B0918F3D35}"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AECA467-AE15-4256-B1F0-52D78C97F4F8}"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788407-4EC2-4A7E-A468-42655E998D2C}"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5BBE0BF-DE2C-406C-BD24-878BE78B2541}"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85FABF-F204-480D-99E1-ABFDF5171704}"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64C8EA8D-AC74-4ACE-8207-E7708454CD0F}"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454E1C-7929-480D-8BDA-A57D47F88F1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B44A055-B170-4808-B91A-520EF29CC9CD}" type="datetimeFigureOut">
              <a:rPr lang="en-US"/>
              <a:pPr>
                <a:defRPr/>
              </a:pPr>
              <a:t>11/9/12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E730DA5-C3FF-436D-B468-AFA7DB6107FC}"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0263F9A-BEEA-4525-9C5E-1794C8B91ED1}" type="datetimeFigureOut">
              <a:rPr lang="en-US"/>
              <a:pPr>
                <a:defRPr/>
              </a:pPr>
              <a:t>11/9/12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CFC560A-931B-4405-A0B2-7AB57882E830}"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9EFB2D1-A786-4AF8-A436-41EDE21DFD2D}" type="datetimeFigureOut">
              <a:rPr lang="en-US"/>
              <a:pPr>
                <a:defRPr/>
              </a:pPr>
              <a:t>11/9/12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9477321-EE03-4E40-A57F-7BF542651E66}"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188BD27-9251-4818-B141-5EC6E1C4423D}" type="datetimeFigureOut">
              <a:rPr lang="en-US"/>
              <a:pPr>
                <a:defRPr/>
              </a:pPr>
              <a:t>11/9/12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F86744F-E2A4-4128-8EBC-22D74F23B422}"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5F69B68-63A1-448A-B526-10E3E4A3FD2F}"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7A0A547-672F-4180-8DF1-86961DCEB069}"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5F3EEB3-5D20-48E6-AD1E-0D24369A81A7}"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A85FE4-D95C-4757-AD55-AA1769A5F4A7}"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C543454-8AE2-48EB-9C29-A26A305642BC}"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C6D72E0-6B80-49BE-8395-A4EA869E9380}"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93D0D84-322D-46C1-9959-BB2662A9D9EC}" type="datetimeFigureOut">
              <a:rPr lang="en-US"/>
              <a:pPr>
                <a:defRPr/>
              </a:pPr>
              <a:t>11/9/12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2643D5-8CF9-45C8-B334-E2347C49445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6371C1D-7682-4C9F-AF30-9503D6987F1D}" type="datetimeFigureOut">
              <a:rPr lang="en-US"/>
              <a:pPr>
                <a:defRPr/>
              </a:pPr>
              <a:t>11/9/12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072899E-5306-4ABA-894E-9D6601A6F9A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9412D77-B4F6-4159-A96D-8DD36D8F4F7C}"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3251FA6-E96C-450A-8FD1-D1E8E971FF3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1AFF23-036E-4FC3-B631-4E0E6040417B}" type="datetimeFigureOut">
              <a:rPr lang="en-US"/>
              <a:pPr>
                <a:defRPr/>
              </a:pPr>
              <a:t>11/9/12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763395D-99E3-4301-8EAD-11A9D11AED4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3" Type="http://schemas.openxmlformats.org/officeDocument/2006/relationships/image" Target="../media/image1.pn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8A9085B-6826-421D-BA8E-90E9454D0AFC}" type="datetimeFigureOut">
              <a:rPr lang="en-US"/>
              <a:pPr>
                <a:defRPr/>
              </a:pPr>
              <a:t>11/9/12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B29DA1E-934A-4B8E-8F4B-25C5DDEAE5A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295275" y="152400"/>
            <a:ext cx="8839200" cy="1150938"/>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Optima"/>
              </a:rPr>
              <a:t>Click to edit Master title style</a:t>
            </a:r>
          </a:p>
        </p:txBody>
      </p:sp>
      <p:sp>
        <p:nvSpPr>
          <p:cNvPr id="13315" name="Rectangle 3"/>
          <p:cNvSpPr>
            <a:spLocks noGrp="1" noChangeArrowheads="1"/>
          </p:cNvSpPr>
          <p:nvPr>
            <p:ph type="body" idx="1"/>
          </p:nvPr>
        </p:nvSpPr>
        <p:spPr bwMode="auto">
          <a:xfrm>
            <a:off x="812800" y="1751013"/>
            <a:ext cx="7777163" cy="4937125"/>
          </a:xfrm>
          <a:prstGeom prst="rect">
            <a:avLst/>
          </a:prstGeom>
          <a:noFill/>
          <a:ln w="12700">
            <a:noFill/>
            <a:miter lim="800000"/>
            <a:headEnd/>
            <a:tailEnd/>
          </a:ln>
        </p:spPr>
        <p:txBody>
          <a:bodyPr vert="horz" wrap="square" lIns="35717" tIns="35717" rIns="35717" bIns="35717" numCol="1" anchor="t" anchorCtr="0" compatLnSpc="1">
            <a:prstTxWarp prst="textNoShape">
              <a:avLst/>
            </a:prstTxWarp>
          </a:bodyPr>
          <a:lstStyle/>
          <a:p>
            <a:pPr lvl="0"/>
            <a:r>
              <a:rPr lang="en-US" smtClean="0">
                <a:sym typeface="Optima"/>
              </a:rPr>
              <a:t>Click to edit Master text styles</a:t>
            </a:r>
          </a:p>
          <a:p>
            <a:pPr lvl="1"/>
            <a:r>
              <a:rPr lang="en-US" smtClean="0">
                <a:sym typeface="Optima"/>
              </a:rPr>
              <a:t>Second level</a:t>
            </a:r>
          </a:p>
          <a:p>
            <a:pPr lvl="2"/>
            <a:r>
              <a:rPr lang="en-US" smtClean="0">
                <a:sym typeface="Optima"/>
              </a:rPr>
              <a:t>Third level</a:t>
            </a:r>
          </a:p>
          <a:p>
            <a:pPr lvl="3"/>
            <a:r>
              <a:rPr lang="en-US" smtClean="0">
                <a:sym typeface="Optima"/>
              </a:rPr>
              <a:t>Fourth level</a:t>
            </a:r>
          </a:p>
          <a:p>
            <a:pPr lvl="4"/>
            <a:r>
              <a:rPr lang="en-US" smtClean="0">
                <a:sym typeface="Optima"/>
              </a:rPr>
              <a:t>Fifth level</a:t>
            </a: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xmlns:p14="http://schemas.microsoft.com/office/powerpoint/2010/main"/>
  <p:txStyles>
    <p:titleStyle>
      <a:lvl1pPr algn="l" defTabSz="642938" rtl="0" eaLnBrk="0" fontAlgn="base" hangingPunct="0">
        <a:spcBef>
          <a:spcPts val="138"/>
        </a:spcBef>
        <a:spcAft>
          <a:spcPct val="0"/>
        </a:spcAft>
        <a:defRPr sz="4500">
          <a:solidFill>
            <a:schemeClr val="tx1"/>
          </a:solidFill>
          <a:latin typeface="+mj-lt"/>
          <a:ea typeface="+mj-ea"/>
          <a:cs typeface="+mj-cs"/>
          <a:sym typeface="Optima"/>
        </a:defRPr>
      </a:lvl1pPr>
      <a:lvl2pPr algn="l" defTabSz="642938" rtl="0" eaLnBrk="0" fontAlgn="base" hangingPunct="0">
        <a:spcBef>
          <a:spcPts val="138"/>
        </a:spcBef>
        <a:spcAft>
          <a:spcPct val="0"/>
        </a:spcAft>
        <a:defRPr sz="4500">
          <a:solidFill>
            <a:schemeClr val="tx1"/>
          </a:solidFill>
          <a:latin typeface="Optima" charset="0"/>
          <a:sym typeface="Optima"/>
        </a:defRPr>
      </a:lvl2pPr>
      <a:lvl3pPr algn="l" defTabSz="642938" rtl="0" eaLnBrk="0" fontAlgn="base" hangingPunct="0">
        <a:spcBef>
          <a:spcPts val="138"/>
        </a:spcBef>
        <a:spcAft>
          <a:spcPct val="0"/>
        </a:spcAft>
        <a:defRPr sz="4500">
          <a:solidFill>
            <a:schemeClr val="tx1"/>
          </a:solidFill>
          <a:latin typeface="Optima" charset="0"/>
          <a:sym typeface="Optima"/>
        </a:defRPr>
      </a:lvl3pPr>
      <a:lvl4pPr algn="l" defTabSz="642938" rtl="0" eaLnBrk="0" fontAlgn="base" hangingPunct="0">
        <a:spcBef>
          <a:spcPts val="138"/>
        </a:spcBef>
        <a:spcAft>
          <a:spcPct val="0"/>
        </a:spcAft>
        <a:defRPr sz="4500">
          <a:solidFill>
            <a:schemeClr val="tx1"/>
          </a:solidFill>
          <a:latin typeface="Optima" charset="0"/>
          <a:sym typeface="Optima"/>
        </a:defRPr>
      </a:lvl4pPr>
      <a:lvl5pPr algn="l" defTabSz="642938" rtl="0" eaLnBrk="0" fontAlgn="base" hangingPunct="0">
        <a:spcBef>
          <a:spcPts val="138"/>
        </a:spcBef>
        <a:spcAft>
          <a:spcPct val="0"/>
        </a:spcAft>
        <a:defRPr sz="4500">
          <a:solidFill>
            <a:schemeClr val="tx1"/>
          </a:solidFill>
          <a:latin typeface="Optima" charset="0"/>
          <a:sym typeface="Optima"/>
        </a:defRPr>
      </a:lvl5pPr>
      <a:lvl6pPr marL="457200" algn="l" defTabSz="642938" rtl="0" fontAlgn="base">
        <a:spcBef>
          <a:spcPts val="138"/>
        </a:spcBef>
        <a:spcAft>
          <a:spcPct val="0"/>
        </a:spcAft>
        <a:defRPr sz="4500">
          <a:solidFill>
            <a:schemeClr val="tx1"/>
          </a:solidFill>
          <a:latin typeface="Optima" charset="0"/>
          <a:sym typeface="Optima" charset="0"/>
        </a:defRPr>
      </a:lvl6pPr>
      <a:lvl7pPr marL="914400" algn="l" defTabSz="642938" rtl="0" fontAlgn="base">
        <a:spcBef>
          <a:spcPts val="138"/>
        </a:spcBef>
        <a:spcAft>
          <a:spcPct val="0"/>
        </a:spcAft>
        <a:defRPr sz="4500">
          <a:solidFill>
            <a:schemeClr val="tx1"/>
          </a:solidFill>
          <a:latin typeface="Optima" charset="0"/>
          <a:sym typeface="Optima" charset="0"/>
        </a:defRPr>
      </a:lvl7pPr>
      <a:lvl8pPr marL="1371600" algn="l" defTabSz="642938" rtl="0" fontAlgn="base">
        <a:spcBef>
          <a:spcPts val="138"/>
        </a:spcBef>
        <a:spcAft>
          <a:spcPct val="0"/>
        </a:spcAft>
        <a:defRPr sz="4500">
          <a:solidFill>
            <a:schemeClr val="tx1"/>
          </a:solidFill>
          <a:latin typeface="Optima" charset="0"/>
          <a:sym typeface="Optima" charset="0"/>
        </a:defRPr>
      </a:lvl8pPr>
      <a:lvl9pPr marL="1828800" algn="l" defTabSz="642938" rtl="0" fontAlgn="base">
        <a:spcBef>
          <a:spcPts val="138"/>
        </a:spcBef>
        <a:spcAft>
          <a:spcPct val="0"/>
        </a:spcAft>
        <a:defRPr sz="4500">
          <a:solidFill>
            <a:schemeClr val="tx1"/>
          </a:solidFill>
          <a:latin typeface="Optima" charset="0"/>
          <a:sym typeface="Optima" charset="0"/>
        </a:defRPr>
      </a:lvl9pPr>
    </p:titleStyle>
    <p:bodyStyle>
      <a:lvl1pPr marL="731838" indent="-588963" algn="l" defTabSz="642938" rtl="0" eaLnBrk="0" fontAlgn="base" hangingPunct="0">
        <a:spcBef>
          <a:spcPts val="2525"/>
        </a:spcBef>
        <a:spcAft>
          <a:spcPct val="0"/>
        </a:spcAft>
        <a:buSzPct val="186000"/>
        <a:buChar char="•"/>
        <a:defRPr sz="3000">
          <a:solidFill>
            <a:schemeClr val="tx1"/>
          </a:solidFill>
          <a:latin typeface="+mn-lt"/>
          <a:ea typeface="+mn-ea"/>
          <a:cs typeface="+mn-cs"/>
          <a:sym typeface="Optima"/>
        </a:defRPr>
      </a:lvl1pPr>
      <a:lvl2pPr marL="982663" indent="-590550" algn="l" defTabSz="642938" rtl="0" eaLnBrk="0" fontAlgn="base" hangingPunct="0">
        <a:spcBef>
          <a:spcPts val="2525"/>
        </a:spcBef>
        <a:spcAft>
          <a:spcPct val="0"/>
        </a:spcAft>
        <a:buSzPct val="186000"/>
        <a:buChar char="•"/>
        <a:defRPr sz="3000">
          <a:solidFill>
            <a:schemeClr val="tx1"/>
          </a:solidFill>
          <a:latin typeface="+mn-lt"/>
          <a:sym typeface="Optima"/>
        </a:defRPr>
      </a:lvl2pPr>
      <a:lvl3pPr marL="1223963" indent="-590550" algn="l" defTabSz="642938" rtl="0" eaLnBrk="0" fontAlgn="base" hangingPunct="0">
        <a:spcBef>
          <a:spcPts val="2525"/>
        </a:spcBef>
        <a:spcAft>
          <a:spcPct val="0"/>
        </a:spcAft>
        <a:buSzPct val="186000"/>
        <a:buChar char="•"/>
        <a:defRPr sz="3000">
          <a:solidFill>
            <a:schemeClr val="tx1"/>
          </a:solidFill>
          <a:latin typeface="+mn-lt"/>
          <a:sym typeface="Optima"/>
        </a:defRPr>
      </a:lvl3pPr>
      <a:lvl4pPr marL="1463675" indent="-588963" algn="l" defTabSz="642938" rtl="0" eaLnBrk="0" fontAlgn="base" hangingPunct="0">
        <a:spcBef>
          <a:spcPts val="2525"/>
        </a:spcBef>
        <a:spcAft>
          <a:spcPct val="0"/>
        </a:spcAft>
        <a:buSzPct val="186000"/>
        <a:buChar char="•"/>
        <a:defRPr sz="3000">
          <a:solidFill>
            <a:schemeClr val="tx1"/>
          </a:solidFill>
          <a:latin typeface="+mn-lt"/>
          <a:sym typeface="Optima"/>
        </a:defRPr>
      </a:lvl4pPr>
      <a:lvl5pPr marL="1714500" indent="-588963" algn="l" defTabSz="642938" rtl="0" eaLnBrk="0" fontAlgn="base" hangingPunct="0">
        <a:spcBef>
          <a:spcPts val="2525"/>
        </a:spcBef>
        <a:spcAft>
          <a:spcPct val="0"/>
        </a:spcAft>
        <a:buSzPct val="186000"/>
        <a:buChar char="•"/>
        <a:defRPr sz="3000">
          <a:solidFill>
            <a:schemeClr val="tx1"/>
          </a:solidFill>
          <a:latin typeface="+mn-lt"/>
          <a:sym typeface="Optima"/>
        </a:defRPr>
      </a:lvl5pPr>
      <a:lvl6pPr marL="2171700" indent="-588963" algn="l" defTabSz="642938" rtl="0" fontAlgn="base">
        <a:spcBef>
          <a:spcPts val="2525"/>
        </a:spcBef>
        <a:spcAft>
          <a:spcPct val="0"/>
        </a:spcAft>
        <a:buSzPct val="186000"/>
        <a:buChar char="•"/>
        <a:defRPr sz="3000">
          <a:solidFill>
            <a:schemeClr val="tx1"/>
          </a:solidFill>
          <a:latin typeface="+mn-lt"/>
          <a:sym typeface="Optima" charset="0"/>
        </a:defRPr>
      </a:lvl6pPr>
      <a:lvl7pPr marL="2628900" indent="-588963" algn="l" defTabSz="642938" rtl="0" fontAlgn="base">
        <a:spcBef>
          <a:spcPts val="2525"/>
        </a:spcBef>
        <a:spcAft>
          <a:spcPct val="0"/>
        </a:spcAft>
        <a:buSzPct val="186000"/>
        <a:buChar char="•"/>
        <a:defRPr sz="3000">
          <a:solidFill>
            <a:schemeClr val="tx1"/>
          </a:solidFill>
          <a:latin typeface="+mn-lt"/>
          <a:sym typeface="Optima" charset="0"/>
        </a:defRPr>
      </a:lvl7pPr>
      <a:lvl8pPr marL="3086100" indent="-588963" algn="l" defTabSz="642938" rtl="0" fontAlgn="base">
        <a:spcBef>
          <a:spcPts val="2525"/>
        </a:spcBef>
        <a:spcAft>
          <a:spcPct val="0"/>
        </a:spcAft>
        <a:buSzPct val="186000"/>
        <a:buChar char="•"/>
        <a:defRPr sz="3000">
          <a:solidFill>
            <a:schemeClr val="tx1"/>
          </a:solidFill>
          <a:latin typeface="+mn-lt"/>
          <a:sym typeface="Optima" charset="0"/>
        </a:defRPr>
      </a:lvl8pPr>
      <a:lvl9pPr marL="3543300" indent="-588963" algn="l" defTabSz="642938" rtl="0" fontAlgn="base">
        <a:spcBef>
          <a:spcPts val="2525"/>
        </a:spcBef>
        <a:spcAft>
          <a:spcPct val="0"/>
        </a:spcAft>
        <a:buSzPct val="186000"/>
        <a:buChar char="•"/>
        <a:defRPr sz="3000">
          <a:solidFill>
            <a:schemeClr val="tx1"/>
          </a:solidFill>
          <a:latin typeface="+mn-lt"/>
          <a:sym typeface="Opti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893763" y="276225"/>
            <a:ext cx="7358062" cy="1393825"/>
          </a:xfrm>
          <a:prstGeom prst="rect">
            <a:avLst/>
          </a:prstGeom>
          <a:noFill/>
          <a:ln w="12700">
            <a:noFill/>
            <a:miter lim="800000"/>
            <a:headEnd/>
            <a:tailEnd/>
          </a:ln>
          <a:effectLst>
            <a:outerShdw dist="25399" dir="2700000" algn="ctr" rotWithShape="0">
              <a:schemeClr val="bg2">
                <a:alpha val="75000"/>
              </a:schemeClr>
            </a:outerShdw>
          </a:effectLst>
        </p:spPr>
        <p:txBody>
          <a:bodyPr vert="horz" wrap="square" lIns="35715" tIns="35715" rIns="35715" bIns="35715" numCol="1" anchor="ctr" anchorCtr="0" compatLnSpc="1">
            <a:prstTxWarp prst="textNoShape">
              <a:avLst/>
            </a:prstTxWarp>
          </a:bodyPr>
          <a:lstStyle/>
          <a:p>
            <a:pPr lvl="0"/>
            <a:r>
              <a:rPr lang="en-US" smtClean="0">
                <a:sym typeface="Hoefler Text" charset="0"/>
              </a:rPr>
              <a:t>Click to edit Master title style</a:t>
            </a:r>
          </a:p>
        </p:txBody>
      </p:sp>
      <p:sp>
        <p:nvSpPr>
          <p:cNvPr id="46083" name="Rectangle 3"/>
          <p:cNvSpPr>
            <a:spLocks noGrp="1" noChangeArrowheads="1"/>
          </p:cNvSpPr>
          <p:nvPr>
            <p:ph type="body" idx="1"/>
          </p:nvPr>
        </p:nvSpPr>
        <p:spPr bwMode="auto">
          <a:xfrm>
            <a:off x="893763" y="1751013"/>
            <a:ext cx="7358062" cy="4464050"/>
          </a:xfrm>
          <a:prstGeom prst="rect">
            <a:avLst/>
          </a:prstGeom>
          <a:noFill/>
          <a:ln w="12700">
            <a:noFill/>
            <a:miter lim="800000"/>
            <a:headEnd/>
            <a:tailEnd/>
          </a:ln>
          <a:effectLst>
            <a:outerShdw dist="25399" dir="2700000" algn="ctr" rotWithShape="0">
              <a:schemeClr val="bg2">
                <a:alpha val="75000"/>
              </a:schemeClr>
            </a:outerShdw>
          </a:effectLst>
        </p:spPr>
        <p:txBody>
          <a:bodyPr vert="horz" wrap="square" lIns="35715" tIns="35715" rIns="35715" bIns="35715" numCol="1" anchor="ctr" anchorCtr="0" compatLnSpc="1">
            <a:prstTxWarp prst="textNoShape">
              <a:avLst/>
            </a:prstTxWarp>
          </a:bodyPr>
          <a:lstStyle/>
          <a:p>
            <a:pPr lvl="0"/>
            <a:r>
              <a:rPr lang="en-US" smtClean="0">
                <a:sym typeface="Hoefler Text" charset="0"/>
              </a:rPr>
              <a:t>Click to edit Master text styles</a:t>
            </a:r>
          </a:p>
          <a:p>
            <a:pPr lvl="1"/>
            <a:r>
              <a:rPr lang="en-US" smtClean="0">
                <a:sym typeface="Hoefler Text" charset="0"/>
              </a:rPr>
              <a:t>Second level</a:t>
            </a:r>
          </a:p>
          <a:p>
            <a:pPr lvl="2"/>
            <a:r>
              <a:rPr lang="en-US" smtClean="0">
                <a:sym typeface="Hoefler Text" charset="0"/>
              </a:rPr>
              <a:t>Third level</a:t>
            </a:r>
          </a:p>
          <a:p>
            <a:pPr lvl="3"/>
            <a:r>
              <a:rPr lang="en-US" smtClean="0">
                <a:sym typeface="Hoefler Text" charset="0"/>
              </a:rPr>
              <a:t>Fourth level</a:t>
            </a:r>
          </a:p>
          <a:p>
            <a:pPr lvl="4"/>
            <a:r>
              <a:rPr lang="en-US" smtClean="0">
                <a:sym typeface="Hoefler Text" charset="0"/>
              </a:rPr>
              <a:t>Fifth level</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xmlns:p14="http://schemas.microsoft.com/office/powerpoint/2010/main"/>
  <p:txStyles>
    <p:titleStyle>
      <a:lvl1pPr algn="ctr" defTabSz="642938" rtl="0" eaLnBrk="0" fontAlgn="base" hangingPunct="0">
        <a:spcBef>
          <a:spcPct val="0"/>
        </a:spcBef>
        <a:spcAft>
          <a:spcPct val="0"/>
        </a:spcAft>
        <a:defRPr sz="4500">
          <a:solidFill>
            <a:schemeClr val="tx1"/>
          </a:solidFill>
          <a:latin typeface="+mj-lt"/>
          <a:ea typeface="+mj-ea"/>
          <a:cs typeface="+mj-cs"/>
          <a:sym typeface="Hoefler Text"/>
        </a:defRPr>
      </a:lvl1pPr>
      <a:lvl2pPr algn="ctr" defTabSz="642938" rtl="0" eaLnBrk="0" fontAlgn="base" hangingPunct="0">
        <a:spcBef>
          <a:spcPct val="0"/>
        </a:spcBef>
        <a:spcAft>
          <a:spcPct val="0"/>
        </a:spcAft>
        <a:defRPr sz="4500">
          <a:solidFill>
            <a:schemeClr val="tx1"/>
          </a:solidFill>
          <a:latin typeface="Hoefler Text" charset="0"/>
          <a:sym typeface="Hoefler Text"/>
        </a:defRPr>
      </a:lvl2pPr>
      <a:lvl3pPr algn="ctr" defTabSz="642938" rtl="0" eaLnBrk="0" fontAlgn="base" hangingPunct="0">
        <a:spcBef>
          <a:spcPct val="0"/>
        </a:spcBef>
        <a:spcAft>
          <a:spcPct val="0"/>
        </a:spcAft>
        <a:defRPr sz="4500">
          <a:solidFill>
            <a:schemeClr val="tx1"/>
          </a:solidFill>
          <a:latin typeface="Hoefler Text" charset="0"/>
          <a:sym typeface="Hoefler Text"/>
        </a:defRPr>
      </a:lvl3pPr>
      <a:lvl4pPr algn="ctr" defTabSz="642938" rtl="0" eaLnBrk="0" fontAlgn="base" hangingPunct="0">
        <a:spcBef>
          <a:spcPct val="0"/>
        </a:spcBef>
        <a:spcAft>
          <a:spcPct val="0"/>
        </a:spcAft>
        <a:defRPr sz="4500">
          <a:solidFill>
            <a:schemeClr val="tx1"/>
          </a:solidFill>
          <a:latin typeface="Hoefler Text" charset="0"/>
          <a:sym typeface="Hoefler Text"/>
        </a:defRPr>
      </a:lvl4pPr>
      <a:lvl5pPr algn="ctr" defTabSz="642938" rtl="0" eaLnBrk="0" fontAlgn="base" hangingPunct="0">
        <a:spcBef>
          <a:spcPct val="0"/>
        </a:spcBef>
        <a:spcAft>
          <a:spcPct val="0"/>
        </a:spcAft>
        <a:defRPr sz="4500">
          <a:solidFill>
            <a:schemeClr val="tx1"/>
          </a:solidFill>
          <a:latin typeface="Hoefler Text" charset="0"/>
          <a:sym typeface="Hoefler Text"/>
        </a:defRPr>
      </a:lvl5pPr>
      <a:lvl6pPr marL="457200" algn="ctr" defTabSz="642938" rtl="0" fontAlgn="base">
        <a:spcBef>
          <a:spcPct val="0"/>
        </a:spcBef>
        <a:spcAft>
          <a:spcPct val="0"/>
        </a:spcAft>
        <a:defRPr sz="4500">
          <a:solidFill>
            <a:schemeClr val="tx1"/>
          </a:solidFill>
          <a:latin typeface="Hoefler Text" charset="0"/>
          <a:sym typeface="Hoefler Text" charset="0"/>
        </a:defRPr>
      </a:lvl6pPr>
      <a:lvl7pPr marL="914400" algn="ctr" defTabSz="642938" rtl="0" fontAlgn="base">
        <a:spcBef>
          <a:spcPct val="0"/>
        </a:spcBef>
        <a:spcAft>
          <a:spcPct val="0"/>
        </a:spcAft>
        <a:defRPr sz="4500">
          <a:solidFill>
            <a:schemeClr val="tx1"/>
          </a:solidFill>
          <a:latin typeface="Hoefler Text" charset="0"/>
          <a:sym typeface="Hoefler Text" charset="0"/>
        </a:defRPr>
      </a:lvl7pPr>
      <a:lvl8pPr marL="1371600" algn="ctr" defTabSz="642938" rtl="0" fontAlgn="base">
        <a:spcBef>
          <a:spcPct val="0"/>
        </a:spcBef>
        <a:spcAft>
          <a:spcPct val="0"/>
        </a:spcAft>
        <a:defRPr sz="4500">
          <a:solidFill>
            <a:schemeClr val="tx1"/>
          </a:solidFill>
          <a:latin typeface="Hoefler Text" charset="0"/>
          <a:sym typeface="Hoefler Text" charset="0"/>
        </a:defRPr>
      </a:lvl8pPr>
      <a:lvl9pPr marL="1828800" algn="ctr" defTabSz="642938" rtl="0" fontAlgn="base">
        <a:spcBef>
          <a:spcPct val="0"/>
        </a:spcBef>
        <a:spcAft>
          <a:spcPct val="0"/>
        </a:spcAft>
        <a:defRPr sz="4500">
          <a:solidFill>
            <a:schemeClr val="tx1"/>
          </a:solidFill>
          <a:latin typeface="Hoefler Text" charset="0"/>
          <a:sym typeface="Hoefler Text" charset="0"/>
        </a:defRPr>
      </a:lvl9pPr>
    </p:titleStyle>
    <p:bodyStyle>
      <a:lvl1pPr marL="430213" indent="-263525" algn="l" defTabSz="642938" rtl="0" eaLnBrk="0" fontAlgn="base" hangingPunct="0">
        <a:spcBef>
          <a:spcPts val="2325"/>
        </a:spcBef>
        <a:spcAft>
          <a:spcPct val="0"/>
        </a:spcAft>
        <a:buSzPct val="125000"/>
        <a:buFont typeface="Hoefler Text"/>
        <a:buChar char="•"/>
        <a:defRPr sz="2700">
          <a:solidFill>
            <a:schemeClr val="tx1"/>
          </a:solidFill>
          <a:latin typeface="+mn-lt"/>
          <a:ea typeface="+mn-ea"/>
          <a:cs typeface="+mn-cs"/>
          <a:sym typeface="Hoefler Text"/>
        </a:defRPr>
      </a:lvl1pPr>
      <a:lvl2pPr marL="790575" indent="-263525"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2pPr>
      <a:lvl3pPr marL="1157288" indent="-265113"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3pPr>
      <a:lvl4pPr marL="1524000" indent="-265113"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4pPr>
      <a:lvl5pPr marL="1889125" indent="-263525"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5pPr>
      <a:lvl6pPr marL="2346325" indent="-263525"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6pPr>
      <a:lvl7pPr marL="2803525" indent="-263525"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7pPr>
      <a:lvl8pPr marL="3260725" indent="-263525"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8pPr>
      <a:lvl9pPr marL="3717925" indent="-263525"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893763" y="276225"/>
            <a:ext cx="7358062" cy="1393825"/>
          </a:xfrm>
          <a:prstGeom prst="rect">
            <a:avLst/>
          </a:prstGeom>
          <a:noFill/>
          <a:ln w="12700">
            <a:noFill/>
            <a:miter lim="800000"/>
            <a:headEnd/>
            <a:tailEnd/>
          </a:ln>
          <a:effectLst>
            <a:outerShdw dist="25399" dir="2700000" algn="ctr" rotWithShape="0">
              <a:schemeClr val="bg2">
                <a:alpha val="75000"/>
              </a:schemeClr>
            </a:outerShdw>
          </a:effectLst>
        </p:spPr>
        <p:txBody>
          <a:bodyPr vert="horz" wrap="square" lIns="35713" tIns="35713" rIns="35713" bIns="35713" numCol="1" anchor="ctr" anchorCtr="0" compatLnSpc="1">
            <a:prstTxWarp prst="textNoShape">
              <a:avLst/>
            </a:prstTxWarp>
          </a:bodyPr>
          <a:lstStyle/>
          <a:p>
            <a:pPr lvl="0"/>
            <a:r>
              <a:rPr lang="en-US" smtClean="0">
                <a:sym typeface="Hoefler Text" charset="0"/>
              </a:rPr>
              <a:t>Click to edit Master title style</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xmlns:p14="http://schemas.microsoft.com/office/powerpoint/2010/main"/>
  <p:txStyles>
    <p:titleStyle>
      <a:lvl1pPr algn="ctr" defTabSz="642938" rtl="0" eaLnBrk="0" fontAlgn="base" hangingPunct="0">
        <a:spcBef>
          <a:spcPct val="0"/>
        </a:spcBef>
        <a:spcAft>
          <a:spcPct val="0"/>
        </a:spcAft>
        <a:defRPr sz="4500">
          <a:solidFill>
            <a:schemeClr val="tx1"/>
          </a:solidFill>
          <a:latin typeface="+mj-lt"/>
          <a:ea typeface="+mj-ea"/>
          <a:cs typeface="+mj-cs"/>
          <a:sym typeface="Hoefler Text"/>
        </a:defRPr>
      </a:lvl1pPr>
      <a:lvl2pPr algn="ctr" defTabSz="642938" rtl="0" eaLnBrk="0" fontAlgn="base" hangingPunct="0">
        <a:spcBef>
          <a:spcPct val="0"/>
        </a:spcBef>
        <a:spcAft>
          <a:spcPct val="0"/>
        </a:spcAft>
        <a:defRPr sz="4500">
          <a:solidFill>
            <a:schemeClr val="tx1"/>
          </a:solidFill>
          <a:latin typeface="Hoefler Text" charset="0"/>
          <a:sym typeface="Hoefler Text"/>
        </a:defRPr>
      </a:lvl2pPr>
      <a:lvl3pPr algn="ctr" defTabSz="642938" rtl="0" eaLnBrk="0" fontAlgn="base" hangingPunct="0">
        <a:spcBef>
          <a:spcPct val="0"/>
        </a:spcBef>
        <a:spcAft>
          <a:spcPct val="0"/>
        </a:spcAft>
        <a:defRPr sz="4500">
          <a:solidFill>
            <a:schemeClr val="tx1"/>
          </a:solidFill>
          <a:latin typeface="Hoefler Text" charset="0"/>
          <a:sym typeface="Hoefler Text"/>
        </a:defRPr>
      </a:lvl3pPr>
      <a:lvl4pPr algn="ctr" defTabSz="642938" rtl="0" eaLnBrk="0" fontAlgn="base" hangingPunct="0">
        <a:spcBef>
          <a:spcPct val="0"/>
        </a:spcBef>
        <a:spcAft>
          <a:spcPct val="0"/>
        </a:spcAft>
        <a:defRPr sz="4500">
          <a:solidFill>
            <a:schemeClr val="tx1"/>
          </a:solidFill>
          <a:latin typeface="Hoefler Text" charset="0"/>
          <a:sym typeface="Hoefler Text"/>
        </a:defRPr>
      </a:lvl4pPr>
      <a:lvl5pPr algn="ctr" defTabSz="642938" rtl="0" eaLnBrk="0" fontAlgn="base" hangingPunct="0">
        <a:spcBef>
          <a:spcPct val="0"/>
        </a:spcBef>
        <a:spcAft>
          <a:spcPct val="0"/>
        </a:spcAft>
        <a:defRPr sz="4500">
          <a:solidFill>
            <a:schemeClr val="tx1"/>
          </a:solidFill>
          <a:latin typeface="Hoefler Text" charset="0"/>
          <a:sym typeface="Hoefler Text"/>
        </a:defRPr>
      </a:lvl5pPr>
      <a:lvl6pPr marL="457200" algn="ctr" defTabSz="642938" rtl="0" fontAlgn="base">
        <a:spcBef>
          <a:spcPct val="0"/>
        </a:spcBef>
        <a:spcAft>
          <a:spcPct val="0"/>
        </a:spcAft>
        <a:defRPr sz="4500">
          <a:solidFill>
            <a:schemeClr val="tx1"/>
          </a:solidFill>
          <a:latin typeface="Hoefler Text" charset="0"/>
          <a:sym typeface="Hoefler Text" charset="0"/>
        </a:defRPr>
      </a:lvl6pPr>
      <a:lvl7pPr marL="914400" algn="ctr" defTabSz="642938" rtl="0" fontAlgn="base">
        <a:spcBef>
          <a:spcPct val="0"/>
        </a:spcBef>
        <a:spcAft>
          <a:spcPct val="0"/>
        </a:spcAft>
        <a:defRPr sz="4500">
          <a:solidFill>
            <a:schemeClr val="tx1"/>
          </a:solidFill>
          <a:latin typeface="Hoefler Text" charset="0"/>
          <a:sym typeface="Hoefler Text" charset="0"/>
        </a:defRPr>
      </a:lvl7pPr>
      <a:lvl8pPr marL="1371600" algn="ctr" defTabSz="642938" rtl="0" fontAlgn="base">
        <a:spcBef>
          <a:spcPct val="0"/>
        </a:spcBef>
        <a:spcAft>
          <a:spcPct val="0"/>
        </a:spcAft>
        <a:defRPr sz="4500">
          <a:solidFill>
            <a:schemeClr val="tx1"/>
          </a:solidFill>
          <a:latin typeface="Hoefler Text" charset="0"/>
          <a:sym typeface="Hoefler Text" charset="0"/>
        </a:defRPr>
      </a:lvl8pPr>
      <a:lvl9pPr marL="1828800" algn="ctr" defTabSz="642938" rtl="0" fontAlgn="base">
        <a:spcBef>
          <a:spcPct val="0"/>
        </a:spcBef>
        <a:spcAft>
          <a:spcPct val="0"/>
        </a:spcAft>
        <a:defRPr sz="4500">
          <a:solidFill>
            <a:schemeClr val="tx1"/>
          </a:solidFill>
          <a:latin typeface="Hoefler Text" charset="0"/>
          <a:sym typeface="Hoefler Text" charset="0"/>
        </a:defRPr>
      </a:lvl9pPr>
    </p:titleStyle>
    <p:bodyStyle>
      <a:lvl1pPr marL="466725" indent="-265113" algn="l" defTabSz="642938" rtl="0" eaLnBrk="0" fontAlgn="base" hangingPunct="0">
        <a:spcBef>
          <a:spcPts val="2325"/>
        </a:spcBef>
        <a:spcAft>
          <a:spcPct val="0"/>
        </a:spcAft>
        <a:buSzPct val="125000"/>
        <a:buFont typeface="Hoefler Text"/>
        <a:buChar char="•"/>
        <a:defRPr sz="2700">
          <a:solidFill>
            <a:schemeClr val="tx1"/>
          </a:solidFill>
          <a:latin typeface="+mn-lt"/>
          <a:ea typeface="+mn-ea"/>
          <a:cs typeface="+mn-cs"/>
          <a:sym typeface="Hoefler Text"/>
        </a:defRPr>
      </a:lvl1pPr>
      <a:lvl2pPr marL="827088" indent="-265113"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2pPr>
      <a:lvl3pPr marL="1193800" indent="-265113"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3pPr>
      <a:lvl4pPr marL="1558925" indent="-263525"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4pPr>
      <a:lvl5pPr marL="1925638" indent="-265113" algn="l" defTabSz="642938" rtl="0" eaLnBrk="0" fontAlgn="base" hangingPunct="0">
        <a:spcBef>
          <a:spcPts val="2325"/>
        </a:spcBef>
        <a:spcAft>
          <a:spcPct val="0"/>
        </a:spcAft>
        <a:buSzPct val="125000"/>
        <a:buFont typeface="Hoefler Text"/>
        <a:buChar char="•"/>
        <a:defRPr sz="2700">
          <a:solidFill>
            <a:schemeClr val="tx1"/>
          </a:solidFill>
          <a:latin typeface="+mn-lt"/>
          <a:sym typeface="Hoefler Text"/>
        </a:defRPr>
      </a:lvl5pPr>
      <a:lvl6pPr marL="2382838" indent="-265113"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6pPr>
      <a:lvl7pPr marL="2840038" indent="-265113"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7pPr>
      <a:lvl8pPr marL="3297238" indent="-265113"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8pPr>
      <a:lvl9pPr marL="3754438" indent="-265113" algn="l" defTabSz="642938" rtl="0" fontAlgn="base">
        <a:spcBef>
          <a:spcPts val="2325"/>
        </a:spcBef>
        <a:spcAft>
          <a:spcPct val="0"/>
        </a:spcAft>
        <a:buSzPct val="125000"/>
        <a:buFont typeface="Hoefler Text" charset="0"/>
        <a:buChar char="•"/>
        <a:defRPr sz="2700">
          <a:solidFill>
            <a:schemeClr val="tx1"/>
          </a:solidFill>
          <a:latin typeface="+mn-lt"/>
          <a:sym typeface="Hoefler Tex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017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953E379-0B60-4EF4-8321-FF85EC81B311}" type="datetimeFigureOut">
              <a:rPr lang="en-US"/>
              <a:pPr>
                <a:defRPr/>
              </a:pPr>
              <a:t>11/9/12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D55AF88-0453-4CA5-9B59-8EE022583E3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rtl="0" fontAlgn="base">
        <a:spcBef>
          <a:spcPct val="20000"/>
        </a:spcBef>
        <a:spcAft>
          <a:spcPct val="0"/>
        </a:spcAft>
        <a:buFont typeface="Arial" charset="0"/>
        <a:buChar char="»"/>
        <a:defRPr sz="2000">
          <a:solidFill>
            <a:schemeClr val="tx1"/>
          </a:solidFill>
          <a:latin typeface="+mn-lt"/>
        </a:defRPr>
      </a:lvl6pPr>
      <a:lvl7pPr marL="2971800" indent="-228600" algn="l" rtl="0" fontAlgn="base">
        <a:spcBef>
          <a:spcPct val="20000"/>
        </a:spcBef>
        <a:spcAft>
          <a:spcPct val="0"/>
        </a:spcAft>
        <a:buFont typeface="Arial" charset="0"/>
        <a:buChar char="»"/>
        <a:defRPr sz="2000">
          <a:solidFill>
            <a:schemeClr val="tx1"/>
          </a:solidFill>
          <a:latin typeface="+mn-lt"/>
        </a:defRPr>
      </a:lvl7pPr>
      <a:lvl8pPr marL="3429000" indent="-228600" algn="l" rtl="0" fontAlgn="base">
        <a:spcBef>
          <a:spcPct val="20000"/>
        </a:spcBef>
        <a:spcAft>
          <a:spcPct val="0"/>
        </a:spcAft>
        <a:buFont typeface="Arial" charset="0"/>
        <a:buChar char="»"/>
        <a:defRPr sz="2000">
          <a:solidFill>
            <a:schemeClr val="tx1"/>
          </a:solidFill>
          <a:latin typeface="+mn-lt"/>
        </a:defRPr>
      </a:lvl8pPr>
      <a:lvl9pPr marL="3886200" indent="-228600"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24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pPr>
              <a:defRPr/>
            </a:pPr>
            <a:fld id="{ACF77069-A468-498B-A9A0-FE9926765F06}" type="datetimeFigureOut">
              <a:rPr lang="en-US"/>
              <a:pPr>
                <a:defRPr/>
              </a:pPr>
              <a:t>11/9/12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pPr>
              <a:defRPr/>
            </a:pPr>
            <a:fld id="{F9C38FCE-6653-4253-A5D1-CD09A32222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defTabSz="457200" rtl="0" eaLnBrk="0" fontAlgn="base" hangingPunct="0">
        <a:spcBef>
          <a:spcPct val="0"/>
        </a:spcBef>
        <a:spcAft>
          <a:spcPct val="0"/>
        </a:spcAft>
        <a:defRPr sz="44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defTabSz="457200"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defTabSz="457200" rtl="0" fontAlgn="base">
        <a:spcBef>
          <a:spcPct val="20000"/>
        </a:spcBef>
        <a:spcAft>
          <a:spcPct val="0"/>
        </a:spcAft>
        <a:buFont typeface="Arial" charset="0"/>
        <a:buChar char="»"/>
        <a:defRPr sz="2000">
          <a:solidFill>
            <a:schemeClr val="tx1"/>
          </a:solidFill>
          <a:latin typeface="+mn-lt"/>
        </a:defRPr>
      </a:lvl6pPr>
      <a:lvl7pPr marL="2971800" indent="-228600" algn="l" defTabSz="457200" rtl="0" fontAlgn="base">
        <a:spcBef>
          <a:spcPct val="20000"/>
        </a:spcBef>
        <a:spcAft>
          <a:spcPct val="0"/>
        </a:spcAft>
        <a:buFont typeface="Arial" charset="0"/>
        <a:buChar char="»"/>
        <a:defRPr sz="2000">
          <a:solidFill>
            <a:schemeClr val="tx1"/>
          </a:solidFill>
          <a:latin typeface="+mn-lt"/>
        </a:defRPr>
      </a:lvl7pPr>
      <a:lvl8pPr marL="3429000" indent="-228600" algn="l" defTabSz="457200" rtl="0" fontAlgn="base">
        <a:spcBef>
          <a:spcPct val="20000"/>
        </a:spcBef>
        <a:spcAft>
          <a:spcPct val="0"/>
        </a:spcAft>
        <a:buFont typeface="Arial" charset="0"/>
        <a:buChar char="»"/>
        <a:defRPr sz="2000">
          <a:solidFill>
            <a:schemeClr val="tx1"/>
          </a:solidFill>
          <a:latin typeface="+mn-lt"/>
        </a:defRPr>
      </a:lvl8pPr>
      <a:lvl9pPr marL="3886200" indent="-228600" algn="l" defTabSz="457200"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 Id="rId3"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package" Target="../embeddings/Microsoft_Word_Document1.docx"/><Relationship Id="rId5" Type="http://schemas.openxmlformats.org/officeDocument/2006/relationships/image" Target="../media/image39.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 Id="rId3" Type="http://schemas.openxmlformats.org/officeDocument/2006/relationships/image" Target="../media/image4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 Id="rId3" Type="http://schemas.openxmlformats.org/officeDocument/2006/relationships/image" Target="../media/image4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 Id="rId3" Type="http://schemas.openxmlformats.org/officeDocument/2006/relationships/image" Target="../media/image4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package" Target="../embeddings/Microsoft_Word_Document2.docx"/><Relationship Id="rId5" Type="http://schemas.openxmlformats.org/officeDocument/2006/relationships/image" Target="../media/image50.png"/><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5.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jpeg"/><Relationship Id="rId3"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1" Type="http://schemas.openxmlformats.org/officeDocument/2006/relationships/slideLayout" Target="../slideLayouts/slideLayout7.xml"/><Relationship Id="rId2" Type="http://schemas.openxmlformats.org/officeDocument/2006/relationships/image" Target="../media/image5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jpeg"/><Relationship Id="rId3" Type="http://schemas.openxmlformats.org/officeDocument/2006/relationships/image" Target="../media/image5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1" Type="http://schemas.openxmlformats.org/officeDocument/2006/relationships/slideLayout" Target="../slideLayouts/slideLayout13.xml"/><Relationship Id="rId2" Type="http://schemas.openxmlformats.org/officeDocument/2006/relationships/image" Target="../media/image5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6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image" Target="../media/image70.gi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7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 Id="rId3" Type="http://schemas.openxmlformats.org/officeDocument/2006/relationships/image" Target="../media/image7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61.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5"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5" Type="http://schemas.openxmlformats.org/officeDocument/2006/relationships/image" Target="../media/image97.png"/><Relationship Id="rId1" Type="http://schemas.openxmlformats.org/officeDocument/2006/relationships/slideLayout" Target="../slideLayouts/slideLayout2.xml"/><Relationship Id="rId2" Type="http://schemas.openxmlformats.org/officeDocument/2006/relationships/image" Target="../media/image94.png"/></Relationships>
</file>

<file path=ppt/slides/_rels/slide63.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png"/><Relationship Id="rId5"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64.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1" Type="http://schemas.openxmlformats.org/officeDocument/2006/relationships/slideLayout" Target="../slideLayouts/slideLayout7.xml"/><Relationship Id="rId2" Type="http://schemas.openxmlformats.org/officeDocument/2006/relationships/image" Target="../media/image106.png"/></Relationships>
</file>

<file path=ppt/slides/_rels/slide68.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11.png"/><Relationship Id="rId1" Type="http://schemas.openxmlformats.org/officeDocument/2006/relationships/slideLayout" Target="../slideLayouts/slideLayout7.xml"/><Relationship Id="rId2" Type="http://schemas.openxmlformats.org/officeDocument/2006/relationships/image" Target="../media/image109.png"/></Relationships>
</file>

<file path=ppt/slides/_rels/slide69.xml.rels><?xml version="1.0" encoding="UTF-8" standalone="yes"?>
<Relationships xmlns="http://schemas.openxmlformats.org/package/2006/relationships"><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1" Type="http://schemas.openxmlformats.org/officeDocument/2006/relationships/slideLayout" Target="../slideLayouts/slideLayout7.xml"/><Relationship Id="rId2" Type="http://schemas.openxmlformats.org/officeDocument/2006/relationships/image" Target="../media/image1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 Id="rId3"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8.png"/><Relationship Id="rId5" Type="http://schemas.openxmlformats.org/officeDocument/2006/relationships/image" Target="../media/image119.png"/><Relationship Id="rId1" Type="http://schemas.openxmlformats.org/officeDocument/2006/relationships/slideLayout" Target="../slideLayouts/slideLayout7.xml"/><Relationship Id="rId2" Type="http://schemas.openxmlformats.org/officeDocument/2006/relationships/image" Target="../media/image11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0.png"/><Relationship Id="rId3" Type="http://schemas.openxmlformats.org/officeDocument/2006/relationships/image" Target="../media/image12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2.png"/><Relationship Id="rId3" Type="http://schemas.openxmlformats.org/officeDocument/2006/relationships/image" Target="../media/image12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ctrTitle"/>
          </p:nvPr>
        </p:nvSpPr>
        <p:spPr>
          <a:xfrm>
            <a:off x="766763" y="544513"/>
            <a:ext cx="7772400" cy="1076325"/>
          </a:xfrm>
        </p:spPr>
        <p:txBody>
          <a:bodyPr/>
          <a:lstStyle/>
          <a:p>
            <a:pPr eaLnBrk="1" hangingPunct="1"/>
            <a:r>
              <a:rPr lang="en-US" u="sng" smtClean="0"/>
              <a:t>Hurricane Sandy Debrief </a:t>
            </a:r>
          </a:p>
        </p:txBody>
      </p:sp>
      <p:sp>
        <p:nvSpPr>
          <p:cNvPr id="3" name="Subtitle 2"/>
          <p:cNvSpPr>
            <a:spLocks noGrp="1"/>
          </p:cNvSpPr>
          <p:nvPr>
            <p:ph type="subTitle" idx="1"/>
          </p:nvPr>
        </p:nvSpPr>
        <p:spPr>
          <a:xfrm>
            <a:off x="4703763" y="2338388"/>
            <a:ext cx="4043362" cy="2697162"/>
          </a:xfrm>
        </p:spPr>
        <p:txBody>
          <a:bodyPr rtlCol="0">
            <a:normAutofit/>
          </a:bodyPr>
          <a:lstStyle/>
          <a:p>
            <a:pPr eaLnBrk="1" fontAlgn="auto" hangingPunct="1">
              <a:spcAft>
                <a:spcPts val="0"/>
              </a:spcAft>
              <a:buFont typeface="Arial"/>
              <a:buNone/>
              <a:defRPr/>
            </a:pPr>
            <a:r>
              <a:rPr lang="en-US" dirty="0" smtClean="0"/>
              <a:t>Flight ops re-cap:</a:t>
            </a:r>
          </a:p>
          <a:p>
            <a:pPr eaLnBrk="1" fontAlgn="auto" hangingPunct="1">
              <a:spcAft>
                <a:spcPts val="0"/>
              </a:spcAft>
              <a:buFont typeface="Arial"/>
              <a:buNone/>
              <a:defRPr/>
            </a:pPr>
            <a:r>
              <a:rPr lang="en-US" dirty="0" smtClean="0"/>
              <a:t>10 Total flight missions</a:t>
            </a:r>
          </a:p>
          <a:p>
            <a:pPr eaLnBrk="1" fontAlgn="auto" hangingPunct="1">
              <a:spcAft>
                <a:spcPts val="0"/>
              </a:spcAft>
              <a:buFont typeface="Arial"/>
              <a:buNone/>
              <a:defRPr/>
            </a:pPr>
            <a:r>
              <a:rPr lang="en-US" dirty="0" smtClean="0"/>
              <a:t>77 Total flight hours</a:t>
            </a:r>
          </a:p>
          <a:p>
            <a:pPr eaLnBrk="1" fontAlgn="auto" hangingPunct="1">
              <a:spcAft>
                <a:spcPts val="0"/>
              </a:spcAft>
              <a:buFont typeface="Arial"/>
              <a:buNone/>
              <a:defRPr/>
            </a:pPr>
            <a:r>
              <a:rPr lang="en-US" dirty="0" smtClean="0"/>
              <a:t>356 </a:t>
            </a:r>
            <a:r>
              <a:rPr lang="en-US" dirty="0" err="1" smtClean="0"/>
              <a:t>GPSsondes</a:t>
            </a:r>
            <a:r>
              <a:rPr lang="en-US" dirty="0" smtClean="0"/>
              <a:t>/AXBTs</a:t>
            </a:r>
          </a:p>
        </p:txBody>
      </p:sp>
      <p:pic>
        <p:nvPicPr>
          <p:cNvPr id="74755" name="Picture 3" descr="Sandy.A2012301.1830.2km.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1813" y="2051050"/>
            <a:ext cx="3979862" cy="4240213"/>
          </a:xfrm>
          <a:prstGeom prst="rect">
            <a:avLst/>
          </a:prstGeom>
          <a:noFill/>
          <a:ln w="9525">
            <a:noFill/>
            <a:miter lim="800000"/>
            <a:headEnd/>
            <a:tailEnd/>
          </a:ln>
        </p:spPr>
      </p:pic>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34000" y="5105400"/>
            <a:ext cx="1400849" cy="1225900"/>
          </a:xfrm>
          <a:prstGeom prst="rect">
            <a:avLst/>
          </a:prstGeom>
        </p:spPr>
      </p:pic>
      <p:pic>
        <p:nvPicPr>
          <p:cNvPr id="4" name="Picture 3" descr="image.jpe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46669" y="5105400"/>
            <a:ext cx="1306731" cy="122151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Box 6"/>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121028H2</a:t>
            </a:r>
          </a:p>
        </p:txBody>
      </p:sp>
      <p:pic>
        <p:nvPicPr>
          <p:cNvPr id="84994"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8200" y="1371600"/>
            <a:ext cx="3352800" cy="2819400"/>
          </a:xfrm>
          <a:prstGeom prst="rect">
            <a:avLst/>
          </a:prstGeom>
          <a:noFill/>
          <a:ln w="9525">
            <a:noFill/>
            <a:miter lim="800000"/>
            <a:headEnd/>
            <a:tailEnd/>
          </a:ln>
        </p:spPr>
      </p:pic>
      <p:pic>
        <p:nvPicPr>
          <p:cNvPr id="84995" name="Picture 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24400" y="1371600"/>
            <a:ext cx="3352800" cy="28352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p:cNvSpPr>
          <p:nvPr>
            <p:ph type="title"/>
          </p:nvPr>
        </p:nvSpPr>
        <p:spPr>
          <a:xfrm>
            <a:off x="1752600" y="2133600"/>
            <a:ext cx="5486400" cy="1828800"/>
          </a:xfrm>
        </p:spPr>
        <p:txBody>
          <a:bodyPr/>
          <a:lstStyle/>
          <a:p>
            <a:r>
              <a:rPr lang="en-US" sz="4000" smtClean="0"/>
              <a:t>Flight Tracks </a:t>
            </a:r>
            <a:br>
              <a:rPr lang="en-US" sz="4000" smtClean="0"/>
            </a:br>
            <a:r>
              <a:rPr lang="en-US" sz="4000" smtClean="0"/>
              <a:t>and </a:t>
            </a:r>
            <a:br>
              <a:rPr lang="en-US" sz="4000" smtClean="0"/>
            </a:br>
            <a:r>
              <a:rPr lang="en-US" sz="4000" smtClean="0"/>
              <a:t>Doppler Composites</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6" descr="ftk_20121025H1.gif"/>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4800600" cy="3600450"/>
          </a:xfrm>
          <a:prstGeom prst="rect">
            <a:avLst/>
          </a:prstGeom>
          <a:noFill/>
          <a:ln w="9525">
            <a:noFill/>
            <a:miter lim="800000"/>
            <a:headEnd/>
            <a:tailEnd/>
          </a:ln>
        </p:spPr>
      </p:pic>
      <p:pic>
        <p:nvPicPr>
          <p:cNvPr id="87042" name="Picture 8" descr="ftk_20121026H2_revised.g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 y="3486150"/>
            <a:ext cx="4497388" cy="3371850"/>
          </a:xfrm>
          <a:prstGeom prst="rect">
            <a:avLst/>
          </a:prstGeom>
          <a:noFill/>
          <a:ln w="9525">
            <a:noFill/>
            <a:miter lim="800000"/>
            <a:headEnd/>
            <a:tailEnd/>
          </a:ln>
        </p:spPr>
      </p:pic>
      <p:pic>
        <p:nvPicPr>
          <p:cNvPr id="87043" name="Picture 8" descr="ftk_20121026H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24400" y="0"/>
            <a:ext cx="4419600" cy="3600450"/>
          </a:xfrm>
          <a:prstGeom prst="rect">
            <a:avLst/>
          </a:prstGeom>
          <a:noFill/>
          <a:ln w="9525">
            <a:noFill/>
            <a:miter lim="800000"/>
            <a:headEnd/>
            <a:tailEnd/>
          </a:ln>
        </p:spPr>
      </p:pic>
      <p:pic>
        <p:nvPicPr>
          <p:cNvPr id="87044" name="Picture 9" descr="ftk_20121027H1_revised"/>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24400" y="3314700"/>
            <a:ext cx="4419600" cy="3543300"/>
          </a:xfrm>
          <a:prstGeom prst="rect">
            <a:avLst/>
          </a:prstGeom>
          <a:noFill/>
          <a:ln w="9525">
            <a:noFill/>
            <a:miter lim="800000"/>
            <a:headEnd/>
            <a:tailEnd/>
          </a:ln>
        </p:spPr>
      </p:pic>
      <p:sp>
        <p:nvSpPr>
          <p:cNvPr id="87045" name="TextBox 1"/>
          <p:cNvSpPr txBox="1">
            <a:spLocks noChangeArrowheads="1"/>
          </p:cNvSpPr>
          <p:nvPr/>
        </p:nvSpPr>
        <p:spPr bwMode="auto">
          <a:xfrm>
            <a:off x="2057400" y="304800"/>
            <a:ext cx="1882775" cy="579438"/>
          </a:xfrm>
          <a:prstGeom prst="rect">
            <a:avLst/>
          </a:prstGeom>
          <a:noFill/>
          <a:ln w="9525">
            <a:noFill/>
            <a:miter lim="800000"/>
            <a:headEnd/>
            <a:tailEnd/>
          </a:ln>
        </p:spPr>
        <p:txBody>
          <a:bodyPr wrap="none">
            <a:spAutoFit/>
          </a:bodyPr>
          <a:lstStyle/>
          <a:p>
            <a:r>
              <a:rPr lang="en-US" sz="3200">
                <a:latin typeface="Calibri" pitchFamily="34" charset="0"/>
              </a:rPr>
              <a:t>121025H1</a:t>
            </a:r>
          </a:p>
        </p:txBody>
      </p:sp>
      <p:sp>
        <p:nvSpPr>
          <p:cNvPr id="87046" name="TextBox 1"/>
          <p:cNvSpPr txBox="1">
            <a:spLocks noChangeArrowheads="1"/>
          </p:cNvSpPr>
          <p:nvPr/>
        </p:nvSpPr>
        <p:spPr bwMode="auto">
          <a:xfrm>
            <a:off x="2057400" y="3810000"/>
            <a:ext cx="1882775" cy="579438"/>
          </a:xfrm>
          <a:prstGeom prst="rect">
            <a:avLst/>
          </a:prstGeom>
          <a:noFill/>
          <a:ln w="9525">
            <a:noFill/>
            <a:miter lim="800000"/>
            <a:headEnd/>
            <a:tailEnd/>
          </a:ln>
        </p:spPr>
        <p:txBody>
          <a:bodyPr wrap="none">
            <a:spAutoFit/>
          </a:bodyPr>
          <a:lstStyle/>
          <a:p>
            <a:r>
              <a:rPr lang="en-US" sz="3200">
                <a:latin typeface="Calibri" pitchFamily="34" charset="0"/>
              </a:rPr>
              <a:t>121026H2</a:t>
            </a:r>
          </a:p>
        </p:txBody>
      </p:sp>
      <p:sp>
        <p:nvSpPr>
          <p:cNvPr id="87047" name="TextBox 1"/>
          <p:cNvSpPr txBox="1">
            <a:spLocks noChangeArrowheads="1"/>
          </p:cNvSpPr>
          <p:nvPr/>
        </p:nvSpPr>
        <p:spPr bwMode="auto">
          <a:xfrm>
            <a:off x="6629400" y="304800"/>
            <a:ext cx="1882775" cy="579438"/>
          </a:xfrm>
          <a:prstGeom prst="rect">
            <a:avLst/>
          </a:prstGeom>
          <a:noFill/>
          <a:ln w="9525">
            <a:noFill/>
            <a:miter lim="800000"/>
            <a:headEnd/>
            <a:tailEnd/>
          </a:ln>
        </p:spPr>
        <p:txBody>
          <a:bodyPr wrap="none">
            <a:spAutoFit/>
          </a:bodyPr>
          <a:lstStyle/>
          <a:p>
            <a:r>
              <a:rPr lang="en-US" sz="3200">
                <a:latin typeface="Calibri" pitchFamily="34" charset="0"/>
              </a:rPr>
              <a:t>121026H1</a:t>
            </a:r>
          </a:p>
        </p:txBody>
      </p:sp>
      <p:sp>
        <p:nvSpPr>
          <p:cNvPr id="87048" name="TextBox 1"/>
          <p:cNvSpPr txBox="1">
            <a:spLocks noChangeArrowheads="1"/>
          </p:cNvSpPr>
          <p:nvPr/>
        </p:nvSpPr>
        <p:spPr bwMode="auto">
          <a:xfrm>
            <a:off x="6629400" y="3657600"/>
            <a:ext cx="1882775" cy="579438"/>
          </a:xfrm>
          <a:prstGeom prst="rect">
            <a:avLst/>
          </a:prstGeom>
          <a:noFill/>
          <a:ln w="9525">
            <a:noFill/>
            <a:miter lim="800000"/>
            <a:headEnd/>
            <a:tailEnd/>
          </a:ln>
        </p:spPr>
        <p:txBody>
          <a:bodyPr wrap="none">
            <a:spAutoFit/>
          </a:bodyPr>
          <a:lstStyle/>
          <a:p>
            <a:r>
              <a:rPr lang="en-US" sz="3200">
                <a:latin typeface="Calibri" pitchFamily="34" charset="0"/>
              </a:rPr>
              <a:t>121027H1</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9" descr="ftk_20121027H2_revised.gif"/>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8600" y="0"/>
            <a:ext cx="4267200" cy="3581400"/>
          </a:xfrm>
          <a:prstGeom prst="rect">
            <a:avLst/>
          </a:prstGeom>
          <a:noFill/>
          <a:ln w="9525">
            <a:noFill/>
            <a:miter lim="800000"/>
            <a:headEnd/>
            <a:tailEnd/>
          </a:ln>
        </p:spPr>
      </p:pic>
      <p:pic>
        <p:nvPicPr>
          <p:cNvPr id="88066" name="Picture 5" descr="ftk_20121028H1_revise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0"/>
            <a:ext cx="4495800" cy="3600450"/>
          </a:xfrm>
          <a:prstGeom prst="rect">
            <a:avLst/>
          </a:prstGeom>
          <a:noFill/>
          <a:ln w="9525">
            <a:noFill/>
            <a:miter lim="800000"/>
            <a:headEnd/>
            <a:tailEnd/>
          </a:ln>
        </p:spPr>
      </p:pic>
      <p:pic>
        <p:nvPicPr>
          <p:cNvPr id="88067" name="Picture 6" descr="ftk_20121028H2_revised"/>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81200" y="3314700"/>
            <a:ext cx="4495800" cy="3543300"/>
          </a:xfrm>
          <a:prstGeom prst="rect">
            <a:avLst/>
          </a:prstGeom>
          <a:noFill/>
          <a:ln w="9525">
            <a:noFill/>
            <a:miter lim="800000"/>
            <a:headEnd/>
            <a:tailEnd/>
          </a:ln>
        </p:spPr>
      </p:pic>
      <p:sp>
        <p:nvSpPr>
          <p:cNvPr id="88068" name="TextBox 1"/>
          <p:cNvSpPr txBox="1">
            <a:spLocks noChangeArrowheads="1"/>
          </p:cNvSpPr>
          <p:nvPr/>
        </p:nvSpPr>
        <p:spPr bwMode="auto">
          <a:xfrm>
            <a:off x="2057400" y="304800"/>
            <a:ext cx="1882775" cy="579438"/>
          </a:xfrm>
          <a:prstGeom prst="rect">
            <a:avLst/>
          </a:prstGeom>
          <a:noFill/>
          <a:ln w="9525">
            <a:noFill/>
            <a:miter lim="800000"/>
            <a:headEnd/>
            <a:tailEnd/>
          </a:ln>
        </p:spPr>
        <p:txBody>
          <a:bodyPr wrap="none">
            <a:spAutoFit/>
          </a:bodyPr>
          <a:lstStyle/>
          <a:p>
            <a:r>
              <a:rPr lang="en-US" sz="3200">
                <a:latin typeface="Calibri" pitchFamily="34" charset="0"/>
              </a:rPr>
              <a:t>121027H2</a:t>
            </a:r>
          </a:p>
        </p:txBody>
      </p:sp>
      <p:sp>
        <p:nvSpPr>
          <p:cNvPr id="88069" name="TextBox 1"/>
          <p:cNvSpPr txBox="1">
            <a:spLocks noChangeArrowheads="1"/>
          </p:cNvSpPr>
          <p:nvPr/>
        </p:nvSpPr>
        <p:spPr bwMode="auto">
          <a:xfrm>
            <a:off x="6096000" y="304800"/>
            <a:ext cx="1882775" cy="579438"/>
          </a:xfrm>
          <a:prstGeom prst="rect">
            <a:avLst/>
          </a:prstGeom>
          <a:noFill/>
          <a:ln w="9525">
            <a:noFill/>
            <a:miter lim="800000"/>
            <a:headEnd/>
            <a:tailEnd/>
          </a:ln>
        </p:spPr>
        <p:txBody>
          <a:bodyPr wrap="none">
            <a:spAutoFit/>
          </a:bodyPr>
          <a:lstStyle/>
          <a:p>
            <a:r>
              <a:rPr lang="en-US" sz="3200">
                <a:latin typeface="Calibri" pitchFamily="34" charset="0"/>
              </a:rPr>
              <a:t>121028H1</a:t>
            </a:r>
          </a:p>
        </p:txBody>
      </p:sp>
      <p:sp>
        <p:nvSpPr>
          <p:cNvPr id="88070" name="TextBox 1"/>
          <p:cNvSpPr txBox="1">
            <a:spLocks noChangeArrowheads="1"/>
          </p:cNvSpPr>
          <p:nvPr/>
        </p:nvSpPr>
        <p:spPr bwMode="auto">
          <a:xfrm>
            <a:off x="3886200" y="3581400"/>
            <a:ext cx="1882775" cy="579438"/>
          </a:xfrm>
          <a:prstGeom prst="rect">
            <a:avLst/>
          </a:prstGeom>
          <a:noFill/>
          <a:ln w="9525">
            <a:noFill/>
            <a:miter lim="800000"/>
            <a:headEnd/>
            <a:tailEnd/>
          </a:ln>
        </p:spPr>
        <p:txBody>
          <a:bodyPr wrap="none">
            <a:spAutoFit/>
          </a:bodyPr>
          <a:lstStyle/>
          <a:p>
            <a:r>
              <a:rPr lang="en-US" sz="3200">
                <a:latin typeface="Calibri" pitchFamily="34" charset="0"/>
              </a:rPr>
              <a:t>121028H2</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121025H1</a:t>
            </a:r>
          </a:p>
        </p:txBody>
      </p:sp>
      <p:pic>
        <p:nvPicPr>
          <p:cNvPr id="89090" name="Picture 11" descr="20121025H1wind10.gif"/>
          <p:cNvPicPr>
            <a:picLocks noChangeAspect="1"/>
          </p:cNvPicPr>
          <p:nvPr/>
        </p:nvPicPr>
        <p:blipFill>
          <a:blip r:embed="rId2" cstate="screen">
            <a:extLst>
              <a:ext uri="{28A0092B-C50C-407E-A947-70E740481C1C}">
                <a14:useLocalDpi xmlns:a14="http://schemas.microsoft.com/office/drawing/2010/main"/>
              </a:ext>
            </a:extLst>
          </a:blip>
          <a:srcRect l="15625" r="20230"/>
          <a:stretch>
            <a:fillRect/>
          </a:stretch>
        </p:blipFill>
        <p:spPr bwMode="auto">
          <a:xfrm>
            <a:off x="0" y="1447800"/>
            <a:ext cx="2932113" cy="3429000"/>
          </a:xfrm>
          <a:prstGeom prst="rect">
            <a:avLst/>
          </a:prstGeom>
          <a:noFill/>
          <a:ln w="9525">
            <a:noFill/>
            <a:miter lim="800000"/>
            <a:headEnd/>
            <a:tailEnd/>
          </a:ln>
        </p:spPr>
      </p:pic>
      <p:pic>
        <p:nvPicPr>
          <p:cNvPr id="89091" name="Picture 12" descr="20121025H1wind40.gif"/>
          <p:cNvPicPr>
            <a:picLocks noChangeAspect="1"/>
          </p:cNvPicPr>
          <p:nvPr/>
        </p:nvPicPr>
        <p:blipFill>
          <a:blip r:embed="rId3" cstate="screen">
            <a:extLst>
              <a:ext uri="{28A0092B-C50C-407E-A947-70E740481C1C}">
                <a14:useLocalDpi xmlns:a14="http://schemas.microsoft.com/office/drawing/2010/main"/>
              </a:ext>
            </a:extLst>
          </a:blip>
          <a:srcRect l="14638" r="18257"/>
          <a:stretch>
            <a:fillRect/>
          </a:stretch>
        </p:blipFill>
        <p:spPr bwMode="auto">
          <a:xfrm>
            <a:off x="2598738" y="1447800"/>
            <a:ext cx="3068637" cy="3429000"/>
          </a:xfrm>
          <a:prstGeom prst="rect">
            <a:avLst/>
          </a:prstGeom>
          <a:noFill/>
          <a:ln w="9525">
            <a:noFill/>
            <a:miter lim="800000"/>
            <a:headEnd/>
            <a:tailEnd/>
          </a:ln>
        </p:spPr>
      </p:pic>
      <p:pic>
        <p:nvPicPr>
          <p:cNvPr id="89092" name="Picture 13" descr="20121025H1wind70.gif"/>
          <p:cNvPicPr>
            <a:picLocks noChangeAspect="1"/>
          </p:cNvPicPr>
          <p:nvPr/>
        </p:nvPicPr>
        <p:blipFill>
          <a:blip r:embed="rId4" cstate="screen">
            <a:extLst>
              <a:ext uri="{28A0092B-C50C-407E-A947-70E740481C1C}">
                <a14:useLocalDpi xmlns:a14="http://schemas.microsoft.com/office/drawing/2010/main"/>
              </a:ext>
            </a:extLst>
          </a:blip>
          <a:srcRect l="14720"/>
          <a:stretch>
            <a:fillRect/>
          </a:stretch>
        </p:blipFill>
        <p:spPr bwMode="auto">
          <a:xfrm>
            <a:off x="5245100" y="1447800"/>
            <a:ext cx="3898900" cy="3429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121026H1</a:t>
            </a:r>
          </a:p>
        </p:txBody>
      </p:sp>
      <p:pic>
        <p:nvPicPr>
          <p:cNvPr id="90114" name="Picture 3" descr="20121026H1wind10"/>
          <p:cNvPicPr>
            <a:picLocks noChangeAspect="1" noChangeArrowheads="1"/>
          </p:cNvPicPr>
          <p:nvPr/>
        </p:nvPicPr>
        <p:blipFill>
          <a:blip r:embed="rId2" cstate="screen">
            <a:extLst>
              <a:ext uri="{28A0092B-C50C-407E-A947-70E740481C1C}">
                <a14:useLocalDpi xmlns:a14="http://schemas.microsoft.com/office/drawing/2010/main"/>
              </a:ext>
            </a:extLst>
          </a:blip>
          <a:srcRect l="14400"/>
          <a:stretch>
            <a:fillRect/>
          </a:stretch>
        </p:blipFill>
        <p:spPr bwMode="auto">
          <a:xfrm>
            <a:off x="0" y="1676400"/>
            <a:ext cx="3325813" cy="2914650"/>
          </a:xfrm>
          <a:prstGeom prst="rect">
            <a:avLst/>
          </a:prstGeom>
          <a:noFill/>
          <a:ln w="9525">
            <a:noFill/>
            <a:miter lim="800000"/>
            <a:headEnd/>
            <a:tailEnd/>
          </a:ln>
        </p:spPr>
      </p:pic>
      <p:pic>
        <p:nvPicPr>
          <p:cNvPr id="90115" name="Picture 4" descr="20121026H1wind40"/>
          <p:cNvPicPr>
            <a:picLocks noChangeAspect="1" noChangeArrowheads="1"/>
          </p:cNvPicPr>
          <p:nvPr/>
        </p:nvPicPr>
        <p:blipFill>
          <a:blip r:embed="rId3" cstate="screen">
            <a:extLst>
              <a:ext uri="{28A0092B-C50C-407E-A947-70E740481C1C}">
                <a14:useLocalDpi xmlns:a14="http://schemas.microsoft.com/office/drawing/2010/main"/>
              </a:ext>
            </a:extLst>
          </a:blip>
          <a:srcRect l="13200"/>
          <a:stretch>
            <a:fillRect/>
          </a:stretch>
        </p:blipFill>
        <p:spPr bwMode="auto">
          <a:xfrm>
            <a:off x="2941638" y="1676400"/>
            <a:ext cx="3306762" cy="2857500"/>
          </a:xfrm>
          <a:prstGeom prst="rect">
            <a:avLst/>
          </a:prstGeom>
          <a:noFill/>
          <a:ln w="9525">
            <a:noFill/>
            <a:miter lim="800000"/>
            <a:headEnd/>
            <a:tailEnd/>
          </a:ln>
        </p:spPr>
      </p:pic>
      <p:pic>
        <p:nvPicPr>
          <p:cNvPr id="90116" name="Picture 5" descr="20121026H1wind70"/>
          <p:cNvPicPr>
            <a:picLocks noChangeAspect="1" noChangeArrowheads="1"/>
          </p:cNvPicPr>
          <p:nvPr/>
        </p:nvPicPr>
        <p:blipFill>
          <a:blip r:embed="rId4" cstate="screen">
            <a:extLst>
              <a:ext uri="{28A0092B-C50C-407E-A947-70E740481C1C}">
                <a14:useLocalDpi xmlns:a14="http://schemas.microsoft.com/office/drawing/2010/main"/>
              </a:ext>
            </a:extLst>
          </a:blip>
          <a:srcRect l="13200"/>
          <a:stretch>
            <a:fillRect/>
          </a:stretch>
        </p:blipFill>
        <p:spPr bwMode="auto">
          <a:xfrm>
            <a:off x="5770563" y="1676400"/>
            <a:ext cx="3373437" cy="29146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121026H2</a:t>
            </a:r>
          </a:p>
        </p:txBody>
      </p:sp>
      <p:pic>
        <p:nvPicPr>
          <p:cNvPr id="91138" name="Picture 16" descr="20121026H2wind10.gif"/>
          <p:cNvPicPr>
            <a:picLocks noChangeAspect="1"/>
          </p:cNvPicPr>
          <p:nvPr/>
        </p:nvPicPr>
        <p:blipFill>
          <a:blip r:embed="rId2" cstate="screen">
            <a:extLst>
              <a:ext uri="{28A0092B-C50C-407E-A947-70E740481C1C}">
                <a14:useLocalDpi xmlns:a14="http://schemas.microsoft.com/office/drawing/2010/main"/>
              </a:ext>
            </a:extLst>
          </a:blip>
          <a:srcRect l="16843" r="18628"/>
          <a:stretch>
            <a:fillRect/>
          </a:stretch>
        </p:blipFill>
        <p:spPr bwMode="auto">
          <a:xfrm>
            <a:off x="0" y="1524000"/>
            <a:ext cx="2819400" cy="3278188"/>
          </a:xfrm>
          <a:prstGeom prst="rect">
            <a:avLst/>
          </a:prstGeom>
          <a:noFill/>
          <a:ln w="9525">
            <a:noFill/>
            <a:miter lim="800000"/>
            <a:headEnd/>
            <a:tailEnd/>
          </a:ln>
        </p:spPr>
      </p:pic>
      <p:pic>
        <p:nvPicPr>
          <p:cNvPr id="91139" name="Picture 17" descr="20121026H2wind40.gif"/>
          <p:cNvPicPr>
            <a:picLocks noChangeAspect="1"/>
          </p:cNvPicPr>
          <p:nvPr/>
        </p:nvPicPr>
        <p:blipFill>
          <a:blip r:embed="rId3" cstate="screen">
            <a:extLst>
              <a:ext uri="{28A0092B-C50C-407E-A947-70E740481C1C}">
                <a14:useLocalDpi xmlns:a14="http://schemas.microsoft.com/office/drawing/2010/main"/>
              </a:ext>
            </a:extLst>
          </a:blip>
          <a:srcRect l="17329" r="20332"/>
          <a:stretch>
            <a:fillRect/>
          </a:stretch>
        </p:blipFill>
        <p:spPr bwMode="auto">
          <a:xfrm>
            <a:off x="2743200" y="1524000"/>
            <a:ext cx="2743200" cy="3300413"/>
          </a:xfrm>
          <a:prstGeom prst="rect">
            <a:avLst/>
          </a:prstGeom>
          <a:noFill/>
          <a:ln w="9525">
            <a:noFill/>
            <a:miter lim="800000"/>
            <a:headEnd/>
            <a:tailEnd/>
          </a:ln>
        </p:spPr>
      </p:pic>
      <p:pic>
        <p:nvPicPr>
          <p:cNvPr id="91140" name="Picture 18" descr="20121026H2wind70.gif"/>
          <p:cNvPicPr>
            <a:picLocks noChangeAspect="1"/>
          </p:cNvPicPr>
          <p:nvPr/>
        </p:nvPicPr>
        <p:blipFill>
          <a:blip r:embed="rId4" cstate="screen">
            <a:extLst>
              <a:ext uri="{28A0092B-C50C-407E-A947-70E740481C1C}">
                <a14:useLocalDpi xmlns:a14="http://schemas.microsoft.com/office/drawing/2010/main"/>
              </a:ext>
            </a:extLst>
          </a:blip>
          <a:srcRect l="13940"/>
          <a:stretch>
            <a:fillRect/>
          </a:stretch>
        </p:blipFill>
        <p:spPr bwMode="auto">
          <a:xfrm>
            <a:off x="5383213" y="1524000"/>
            <a:ext cx="3760787" cy="3276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121027H1</a:t>
            </a:r>
          </a:p>
        </p:txBody>
      </p:sp>
      <p:pic>
        <p:nvPicPr>
          <p:cNvPr id="92162" name="Picture 3" descr="20121027H1wind10"/>
          <p:cNvPicPr>
            <a:picLocks noChangeAspect="1" noChangeArrowheads="1"/>
          </p:cNvPicPr>
          <p:nvPr/>
        </p:nvPicPr>
        <p:blipFill>
          <a:blip r:embed="rId2" cstate="screen">
            <a:extLst>
              <a:ext uri="{28A0092B-C50C-407E-A947-70E740481C1C}">
                <a14:useLocalDpi xmlns:a14="http://schemas.microsoft.com/office/drawing/2010/main"/>
              </a:ext>
            </a:extLst>
          </a:blip>
          <a:srcRect l="13200" r="6000"/>
          <a:stretch>
            <a:fillRect/>
          </a:stretch>
        </p:blipFill>
        <p:spPr bwMode="auto">
          <a:xfrm>
            <a:off x="0" y="1600200"/>
            <a:ext cx="3140075" cy="2914650"/>
          </a:xfrm>
          <a:prstGeom prst="rect">
            <a:avLst/>
          </a:prstGeom>
          <a:noFill/>
          <a:ln w="9525">
            <a:noFill/>
            <a:miter lim="800000"/>
            <a:headEnd/>
            <a:tailEnd/>
          </a:ln>
        </p:spPr>
      </p:pic>
      <p:pic>
        <p:nvPicPr>
          <p:cNvPr id="92163" name="Picture 4" descr="20121027H1wind40"/>
          <p:cNvPicPr>
            <a:picLocks noChangeAspect="1" noChangeArrowheads="1"/>
          </p:cNvPicPr>
          <p:nvPr/>
        </p:nvPicPr>
        <p:blipFill>
          <a:blip r:embed="rId3" cstate="screen">
            <a:extLst>
              <a:ext uri="{28A0092B-C50C-407E-A947-70E740481C1C}">
                <a14:useLocalDpi xmlns:a14="http://schemas.microsoft.com/office/drawing/2010/main"/>
              </a:ext>
            </a:extLst>
          </a:blip>
          <a:srcRect l="13200" r="8400"/>
          <a:stretch>
            <a:fillRect/>
          </a:stretch>
        </p:blipFill>
        <p:spPr bwMode="auto">
          <a:xfrm>
            <a:off x="2971800" y="1524000"/>
            <a:ext cx="3106738" cy="2971800"/>
          </a:xfrm>
          <a:prstGeom prst="rect">
            <a:avLst/>
          </a:prstGeom>
          <a:noFill/>
          <a:ln w="9525">
            <a:noFill/>
            <a:miter lim="800000"/>
            <a:headEnd/>
            <a:tailEnd/>
          </a:ln>
        </p:spPr>
      </p:pic>
      <p:pic>
        <p:nvPicPr>
          <p:cNvPr id="92164" name="Picture 5" descr="20121027H1wind70"/>
          <p:cNvPicPr>
            <a:picLocks noChangeAspect="1" noChangeArrowheads="1"/>
          </p:cNvPicPr>
          <p:nvPr/>
        </p:nvPicPr>
        <p:blipFill>
          <a:blip r:embed="rId4" cstate="screen">
            <a:extLst>
              <a:ext uri="{28A0092B-C50C-407E-A947-70E740481C1C}">
                <a14:useLocalDpi xmlns:a14="http://schemas.microsoft.com/office/drawing/2010/main"/>
              </a:ext>
            </a:extLst>
          </a:blip>
          <a:srcRect l="16800" r="8400"/>
          <a:stretch>
            <a:fillRect/>
          </a:stretch>
        </p:blipFill>
        <p:spPr bwMode="auto">
          <a:xfrm>
            <a:off x="6096000" y="1524000"/>
            <a:ext cx="2963863" cy="2971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Box 1"/>
          <p:cNvSpPr txBox="1">
            <a:spLocks noChangeArrowheads="1"/>
          </p:cNvSpPr>
          <p:nvPr/>
        </p:nvSpPr>
        <p:spPr bwMode="auto">
          <a:xfrm>
            <a:off x="3429000" y="381000"/>
            <a:ext cx="1882775" cy="579438"/>
          </a:xfrm>
          <a:prstGeom prst="rect">
            <a:avLst/>
          </a:prstGeom>
          <a:noFill/>
          <a:ln w="9525">
            <a:noFill/>
            <a:miter lim="800000"/>
            <a:headEnd/>
            <a:tailEnd/>
          </a:ln>
        </p:spPr>
        <p:txBody>
          <a:bodyPr wrap="none">
            <a:spAutoFit/>
          </a:bodyPr>
          <a:lstStyle/>
          <a:p>
            <a:r>
              <a:rPr lang="en-US" sz="3200">
                <a:latin typeface="Calibri" pitchFamily="34" charset="0"/>
              </a:rPr>
              <a:t>121027H2</a:t>
            </a:r>
          </a:p>
        </p:txBody>
      </p:sp>
      <p:pic>
        <p:nvPicPr>
          <p:cNvPr id="93186" name="Picture 6" descr="20121027H2wind10"/>
          <p:cNvPicPr>
            <a:picLocks noChangeAspect="1" noChangeArrowheads="1"/>
          </p:cNvPicPr>
          <p:nvPr/>
        </p:nvPicPr>
        <p:blipFill>
          <a:blip r:embed="rId2" cstate="screen">
            <a:extLst>
              <a:ext uri="{28A0092B-C50C-407E-A947-70E740481C1C}">
                <a14:useLocalDpi xmlns:a14="http://schemas.microsoft.com/office/drawing/2010/main"/>
              </a:ext>
            </a:extLst>
          </a:blip>
          <a:srcRect l="13200" r="7201"/>
          <a:stretch>
            <a:fillRect/>
          </a:stretch>
        </p:blipFill>
        <p:spPr bwMode="auto">
          <a:xfrm>
            <a:off x="0" y="1600200"/>
            <a:ext cx="3094038" cy="2914650"/>
          </a:xfrm>
          <a:prstGeom prst="rect">
            <a:avLst/>
          </a:prstGeom>
          <a:noFill/>
          <a:ln w="9525">
            <a:noFill/>
            <a:miter lim="800000"/>
            <a:headEnd/>
            <a:tailEnd/>
          </a:ln>
        </p:spPr>
      </p:pic>
      <p:pic>
        <p:nvPicPr>
          <p:cNvPr id="93187" name="Picture 7" descr="20121027H2wind40"/>
          <p:cNvPicPr>
            <a:picLocks noChangeAspect="1" noChangeArrowheads="1"/>
          </p:cNvPicPr>
          <p:nvPr/>
        </p:nvPicPr>
        <p:blipFill>
          <a:blip r:embed="rId3" cstate="screen">
            <a:extLst>
              <a:ext uri="{28A0092B-C50C-407E-A947-70E740481C1C}">
                <a14:useLocalDpi xmlns:a14="http://schemas.microsoft.com/office/drawing/2010/main"/>
              </a:ext>
            </a:extLst>
          </a:blip>
          <a:srcRect l="13200" r="7201"/>
          <a:stretch>
            <a:fillRect/>
          </a:stretch>
        </p:blipFill>
        <p:spPr bwMode="auto">
          <a:xfrm>
            <a:off x="2971800" y="1600200"/>
            <a:ext cx="3094038" cy="2914650"/>
          </a:xfrm>
          <a:prstGeom prst="rect">
            <a:avLst/>
          </a:prstGeom>
          <a:noFill/>
          <a:ln w="9525">
            <a:noFill/>
            <a:miter lim="800000"/>
            <a:headEnd/>
            <a:tailEnd/>
          </a:ln>
        </p:spPr>
      </p:pic>
      <p:pic>
        <p:nvPicPr>
          <p:cNvPr id="93188" name="Picture 8" descr="20121027H2wind70"/>
          <p:cNvPicPr>
            <a:picLocks noChangeAspect="1" noChangeArrowheads="1"/>
          </p:cNvPicPr>
          <p:nvPr/>
        </p:nvPicPr>
        <p:blipFill>
          <a:blip r:embed="rId4" cstate="screen">
            <a:extLst>
              <a:ext uri="{28A0092B-C50C-407E-A947-70E740481C1C}">
                <a14:useLocalDpi xmlns:a14="http://schemas.microsoft.com/office/drawing/2010/main"/>
              </a:ext>
            </a:extLst>
          </a:blip>
          <a:srcRect l="13200" r="7201"/>
          <a:stretch>
            <a:fillRect/>
          </a:stretch>
        </p:blipFill>
        <p:spPr bwMode="auto">
          <a:xfrm>
            <a:off x="6049963" y="1600200"/>
            <a:ext cx="3094037" cy="29146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121028H1</a:t>
            </a:r>
          </a:p>
        </p:txBody>
      </p:sp>
      <p:graphicFrame>
        <p:nvGraphicFramePr>
          <p:cNvPr id="2050" name="Object 2"/>
          <p:cNvGraphicFramePr>
            <a:graphicFrameLocks noChangeAspect="1"/>
          </p:cNvGraphicFramePr>
          <p:nvPr/>
        </p:nvGraphicFramePr>
        <p:xfrm>
          <a:off x="63500" y="1130300"/>
          <a:ext cx="8991600" cy="3378200"/>
        </p:xfrm>
        <a:graphic>
          <a:graphicData uri="http://schemas.openxmlformats.org/presentationml/2006/ole">
            <mc:AlternateContent xmlns:mc="http://schemas.openxmlformats.org/markup-compatibility/2006">
              <mc:Choice xmlns:v="urn:schemas-microsoft-com:vml" Requires="v">
                <p:oleObj spid="_x0000_s2054" name="Document" r:id="rId4" imgW="5943381" imgH="2235118" progId="">
                  <p:embed/>
                </p:oleObj>
              </mc:Choice>
              <mc:Fallback>
                <p:oleObj name="Document" r:id="rId4" imgW="5943381" imgH="2235118"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 y="1130300"/>
                        <a:ext cx="8991600" cy="337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2" name="Rectangle 3"/>
          <p:cNvSpPr>
            <a:spLocks noChangeArrowheads="1"/>
          </p:cNvSpPr>
          <p:nvPr/>
        </p:nvSpPr>
        <p:spPr bwMode="auto">
          <a:xfrm>
            <a:off x="866775" y="4425950"/>
            <a:ext cx="7740650" cy="1754188"/>
          </a:xfrm>
          <a:prstGeom prst="rect">
            <a:avLst/>
          </a:prstGeom>
          <a:noFill/>
          <a:ln w="9525">
            <a:noFill/>
            <a:miter lim="800000"/>
            <a:headEnd/>
            <a:tailEnd/>
          </a:ln>
        </p:spPr>
        <p:txBody>
          <a:bodyPr>
            <a:spAutoFit/>
          </a:bodyPr>
          <a:lstStyle/>
          <a:p>
            <a:pPr marL="285750" indent="-285750">
              <a:buFont typeface="Arial" charset="0"/>
              <a:buChar char="•"/>
            </a:pPr>
            <a:r>
              <a:rPr lang="en-US">
                <a:latin typeface="Calibri" pitchFamily="34" charset="0"/>
              </a:rPr>
              <a:t>Circulation better organized and more aligned with altitude, with only slight northward tilt of center from 1- to 6- km</a:t>
            </a:r>
          </a:p>
          <a:p>
            <a:pPr marL="285750" indent="-285750">
              <a:buFont typeface="Arial" charset="0"/>
              <a:buChar char="•"/>
            </a:pPr>
            <a:r>
              <a:rPr lang="en-US">
                <a:latin typeface="Calibri" pitchFamily="34" charset="0"/>
              </a:rPr>
              <a:t>Hint of an inner wind maximum at 50 km radius from center at all altitudes, but strongest winds remain &gt;150 km from center. </a:t>
            </a:r>
          </a:p>
          <a:p>
            <a:pPr marL="285750" indent="-285750">
              <a:buFont typeface="Arial" charset="0"/>
              <a:buChar char="•"/>
            </a:pPr>
            <a:r>
              <a:rPr lang="en-US">
                <a:latin typeface="Calibri" pitchFamily="34" charset="0"/>
              </a:rPr>
              <a:t>Strongest winds continue to rotate from SW of center at 1 -km, to S at 3-km, and SSE at 6- km altitude, suggesting shear direction remains from S. </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pPr eaLnBrk="1" hangingPunct="1"/>
            <a:r>
              <a:rPr lang="en-US" u="sng" smtClean="0"/>
              <a:t>Outline</a:t>
            </a:r>
          </a:p>
        </p:txBody>
      </p:sp>
      <p:sp>
        <p:nvSpPr>
          <p:cNvPr id="75778" name="Content Placeholder 2"/>
          <p:cNvSpPr>
            <a:spLocks noGrp="1"/>
          </p:cNvSpPr>
          <p:nvPr>
            <p:ph idx="1"/>
          </p:nvPr>
        </p:nvSpPr>
        <p:spPr>
          <a:xfrm>
            <a:off x="533400" y="1600200"/>
            <a:ext cx="8382000" cy="4525963"/>
          </a:xfrm>
        </p:spPr>
        <p:txBody>
          <a:bodyPr/>
          <a:lstStyle/>
          <a:p>
            <a:pPr eaLnBrk="1" hangingPunct="1">
              <a:lnSpc>
                <a:spcPct val="90000"/>
              </a:lnSpc>
            </a:pPr>
            <a:r>
              <a:rPr lang="en-US" sz="2700" smtClean="0"/>
              <a:t>Missions overview (Reasor)</a:t>
            </a:r>
          </a:p>
          <a:p>
            <a:pPr lvl="1" eaLnBrk="1" hangingPunct="1">
              <a:lnSpc>
                <a:spcPct val="90000"/>
              </a:lnSpc>
            </a:pPr>
            <a:r>
              <a:rPr lang="en-US" sz="2400" smtClean="0"/>
              <a:t>Intensity, shear, and satellite depiction</a:t>
            </a:r>
          </a:p>
          <a:p>
            <a:pPr eaLnBrk="1" hangingPunct="1">
              <a:lnSpc>
                <a:spcPct val="90000"/>
              </a:lnSpc>
            </a:pPr>
            <a:r>
              <a:rPr lang="en-US" sz="2700" smtClean="0"/>
              <a:t>P-3 TDR missions (Reasor, LPSs)</a:t>
            </a:r>
          </a:p>
          <a:p>
            <a:pPr lvl="1" eaLnBrk="1" hangingPunct="1">
              <a:lnSpc>
                <a:spcPct val="90000"/>
              </a:lnSpc>
            </a:pPr>
            <a:r>
              <a:rPr lang="en-US" sz="2400" smtClean="0"/>
              <a:t>Flight tracks and Doppler composites</a:t>
            </a:r>
          </a:p>
          <a:p>
            <a:pPr lvl="1" eaLnBrk="1" hangingPunct="1">
              <a:lnSpc>
                <a:spcPct val="90000"/>
              </a:lnSpc>
            </a:pPr>
            <a:r>
              <a:rPr lang="en-US" sz="2400" smtClean="0"/>
              <a:t>Observations, flight issues (Rogers, Uhlhorn, Marks, Murillo)</a:t>
            </a:r>
          </a:p>
          <a:p>
            <a:pPr lvl="1" eaLnBrk="1" hangingPunct="1">
              <a:lnSpc>
                <a:spcPct val="90000"/>
              </a:lnSpc>
            </a:pPr>
            <a:r>
              <a:rPr lang="en-US" sz="2400" smtClean="0"/>
              <a:t>ASPEN from the ground (Black)</a:t>
            </a:r>
          </a:p>
          <a:p>
            <a:pPr eaLnBrk="1" hangingPunct="1">
              <a:lnSpc>
                <a:spcPct val="90000"/>
              </a:lnSpc>
            </a:pPr>
            <a:r>
              <a:rPr lang="en-US" sz="2700" smtClean="0"/>
              <a:t>G-IV ET mission (Aberson)</a:t>
            </a:r>
          </a:p>
          <a:p>
            <a:pPr eaLnBrk="1" hangingPunct="1">
              <a:lnSpc>
                <a:spcPct val="90000"/>
              </a:lnSpc>
            </a:pPr>
            <a:r>
              <a:rPr lang="en-US" sz="2700" smtClean="0"/>
              <a:t>H*Wind (Murillo)</a:t>
            </a:r>
          </a:p>
          <a:p>
            <a:pPr eaLnBrk="1" hangingPunct="1">
              <a:lnSpc>
                <a:spcPct val="90000"/>
              </a:lnSpc>
            </a:pPr>
            <a:r>
              <a:rPr lang="en-US" sz="2700" smtClean="0"/>
              <a:t>HWRF modeling (Zhang, Chen)</a:t>
            </a:r>
          </a:p>
          <a:p>
            <a:pPr eaLnBrk="1" hangingPunct="1">
              <a:lnSpc>
                <a:spcPct val="90000"/>
              </a:lnSpc>
            </a:pPr>
            <a:r>
              <a:rPr lang="en-US" sz="2700" smtClean="0"/>
              <a:t>HEDAS (Aberson) and Parallel Operational (Mingjing)</a:t>
            </a:r>
          </a:p>
          <a:p>
            <a:pPr eaLnBrk="1" hangingPunct="1">
              <a:lnSpc>
                <a:spcPct val="90000"/>
              </a:lnSpc>
            </a:pPr>
            <a:r>
              <a:rPr lang="en-US" sz="2700" smtClean="0"/>
              <a:t>Other issues</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Box 1"/>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121028H2</a:t>
            </a:r>
          </a:p>
        </p:txBody>
      </p:sp>
      <p:pic>
        <p:nvPicPr>
          <p:cNvPr id="96258" name="Picture 3" descr="20121028H2wind10"/>
          <p:cNvPicPr>
            <a:picLocks noChangeAspect="1" noChangeArrowheads="1"/>
          </p:cNvPicPr>
          <p:nvPr/>
        </p:nvPicPr>
        <p:blipFill>
          <a:blip r:embed="rId2" cstate="screen">
            <a:extLst>
              <a:ext uri="{28A0092B-C50C-407E-A947-70E740481C1C}">
                <a14:useLocalDpi xmlns:a14="http://schemas.microsoft.com/office/drawing/2010/main"/>
              </a:ext>
            </a:extLst>
          </a:blip>
          <a:srcRect l="18146" r="9627" b="4662"/>
          <a:stretch>
            <a:fillRect/>
          </a:stretch>
        </p:blipFill>
        <p:spPr bwMode="auto">
          <a:xfrm>
            <a:off x="0" y="1295400"/>
            <a:ext cx="2971800" cy="2941638"/>
          </a:xfrm>
          <a:prstGeom prst="rect">
            <a:avLst/>
          </a:prstGeom>
          <a:noFill/>
          <a:ln w="9525">
            <a:noFill/>
            <a:miter lim="800000"/>
            <a:headEnd/>
            <a:tailEnd/>
          </a:ln>
        </p:spPr>
      </p:pic>
      <p:pic>
        <p:nvPicPr>
          <p:cNvPr id="96259" name="Picture 4" descr="20121028H2wind40"/>
          <p:cNvPicPr>
            <a:picLocks noChangeAspect="1" noChangeArrowheads="1"/>
          </p:cNvPicPr>
          <p:nvPr/>
        </p:nvPicPr>
        <p:blipFill>
          <a:blip r:embed="rId3" cstate="screen">
            <a:extLst>
              <a:ext uri="{28A0092B-C50C-407E-A947-70E740481C1C}">
                <a14:useLocalDpi xmlns:a14="http://schemas.microsoft.com/office/drawing/2010/main"/>
              </a:ext>
            </a:extLst>
          </a:blip>
          <a:srcRect l="17084" r="9627"/>
          <a:stretch>
            <a:fillRect/>
          </a:stretch>
        </p:blipFill>
        <p:spPr bwMode="auto">
          <a:xfrm>
            <a:off x="2971800" y="1295400"/>
            <a:ext cx="3052763" cy="3124200"/>
          </a:xfrm>
          <a:prstGeom prst="rect">
            <a:avLst/>
          </a:prstGeom>
          <a:noFill/>
          <a:ln w="9525">
            <a:noFill/>
            <a:miter lim="800000"/>
            <a:headEnd/>
            <a:tailEnd/>
          </a:ln>
        </p:spPr>
      </p:pic>
      <p:pic>
        <p:nvPicPr>
          <p:cNvPr id="96260" name="Picture 5" descr="20121028H2wind70"/>
          <p:cNvPicPr>
            <a:picLocks noChangeAspect="1" noChangeArrowheads="1"/>
          </p:cNvPicPr>
          <p:nvPr/>
        </p:nvPicPr>
        <p:blipFill>
          <a:blip r:embed="rId4" cstate="screen">
            <a:extLst>
              <a:ext uri="{28A0092B-C50C-407E-A947-70E740481C1C}">
                <a14:useLocalDpi xmlns:a14="http://schemas.microsoft.com/office/drawing/2010/main"/>
              </a:ext>
            </a:extLst>
          </a:blip>
          <a:srcRect l="18146" r="9627" b="4230"/>
          <a:stretch>
            <a:fillRect/>
          </a:stretch>
        </p:blipFill>
        <p:spPr bwMode="auto">
          <a:xfrm>
            <a:off x="6019800" y="1295400"/>
            <a:ext cx="3013075" cy="2997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p:cNvSpPr>
          <p:nvPr>
            <p:ph type="title"/>
          </p:nvPr>
        </p:nvSpPr>
        <p:spPr>
          <a:xfrm>
            <a:off x="1066800" y="2133600"/>
            <a:ext cx="7162800" cy="1828800"/>
          </a:xfrm>
        </p:spPr>
        <p:txBody>
          <a:bodyPr/>
          <a:lstStyle/>
          <a:p>
            <a:r>
              <a:rPr lang="en-US" smtClean="0"/>
              <a:t>Observations, Flight Issues from the LPSs</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p:cNvSpPr>
          <p:nvPr>
            <p:ph type="title"/>
          </p:nvPr>
        </p:nvSpPr>
        <p:spPr>
          <a:xfrm>
            <a:off x="457200" y="0"/>
            <a:ext cx="8229600" cy="762000"/>
          </a:xfrm>
        </p:spPr>
        <p:txBody>
          <a:bodyPr/>
          <a:lstStyle/>
          <a:p>
            <a:r>
              <a:rPr lang="en-US" smtClean="0"/>
              <a:t>Rogers </a:t>
            </a:r>
            <a:r>
              <a:rPr lang="en-US" sz="3200" smtClean="0"/>
              <a:t>(121025H1, 121026H2, 121027H2)</a:t>
            </a:r>
          </a:p>
        </p:txBody>
      </p:sp>
      <p:sp>
        <p:nvSpPr>
          <p:cNvPr id="98306" name="Rectangle 6"/>
          <p:cNvSpPr>
            <a:spLocks noChangeArrowheads="1"/>
          </p:cNvSpPr>
          <p:nvPr/>
        </p:nvSpPr>
        <p:spPr bwMode="auto">
          <a:xfrm>
            <a:off x="228600" y="914400"/>
            <a:ext cx="8915400" cy="1646238"/>
          </a:xfrm>
          <a:prstGeom prst="rect">
            <a:avLst/>
          </a:prstGeom>
          <a:noFill/>
          <a:ln w="9525">
            <a:noFill/>
            <a:miter lim="800000"/>
            <a:headEnd/>
            <a:tailEnd/>
          </a:ln>
        </p:spPr>
        <p:txBody>
          <a:bodyPr>
            <a:spAutoFit/>
          </a:bodyPr>
          <a:lstStyle/>
          <a:p>
            <a:pPr>
              <a:spcBef>
                <a:spcPct val="50000"/>
              </a:spcBef>
            </a:pPr>
            <a:r>
              <a:rPr lang="en-US" sz="1200"/>
              <a:t>Mission Evaluation:  </a:t>
            </a:r>
          </a:p>
          <a:p>
            <a:pPr>
              <a:spcBef>
                <a:spcPct val="50000"/>
              </a:spcBef>
            </a:pPr>
            <a:r>
              <a:rPr lang="en-US" sz="1200"/>
              <a:t>The mission did meet its objectives.  The radar generally worked well, with decent coverage on the N and E sides.  Twenty-seven sondes were dropped and 18 BT’s, all of which were paired with a sonde, were dropped.  Almost all sondes worked, and about 75% of the BT’s.  It is an interesting case being sampled, with a TC interacting with an upper-level cutoff low and undergoing significant structural evolution.</a:t>
            </a:r>
          </a:p>
          <a:p>
            <a:pPr>
              <a:spcBef>
                <a:spcPct val="50000"/>
              </a:spcBef>
            </a:pPr>
            <a:r>
              <a:rPr lang="en-US" sz="1200"/>
              <a:t>Problems:  </a:t>
            </a:r>
          </a:p>
          <a:p>
            <a:pPr>
              <a:spcBef>
                <a:spcPct val="50000"/>
              </a:spcBef>
            </a:pPr>
            <a:r>
              <a:rPr lang="en-US" sz="1200"/>
              <a:t>No major problems except for some failures in the BT’s (about 25%).  A total of 27 GPS sondes and 18 AXBT’s were dropped.</a:t>
            </a:r>
          </a:p>
        </p:txBody>
      </p:sp>
      <p:sp>
        <p:nvSpPr>
          <p:cNvPr id="98307" name="Rectangle 8"/>
          <p:cNvSpPr>
            <a:spLocks noChangeArrowheads="1"/>
          </p:cNvSpPr>
          <p:nvPr/>
        </p:nvSpPr>
        <p:spPr bwMode="auto">
          <a:xfrm>
            <a:off x="228600" y="2819400"/>
            <a:ext cx="8915400" cy="1828800"/>
          </a:xfrm>
          <a:prstGeom prst="rect">
            <a:avLst/>
          </a:prstGeom>
          <a:noFill/>
          <a:ln w="9525">
            <a:noFill/>
            <a:miter lim="800000"/>
            <a:headEnd/>
            <a:tailEnd/>
          </a:ln>
        </p:spPr>
        <p:txBody>
          <a:bodyPr>
            <a:spAutoFit/>
          </a:bodyPr>
          <a:lstStyle/>
          <a:p>
            <a:pPr>
              <a:spcBef>
                <a:spcPct val="50000"/>
              </a:spcBef>
            </a:pPr>
            <a:r>
              <a:rPr lang="en-US" sz="1200"/>
              <a:t>Mission Evaluation:  </a:t>
            </a:r>
          </a:p>
          <a:p>
            <a:pPr>
              <a:spcBef>
                <a:spcPct val="50000"/>
              </a:spcBef>
            </a:pPr>
            <a:r>
              <a:rPr lang="en-US" sz="1200"/>
              <a:t>The mission did meet its objectives.  Although the storm was highly asymmetric and convection was limited, we were able to create some analyses, especially on the NW side.  Sondes all worked well, and the AXBT’s largely worked, though a few did have suspiciously low SST’s.  The drops sampled the PBL thermodynamical structure in shear, and the Doppler will provide some context as well.</a:t>
            </a:r>
          </a:p>
          <a:p>
            <a:pPr>
              <a:spcBef>
                <a:spcPct val="50000"/>
              </a:spcBef>
            </a:pPr>
            <a:r>
              <a:rPr lang="en-US" sz="1200"/>
              <a:t>Problems:  </a:t>
            </a:r>
          </a:p>
          <a:p>
            <a:pPr>
              <a:spcBef>
                <a:spcPct val="50000"/>
              </a:spcBef>
            </a:pPr>
            <a:r>
              <a:rPr lang="en-US" sz="1200"/>
              <a:t>No major problems, other than limited scatterers on the E and S sides. All sondes worked, most AXBT’s worked.  A total of 21 GPS sondes and 18 AXBT’s were dropped.</a:t>
            </a:r>
          </a:p>
        </p:txBody>
      </p:sp>
      <p:sp>
        <p:nvSpPr>
          <p:cNvPr id="98308" name="Rectangle 10"/>
          <p:cNvSpPr>
            <a:spLocks noChangeArrowheads="1"/>
          </p:cNvSpPr>
          <p:nvPr/>
        </p:nvSpPr>
        <p:spPr bwMode="auto">
          <a:xfrm>
            <a:off x="228600" y="4953000"/>
            <a:ext cx="8915400" cy="1463675"/>
          </a:xfrm>
          <a:prstGeom prst="rect">
            <a:avLst/>
          </a:prstGeom>
          <a:noFill/>
          <a:ln w="9525">
            <a:noFill/>
            <a:miter lim="800000"/>
            <a:headEnd/>
            <a:tailEnd/>
          </a:ln>
        </p:spPr>
        <p:txBody>
          <a:bodyPr>
            <a:spAutoFit/>
          </a:bodyPr>
          <a:lstStyle/>
          <a:p>
            <a:pPr>
              <a:spcBef>
                <a:spcPct val="50000"/>
              </a:spcBef>
            </a:pPr>
            <a:r>
              <a:rPr lang="en-US" sz="1200"/>
              <a:t>Mission Evaluation:  </a:t>
            </a:r>
          </a:p>
          <a:p>
            <a:pPr>
              <a:spcBef>
                <a:spcPct val="50000"/>
              </a:spcBef>
            </a:pPr>
            <a:r>
              <a:rPr lang="en-US" sz="1200"/>
              <a:t>The mission was successful.  A good dataset was collected, with good Doppler coverage revealing many interesting features, including a vortex in shear and transitions between tilted/displaced centers and realignment.  All of the sondes worked; most BT’s worked.</a:t>
            </a:r>
          </a:p>
          <a:p>
            <a:pPr>
              <a:spcBef>
                <a:spcPct val="50000"/>
              </a:spcBef>
            </a:pPr>
            <a:r>
              <a:rPr lang="en-US" sz="1200"/>
              <a:t>Problems:  </a:t>
            </a:r>
          </a:p>
          <a:p>
            <a:pPr>
              <a:spcBef>
                <a:spcPct val="50000"/>
              </a:spcBef>
            </a:pPr>
            <a:r>
              <a:rPr lang="en-US" sz="1200"/>
              <a:t>No major problems.  About 20% of BT’s did not work.  A total of 21 GPS sondes and 18 AXBT’s were dropped.</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p:cNvSpPr>
          <p:nvPr>
            <p:ph type="title"/>
          </p:nvPr>
        </p:nvSpPr>
        <p:spPr>
          <a:xfrm>
            <a:off x="457200" y="274638"/>
            <a:ext cx="8229600" cy="1858962"/>
          </a:xfrm>
        </p:spPr>
        <p:txBody>
          <a:bodyPr/>
          <a:lstStyle/>
          <a:p>
            <a:r>
              <a:rPr lang="en-US" smtClean="0"/>
              <a:t>Uhlhorn </a:t>
            </a:r>
            <a:r>
              <a:rPr lang="en-US" sz="3200" smtClean="0"/>
              <a:t>(121026H1, 121027H1)</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p:cNvSpPr>
            <a:spLocks noGrp="1"/>
          </p:cNvSpPr>
          <p:nvPr>
            <p:ph type="title" idx="4294967295"/>
          </p:nvPr>
        </p:nvSpPr>
        <p:spPr>
          <a:xfrm>
            <a:off x="438150" y="0"/>
            <a:ext cx="8229600" cy="1143000"/>
          </a:xfrm>
        </p:spPr>
        <p:txBody>
          <a:bodyPr/>
          <a:lstStyle/>
          <a:p>
            <a:r>
              <a:rPr lang="en-US" smtClean="0"/>
              <a:t>20121026H1</a:t>
            </a:r>
          </a:p>
        </p:txBody>
      </p:sp>
      <p:sp>
        <p:nvSpPr>
          <p:cNvPr id="100354" name="Content Placeholder 2"/>
          <p:cNvSpPr>
            <a:spLocks noGrp="1"/>
          </p:cNvSpPr>
          <p:nvPr>
            <p:ph idx="4294967295"/>
          </p:nvPr>
        </p:nvSpPr>
        <p:spPr>
          <a:xfrm>
            <a:off x="247650" y="1219200"/>
            <a:ext cx="8610600" cy="4525963"/>
          </a:xfrm>
        </p:spPr>
        <p:txBody>
          <a:bodyPr/>
          <a:lstStyle/>
          <a:p>
            <a:r>
              <a:rPr lang="en-US" sz="2800" smtClean="0"/>
              <a:t>Rot. fig-4  with additional E-W pass</a:t>
            </a:r>
          </a:p>
          <a:p>
            <a:r>
              <a:rPr lang="en-US" sz="2800" smtClean="0"/>
              <a:t>~25 sondes, 18 AXBTs (many in shallow water)</a:t>
            </a:r>
          </a:p>
          <a:p>
            <a:r>
              <a:rPr lang="en-US" sz="2800" smtClean="0"/>
              <a:t> 4/5 Doppler analyses sent real time</a:t>
            </a:r>
          </a:p>
        </p:txBody>
      </p:sp>
      <p:pic>
        <p:nvPicPr>
          <p:cNvPr id="100355"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33600" y="2971800"/>
            <a:ext cx="4989513" cy="357028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idx="4294967295"/>
          </p:nvPr>
        </p:nvSpPr>
        <p:spPr/>
        <p:txBody>
          <a:bodyPr/>
          <a:lstStyle/>
          <a:p>
            <a:r>
              <a:rPr lang="en-US" smtClean="0"/>
              <a:t>20121026H1</a:t>
            </a:r>
          </a:p>
        </p:txBody>
      </p:sp>
      <p:pic>
        <p:nvPicPr>
          <p:cNvPr id="101378" name="Content Placeholder 3"/>
          <p:cNvPicPr>
            <a:picLocks noGrp="1" noChangeAspect="1"/>
          </p:cNvPicPr>
          <p:nvPr>
            <p:ph idx="4294967295"/>
          </p:nvPr>
        </p:nvPicPr>
        <p:blipFill>
          <a:blip r:embed="rId2" cstate="screen">
            <a:extLst>
              <a:ext uri="{28A0092B-C50C-407E-A947-70E740481C1C}">
                <a14:useLocalDpi xmlns:a14="http://schemas.microsoft.com/office/drawing/2010/main"/>
              </a:ext>
            </a:extLst>
          </a:blip>
          <a:srcRect l="15727" r="8281"/>
          <a:stretch>
            <a:fillRect/>
          </a:stretch>
        </p:blipFill>
        <p:spPr>
          <a:xfrm>
            <a:off x="152400" y="1600200"/>
            <a:ext cx="4586288" cy="4525963"/>
          </a:xfrm>
        </p:spPr>
      </p:pic>
      <p:pic>
        <p:nvPicPr>
          <p:cNvPr id="101379"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3000" y="1981200"/>
            <a:ext cx="3810000" cy="3810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a:spLocks noGrp="1"/>
          </p:cNvSpPr>
          <p:nvPr>
            <p:ph type="title" idx="4294967295"/>
          </p:nvPr>
        </p:nvSpPr>
        <p:spPr>
          <a:xfrm>
            <a:off x="457200" y="0"/>
            <a:ext cx="8229600" cy="1143000"/>
          </a:xfrm>
        </p:spPr>
        <p:txBody>
          <a:bodyPr/>
          <a:lstStyle/>
          <a:p>
            <a:r>
              <a:rPr lang="en-US" smtClean="0"/>
              <a:t>20121027H1</a:t>
            </a:r>
          </a:p>
        </p:txBody>
      </p:sp>
      <p:sp>
        <p:nvSpPr>
          <p:cNvPr id="102402" name="Content Placeholder 2"/>
          <p:cNvSpPr>
            <a:spLocks noGrp="1"/>
          </p:cNvSpPr>
          <p:nvPr>
            <p:ph idx="4294967295"/>
          </p:nvPr>
        </p:nvSpPr>
        <p:spPr>
          <a:xfrm>
            <a:off x="304800" y="990600"/>
            <a:ext cx="8229600" cy="4525963"/>
          </a:xfrm>
        </p:spPr>
        <p:txBody>
          <a:bodyPr/>
          <a:lstStyle/>
          <a:p>
            <a:r>
              <a:rPr lang="en-US" sz="2800" smtClean="0"/>
              <a:t>Rot. fig-4  </a:t>
            </a:r>
          </a:p>
          <a:p>
            <a:r>
              <a:rPr lang="en-US" sz="2800" smtClean="0"/>
              <a:t>~30 sondes, 18 AXBTs </a:t>
            </a:r>
          </a:p>
          <a:p>
            <a:r>
              <a:rPr lang="en-US" sz="2800" smtClean="0"/>
              <a:t>5/5 Doppler analyses sent real time</a:t>
            </a:r>
          </a:p>
          <a:p>
            <a:r>
              <a:rPr lang="en-US" sz="2800" smtClean="0"/>
              <a:t>Downgraded to TS for 3 hours during flight</a:t>
            </a:r>
          </a:p>
          <a:p>
            <a:r>
              <a:rPr lang="en-US" sz="2800" smtClean="0"/>
              <a:t>Dr. Jane on flight</a:t>
            </a:r>
          </a:p>
        </p:txBody>
      </p:sp>
      <p:pic>
        <p:nvPicPr>
          <p:cNvPr id="10240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60788" y="3130550"/>
            <a:ext cx="5065712" cy="3582988"/>
          </a:xfrm>
          <a:prstGeom prst="rect">
            <a:avLst/>
          </a:prstGeom>
          <a:noFill/>
          <a:ln w="9525">
            <a:noFill/>
            <a:miter lim="800000"/>
            <a:headEnd/>
            <a:tailEnd/>
          </a:ln>
        </p:spPr>
      </p:pic>
      <p:pic>
        <p:nvPicPr>
          <p:cNvPr id="102404"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0" y="3962400"/>
            <a:ext cx="2514600" cy="23653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idx="4294967295"/>
          </p:nvPr>
        </p:nvSpPr>
        <p:spPr/>
        <p:txBody>
          <a:bodyPr/>
          <a:lstStyle/>
          <a:p>
            <a:r>
              <a:rPr lang="en-US" smtClean="0"/>
              <a:t>20121027H1</a:t>
            </a:r>
          </a:p>
        </p:txBody>
      </p:sp>
      <p:pic>
        <p:nvPicPr>
          <p:cNvPr id="103426" name="Content Placeholder 3"/>
          <p:cNvPicPr>
            <a:picLocks noGrp="1" noChangeAspect="1"/>
          </p:cNvPicPr>
          <p:nvPr>
            <p:ph idx="4294967295"/>
          </p:nvPr>
        </p:nvPicPr>
        <p:blipFill>
          <a:blip r:embed="rId2" cstate="screen">
            <a:extLst>
              <a:ext uri="{28A0092B-C50C-407E-A947-70E740481C1C}">
                <a14:useLocalDpi xmlns:a14="http://schemas.microsoft.com/office/drawing/2010/main"/>
              </a:ext>
            </a:extLst>
          </a:blip>
          <a:srcRect l="17857" r="8675"/>
          <a:stretch>
            <a:fillRect/>
          </a:stretch>
        </p:blipFill>
        <p:spPr>
          <a:xfrm>
            <a:off x="381000" y="1752600"/>
            <a:ext cx="4433888" cy="4525963"/>
          </a:xfrm>
        </p:spPr>
      </p:pic>
      <p:pic>
        <p:nvPicPr>
          <p:cNvPr id="103427"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6800" y="2057400"/>
            <a:ext cx="3962400" cy="3962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p:cNvSpPr>
          <p:nvPr>
            <p:ph type="title"/>
          </p:nvPr>
        </p:nvSpPr>
        <p:spPr>
          <a:xfrm>
            <a:off x="457200" y="274638"/>
            <a:ext cx="8229600" cy="1858962"/>
          </a:xfrm>
        </p:spPr>
        <p:txBody>
          <a:bodyPr/>
          <a:lstStyle/>
          <a:p>
            <a:r>
              <a:rPr lang="en-US" smtClean="0"/>
              <a:t>Marks </a:t>
            </a:r>
            <a:r>
              <a:rPr lang="en-US" sz="3200" smtClean="0"/>
              <a:t>(121028H1)</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874" name="Object 2"/>
          <p:cNvGraphicFramePr>
            <a:graphicFrameLocks noChangeAspect="1"/>
          </p:cNvGraphicFramePr>
          <p:nvPr/>
        </p:nvGraphicFramePr>
        <p:xfrm>
          <a:off x="2667000" y="787400"/>
          <a:ext cx="6057900" cy="6070600"/>
        </p:xfrm>
        <a:graphic>
          <a:graphicData uri="http://schemas.openxmlformats.org/presentationml/2006/ole">
            <mc:AlternateContent xmlns:mc="http://schemas.openxmlformats.org/markup-compatibility/2006">
              <mc:Choice xmlns:v="urn:schemas-microsoft-com:vml" Requires="v">
                <p:oleObj spid="_x0000_s79878" name="Document" r:id="rId4" imgW="5867184" imgH="5879884" progId="">
                  <p:embed/>
                </p:oleObj>
              </mc:Choice>
              <mc:Fallback>
                <p:oleObj name="Document" r:id="rId4" imgW="5867184" imgH="5879884"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787400"/>
                        <a:ext cx="6057900" cy="607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9875" name="Title 1"/>
          <p:cNvSpPr>
            <a:spLocks noGrp="1"/>
          </p:cNvSpPr>
          <p:nvPr>
            <p:ph type="title" idx="4294967295"/>
          </p:nvPr>
        </p:nvSpPr>
        <p:spPr>
          <a:xfrm>
            <a:off x="457200" y="95250"/>
            <a:ext cx="8229600" cy="549275"/>
          </a:xfrm>
        </p:spPr>
        <p:txBody>
          <a:bodyPr/>
          <a:lstStyle/>
          <a:p>
            <a:r>
              <a:rPr lang="en-US" sz="4000" smtClean="0"/>
              <a:t>20121028H1</a:t>
            </a:r>
          </a:p>
        </p:txBody>
      </p:sp>
      <p:sp>
        <p:nvSpPr>
          <p:cNvPr id="79876" name="Rectangle 5"/>
          <p:cNvSpPr>
            <a:spLocks noChangeArrowheads="1"/>
          </p:cNvSpPr>
          <p:nvPr/>
        </p:nvSpPr>
        <p:spPr bwMode="auto">
          <a:xfrm>
            <a:off x="0" y="914400"/>
            <a:ext cx="2566988" cy="4968875"/>
          </a:xfrm>
          <a:prstGeom prst="rect">
            <a:avLst/>
          </a:prstGeom>
          <a:noFill/>
          <a:ln w="9525">
            <a:noFill/>
            <a:miter lim="800000"/>
            <a:headEnd/>
            <a:tailEnd/>
          </a:ln>
        </p:spPr>
        <p:txBody>
          <a:bodyPr>
            <a:spAutoFit/>
          </a:bodyPr>
          <a:lstStyle/>
          <a:p>
            <a:pPr marL="285750" indent="-285750" defTabSz="457200">
              <a:buFont typeface="Arial" charset="0"/>
              <a:buChar char="•"/>
            </a:pPr>
            <a:r>
              <a:rPr lang="en-US" sz="2000">
                <a:latin typeface="Calibri" pitchFamily="34" charset="0"/>
              </a:rPr>
              <a:t>IR has asymmetric cloud distribution</a:t>
            </a:r>
          </a:p>
          <a:p>
            <a:pPr marL="285750" indent="-285750" defTabSz="457200">
              <a:buFont typeface="Arial" charset="0"/>
              <a:buChar char="•"/>
            </a:pPr>
            <a:r>
              <a:rPr lang="en-US" sz="2000">
                <a:latin typeface="Calibri" pitchFamily="34" charset="0"/>
              </a:rPr>
              <a:t>Visible image shows few turrets near center S &amp; E of center but most high clouds NW of center. </a:t>
            </a:r>
          </a:p>
          <a:p>
            <a:pPr marL="285750" indent="-285750" defTabSz="457200">
              <a:buFont typeface="Arial" charset="0"/>
              <a:buChar char="•"/>
            </a:pPr>
            <a:r>
              <a:rPr lang="en-US" sz="2000">
                <a:latin typeface="Calibri" pitchFamily="34" charset="0"/>
              </a:rPr>
              <a:t>37 GHz signal shows low-level bands wrapping around center. </a:t>
            </a:r>
          </a:p>
          <a:p>
            <a:pPr marL="285750" indent="-285750" defTabSz="457200">
              <a:buFont typeface="Arial" charset="0"/>
              <a:buChar char="•"/>
            </a:pPr>
            <a:r>
              <a:rPr lang="en-US" sz="2000">
                <a:latin typeface="Calibri" pitchFamily="34" charset="0"/>
              </a:rPr>
              <a:t>TRMM image shows heaviest rain in major rainband 120 nm N of center. </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1" name="Content Placeholder 3"/>
          <p:cNvGraphicFramePr>
            <a:graphicFrameLocks noGrp="1"/>
          </p:cNvGraphicFramePr>
          <p:nvPr>
            <p:ph idx="1"/>
          </p:nvPr>
        </p:nvGraphicFramePr>
        <p:xfrm>
          <a:off x="482600" y="1092200"/>
          <a:ext cx="8331200" cy="4627563"/>
        </p:xfrm>
        <a:graphic>
          <a:graphicData uri="http://schemas.openxmlformats.org/presentationml/2006/ole">
            <mc:AlternateContent xmlns:mc="http://schemas.openxmlformats.org/markup-compatibility/2006">
              <mc:Choice xmlns:v="urn:schemas-microsoft-com:vml" Requires="v">
                <p:oleObj spid="_x0000_s15365" r:id="rId3" imgW="8333954" imgH="4627265" progId="Excel.Chart.8">
                  <p:embed/>
                </p:oleObj>
              </mc:Choice>
              <mc:Fallback>
                <p:oleObj r:id="rId3" imgW="8333954" imgH="4627265" progId="Excel.Chart.8">
                  <p:embed/>
                  <p:pic>
                    <p:nvPicPr>
                      <p:cNvPr id="0" name="Content Placeholder 3"/>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00" y="1092200"/>
                        <a:ext cx="8331200" cy="4627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p:cNvSpPr>
            <a:spLocks noGrp="1"/>
          </p:cNvSpPr>
          <p:nvPr>
            <p:ph type="title" idx="4294967295"/>
          </p:nvPr>
        </p:nvSpPr>
        <p:spPr>
          <a:xfrm>
            <a:off x="457200" y="95250"/>
            <a:ext cx="8229600" cy="549275"/>
          </a:xfrm>
        </p:spPr>
        <p:txBody>
          <a:bodyPr/>
          <a:lstStyle/>
          <a:p>
            <a:r>
              <a:rPr lang="en-US" sz="4000" smtClean="0"/>
              <a:t>20121028H1</a:t>
            </a:r>
          </a:p>
        </p:txBody>
      </p:sp>
      <p:pic>
        <p:nvPicPr>
          <p:cNvPr id="107522" name="Picture 6" descr="Screen Shot 2012-10-31 at 8.48.21 PM.png"/>
          <p:cNvPicPr>
            <a:picLocks noChangeAspect="1"/>
          </p:cNvPicPr>
          <p:nvPr/>
        </p:nvPicPr>
        <p:blipFill>
          <a:blip r:embed="rId2"/>
          <a:srcRect/>
          <a:stretch>
            <a:fillRect/>
          </a:stretch>
        </p:blipFill>
        <p:spPr bwMode="auto">
          <a:xfrm>
            <a:off x="2703513" y="714375"/>
            <a:ext cx="6051550" cy="5927725"/>
          </a:xfrm>
          <a:prstGeom prst="rect">
            <a:avLst/>
          </a:prstGeom>
          <a:noFill/>
          <a:ln w="9525">
            <a:noFill/>
            <a:miter lim="800000"/>
            <a:headEnd/>
            <a:tailEnd/>
          </a:ln>
        </p:spPr>
      </p:pic>
      <p:pic>
        <p:nvPicPr>
          <p:cNvPr id="2" name="Picture 1" descr="image-1.jpeg"/>
          <p:cNvPicPr>
            <a:picLocks noChangeAspect="1"/>
          </p:cNvPicPr>
          <p:nvPr/>
        </p:nvPicPr>
        <p:blipFill>
          <a:blip r:embed="rId3">
            <a:clrChange>
              <a:clrFrom>
                <a:srgbClr val="316F83"/>
              </a:clrFrom>
              <a:clrTo>
                <a:srgbClr val="316F83">
                  <a:alpha val="0"/>
                </a:srgbClr>
              </a:clrTo>
            </a:clrChange>
          </a:blip>
          <a:srcRect/>
          <a:stretch>
            <a:fillRect/>
          </a:stretch>
        </p:blipFill>
        <p:spPr bwMode="auto">
          <a:xfrm>
            <a:off x="2073275" y="442913"/>
            <a:ext cx="5789613" cy="5429250"/>
          </a:xfrm>
          <a:prstGeom prst="rect">
            <a:avLst/>
          </a:prstGeom>
          <a:noFill/>
          <a:ln w="9525">
            <a:noFill/>
            <a:miter lim="800000"/>
            <a:headEnd/>
            <a:tailEnd/>
          </a:ln>
        </p:spPr>
      </p:pic>
      <p:sp>
        <p:nvSpPr>
          <p:cNvPr id="107524" name="Rectangle 4"/>
          <p:cNvSpPr>
            <a:spLocks noChangeArrowheads="1"/>
          </p:cNvSpPr>
          <p:nvPr/>
        </p:nvSpPr>
        <p:spPr bwMode="auto">
          <a:xfrm>
            <a:off x="0" y="1600200"/>
            <a:ext cx="2382838" cy="3140075"/>
          </a:xfrm>
          <a:prstGeom prst="rect">
            <a:avLst/>
          </a:prstGeom>
          <a:noFill/>
          <a:ln w="9525">
            <a:noFill/>
            <a:miter lim="800000"/>
            <a:headEnd/>
            <a:tailEnd/>
          </a:ln>
        </p:spPr>
        <p:txBody>
          <a:bodyPr>
            <a:spAutoFit/>
          </a:bodyPr>
          <a:lstStyle/>
          <a:p>
            <a:pPr marL="285750" indent="-285750" defTabSz="457200">
              <a:buFont typeface="Arial" charset="0"/>
              <a:buChar char="•"/>
            </a:pPr>
            <a:r>
              <a:rPr lang="en-US" sz="2000">
                <a:latin typeface="Calibri" pitchFamily="34" charset="0"/>
              </a:rPr>
              <a:t>LF radar imagery showed a intense reflectivity maximum, originally S of center trying to wrap around center inside RMW (like hub cloud)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3" descr="image-1.jpeg"/>
          <p:cNvPicPr>
            <a:picLocks noChangeAspect="1"/>
          </p:cNvPicPr>
          <p:nvPr/>
        </p:nvPicPr>
        <p:blipFill>
          <a:blip r:embed="rId2"/>
          <a:srcRect/>
          <a:stretch>
            <a:fillRect/>
          </a:stretch>
        </p:blipFill>
        <p:spPr bwMode="auto">
          <a:xfrm>
            <a:off x="4725988" y="749300"/>
            <a:ext cx="4102100" cy="3013075"/>
          </a:xfrm>
          <a:prstGeom prst="rect">
            <a:avLst/>
          </a:prstGeom>
          <a:noFill/>
          <a:ln w="9525">
            <a:noFill/>
            <a:miter lim="800000"/>
            <a:headEnd/>
            <a:tailEnd/>
          </a:ln>
        </p:spPr>
      </p:pic>
      <p:sp>
        <p:nvSpPr>
          <p:cNvPr id="108546" name="Title 1"/>
          <p:cNvSpPr>
            <a:spLocks noGrp="1"/>
          </p:cNvSpPr>
          <p:nvPr>
            <p:ph type="title" idx="4294967295"/>
          </p:nvPr>
        </p:nvSpPr>
        <p:spPr>
          <a:xfrm>
            <a:off x="457200" y="95250"/>
            <a:ext cx="8229600" cy="549275"/>
          </a:xfrm>
        </p:spPr>
        <p:txBody>
          <a:bodyPr/>
          <a:lstStyle/>
          <a:p>
            <a:r>
              <a:rPr lang="en-US" sz="4000" smtClean="0"/>
              <a:t>20121028H1</a:t>
            </a:r>
          </a:p>
        </p:txBody>
      </p:sp>
      <p:pic>
        <p:nvPicPr>
          <p:cNvPr id="108547" name="Picture 2" descr="image-7.jpeg"/>
          <p:cNvPicPr>
            <a:picLocks noChangeAspect="1"/>
          </p:cNvPicPr>
          <p:nvPr/>
        </p:nvPicPr>
        <p:blipFill>
          <a:blip r:embed="rId3"/>
          <a:srcRect/>
          <a:stretch>
            <a:fillRect/>
          </a:stretch>
        </p:blipFill>
        <p:spPr bwMode="auto">
          <a:xfrm>
            <a:off x="836613" y="749300"/>
            <a:ext cx="3786187" cy="3013075"/>
          </a:xfrm>
          <a:prstGeom prst="rect">
            <a:avLst/>
          </a:prstGeom>
          <a:noFill/>
          <a:ln w="9525">
            <a:noFill/>
            <a:miter lim="800000"/>
            <a:headEnd/>
            <a:tailEnd/>
          </a:ln>
        </p:spPr>
      </p:pic>
      <p:pic>
        <p:nvPicPr>
          <p:cNvPr id="108548" name="Picture 4" descr="image-10.jpeg"/>
          <p:cNvPicPr>
            <a:picLocks noChangeAspect="1"/>
          </p:cNvPicPr>
          <p:nvPr/>
        </p:nvPicPr>
        <p:blipFill>
          <a:blip r:embed="rId4"/>
          <a:srcRect/>
          <a:stretch>
            <a:fillRect/>
          </a:stretch>
        </p:blipFill>
        <p:spPr bwMode="auto">
          <a:xfrm>
            <a:off x="2625725" y="3790950"/>
            <a:ext cx="3794125" cy="2921000"/>
          </a:xfrm>
          <a:prstGeom prst="rect">
            <a:avLst/>
          </a:prstGeom>
          <a:noFill/>
          <a:ln w="9525">
            <a:noFill/>
            <a:miter lim="800000"/>
            <a:headEnd/>
            <a:tailEnd/>
          </a:ln>
        </p:spPr>
      </p:pic>
      <p:sp>
        <p:nvSpPr>
          <p:cNvPr id="108549" name="Rectangle 1"/>
          <p:cNvSpPr>
            <a:spLocks noChangeArrowheads="1"/>
          </p:cNvSpPr>
          <p:nvPr/>
        </p:nvSpPr>
        <p:spPr bwMode="auto">
          <a:xfrm>
            <a:off x="2927350" y="801688"/>
            <a:ext cx="1093788" cy="369887"/>
          </a:xfrm>
          <a:prstGeom prst="rect">
            <a:avLst/>
          </a:prstGeom>
          <a:noFill/>
          <a:ln w="9525">
            <a:noFill/>
            <a:miter lim="800000"/>
            <a:headEnd/>
            <a:tailEnd/>
          </a:ln>
        </p:spPr>
        <p:txBody>
          <a:bodyPr>
            <a:spAutoFit/>
          </a:bodyPr>
          <a:lstStyle/>
          <a:p>
            <a:pPr defTabSz="457200"/>
            <a:r>
              <a:rPr lang="en-US">
                <a:solidFill>
                  <a:schemeClr val="bg1"/>
                </a:solidFill>
                <a:latin typeface="Calibri" pitchFamily="34" charset="0"/>
              </a:rPr>
              <a:t>1052 UTC</a:t>
            </a:r>
          </a:p>
        </p:txBody>
      </p:sp>
      <p:sp>
        <p:nvSpPr>
          <p:cNvPr id="108550" name="Rectangle 6"/>
          <p:cNvSpPr>
            <a:spLocks noChangeArrowheads="1"/>
          </p:cNvSpPr>
          <p:nvPr/>
        </p:nvSpPr>
        <p:spPr bwMode="auto">
          <a:xfrm>
            <a:off x="6986588" y="801688"/>
            <a:ext cx="1095375" cy="369887"/>
          </a:xfrm>
          <a:prstGeom prst="rect">
            <a:avLst/>
          </a:prstGeom>
          <a:noFill/>
          <a:ln w="9525">
            <a:noFill/>
            <a:miter lim="800000"/>
            <a:headEnd/>
            <a:tailEnd/>
          </a:ln>
        </p:spPr>
        <p:txBody>
          <a:bodyPr>
            <a:spAutoFit/>
          </a:bodyPr>
          <a:lstStyle/>
          <a:p>
            <a:pPr defTabSz="457200"/>
            <a:r>
              <a:rPr lang="en-US">
                <a:solidFill>
                  <a:schemeClr val="bg1"/>
                </a:solidFill>
                <a:latin typeface="Calibri" pitchFamily="34" charset="0"/>
              </a:rPr>
              <a:t>1119 UTC</a:t>
            </a:r>
          </a:p>
        </p:txBody>
      </p:sp>
      <p:sp>
        <p:nvSpPr>
          <p:cNvPr id="108551" name="Rectangle 7"/>
          <p:cNvSpPr>
            <a:spLocks noChangeArrowheads="1"/>
          </p:cNvSpPr>
          <p:nvPr/>
        </p:nvSpPr>
        <p:spPr bwMode="auto">
          <a:xfrm>
            <a:off x="4667250" y="3857625"/>
            <a:ext cx="1095375" cy="369888"/>
          </a:xfrm>
          <a:prstGeom prst="rect">
            <a:avLst/>
          </a:prstGeom>
          <a:noFill/>
          <a:ln w="9525">
            <a:noFill/>
            <a:miter lim="800000"/>
            <a:headEnd/>
            <a:tailEnd/>
          </a:ln>
        </p:spPr>
        <p:txBody>
          <a:bodyPr>
            <a:spAutoFit/>
          </a:bodyPr>
          <a:lstStyle/>
          <a:p>
            <a:pPr defTabSz="457200"/>
            <a:r>
              <a:rPr lang="en-US">
                <a:solidFill>
                  <a:schemeClr val="bg1"/>
                </a:solidFill>
                <a:latin typeface="Calibri" pitchFamily="34" charset="0"/>
              </a:rPr>
              <a:t>1250 UTC</a:t>
            </a:r>
          </a:p>
        </p:txBody>
      </p:sp>
      <p:sp>
        <p:nvSpPr>
          <p:cNvPr id="9" name="Freeform 8"/>
          <p:cNvSpPr/>
          <p:nvPr/>
        </p:nvSpPr>
        <p:spPr>
          <a:xfrm>
            <a:off x="4083050" y="4873625"/>
            <a:ext cx="606425" cy="823913"/>
          </a:xfrm>
          <a:custGeom>
            <a:avLst/>
            <a:gdLst>
              <a:gd name="connsiteX0" fmla="*/ 135 w 605997"/>
              <a:gd name="connsiteY0" fmla="*/ 823903 h 823903"/>
              <a:gd name="connsiteX1" fmla="*/ 335290 w 605997"/>
              <a:gd name="connsiteY1" fmla="*/ 797445 h 823903"/>
              <a:gd name="connsiteX2" fmla="*/ 546967 w 605997"/>
              <a:gd name="connsiteY2" fmla="*/ 559328 h 823903"/>
              <a:gd name="connsiteX3" fmla="*/ 599886 w 605997"/>
              <a:gd name="connsiteY3" fmla="*/ 356487 h 823903"/>
              <a:gd name="connsiteX4" fmla="*/ 432308 w 605997"/>
              <a:gd name="connsiteY4" fmla="*/ 91913 h 823903"/>
              <a:gd name="connsiteX5" fmla="*/ 247091 w 605997"/>
              <a:gd name="connsiteY5" fmla="*/ 3721 h 823903"/>
              <a:gd name="connsiteX6" fmla="*/ 79514 w 605997"/>
              <a:gd name="connsiteY6" fmla="*/ 30178 h 823903"/>
              <a:gd name="connsiteX7" fmla="*/ 135 w 605997"/>
              <a:gd name="connsiteY7" fmla="*/ 153647 h 823903"/>
              <a:gd name="connsiteX8" fmla="*/ 61874 w 605997"/>
              <a:gd name="connsiteY8" fmla="*/ 285934 h 823903"/>
              <a:gd name="connsiteX9" fmla="*/ 114793 w 605997"/>
              <a:gd name="connsiteY9" fmla="*/ 356487 h 82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5997" h="823903">
                <a:moveTo>
                  <a:pt x="135" y="823903"/>
                </a:moveTo>
                <a:lnTo>
                  <a:pt x="335290" y="797445"/>
                </a:lnTo>
                <a:cubicBezTo>
                  <a:pt x="426429" y="753349"/>
                  <a:pt x="502868" y="632821"/>
                  <a:pt x="546967" y="559328"/>
                </a:cubicBezTo>
                <a:cubicBezTo>
                  <a:pt x="591066" y="485835"/>
                  <a:pt x="618996" y="434389"/>
                  <a:pt x="599886" y="356487"/>
                </a:cubicBezTo>
                <a:cubicBezTo>
                  <a:pt x="580776" y="278585"/>
                  <a:pt x="491107" y="150707"/>
                  <a:pt x="432308" y="91913"/>
                </a:cubicBezTo>
                <a:cubicBezTo>
                  <a:pt x="373509" y="33119"/>
                  <a:pt x="305890" y="14010"/>
                  <a:pt x="247091" y="3721"/>
                </a:cubicBezTo>
                <a:cubicBezTo>
                  <a:pt x="188292" y="-6568"/>
                  <a:pt x="120673" y="5190"/>
                  <a:pt x="79514" y="30178"/>
                </a:cubicBezTo>
                <a:cubicBezTo>
                  <a:pt x="38355" y="55166"/>
                  <a:pt x="3075" y="111021"/>
                  <a:pt x="135" y="153647"/>
                </a:cubicBezTo>
                <a:cubicBezTo>
                  <a:pt x="-2805" y="196273"/>
                  <a:pt x="42764" y="252127"/>
                  <a:pt x="61874" y="285934"/>
                </a:cubicBezTo>
                <a:cubicBezTo>
                  <a:pt x="80984" y="319741"/>
                  <a:pt x="114793" y="356487"/>
                  <a:pt x="114793" y="356487"/>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a:p>
        </p:txBody>
      </p:sp>
      <p:sp>
        <p:nvSpPr>
          <p:cNvPr id="11" name="Freeform 10"/>
          <p:cNvSpPr/>
          <p:nvPr/>
        </p:nvSpPr>
        <p:spPr>
          <a:xfrm>
            <a:off x="6411913" y="2349500"/>
            <a:ext cx="615950" cy="527050"/>
          </a:xfrm>
          <a:custGeom>
            <a:avLst/>
            <a:gdLst>
              <a:gd name="connsiteX0" fmla="*/ 0 w 615476"/>
              <a:gd name="connsiteY0" fmla="*/ 525832 h 526591"/>
              <a:gd name="connsiteX1" fmla="*/ 264596 w 615476"/>
              <a:gd name="connsiteY1" fmla="*/ 508194 h 526591"/>
              <a:gd name="connsiteX2" fmla="*/ 485093 w 615476"/>
              <a:gd name="connsiteY2" fmla="*/ 402364 h 526591"/>
              <a:gd name="connsiteX3" fmla="*/ 608571 w 615476"/>
              <a:gd name="connsiteY3" fmla="*/ 243619 h 526591"/>
              <a:gd name="connsiteX4" fmla="*/ 599751 w 615476"/>
              <a:gd name="connsiteY4" fmla="*/ 14321 h 526591"/>
              <a:gd name="connsiteX5" fmla="*/ 599751 w 615476"/>
              <a:gd name="connsiteY5" fmla="*/ 23140 h 52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476" h="526591">
                <a:moveTo>
                  <a:pt x="0" y="525832"/>
                </a:moveTo>
                <a:cubicBezTo>
                  <a:pt x="91873" y="527302"/>
                  <a:pt x="183747" y="528772"/>
                  <a:pt x="264596" y="508194"/>
                </a:cubicBezTo>
                <a:cubicBezTo>
                  <a:pt x="345445" y="487616"/>
                  <a:pt x="427764" y="446460"/>
                  <a:pt x="485093" y="402364"/>
                </a:cubicBezTo>
                <a:cubicBezTo>
                  <a:pt x="542422" y="358268"/>
                  <a:pt x="589461" y="308293"/>
                  <a:pt x="608571" y="243619"/>
                </a:cubicBezTo>
                <a:cubicBezTo>
                  <a:pt x="627681" y="178945"/>
                  <a:pt x="601221" y="51067"/>
                  <a:pt x="599751" y="14321"/>
                </a:cubicBezTo>
                <a:cubicBezTo>
                  <a:pt x="598281" y="-22425"/>
                  <a:pt x="599751" y="23140"/>
                  <a:pt x="599751" y="23140"/>
                </a:cubicBezTo>
              </a:path>
            </a:pathLst>
          </a:cu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p:cNvSpPr>
            <a:spLocks noGrp="1"/>
          </p:cNvSpPr>
          <p:nvPr>
            <p:ph type="title" idx="4294967295"/>
          </p:nvPr>
        </p:nvSpPr>
        <p:spPr>
          <a:xfrm>
            <a:off x="457200" y="95250"/>
            <a:ext cx="8229600" cy="549275"/>
          </a:xfrm>
        </p:spPr>
        <p:txBody>
          <a:bodyPr/>
          <a:lstStyle/>
          <a:p>
            <a:r>
              <a:rPr lang="en-US" sz="4000" smtClean="0"/>
              <a:t>20121028H1</a:t>
            </a:r>
          </a:p>
        </p:txBody>
      </p:sp>
      <p:pic>
        <p:nvPicPr>
          <p:cNvPr id="109570" name="Picture 6" descr="Screen Shot 2012-10-31 at 8.48.21 PM.png"/>
          <p:cNvPicPr>
            <a:picLocks noChangeAspect="1"/>
          </p:cNvPicPr>
          <p:nvPr/>
        </p:nvPicPr>
        <p:blipFill>
          <a:blip r:embed="rId2"/>
          <a:srcRect/>
          <a:stretch>
            <a:fillRect/>
          </a:stretch>
        </p:blipFill>
        <p:spPr bwMode="auto">
          <a:xfrm>
            <a:off x="2827338" y="714375"/>
            <a:ext cx="6049962" cy="5927725"/>
          </a:xfrm>
          <a:prstGeom prst="rect">
            <a:avLst/>
          </a:prstGeom>
          <a:noFill/>
          <a:ln w="9525">
            <a:noFill/>
            <a:miter lim="800000"/>
            <a:headEnd/>
            <a:tailEnd/>
          </a:ln>
        </p:spPr>
      </p:pic>
      <p:pic>
        <p:nvPicPr>
          <p:cNvPr id="9" name="Picture 8" descr="20121028H1wind10.g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29088" y="1719263"/>
            <a:ext cx="3432175" cy="3825875"/>
          </a:xfrm>
          <a:prstGeom prst="rect">
            <a:avLst/>
          </a:prstGeom>
          <a:noFill/>
          <a:ln w="9525">
            <a:noFill/>
            <a:miter lim="800000"/>
            <a:headEnd/>
            <a:tailEnd/>
          </a:ln>
        </p:spPr>
      </p:pic>
      <p:sp>
        <p:nvSpPr>
          <p:cNvPr id="109572" name="Rectangle 4"/>
          <p:cNvSpPr>
            <a:spLocks noChangeArrowheads="1"/>
          </p:cNvSpPr>
          <p:nvPr/>
        </p:nvSpPr>
        <p:spPr bwMode="auto">
          <a:xfrm>
            <a:off x="0" y="1524000"/>
            <a:ext cx="2514600" cy="3444875"/>
          </a:xfrm>
          <a:prstGeom prst="rect">
            <a:avLst/>
          </a:prstGeom>
          <a:noFill/>
          <a:ln w="9525">
            <a:noFill/>
            <a:miter lim="800000"/>
            <a:headEnd/>
            <a:tailEnd/>
          </a:ln>
        </p:spPr>
        <p:txBody>
          <a:bodyPr>
            <a:spAutoFit/>
          </a:bodyPr>
          <a:lstStyle/>
          <a:p>
            <a:pPr marL="285750" indent="-285750" defTabSz="457200">
              <a:buFont typeface="Arial" charset="0"/>
              <a:buChar char="•"/>
            </a:pPr>
            <a:r>
              <a:rPr lang="en-US" sz="2000">
                <a:latin typeface="Calibri" pitchFamily="34" charset="0"/>
              </a:rPr>
              <a:t>Successful mission, met all objectives without major issues </a:t>
            </a:r>
          </a:p>
          <a:p>
            <a:pPr marL="285750" indent="-285750" defTabSz="457200">
              <a:buFont typeface="Arial" charset="0"/>
              <a:buChar char="•"/>
            </a:pPr>
            <a:r>
              <a:rPr lang="en-US" sz="2000">
                <a:latin typeface="Calibri" pitchFamily="34" charset="0"/>
              </a:rPr>
              <a:t>16 GPS sondes (15 good)	</a:t>
            </a:r>
          </a:p>
          <a:p>
            <a:pPr marL="285750" indent="-285750" defTabSz="457200">
              <a:buFont typeface="Arial" charset="0"/>
              <a:buChar char="•"/>
            </a:pPr>
            <a:r>
              <a:rPr lang="en-US" sz="2000">
                <a:latin typeface="Calibri" pitchFamily="34" charset="0"/>
              </a:rPr>
              <a:t>18 AXBTs (12 good)</a:t>
            </a:r>
          </a:p>
          <a:p>
            <a:pPr marL="285750" indent="-285750" defTabSz="457200">
              <a:buFont typeface="Arial" charset="0"/>
              <a:buChar char="•"/>
            </a:pPr>
            <a:r>
              <a:rPr lang="en-US" sz="2000">
                <a:latin typeface="Calibri" pitchFamily="34" charset="0"/>
              </a:rPr>
              <a:t>3 Doppler analyses, &amp; transmitted superobs, and radial files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600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idx="4294967295"/>
          </p:nvPr>
        </p:nvSpPr>
        <p:spPr>
          <a:xfrm>
            <a:off x="457200" y="160338"/>
            <a:ext cx="8229600" cy="633412"/>
          </a:xfrm>
        </p:spPr>
        <p:txBody>
          <a:bodyPr/>
          <a:lstStyle/>
          <a:p>
            <a:r>
              <a:rPr lang="en-US" sz="4000" smtClean="0"/>
              <a:t>20121028H1</a:t>
            </a:r>
          </a:p>
        </p:txBody>
      </p:sp>
      <p:pic>
        <p:nvPicPr>
          <p:cNvPr id="110594" name="Picture 3" descr="image.jpeg"/>
          <p:cNvPicPr>
            <a:picLocks noChangeAspect="1"/>
          </p:cNvPicPr>
          <p:nvPr/>
        </p:nvPicPr>
        <p:blipFill>
          <a:blip r:embed="rId2"/>
          <a:srcRect/>
          <a:stretch>
            <a:fillRect/>
          </a:stretch>
        </p:blipFill>
        <p:spPr bwMode="auto">
          <a:xfrm>
            <a:off x="1128713" y="1016000"/>
            <a:ext cx="7072312" cy="530383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274638"/>
            <a:ext cx="8229600" cy="1858962"/>
          </a:xfrm>
        </p:spPr>
        <p:txBody>
          <a:bodyPr/>
          <a:lstStyle/>
          <a:p>
            <a:r>
              <a:rPr lang="en-US" smtClean="0"/>
              <a:t>Murillo </a:t>
            </a:r>
            <a:r>
              <a:rPr lang="en-US" sz="3200" smtClean="0"/>
              <a:t>(121028H2)</a:t>
            </a:r>
          </a:p>
        </p:txBody>
      </p:sp>
      <p:sp>
        <p:nvSpPr>
          <p:cNvPr id="111618" name="Text Box 3"/>
          <p:cNvSpPr txBox="1">
            <a:spLocks noChangeArrowheads="1"/>
          </p:cNvSpPr>
          <p:nvPr/>
        </p:nvSpPr>
        <p:spPr bwMode="auto">
          <a:xfrm>
            <a:off x="381000" y="2209800"/>
            <a:ext cx="4189413" cy="1552575"/>
          </a:xfrm>
          <a:prstGeom prst="rect">
            <a:avLst/>
          </a:prstGeom>
          <a:noFill/>
          <a:ln w="9525">
            <a:noFill/>
            <a:miter lim="800000"/>
            <a:headEnd/>
            <a:tailEnd/>
          </a:ln>
        </p:spPr>
        <p:txBody>
          <a:bodyPr wrap="none">
            <a:spAutoFit/>
          </a:bodyPr>
          <a:lstStyle/>
          <a:p>
            <a:pPr eaLnBrk="0" hangingPunct="0"/>
            <a:r>
              <a:rPr lang="en-US" sz="2400">
                <a:latin typeface="Calibri" pitchFamily="34" charset="0"/>
                <a:ea typeface="ＭＳ Ｐゴシック"/>
                <a:cs typeface="ＭＳ Ｐゴシック"/>
              </a:rPr>
              <a:t>Science Crew:</a:t>
            </a:r>
          </a:p>
          <a:p>
            <a:pPr eaLnBrk="0" hangingPunct="0"/>
            <a:r>
              <a:rPr lang="en-US" sz="2400">
                <a:latin typeface="Calibri" pitchFamily="34" charset="0"/>
                <a:ea typeface="ＭＳ Ｐゴシック"/>
                <a:cs typeface="ＭＳ Ｐゴシック"/>
              </a:rPr>
              <a:t>S. Murillo - Lead</a:t>
            </a:r>
          </a:p>
          <a:p>
            <a:pPr eaLnBrk="0" hangingPunct="0"/>
            <a:r>
              <a:rPr lang="en-US" sz="2400">
                <a:latin typeface="Calibri" pitchFamily="34" charset="0"/>
                <a:ea typeface="ＭＳ Ｐゴシック"/>
                <a:cs typeface="ＭＳ Ｐゴシック"/>
              </a:rPr>
              <a:t>J. Gamache - Radar</a:t>
            </a:r>
          </a:p>
          <a:p>
            <a:pPr eaLnBrk="0" hangingPunct="0"/>
            <a:r>
              <a:rPr lang="en-US" sz="2400">
                <a:latin typeface="Calibri" pitchFamily="34" charset="0"/>
                <a:ea typeface="ＭＳ Ｐゴシック"/>
                <a:cs typeface="ＭＳ Ｐゴシック"/>
              </a:rPr>
              <a:t>M. Black - Sondes on the ground</a:t>
            </a:r>
          </a:p>
        </p:txBody>
      </p:sp>
      <p:sp>
        <p:nvSpPr>
          <p:cNvPr id="111619" name="Text Box 4"/>
          <p:cNvSpPr txBox="1">
            <a:spLocks noChangeArrowheads="1"/>
          </p:cNvSpPr>
          <p:nvPr/>
        </p:nvSpPr>
        <p:spPr bwMode="auto">
          <a:xfrm>
            <a:off x="5105400" y="2362200"/>
            <a:ext cx="3571875" cy="1187450"/>
          </a:xfrm>
          <a:prstGeom prst="rect">
            <a:avLst/>
          </a:prstGeom>
          <a:noFill/>
          <a:ln w="9525">
            <a:noFill/>
            <a:miter lim="800000"/>
            <a:headEnd/>
            <a:tailEnd/>
          </a:ln>
        </p:spPr>
        <p:txBody>
          <a:bodyPr wrap="none">
            <a:spAutoFit/>
          </a:bodyPr>
          <a:lstStyle/>
          <a:p>
            <a:pPr eaLnBrk="0" hangingPunct="0"/>
            <a:r>
              <a:rPr lang="en-US" sz="2400">
                <a:latin typeface="Calibri" pitchFamily="34" charset="0"/>
                <a:ea typeface="ＭＳ Ｐゴシック"/>
                <a:cs typeface="ＭＳ Ｐゴシック"/>
              </a:rPr>
              <a:t>Sondes: 15 launched</a:t>
            </a:r>
          </a:p>
          <a:p>
            <a:pPr eaLnBrk="0" hangingPunct="0"/>
            <a:r>
              <a:rPr lang="en-US" sz="2400">
                <a:latin typeface="Calibri" pitchFamily="34" charset="0"/>
                <a:ea typeface="ＭＳ Ｐゴシック"/>
                <a:cs typeface="ＭＳ Ｐゴシック"/>
              </a:rPr>
              <a:t>AXBT: 12 launched</a:t>
            </a:r>
          </a:p>
          <a:p>
            <a:pPr eaLnBrk="0" hangingPunct="0"/>
            <a:r>
              <a:rPr lang="en-US" sz="2400">
                <a:latin typeface="Calibri" pitchFamily="34" charset="0"/>
                <a:ea typeface="ＭＳ Ｐゴシック"/>
                <a:cs typeface="ＭＳ Ｐゴシック"/>
              </a:rPr>
              <a:t>TDR and SO analysis: 3 sent</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p:cNvSpPr>
          <p:nvPr>
            <p:ph type="title"/>
          </p:nvPr>
        </p:nvSpPr>
        <p:spPr>
          <a:xfrm>
            <a:off x="304800" y="2286000"/>
            <a:ext cx="8229600" cy="1143000"/>
          </a:xfrm>
        </p:spPr>
        <p:txBody>
          <a:bodyPr/>
          <a:lstStyle/>
          <a:p>
            <a:r>
              <a:rPr lang="en-US" smtClean="0"/>
              <a:t>Remote Dropsonde Processing</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5"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25400">
            <a:noFill/>
            <a:miter lim="800000"/>
            <a:headEnd/>
            <a:tailEnd/>
          </a:ln>
        </p:spPr>
      </p:pic>
      <p:pic>
        <p:nvPicPr>
          <p:cNvPr id="113666" name="Picture 3"/>
          <p:cNvPicPr>
            <a:picLocks noChangeAspect="1" noChangeArrowheads="1"/>
          </p:cNvPicPr>
          <p:nvPr/>
        </p:nvPicPr>
        <p:blipFill>
          <a:blip r:embed="rId3"/>
          <a:srcRect/>
          <a:stretch>
            <a:fillRect/>
          </a:stretch>
        </p:blipFill>
        <p:spPr bwMode="auto">
          <a:xfrm>
            <a:off x="142875" y="152400"/>
            <a:ext cx="8848725" cy="1160463"/>
          </a:xfrm>
          <a:prstGeom prst="rect">
            <a:avLst/>
          </a:prstGeom>
          <a:noFill/>
          <a:ln w="25400">
            <a:noFill/>
            <a:miter lim="800000"/>
            <a:headEnd/>
            <a:tailEnd/>
          </a:ln>
        </p:spPr>
      </p:pic>
      <p:sp>
        <p:nvSpPr>
          <p:cNvPr id="113667" name="Rectangle 4"/>
          <p:cNvSpPr>
            <a:spLocks noGrp="1" noChangeArrowheads="1"/>
          </p:cNvSpPr>
          <p:nvPr>
            <p:ph type="title"/>
          </p:nvPr>
        </p:nvSpPr>
        <p:spPr>
          <a:xfrm>
            <a:off x="1752600" y="228600"/>
            <a:ext cx="6602413" cy="1155700"/>
          </a:xfrm>
        </p:spPr>
        <p:txBody>
          <a:bodyPr/>
          <a:lstStyle/>
          <a:p>
            <a:pPr eaLnBrk="1" hangingPunct="1">
              <a:tabLst>
                <a:tab pos="952500" algn="l"/>
              </a:tabLst>
            </a:pPr>
            <a:r>
              <a:rPr lang="en-US" sz="2300" b="1" smtClean="0">
                <a:solidFill>
                  <a:srgbClr val="001F67"/>
                </a:solidFill>
              </a:rPr>
              <a:t>Remote Dropsonde Processing and </a:t>
            </a:r>
            <a:br>
              <a:rPr lang="en-US" sz="2300" b="1" smtClean="0">
                <a:solidFill>
                  <a:srgbClr val="001F67"/>
                </a:solidFill>
              </a:rPr>
            </a:br>
            <a:r>
              <a:rPr lang="en-US" sz="2300" b="1" smtClean="0">
                <a:solidFill>
                  <a:srgbClr val="001F67"/>
                </a:solidFill>
              </a:rPr>
              <a:t>NWS Gateway Transmission Data Flow</a:t>
            </a:r>
          </a:p>
        </p:txBody>
      </p:sp>
      <p:sp>
        <p:nvSpPr>
          <p:cNvPr id="113668" name="Rectangle 5"/>
          <p:cNvSpPr>
            <a:spLocks/>
          </p:cNvSpPr>
          <p:nvPr/>
        </p:nvSpPr>
        <p:spPr bwMode="auto">
          <a:xfrm>
            <a:off x="1428750" y="3768725"/>
            <a:ext cx="1679575" cy="946150"/>
          </a:xfrm>
          <a:prstGeom prst="rect">
            <a:avLst/>
          </a:prstGeom>
          <a:noFill/>
          <a:ln w="25400">
            <a:solidFill>
              <a:srgbClr val="A40800"/>
            </a:solidFill>
            <a:miter lim="800000"/>
            <a:headEnd/>
            <a:tailEnd/>
          </a:ln>
        </p:spPr>
        <p:txBody>
          <a:bodyPr lIns="0" tIns="0" rIns="0" bIns="0"/>
          <a:lstStyle/>
          <a:p>
            <a:endParaRPr lang="en-US"/>
          </a:p>
        </p:txBody>
      </p:sp>
      <p:sp>
        <p:nvSpPr>
          <p:cNvPr id="113669" name="Rectangle 6"/>
          <p:cNvSpPr>
            <a:spLocks/>
          </p:cNvSpPr>
          <p:nvPr/>
        </p:nvSpPr>
        <p:spPr bwMode="auto">
          <a:xfrm>
            <a:off x="1501775" y="3825875"/>
            <a:ext cx="1535113" cy="581025"/>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6E0500"/>
                </a:solidFill>
                <a:latin typeface="Optima"/>
                <a:sym typeface="Optima"/>
              </a:rPr>
              <a:t>AOC FTP Ground Server</a:t>
            </a:r>
          </a:p>
        </p:txBody>
      </p:sp>
      <p:sp>
        <p:nvSpPr>
          <p:cNvPr id="113670" name="AutoShape 7"/>
          <p:cNvSpPr>
            <a:spLocks/>
          </p:cNvSpPr>
          <p:nvPr/>
        </p:nvSpPr>
        <p:spPr bwMode="auto">
          <a:xfrm>
            <a:off x="1562100" y="5491163"/>
            <a:ext cx="1411288" cy="1233487"/>
          </a:xfrm>
          <a:prstGeom prst="roundRect">
            <a:avLst>
              <a:gd name="adj" fmla="val 10866"/>
            </a:avLst>
          </a:prstGeom>
          <a:noFill/>
          <a:ln w="25400">
            <a:solidFill>
              <a:srgbClr val="001F67"/>
            </a:solidFill>
            <a:miter lim="800000"/>
            <a:headEnd/>
            <a:tailEnd/>
          </a:ln>
        </p:spPr>
        <p:txBody>
          <a:bodyPr lIns="0" tIns="0" rIns="0" bIns="0"/>
          <a:lstStyle/>
          <a:p>
            <a:endParaRPr lang="en-US"/>
          </a:p>
        </p:txBody>
      </p:sp>
      <p:sp>
        <p:nvSpPr>
          <p:cNvPr id="113671" name="Rectangle 8"/>
          <p:cNvSpPr>
            <a:spLocks/>
          </p:cNvSpPr>
          <p:nvPr/>
        </p:nvSpPr>
        <p:spPr bwMode="auto">
          <a:xfrm>
            <a:off x="1836738" y="5692775"/>
            <a:ext cx="854075" cy="839788"/>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700" b="1">
                <a:solidFill>
                  <a:srgbClr val="001F67"/>
                </a:solidFill>
                <a:latin typeface="Optima"/>
                <a:sym typeface="Optima"/>
              </a:rPr>
              <a:t>Remote </a:t>
            </a:r>
          </a:p>
          <a:p>
            <a:pPr algn="ctr" defTabSz="642938">
              <a:tabLst>
                <a:tab pos="588963" algn="l"/>
              </a:tabLst>
            </a:pPr>
            <a:r>
              <a:rPr lang="en-US" sz="1700" b="1">
                <a:solidFill>
                  <a:srgbClr val="001F67"/>
                </a:solidFill>
                <a:latin typeface="Optima"/>
                <a:sym typeface="Optima"/>
              </a:rPr>
              <a:t>ASPEN</a:t>
            </a:r>
          </a:p>
          <a:p>
            <a:pPr algn="ctr" defTabSz="642938">
              <a:tabLst>
                <a:tab pos="588963" algn="l"/>
              </a:tabLst>
            </a:pPr>
            <a:r>
              <a:rPr lang="en-US" sz="1700" b="1">
                <a:solidFill>
                  <a:srgbClr val="001F67"/>
                </a:solidFill>
                <a:latin typeface="Optima"/>
                <a:sym typeface="Optima"/>
              </a:rPr>
              <a:t>User</a:t>
            </a:r>
          </a:p>
        </p:txBody>
      </p:sp>
      <p:sp>
        <p:nvSpPr>
          <p:cNvPr id="113672" name="Rectangle 9"/>
          <p:cNvSpPr>
            <a:spLocks/>
          </p:cNvSpPr>
          <p:nvPr/>
        </p:nvSpPr>
        <p:spPr bwMode="auto">
          <a:xfrm>
            <a:off x="4991100" y="5330825"/>
            <a:ext cx="2546350" cy="1357313"/>
          </a:xfrm>
          <a:prstGeom prst="rect">
            <a:avLst/>
          </a:prstGeom>
          <a:noFill/>
          <a:ln w="25400">
            <a:solidFill>
              <a:srgbClr val="3F691E"/>
            </a:solidFill>
            <a:miter lim="800000"/>
            <a:headEnd/>
            <a:tailEnd/>
          </a:ln>
        </p:spPr>
        <p:txBody>
          <a:bodyPr lIns="0" tIns="0" rIns="0" bIns="0"/>
          <a:lstStyle/>
          <a:p>
            <a:endParaRPr lang="en-US"/>
          </a:p>
        </p:txBody>
      </p:sp>
      <p:sp>
        <p:nvSpPr>
          <p:cNvPr id="113673" name="Rectangle 10"/>
          <p:cNvSpPr>
            <a:spLocks/>
          </p:cNvSpPr>
          <p:nvPr/>
        </p:nvSpPr>
        <p:spPr bwMode="auto">
          <a:xfrm>
            <a:off x="4957763" y="5326063"/>
            <a:ext cx="2419350" cy="1531937"/>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2B4714"/>
                </a:solidFill>
                <a:latin typeface="Optima"/>
                <a:sym typeface="Optima"/>
              </a:rPr>
              <a:t>ASPEN Data Products:</a:t>
            </a:r>
          </a:p>
          <a:p>
            <a:pPr algn="ctr" defTabSz="642938">
              <a:tabLst>
                <a:tab pos="588963" algn="l"/>
              </a:tabLst>
            </a:pPr>
            <a:r>
              <a:rPr lang="en-US" sz="1700" b="1">
                <a:solidFill>
                  <a:srgbClr val="2B4714"/>
                </a:solidFill>
                <a:latin typeface="Optima"/>
                <a:sym typeface="Optima"/>
              </a:rPr>
              <a:t>TEMPDROP</a:t>
            </a:r>
          </a:p>
          <a:p>
            <a:pPr algn="ctr" defTabSz="642938">
              <a:tabLst>
                <a:tab pos="588963" algn="l"/>
              </a:tabLst>
            </a:pPr>
            <a:r>
              <a:rPr lang="en-US" sz="1700" b="1">
                <a:solidFill>
                  <a:srgbClr val="2B4714"/>
                </a:solidFill>
                <a:latin typeface="Optima"/>
                <a:sym typeface="Optima"/>
              </a:rPr>
              <a:t>NOAA FRD,</a:t>
            </a:r>
          </a:p>
          <a:p>
            <a:pPr algn="ctr" defTabSz="642938">
              <a:tabLst>
                <a:tab pos="588963" algn="l"/>
              </a:tabLst>
            </a:pPr>
            <a:r>
              <a:rPr lang="en-US" sz="1700" b="1">
                <a:solidFill>
                  <a:srgbClr val="2B4714"/>
                </a:solidFill>
                <a:latin typeface="Optima"/>
                <a:sym typeface="Optima"/>
              </a:rPr>
              <a:t>SKEW-T</a:t>
            </a:r>
          </a:p>
          <a:p>
            <a:pPr algn="ctr" defTabSz="642938">
              <a:tabLst>
                <a:tab pos="588963" algn="l"/>
              </a:tabLst>
            </a:pPr>
            <a:r>
              <a:rPr lang="en-US" sz="1700" b="1">
                <a:solidFill>
                  <a:srgbClr val="2B4714"/>
                </a:solidFill>
                <a:latin typeface="Optima"/>
                <a:sym typeface="Optima"/>
              </a:rPr>
              <a:t>Synoptic maps</a:t>
            </a:r>
          </a:p>
          <a:p>
            <a:pPr algn="ctr" defTabSz="642938">
              <a:tabLst>
                <a:tab pos="588963" algn="l"/>
              </a:tabLst>
            </a:pPr>
            <a:endParaRPr lang="en-US" sz="1700" b="1">
              <a:solidFill>
                <a:srgbClr val="2B4714"/>
              </a:solidFill>
              <a:latin typeface="Optima"/>
              <a:sym typeface="Optima"/>
            </a:endParaRPr>
          </a:p>
        </p:txBody>
      </p:sp>
      <p:sp>
        <p:nvSpPr>
          <p:cNvPr id="113674" name="Rectangle 11"/>
          <p:cNvSpPr>
            <a:spLocks/>
          </p:cNvSpPr>
          <p:nvPr/>
        </p:nvSpPr>
        <p:spPr bwMode="auto">
          <a:xfrm>
            <a:off x="5303838" y="3768725"/>
            <a:ext cx="1679575" cy="946150"/>
          </a:xfrm>
          <a:prstGeom prst="rect">
            <a:avLst/>
          </a:prstGeom>
          <a:noFill/>
          <a:ln w="25400">
            <a:solidFill>
              <a:srgbClr val="002D99"/>
            </a:solidFill>
            <a:miter lim="800000"/>
            <a:headEnd/>
            <a:tailEnd/>
          </a:ln>
        </p:spPr>
        <p:txBody>
          <a:bodyPr lIns="0" tIns="0" rIns="0" bIns="0"/>
          <a:lstStyle/>
          <a:p>
            <a:endParaRPr lang="en-US"/>
          </a:p>
        </p:txBody>
      </p:sp>
      <p:sp>
        <p:nvSpPr>
          <p:cNvPr id="113675" name="Rectangle 12"/>
          <p:cNvSpPr>
            <a:spLocks/>
          </p:cNvSpPr>
          <p:nvPr/>
        </p:nvSpPr>
        <p:spPr bwMode="auto">
          <a:xfrm>
            <a:off x="5376863" y="3825875"/>
            <a:ext cx="1535112" cy="839788"/>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002D99"/>
                </a:solidFill>
                <a:latin typeface="Optima"/>
                <a:sym typeface="Optima"/>
              </a:rPr>
              <a:t>AOML Anonymous FTP Server</a:t>
            </a:r>
          </a:p>
        </p:txBody>
      </p:sp>
      <p:pic>
        <p:nvPicPr>
          <p:cNvPr id="113676" name="Picture 13"/>
          <p:cNvPicPr>
            <a:picLocks noChangeAspect="1" noChangeArrowheads="1"/>
          </p:cNvPicPr>
          <p:nvPr/>
        </p:nvPicPr>
        <p:blipFill>
          <a:blip r:embed="rId4"/>
          <a:srcRect/>
          <a:stretch>
            <a:fillRect/>
          </a:stretch>
        </p:blipFill>
        <p:spPr bwMode="auto">
          <a:xfrm>
            <a:off x="677863" y="1527175"/>
            <a:ext cx="4133850" cy="1455738"/>
          </a:xfrm>
          <a:prstGeom prst="rect">
            <a:avLst/>
          </a:prstGeom>
          <a:noFill/>
          <a:ln w="25400">
            <a:noFill/>
            <a:miter lim="800000"/>
            <a:headEnd/>
            <a:tailEnd/>
          </a:ln>
        </p:spPr>
      </p:pic>
      <p:sp>
        <p:nvSpPr>
          <p:cNvPr id="113677" name="Rectangle 14"/>
          <p:cNvSpPr>
            <a:spLocks/>
          </p:cNvSpPr>
          <p:nvPr/>
        </p:nvSpPr>
        <p:spPr bwMode="auto">
          <a:xfrm>
            <a:off x="3214688" y="1830388"/>
            <a:ext cx="1125537" cy="571500"/>
          </a:xfrm>
          <a:prstGeom prst="rect">
            <a:avLst/>
          </a:prstGeom>
          <a:noFill/>
          <a:ln w="25400">
            <a:solidFill>
              <a:srgbClr val="0E002D"/>
            </a:solidFill>
            <a:miter lim="800000"/>
            <a:headEnd/>
            <a:tailEnd/>
          </a:ln>
        </p:spPr>
        <p:txBody>
          <a:bodyPr lIns="0" tIns="0" rIns="0" bIns="0"/>
          <a:lstStyle/>
          <a:p>
            <a:endParaRPr lang="en-US"/>
          </a:p>
        </p:txBody>
      </p:sp>
      <p:sp>
        <p:nvSpPr>
          <p:cNvPr id="113678" name="Rectangle 15"/>
          <p:cNvSpPr>
            <a:spLocks/>
          </p:cNvSpPr>
          <p:nvPr/>
        </p:nvSpPr>
        <p:spPr bwMode="auto">
          <a:xfrm>
            <a:off x="2919413" y="1874838"/>
            <a:ext cx="1536700" cy="581025"/>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002939"/>
                </a:solidFill>
                <a:latin typeface="Optima"/>
                <a:sym typeface="Optima"/>
              </a:rPr>
              <a:t>AOC FD</a:t>
            </a:r>
          </a:p>
          <a:p>
            <a:pPr algn="ctr" defTabSz="642938">
              <a:tabLst>
                <a:tab pos="588963" algn="l"/>
              </a:tabLst>
            </a:pPr>
            <a:r>
              <a:rPr lang="en-US" sz="1700" b="1">
                <a:solidFill>
                  <a:srgbClr val="002939"/>
                </a:solidFill>
                <a:latin typeface="Optima"/>
                <a:sym typeface="Optima"/>
              </a:rPr>
              <a:t>Software</a:t>
            </a:r>
          </a:p>
        </p:txBody>
      </p:sp>
      <p:sp>
        <p:nvSpPr>
          <p:cNvPr id="113679" name="Line 16"/>
          <p:cNvSpPr>
            <a:spLocks noChangeShapeType="1"/>
          </p:cNvSpPr>
          <p:nvPr/>
        </p:nvSpPr>
        <p:spPr bwMode="auto">
          <a:xfrm rot="10800000" flipH="1">
            <a:off x="2279650" y="2584450"/>
            <a:ext cx="366713" cy="1166813"/>
          </a:xfrm>
          <a:prstGeom prst="line">
            <a:avLst/>
          </a:prstGeom>
          <a:noFill/>
          <a:ln w="63500">
            <a:solidFill>
              <a:srgbClr val="A40800"/>
            </a:solidFill>
            <a:miter lim="800000"/>
            <a:headEnd type="stealth" w="med" len="med"/>
            <a:tailEnd/>
          </a:ln>
        </p:spPr>
        <p:txBody>
          <a:bodyPr lIns="0" tIns="0" rIns="0" bIns="0"/>
          <a:lstStyle/>
          <a:p>
            <a:endParaRPr lang="en-US"/>
          </a:p>
        </p:txBody>
      </p:sp>
      <p:sp>
        <p:nvSpPr>
          <p:cNvPr id="113680" name="Line 17"/>
          <p:cNvSpPr>
            <a:spLocks noChangeShapeType="1"/>
          </p:cNvSpPr>
          <p:nvPr/>
        </p:nvSpPr>
        <p:spPr bwMode="auto">
          <a:xfrm rot="10800000" flipH="1">
            <a:off x="2268538" y="4719638"/>
            <a:ext cx="0" cy="788987"/>
          </a:xfrm>
          <a:prstGeom prst="line">
            <a:avLst/>
          </a:prstGeom>
          <a:noFill/>
          <a:ln w="63500">
            <a:solidFill>
              <a:srgbClr val="001F67"/>
            </a:solidFill>
            <a:miter lim="800000"/>
            <a:headEnd type="stealth" w="med" len="med"/>
            <a:tailEnd/>
          </a:ln>
        </p:spPr>
        <p:txBody>
          <a:bodyPr lIns="0" tIns="0" rIns="0" bIns="0"/>
          <a:lstStyle/>
          <a:p>
            <a:endParaRPr lang="en-US"/>
          </a:p>
        </p:txBody>
      </p:sp>
      <p:sp>
        <p:nvSpPr>
          <p:cNvPr id="113681" name="Line 18"/>
          <p:cNvSpPr>
            <a:spLocks noChangeShapeType="1"/>
          </p:cNvSpPr>
          <p:nvPr/>
        </p:nvSpPr>
        <p:spPr bwMode="auto">
          <a:xfrm flipH="1">
            <a:off x="2982913" y="6070600"/>
            <a:ext cx="2012950" cy="0"/>
          </a:xfrm>
          <a:prstGeom prst="line">
            <a:avLst/>
          </a:prstGeom>
          <a:noFill/>
          <a:ln w="63500">
            <a:solidFill>
              <a:srgbClr val="2B4714"/>
            </a:solidFill>
            <a:miter lim="800000"/>
            <a:headEnd type="stealth" w="med" len="med"/>
            <a:tailEnd/>
          </a:ln>
        </p:spPr>
        <p:txBody>
          <a:bodyPr lIns="0" tIns="0" rIns="0" bIns="0"/>
          <a:lstStyle/>
          <a:p>
            <a:endParaRPr lang="en-US"/>
          </a:p>
        </p:txBody>
      </p:sp>
      <p:sp>
        <p:nvSpPr>
          <p:cNvPr id="113682" name="Line 19"/>
          <p:cNvSpPr>
            <a:spLocks noChangeShapeType="1"/>
          </p:cNvSpPr>
          <p:nvPr/>
        </p:nvSpPr>
        <p:spPr bwMode="auto">
          <a:xfrm>
            <a:off x="6161088" y="4713288"/>
            <a:ext cx="3175" cy="609600"/>
          </a:xfrm>
          <a:prstGeom prst="line">
            <a:avLst/>
          </a:prstGeom>
          <a:noFill/>
          <a:ln w="63500">
            <a:solidFill>
              <a:srgbClr val="002D99"/>
            </a:solidFill>
            <a:miter lim="800000"/>
            <a:headEnd type="stealth" w="med" len="med"/>
            <a:tailEnd/>
          </a:ln>
        </p:spPr>
        <p:txBody>
          <a:bodyPr lIns="0" tIns="0" rIns="0" bIns="0"/>
          <a:lstStyle/>
          <a:p>
            <a:endParaRPr lang="en-US"/>
          </a:p>
        </p:txBody>
      </p:sp>
      <p:sp>
        <p:nvSpPr>
          <p:cNvPr id="113683" name="Line 20"/>
          <p:cNvSpPr>
            <a:spLocks noChangeShapeType="1"/>
          </p:cNvSpPr>
          <p:nvPr/>
        </p:nvSpPr>
        <p:spPr bwMode="auto">
          <a:xfrm flipH="1">
            <a:off x="7023100" y="3751263"/>
            <a:ext cx="1060450" cy="601662"/>
          </a:xfrm>
          <a:prstGeom prst="line">
            <a:avLst/>
          </a:prstGeom>
          <a:noFill/>
          <a:ln w="50800" cap="rnd">
            <a:solidFill>
              <a:schemeClr val="tx1"/>
            </a:solidFill>
            <a:prstDash val="sysDot"/>
            <a:miter lim="800000"/>
            <a:headEnd type="stealth" w="med" len="med"/>
            <a:tailEnd/>
          </a:ln>
        </p:spPr>
        <p:txBody>
          <a:bodyPr lIns="0" tIns="0" rIns="0" bIns="0"/>
          <a:lstStyle/>
          <a:p>
            <a:endParaRPr lang="en-US"/>
          </a:p>
        </p:txBody>
      </p:sp>
      <p:sp>
        <p:nvSpPr>
          <p:cNvPr id="113684" name="Line 21"/>
          <p:cNvSpPr>
            <a:spLocks noChangeShapeType="1"/>
          </p:cNvSpPr>
          <p:nvPr/>
        </p:nvSpPr>
        <p:spPr bwMode="auto">
          <a:xfrm flipH="1">
            <a:off x="4679950" y="2139950"/>
            <a:ext cx="2563813" cy="0"/>
          </a:xfrm>
          <a:prstGeom prst="line">
            <a:avLst/>
          </a:prstGeom>
          <a:noFill/>
          <a:ln w="63500">
            <a:solidFill>
              <a:srgbClr val="4D0069"/>
            </a:solidFill>
            <a:miter lim="800000"/>
            <a:headEnd type="stealth" w="med" len="med"/>
            <a:tailEnd/>
          </a:ln>
        </p:spPr>
        <p:txBody>
          <a:bodyPr lIns="0" tIns="0" rIns="0" bIns="0"/>
          <a:lstStyle/>
          <a:p>
            <a:endParaRPr lang="en-US"/>
          </a:p>
        </p:txBody>
      </p:sp>
      <p:sp>
        <p:nvSpPr>
          <p:cNvPr id="113685" name="Rectangle 22"/>
          <p:cNvSpPr>
            <a:spLocks/>
          </p:cNvSpPr>
          <p:nvPr/>
        </p:nvSpPr>
        <p:spPr bwMode="auto">
          <a:xfrm>
            <a:off x="7251700" y="1758950"/>
            <a:ext cx="1409700" cy="768350"/>
          </a:xfrm>
          <a:prstGeom prst="rect">
            <a:avLst/>
          </a:prstGeom>
          <a:noFill/>
          <a:ln w="25400">
            <a:solidFill>
              <a:srgbClr val="4D0069"/>
            </a:solidFill>
            <a:miter lim="800000"/>
            <a:headEnd/>
            <a:tailEnd/>
          </a:ln>
        </p:spPr>
        <p:txBody>
          <a:bodyPr lIns="0" tIns="0" rIns="0" bIns="0"/>
          <a:lstStyle/>
          <a:p>
            <a:endParaRPr lang="en-US"/>
          </a:p>
        </p:txBody>
      </p:sp>
      <p:sp>
        <p:nvSpPr>
          <p:cNvPr id="113686" name="Rectangle 23"/>
          <p:cNvSpPr>
            <a:spLocks/>
          </p:cNvSpPr>
          <p:nvPr/>
        </p:nvSpPr>
        <p:spPr bwMode="auto">
          <a:xfrm>
            <a:off x="7188200" y="1822450"/>
            <a:ext cx="1536700" cy="579438"/>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340047"/>
                </a:solidFill>
                <a:latin typeface="Optima"/>
                <a:sym typeface="Optima"/>
              </a:rPr>
              <a:t>NWS</a:t>
            </a:r>
          </a:p>
          <a:p>
            <a:pPr algn="ctr" defTabSz="642938">
              <a:tabLst>
                <a:tab pos="588963" algn="l"/>
              </a:tabLst>
            </a:pPr>
            <a:r>
              <a:rPr lang="en-US" sz="1700" b="1">
                <a:solidFill>
                  <a:srgbClr val="340047"/>
                </a:solidFill>
                <a:latin typeface="Optima"/>
                <a:sym typeface="Optima"/>
              </a:rPr>
              <a:t>Gateway</a:t>
            </a:r>
          </a:p>
        </p:txBody>
      </p:sp>
      <p:sp>
        <p:nvSpPr>
          <p:cNvPr id="113687" name="Rectangle 24"/>
          <p:cNvSpPr>
            <a:spLocks/>
          </p:cNvSpPr>
          <p:nvPr/>
        </p:nvSpPr>
        <p:spPr bwMode="auto">
          <a:xfrm>
            <a:off x="1781175" y="3103563"/>
            <a:ext cx="1349375" cy="463550"/>
          </a:xfrm>
          <a:prstGeom prst="rect">
            <a:avLst/>
          </a:prstGeom>
          <a:noFill/>
          <a:ln w="12700">
            <a:noFill/>
            <a:miter lim="800000"/>
            <a:headEnd/>
            <a:tailEnd/>
          </a:ln>
        </p:spPr>
        <p:txBody>
          <a:bodyPr lIns="0" tIns="0" rIns="0" bIns="0"/>
          <a:lstStyle/>
          <a:p>
            <a:pPr algn="ctr" defTabSz="642938">
              <a:tabLst>
                <a:tab pos="588963" algn="l"/>
              </a:tabLst>
            </a:pPr>
            <a:r>
              <a:rPr lang="en-US" sz="1300">
                <a:solidFill>
                  <a:srgbClr val="6E0500"/>
                </a:solidFill>
                <a:latin typeface="Optima"/>
                <a:sym typeface="Optima"/>
              </a:rPr>
              <a:t>    Raw   Sonde</a:t>
            </a:r>
          </a:p>
          <a:p>
            <a:pPr algn="ctr" defTabSz="642938">
              <a:tabLst>
                <a:tab pos="588963" algn="l"/>
              </a:tabLst>
            </a:pPr>
            <a:r>
              <a:rPr lang="en-US" sz="1300">
                <a:solidFill>
                  <a:srgbClr val="6E0500"/>
                </a:solidFill>
                <a:latin typeface="Optima"/>
                <a:sym typeface="Optima"/>
              </a:rPr>
              <a:t>          D-file</a:t>
            </a:r>
          </a:p>
        </p:txBody>
      </p:sp>
      <p:sp>
        <p:nvSpPr>
          <p:cNvPr id="113688" name="Rectangle 25"/>
          <p:cNvSpPr>
            <a:spLocks/>
          </p:cNvSpPr>
          <p:nvPr/>
        </p:nvSpPr>
        <p:spPr bwMode="auto">
          <a:xfrm>
            <a:off x="1660525" y="4830763"/>
            <a:ext cx="1349375" cy="465137"/>
          </a:xfrm>
          <a:prstGeom prst="rect">
            <a:avLst/>
          </a:prstGeom>
          <a:noFill/>
          <a:ln w="12700">
            <a:noFill/>
            <a:miter lim="800000"/>
            <a:headEnd/>
            <a:tailEnd/>
          </a:ln>
        </p:spPr>
        <p:txBody>
          <a:bodyPr lIns="0" tIns="0" rIns="0" bIns="0"/>
          <a:lstStyle/>
          <a:p>
            <a:pPr algn="ctr" defTabSz="642938">
              <a:tabLst>
                <a:tab pos="588963" algn="l"/>
              </a:tabLst>
            </a:pPr>
            <a:r>
              <a:rPr lang="en-US" sz="1300">
                <a:solidFill>
                  <a:srgbClr val="140041"/>
                </a:solidFill>
                <a:latin typeface="Optima"/>
                <a:sym typeface="Optima"/>
              </a:rPr>
              <a:t>Raw  Sonde</a:t>
            </a:r>
          </a:p>
          <a:p>
            <a:pPr algn="ctr" defTabSz="642938">
              <a:tabLst>
                <a:tab pos="588963" algn="l"/>
              </a:tabLst>
            </a:pPr>
            <a:r>
              <a:rPr lang="en-US" sz="1300">
                <a:solidFill>
                  <a:srgbClr val="140041"/>
                </a:solidFill>
                <a:latin typeface="Optima"/>
                <a:sym typeface="Optima"/>
              </a:rPr>
              <a:t>D  -file</a:t>
            </a:r>
          </a:p>
        </p:txBody>
      </p:sp>
      <p:sp>
        <p:nvSpPr>
          <p:cNvPr id="113689" name="Rectangle 26"/>
          <p:cNvSpPr>
            <a:spLocks/>
          </p:cNvSpPr>
          <p:nvPr/>
        </p:nvSpPr>
        <p:spPr bwMode="auto">
          <a:xfrm>
            <a:off x="2625725" y="5781675"/>
            <a:ext cx="2589213" cy="268288"/>
          </a:xfrm>
          <a:prstGeom prst="rect">
            <a:avLst/>
          </a:prstGeom>
          <a:noFill/>
          <a:ln w="12700">
            <a:noFill/>
            <a:miter lim="800000"/>
            <a:headEnd/>
            <a:tailEnd/>
          </a:ln>
        </p:spPr>
        <p:txBody>
          <a:bodyPr lIns="0" tIns="0" rIns="0" bIns="0"/>
          <a:lstStyle/>
          <a:p>
            <a:pPr algn="ctr" defTabSz="642938">
              <a:tabLst>
                <a:tab pos="588963" algn="l"/>
              </a:tabLst>
            </a:pPr>
            <a:r>
              <a:rPr lang="en-US" sz="1300">
                <a:solidFill>
                  <a:srgbClr val="2B4714"/>
                </a:solidFill>
                <a:latin typeface="Optima"/>
                <a:sym typeface="Optima"/>
              </a:rPr>
              <a:t>Stored on Local Machine</a:t>
            </a:r>
          </a:p>
        </p:txBody>
      </p:sp>
      <p:sp>
        <p:nvSpPr>
          <p:cNvPr id="113690" name="Rectangle 27"/>
          <p:cNvSpPr>
            <a:spLocks/>
          </p:cNvSpPr>
          <p:nvPr/>
        </p:nvSpPr>
        <p:spPr bwMode="auto">
          <a:xfrm>
            <a:off x="5197475" y="4830763"/>
            <a:ext cx="1946275" cy="465137"/>
          </a:xfrm>
          <a:prstGeom prst="rect">
            <a:avLst/>
          </a:prstGeom>
          <a:noFill/>
          <a:ln w="12700">
            <a:noFill/>
            <a:miter lim="800000"/>
            <a:headEnd/>
            <a:tailEnd/>
          </a:ln>
        </p:spPr>
        <p:txBody>
          <a:bodyPr lIns="0" tIns="0" rIns="0" bIns="0"/>
          <a:lstStyle/>
          <a:p>
            <a:pPr algn="ctr" defTabSz="642938">
              <a:tabLst>
                <a:tab pos="588963" algn="l"/>
              </a:tabLst>
            </a:pPr>
            <a:r>
              <a:rPr lang="en-US" sz="1300">
                <a:solidFill>
                  <a:srgbClr val="001F67"/>
                </a:solidFill>
                <a:latin typeface="Optima"/>
                <a:sym typeface="Optima"/>
              </a:rPr>
              <a:t>All Data   Products</a:t>
            </a:r>
          </a:p>
          <a:p>
            <a:pPr algn="ctr" defTabSz="642938">
              <a:tabLst>
                <a:tab pos="588963" algn="l"/>
              </a:tabLst>
            </a:pPr>
            <a:r>
              <a:rPr lang="en-US" sz="1300">
                <a:solidFill>
                  <a:srgbClr val="001F67"/>
                </a:solidFill>
                <a:latin typeface="Optima"/>
                <a:sym typeface="Optima"/>
              </a:rPr>
              <a:t>        and  Graphics</a:t>
            </a:r>
          </a:p>
        </p:txBody>
      </p:sp>
      <p:sp>
        <p:nvSpPr>
          <p:cNvPr id="113691" name="Rectangle 28"/>
          <p:cNvSpPr>
            <a:spLocks/>
          </p:cNvSpPr>
          <p:nvPr/>
        </p:nvSpPr>
        <p:spPr bwMode="auto">
          <a:xfrm>
            <a:off x="4598988" y="2879725"/>
            <a:ext cx="1347787" cy="660400"/>
          </a:xfrm>
          <a:prstGeom prst="rect">
            <a:avLst/>
          </a:prstGeom>
          <a:noFill/>
          <a:ln w="12700">
            <a:noFill/>
            <a:miter lim="800000"/>
            <a:headEnd/>
            <a:tailEnd/>
          </a:ln>
        </p:spPr>
        <p:txBody>
          <a:bodyPr lIns="0" tIns="0" rIns="0" bIns="0"/>
          <a:lstStyle/>
          <a:p>
            <a:pPr algn="ctr" defTabSz="642938">
              <a:tabLst>
                <a:tab pos="588963" algn="l"/>
              </a:tabLst>
            </a:pPr>
            <a:r>
              <a:rPr lang="en-US" sz="1300">
                <a:latin typeface="Optima"/>
                <a:sym typeface="Optima"/>
              </a:rPr>
              <a:t>WMO</a:t>
            </a:r>
          </a:p>
          <a:p>
            <a:pPr algn="ctr" defTabSz="642938">
              <a:tabLst>
                <a:tab pos="588963" algn="l"/>
              </a:tabLst>
            </a:pPr>
            <a:r>
              <a:rPr lang="en-US" sz="1300">
                <a:latin typeface="Optima"/>
                <a:sym typeface="Optima"/>
              </a:rPr>
              <a:t>TEMPDROP</a:t>
            </a:r>
          </a:p>
          <a:p>
            <a:pPr algn="ctr" defTabSz="642938">
              <a:tabLst>
                <a:tab pos="588963" algn="l"/>
              </a:tabLst>
            </a:pPr>
            <a:r>
              <a:rPr lang="en-US" sz="1300">
                <a:latin typeface="Optima"/>
                <a:sym typeface="Optima"/>
              </a:rPr>
              <a:t>Message</a:t>
            </a:r>
          </a:p>
        </p:txBody>
      </p:sp>
      <p:sp>
        <p:nvSpPr>
          <p:cNvPr id="113692" name="Rectangle 29"/>
          <p:cNvSpPr>
            <a:spLocks/>
          </p:cNvSpPr>
          <p:nvPr/>
        </p:nvSpPr>
        <p:spPr bwMode="auto">
          <a:xfrm>
            <a:off x="5348288" y="1724025"/>
            <a:ext cx="1349375" cy="660400"/>
          </a:xfrm>
          <a:prstGeom prst="rect">
            <a:avLst/>
          </a:prstGeom>
          <a:noFill/>
          <a:ln w="12700">
            <a:noFill/>
            <a:miter lim="800000"/>
            <a:headEnd/>
            <a:tailEnd/>
          </a:ln>
        </p:spPr>
        <p:txBody>
          <a:bodyPr lIns="0" tIns="0" rIns="0" bIns="0"/>
          <a:lstStyle/>
          <a:p>
            <a:pPr algn="ctr" defTabSz="642938">
              <a:tabLst>
                <a:tab pos="588963" algn="l"/>
              </a:tabLst>
            </a:pPr>
            <a:r>
              <a:rPr lang="en-US" sz="1300">
                <a:solidFill>
                  <a:srgbClr val="340047"/>
                </a:solidFill>
                <a:latin typeface="Optima"/>
                <a:sym typeface="Optima"/>
              </a:rPr>
              <a:t>Formatted WMO</a:t>
            </a:r>
          </a:p>
          <a:p>
            <a:pPr algn="ctr" defTabSz="642938">
              <a:tabLst>
                <a:tab pos="588963" algn="l"/>
              </a:tabLst>
            </a:pPr>
            <a:r>
              <a:rPr lang="en-US" sz="1300">
                <a:solidFill>
                  <a:srgbClr val="340047"/>
                </a:solidFill>
                <a:latin typeface="Optima"/>
                <a:sym typeface="Optima"/>
              </a:rPr>
              <a:t>TEMPDROP</a:t>
            </a:r>
          </a:p>
          <a:p>
            <a:pPr algn="ctr" defTabSz="642938">
              <a:tabLst>
                <a:tab pos="588963" algn="l"/>
              </a:tabLst>
            </a:pPr>
            <a:r>
              <a:rPr lang="en-US" sz="1300">
                <a:solidFill>
                  <a:srgbClr val="340047"/>
                </a:solidFill>
                <a:latin typeface="Optima"/>
                <a:sym typeface="Optima"/>
              </a:rPr>
              <a:t>Message</a:t>
            </a:r>
          </a:p>
        </p:txBody>
      </p:sp>
      <p:pic>
        <p:nvPicPr>
          <p:cNvPr id="113693" name="Picture 30"/>
          <p:cNvPicPr>
            <a:picLocks noChangeAspect="1" noChangeArrowheads="1"/>
          </p:cNvPicPr>
          <p:nvPr/>
        </p:nvPicPr>
        <p:blipFill>
          <a:blip r:embed="rId5"/>
          <a:srcRect/>
          <a:stretch>
            <a:fillRect/>
          </a:stretch>
        </p:blipFill>
        <p:spPr bwMode="auto">
          <a:xfrm>
            <a:off x="669925" y="2973388"/>
            <a:ext cx="660400" cy="1795462"/>
          </a:xfrm>
          <a:prstGeom prst="rect">
            <a:avLst/>
          </a:prstGeom>
          <a:noFill/>
          <a:ln w="25400">
            <a:noFill/>
            <a:miter lim="800000"/>
            <a:headEnd/>
            <a:tailEnd/>
          </a:ln>
        </p:spPr>
      </p:pic>
      <p:sp>
        <p:nvSpPr>
          <p:cNvPr id="113694" name="Line 31"/>
          <p:cNvSpPr>
            <a:spLocks noChangeShapeType="1"/>
          </p:cNvSpPr>
          <p:nvPr/>
        </p:nvSpPr>
        <p:spPr bwMode="auto">
          <a:xfrm flipH="1">
            <a:off x="1325563" y="2571750"/>
            <a:ext cx="1282700" cy="571500"/>
          </a:xfrm>
          <a:prstGeom prst="line">
            <a:avLst/>
          </a:prstGeom>
          <a:noFill/>
          <a:ln w="50800">
            <a:solidFill>
              <a:schemeClr val="tx1"/>
            </a:solidFill>
            <a:prstDash val="sysDot"/>
            <a:miter lim="800000"/>
            <a:headEnd type="stealth" w="med" len="med"/>
            <a:tailEnd/>
          </a:ln>
        </p:spPr>
        <p:txBody>
          <a:bodyPr lIns="0" tIns="0" rIns="0" bIns="0"/>
          <a:lstStyle/>
          <a:p>
            <a:endParaRPr lang="en-US"/>
          </a:p>
        </p:txBody>
      </p:sp>
      <p:sp>
        <p:nvSpPr>
          <p:cNvPr id="113695" name="Rectangle 32"/>
          <p:cNvSpPr>
            <a:spLocks/>
          </p:cNvSpPr>
          <p:nvPr/>
        </p:nvSpPr>
        <p:spPr bwMode="auto">
          <a:xfrm>
            <a:off x="625475" y="2965450"/>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1</a:t>
            </a:r>
          </a:p>
        </p:txBody>
      </p:sp>
      <p:sp>
        <p:nvSpPr>
          <p:cNvPr id="113696" name="Rectangle 33"/>
          <p:cNvSpPr>
            <a:spLocks/>
          </p:cNvSpPr>
          <p:nvPr/>
        </p:nvSpPr>
        <p:spPr bwMode="auto">
          <a:xfrm>
            <a:off x="2919413" y="2276475"/>
            <a:ext cx="187325" cy="277813"/>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solidFill>
                  <a:srgbClr val="A40800"/>
                </a:solidFill>
                <a:latin typeface="Geneva"/>
                <a:sym typeface="Geneva"/>
              </a:rPr>
              <a:t>2</a:t>
            </a:r>
          </a:p>
        </p:txBody>
      </p:sp>
      <p:sp>
        <p:nvSpPr>
          <p:cNvPr id="113697" name="Rectangle 34"/>
          <p:cNvSpPr>
            <a:spLocks/>
          </p:cNvSpPr>
          <p:nvPr/>
        </p:nvSpPr>
        <p:spPr bwMode="auto">
          <a:xfrm>
            <a:off x="2847975" y="3795713"/>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3</a:t>
            </a:r>
          </a:p>
        </p:txBody>
      </p:sp>
      <p:sp>
        <p:nvSpPr>
          <p:cNvPr id="113698" name="Rectangle 35"/>
          <p:cNvSpPr>
            <a:spLocks/>
          </p:cNvSpPr>
          <p:nvPr/>
        </p:nvSpPr>
        <p:spPr bwMode="auto">
          <a:xfrm>
            <a:off x="2759075" y="5483225"/>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4</a:t>
            </a:r>
          </a:p>
        </p:txBody>
      </p:sp>
      <p:sp>
        <p:nvSpPr>
          <p:cNvPr id="113699" name="Rectangle 36"/>
          <p:cNvSpPr>
            <a:spLocks/>
          </p:cNvSpPr>
          <p:nvPr/>
        </p:nvSpPr>
        <p:spPr bwMode="auto">
          <a:xfrm>
            <a:off x="7331075" y="5295900"/>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5</a:t>
            </a:r>
          </a:p>
        </p:txBody>
      </p:sp>
      <p:sp>
        <p:nvSpPr>
          <p:cNvPr id="113700" name="Rectangle 37"/>
          <p:cNvSpPr>
            <a:spLocks/>
          </p:cNvSpPr>
          <p:nvPr/>
        </p:nvSpPr>
        <p:spPr bwMode="auto">
          <a:xfrm>
            <a:off x="6759575" y="3768725"/>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6</a:t>
            </a:r>
          </a:p>
        </p:txBody>
      </p:sp>
      <p:sp>
        <p:nvSpPr>
          <p:cNvPr id="113701" name="Rectangle 38"/>
          <p:cNvSpPr>
            <a:spLocks/>
          </p:cNvSpPr>
          <p:nvPr/>
        </p:nvSpPr>
        <p:spPr bwMode="auto">
          <a:xfrm>
            <a:off x="4160838" y="1839913"/>
            <a:ext cx="187325"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7</a:t>
            </a:r>
          </a:p>
        </p:txBody>
      </p:sp>
      <p:sp>
        <p:nvSpPr>
          <p:cNvPr id="113702" name="Rectangle 39"/>
          <p:cNvSpPr>
            <a:spLocks/>
          </p:cNvSpPr>
          <p:nvPr/>
        </p:nvSpPr>
        <p:spPr bwMode="auto">
          <a:xfrm>
            <a:off x="8429625" y="1741488"/>
            <a:ext cx="185738"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8</a:t>
            </a:r>
          </a:p>
        </p:txBody>
      </p:sp>
      <p:sp>
        <p:nvSpPr>
          <p:cNvPr id="113703" name="Rectangle 40"/>
          <p:cNvSpPr>
            <a:spLocks/>
          </p:cNvSpPr>
          <p:nvPr/>
        </p:nvSpPr>
        <p:spPr bwMode="auto">
          <a:xfrm>
            <a:off x="7224713" y="2965450"/>
            <a:ext cx="1508125" cy="766763"/>
          </a:xfrm>
          <a:prstGeom prst="rect">
            <a:avLst/>
          </a:prstGeom>
          <a:noFill/>
          <a:ln w="25400">
            <a:solidFill>
              <a:srgbClr val="0E002D"/>
            </a:solidFill>
            <a:miter lim="800000"/>
            <a:headEnd/>
            <a:tailEnd/>
          </a:ln>
        </p:spPr>
        <p:txBody>
          <a:bodyPr lIns="0" tIns="0" rIns="0" bIns="0"/>
          <a:lstStyle/>
          <a:p>
            <a:endParaRPr lang="en-US"/>
          </a:p>
        </p:txBody>
      </p:sp>
      <p:sp>
        <p:nvSpPr>
          <p:cNvPr id="113704" name="Rectangle 41"/>
          <p:cNvSpPr>
            <a:spLocks/>
          </p:cNvSpPr>
          <p:nvPr/>
        </p:nvSpPr>
        <p:spPr bwMode="auto">
          <a:xfrm>
            <a:off x="7215188" y="3108325"/>
            <a:ext cx="1536700" cy="579438"/>
          </a:xfrm>
          <a:prstGeom prst="rect">
            <a:avLst/>
          </a:prstGeom>
          <a:noFill/>
          <a:ln w="12700">
            <a:noFill/>
            <a:miter lim="800000"/>
            <a:headEnd/>
            <a:tailEnd/>
          </a:ln>
        </p:spPr>
        <p:txBody>
          <a:bodyPr lIns="0" tIns="0" rIns="0" bIns="0"/>
          <a:lstStyle/>
          <a:p>
            <a:pPr algn="ctr" defTabSz="642938">
              <a:tabLst>
                <a:tab pos="588963" algn="l"/>
              </a:tabLst>
            </a:pPr>
            <a:r>
              <a:rPr lang="en-US" sz="1700" b="1">
                <a:solidFill>
                  <a:srgbClr val="002939"/>
                </a:solidFill>
                <a:latin typeface="Optima"/>
                <a:sym typeface="Optima"/>
              </a:rPr>
              <a:t>AOC Ground</a:t>
            </a:r>
          </a:p>
          <a:p>
            <a:pPr algn="ctr" defTabSz="642938">
              <a:tabLst>
                <a:tab pos="588963" algn="l"/>
              </a:tabLst>
            </a:pPr>
            <a:r>
              <a:rPr lang="en-US" sz="1700" b="1">
                <a:solidFill>
                  <a:srgbClr val="002939"/>
                </a:solidFill>
                <a:latin typeface="Optima"/>
                <a:sym typeface="Optima"/>
              </a:rPr>
              <a:t>Software</a:t>
            </a:r>
          </a:p>
        </p:txBody>
      </p:sp>
      <p:sp>
        <p:nvSpPr>
          <p:cNvPr id="113705" name="Rectangle 42"/>
          <p:cNvSpPr>
            <a:spLocks/>
          </p:cNvSpPr>
          <p:nvPr/>
        </p:nvSpPr>
        <p:spPr bwMode="auto">
          <a:xfrm>
            <a:off x="8378825" y="2965450"/>
            <a:ext cx="304800" cy="276225"/>
          </a:xfrm>
          <a:prstGeom prst="rect">
            <a:avLst/>
          </a:prstGeom>
          <a:noFill/>
          <a:ln w="12700">
            <a:noFill/>
            <a:miter lim="800000"/>
            <a:headEnd/>
            <a:tailEnd/>
          </a:ln>
        </p:spPr>
        <p:txBody>
          <a:bodyPr wrap="none" lIns="0" tIns="0" rIns="0" bIns="0">
            <a:spAutoFit/>
          </a:bodyPr>
          <a:lstStyle/>
          <a:p>
            <a:pPr algn="ctr" defTabSz="642938">
              <a:tabLst>
                <a:tab pos="588963" algn="l"/>
              </a:tabLst>
            </a:pPr>
            <a:r>
              <a:rPr lang="en-US" sz="1300">
                <a:latin typeface="Geneva"/>
                <a:sym typeface="Geneva"/>
              </a:rPr>
              <a:t>7A</a:t>
            </a:r>
          </a:p>
        </p:txBody>
      </p:sp>
      <p:sp>
        <p:nvSpPr>
          <p:cNvPr id="113706" name="Line 43"/>
          <p:cNvSpPr>
            <a:spLocks noChangeShapeType="1"/>
          </p:cNvSpPr>
          <p:nvPr/>
        </p:nvSpPr>
        <p:spPr bwMode="auto">
          <a:xfrm>
            <a:off x="3746500" y="2393950"/>
            <a:ext cx="1557338" cy="1373188"/>
          </a:xfrm>
          <a:prstGeom prst="line">
            <a:avLst/>
          </a:prstGeom>
          <a:noFill/>
          <a:ln w="63500">
            <a:solidFill>
              <a:schemeClr val="tx1"/>
            </a:solidFill>
            <a:miter lim="800000"/>
            <a:headEnd type="stealth" w="med" len="med"/>
            <a:tailEnd/>
          </a:ln>
        </p:spPr>
        <p:txBody>
          <a:bodyPr lIns="0" tIns="0" rIns="0" bIns="0"/>
          <a:lstStyle/>
          <a:p>
            <a:endParaRPr lang="en-US"/>
          </a:p>
        </p:txBody>
      </p:sp>
      <p:sp>
        <p:nvSpPr>
          <p:cNvPr id="113707" name="Line 44"/>
          <p:cNvSpPr>
            <a:spLocks noChangeShapeType="1"/>
          </p:cNvSpPr>
          <p:nvPr/>
        </p:nvSpPr>
        <p:spPr bwMode="auto">
          <a:xfrm>
            <a:off x="7980363" y="2527300"/>
            <a:ext cx="0" cy="422275"/>
          </a:xfrm>
          <a:prstGeom prst="line">
            <a:avLst/>
          </a:prstGeom>
          <a:noFill/>
          <a:ln w="50800" cap="rnd">
            <a:solidFill>
              <a:schemeClr val="tx1"/>
            </a:solidFill>
            <a:prstDash val="sysDot"/>
            <a:miter lim="800000"/>
            <a:headEnd type="stealth" w="med" len="med"/>
            <a:tailEnd/>
          </a:ln>
        </p:spPr>
        <p:txBody>
          <a:bodyPr lIns="0" tIns="0" rIns="0" bIns="0"/>
          <a:lstStyle/>
          <a:p>
            <a:endParaRPr lang="en-US"/>
          </a:p>
        </p:txBody>
      </p:sp>
      <p:sp>
        <p:nvSpPr>
          <p:cNvPr id="113708" name="Rectangle 45"/>
          <p:cNvSpPr>
            <a:spLocks/>
          </p:cNvSpPr>
          <p:nvPr/>
        </p:nvSpPr>
        <p:spPr bwMode="auto">
          <a:xfrm>
            <a:off x="7248525" y="2667000"/>
            <a:ext cx="1895475" cy="268288"/>
          </a:xfrm>
          <a:prstGeom prst="rect">
            <a:avLst/>
          </a:prstGeom>
          <a:noFill/>
          <a:ln w="12700">
            <a:noFill/>
            <a:miter lim="800000"/>
            <a:headEnd/>
            <a:tailEnd/>
          </a:ln>
        </p:spPr>
        <p:txBody>
          <a:bodyPr lIns="0" tIns="0" rIns="0" bIns="0"/>
          <a:lstStyle/>
          <a:p>
            <a:pPr algn="ctr" defTabSz="642938">
              <a:tabLst>
                <a:tab pos="588963" algn="l"/>
              </a:tabLst>
            </a:pPr>
            <a:r>
              <a:rPr lang="en-US" sz="1300">
                <a:latin typeface="Optima"/>
                <a:sym typeface="Optima"/>
              </a:rPr>
              <a:t>Not   yet tested</a:t>
            </a:r>
          </a:p>
        </p:txBody>
      </p:sp>
      <p:sp>
        <p:nvSpPr>
          <p:cNvPr id="113709" name="Rectangle 46"/>
          <p:cNvSpPr>
            <a:spLocks/>
          </p:cNvSpPr>
          <p:nvPr/>
        </p:nvSpPr>
        <p:spPr bwMode="auto">
          <a:xfrm>
            <a:off x="6858000" y="3886200"/>
            <a:ext cx="2073275" cy="268288"/>
          </a:xfrm>
          <a:prstGeom prst="rect">
            <a:avLst/>
          </a:prstGeom>
          <a:noFill/>
          <a:ln w="12700">
            <a:noFill/>
            <a:miter lim="800000"/>
            <a:headEnd/>
            <a:tailEnd/>
          </a:ln>
        </p:spPr>
        <p:txBody>
          <a:bodyPr lIns="0" tIns="0" rIns="0" bIns="0"/>
          <a:lstStyle/>
          <a:p>
            <a:pPr algn="ctr" defTabSz="642938">
              <a:tabLst>
                <a:tab pos="588963" algn="l"/>
              </a:tabLst>
            </a:pPr>
            <a:r>
              <a:rPr lang="en-US" sz="1300">
                <a:latin typeface="Optima"/>
                <a:sym typeface="Optima"/>
              </a:rPr>
              <a:t>Not     yet tested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09600" y="0"/>
            <a:ext cx="7877175" cy="1371600"/>
          </a:xfrm>
        </p:spPr>
        <p:txBody>
          <a:bodyPr rIns="35713"/>
          <a:lstStyle/>
          <a:p>
            <a:pPr eaLnBrk="1" hangingPunct="1">
              <a:defRPr/>
            </a:pPr>
            <a:r>
              <a:rPr lang="en-US" sz="3500">
                <a:solidFill>
                  <a:srgbClr val="6E0500"/>
                </a:solidFill>
                <a:sym typeface="Hoefler Text" charset="0"/>
              </a:rPr>
              <a:t>Remote Dropsonde Processing Overview</a:t>
            </a:r>
          </a:p>
        </p:txBody>
      </p:sp>
      <p:sp>
        <p:nvSpPr>
          <p:cNvPr id="47107" name="Rectangle 3"/>
          <p:cNvSpPr>
            <a:spLocks noGrp="1" noChangeArrowheads="1"/>
          </p:cNvSpPr>
          <p:nvPr>
            <p:ph type="body" idx="1"/>
          </p:nvPr>
        </p:nvSpPr>
        <p:spPr>
          <a:xfrm>
            <a:off x="304800" y="1371600"/>
            <a:ext cx="8582025" cy="5181600"/>
          </a:xfrm>
        </p:spPr>
        <p:txBody>
          <a:bodyPr rIns="35713"/>
          <a:lstStyle/>
          <a:p>
            <a:pPr marL="663575" indent="-376238" eaLnBrk="1" hangingPunct="1">
              <a:buFont typeface="Geneva" charset="0"/>
              <a:buChar char="•"/>
              <a:defRPr/>
            </a:pPr>
            <a:r>
              <a:rPr lang="en-US" sz="1700">
                <a:solidFill>
                  <a:srgbClr val="471400"/>
                </a:solidFill>
                <a:latin typeface="Geneva" charset="0"/>
                <a:sym typeface="Geneva" charset="0"/>
              </a:rPr>
              <a:t>Raw sonde D-files automatically sent from plane via ftp to AOC ground server right after splash- within &lt; 2minutes - sorted in folders by date Remote ASPEN user can process sondes and FTP data products anywhere there is a reliable internet connection</a:t>
            </a:r>
          </a:p>
          <a:p>
            <a:pPr marL="663575" indent="-376238" eaLnBrk="1" hangingPunct="1">
              <a:buFont typeface="Geneva" charset="0"/>
              <a:buChar char="•"/>
              <a:defRPr/>
            </a:pPr>
            <a:r>
              <a:rPr lang="en-US" sz="1700">
                <a:solidFill>
                  <a:srgbClr val="471400"/>
                </a:solidFill>
                <a:latin typeface="Geneva" charset="0"/>
                <a:sym typeface="Geneva" charset="0"/>
              </a:rPr>
              <a:t>Two-way X-chat comms worked well with HRD LPS,  AOC FD, and CARCAH</a:t>
            </a:r>
          </a:p>
          <a:p>
            <a:pPr marL="663575" indent="-376238" eaLnBrk="1" hangingPunct="1">
              <a:buFont typeface="Geneva" charset="0"/>
              <a:buChar char="•"/>
              <a:defRPr/>
            </a:pPr>
            <a:r>
              <a:rPr lang="en-US" sz="1700">
                <a:solidFill>
                  <a:srgbClr val="471400"/>
                </a:solidFill>
                <a:latin typeface="Geneva" charset="0"/>
                <a:sym typeface="Geneva" charset="0"/>
              </a:rPr>
              <a:t>Only missing info for remote user is sonde environment, e.g., eye, eyewall, etc.- can get that from LPS or FD via X-chat </a:t>
            </a:r>
          </a:p>
          <a:p>
            <a:pPr marL="663575" indent="-376238" eaLnBrk="1" hangingPunct="1">
              <a:buFont typeface="Geneva" charset="0"/>
              <a:buChar char="•"/>
              <a:defRPr/>
            </a:pPr>
            <a:r>
              <a:rPr lang="en-US" sz="1700">
                <a:solidFill>
                  <a:srgbClr val="471400"/>
                </a:solidFill>
                <a:latin typeface="Geneva" charset="0"/>
                <a:sym typeface="Geneva" charset="0"/>
              </a:rPr>
              <a:t>Less stressful work environment than on P3. Less expensive! - fewer man hours and no travel costs</a:t>
            </a:r>
          </a:p>
          <a:p>
            <a:pPr marL="663575" indent="-376238" eaLnBrk="1" hangingPunct="1">
              <a:buFont typeface="Geneva" charset="0"/>
              <a:buChar char="•"/>
              <a:defRPr/>
            </a:pPr>
            <a:r>
              <a:rPr lang="en-US" sz="1700">
                <a:solidFill>
                  <a:srgbClr val="471400"/>
                </a:solidFill>
                <a:latin typeface="Geneva" charset="0"/>
                <a:sym typeface="Geneva" charset="0"/>
              </a:rPr>
              <a:t>Can track flight progress using Google Earth w ~20 min delay(stand alone or browser plugin)  via TropicalAtlantic.com</a:t>
            </a:r>
          </a:p>
          <a:p>
            <a:pPr marL="663575" indent="-376238" eaLnBrk="1" hangingPunct="1">
              <a:buFont typeface="Geneva" charset="0"/>
              <a:buChar char="•"/>
              <a:defRPr/>
            </a:pPr>
            <a:r>
              <a:rPr lang="en-US" sz="1700">
                <a:solidFill>
                  <a:srgbClr val="471400"/>
                </a:solidFill>
                <a:latin typeface="Geneva" charset="0"/>
                <a:sym typeface="Geneva" charset="0"/>
              </a:rPr>
              <a:t>Remote user can access a variety of weather products- satellite, radar, weather maps, upper-air soundings quickly via internet to assist in sonde data control</a:t>
            </a:r>
            <a:br>
              <a:rPr lang="en-US" sz="1700">
                <a:solidFill>
                  <a:srgbClr val="471400"/>
                </a:solidFill>
                <a:latin typeface="Geneva" charset="0"/>
                <a:sym typeface="Geneva" charset="0"/>
              </a:rPr>
            </a:br>
            <a:endParaRPr lang="en-US" sz="1700">
              <a:solidFill>
                <a:srgbClr val="471400"/>
              </a:solidFill>
              <a:latin typeface="Geneva" charset="0"/>
              <a:sym typeface="Geneva"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33400" y="228600"/>
            <a:ext cx="7358063" cy="1101725"/>
          </a:xfrm>
        </p:spPr>
        <p:txBody>
          <a:bodyPr rIns="35713"/>
          <a:lstStyle/>
          <a:p>
            <a:pPr eaLnBrk="1" hangingPunct="1">
              <a:defRPr/>
            </a:pPr>
            <a:r>
              <a:rPr lang="en-US" sz="3500">
                <a:solidFill>
                  <a:srgbClr val="6E0500"/>
                </a:solidFill>
                <a:latin typeface="Geneva" charset="0"/>
                <a:sym typeface="Geneva" charset="0"/>
              </a:rPr>
              <a:t>NOAA P3 Remote dropsonde tools</a:t>
            </a:r>
          </a:p>
        </p:txBody>
      </p:sp>
      <p:sp>
        <p:nvSpPr>
          <p:cNvPr id="48131" name="Rectangle 3"/>
          <p:cNvSpPr>
            <a:spLocks noGrp="1" noChangeArrowheads="1"/>
          </p:cNvSpPr>
          <p:nvPr>
            <p:ph type="body" idx="1"/>
          </p:nvPr>
        </p:nvSpPr>
        <p:spPr>
          <a:xfrm>
            <a:off x="438150" y="1231900"/>
            <a:ext cx="7358063" cy="5045075"/>
          </a:xfrm>
        </p:spPr>
        <p:txBody>
          <a:bodyPr rIns="35713"/>
          <a:lstStyle/>
          <a:p>
            <a:pPr marL="663575" indent="-376238" eaLnBrk="1" hangingPunct="1">
              <a:spcBef>
                <a:spcPct val="0"/>
              </a:spcBef>
              <a:buFont typeface="Geneva" charset="0"/>
              <a:buChar char="•"/>
              <a:defRPr/>
            </a:pPr>
            <a:r>
              <a:rPr lang="en-US" sz="2100">
                <a:solidFill>
                  <a:srgbClr val="452700"/>
                </a:solidFill>
                <a:latin typeface="Geneva" charset="0"/>
                <a:sym typeface="Geneva" charset="0"/>
              </a:rPr>
              <a:t>X-chat: crucial for comms between HRD LPS or radar scientist, AOC FD, CARCAH</a:t>
            </a:r>
          </a:p>
          <a:p>
            <a:pPr marL="663575" indent="-376238" eaLnBrk="1" hangingPunct="1">
              <a:spcBef>
                <a:spcPts val="3000"/>
              </a:spcBef>
              <a:buFont typeface="Geneva" charset="0"/>
              <a:buChar char="•"/>
              <a:defRPr/>
            </a:pPr>
            <a:r>
              <a:rPr lang="en-US" sz="2100">
                <a:solidFill>
                  <a:srgbClr val="452700"/>
                </a:solidFill>
                <a:latin typeface="Geneva" charset="0"/>
                <a:sym typeface="Geneva" charset="0"/>
              </a:rPr>
              <a:t>FTP application- drag and drop much easier than ftp line commands</a:t>
            </a:r>
          </a:p>
          <a:p>
            <a:pPr marL="663575" indent="-376238" eaLnBrk="1" hangingPunct="1">
              <a:spcBef>
                <a:spcPts val="3000"/>
              </a:spcBef>
              <a:buFont typeface="Geneva" charset="0"/>
              <a:buChar char="•"/>
              <a:defRPr/>
            </a:pPr>
            <a:r>
              <a:rPr lang="en-US" sz="2100">
                <a:solidFill>
                  <a:srgbClr val="452700"/>
                </a:solidFill>
                <a:latin typeface="Geneva" charset="0"/>
                <a:sym typeface="Geneva" charset="0"/>
              </a:rPr>
              <a:t>Email- backup for ftp, messages to HRD, NHC specialist, CARCAH</a:t>
            </a:r>
          </a:p>
          <a:p>
            <a:pPr marL="663575" indent="-376238" eaLnBrk="1" hangingPunct="1">
              <a:spcBef>
                <a:spcPts val="3000"/>
              </a:spcBef>
              <a:buFont typeface="Geneva" charset="0"/>
              <a:buChar char="•"/>
              <a:defRPr/>
            </a:pPr>
            <a:r>
              <a:rPr lang="en-US" sz="2100">
                <a:solidFill>
                  <a:srgbClr val="452700"/>
                </a:solidFill>
                <a:latin typeface="Geneva" charset="0"/>
                <a:sym typeface="Geneva" charset="0"/>
              </a:rPr>
              <a:t>Web Browser with Google Earth plugin- tracking P3, GIV, AFRES flights, also for satellite imagery</a:t>
            </a:r>
          </a:p>
          <a:p>
            <a:pPr marL="663575" indent="-376238" eaLnBrk="1" hangingPunct="1">
              <a:spcBef>
                <a:spcPts val="3000"/>
              </a:spcBef>
              <a:buFont typeface="Geneva" charset="0"/>
              <a:buChar char="•"/>
              <a:defRPr/>
            </a:pPr>
            <a:r>
              <a:rPr lang="en-US" sz="2100">
                <a:solidFill>
                  <a:srgbClr val="452700"/>
                </a:solidFill>
                <a:latin typeface="Geneva" charset="0"/>
                <a:sym typeface="Geneva" charset="0"/>
              </a:rPr>
              <a:t>ASPEN V3 with synoptic map capability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0"/>
            <a:ext cx="7974013" cy="609600"/>
          </a:xfrm>
        </p:spPr>
        <p:txBody>
          <a:bodyPr rIns="35713"/>
          <a:lstStyle/>
          <a:p>
            <a:pPr eaLnBrk="1" hangingPunct="1">
              <a:defRPr/>
            </a:pPr>
            <a:r>
              <a:rPr lang="en-US" sz="3500">
                <a:solidFill>
                  <a:srgbClr val="6E0500"/>
                </a:solidFill>
                <a:sym typeface="Hoefler Text" charset="0"/>
              </a:rPr>
              <a:t>Recommendations and future plans</a:t>
            </a:r>
          </a:p>
        </p:txBody>
      </p:sp>
      <p:sp>
        <p:nvSpPr>
          <p:cNvPr id="49155" name="Rectangle 3"/>
          <p:cNvSpPr>
            <a:spLocks noGrp="1" noChangeArrowheads="1"/>
          </p:cNvSpPr>
          <p:nvPr>
            <p:ph type="body" idx="1"/>
          </p:nvPr>
        </p:nvSpPr>
        <p:spPr>
          <a:xfrm>
            <a:off x="381000" y="609600"/>
            <a:ext cx="7839075" cy="6018213"/>
          </a:xfrm>
        </p:spPr>
        <p:txBody>
          <a:bodyPr rIns="35713"/>
          <a:lstStyle/>
          <a:p>
            <a:pPr marL="663575" indent="-376238" eaLnBrk="1" hangingPunct="1">
              <a:lnSpc>
                <a:spcPct val="70000"/>
              </a:lnSpc>
              <a:spcBef>
                <a:spcPct val="0"/>
              </a:spcBef>
              <a:buFont typeface="Geneva" charset="0"/>
              <a:buChar char="•"/>
              <a:defRPr/>
            </a:pPr>
            <a:r>
              <a:rPr lang="en-US" sz="1700">
                <a:solidFill>
                  <a:srgbClr val="471400"/>
                </a:solidFill>
                <a:latin typeface="Geneva" charset="0"/>
                <a:sym typeface="Geneva" charset="0"/>
              </a:rPr>
              <a:t>Backup person on plane (HRD, AOC) should be ready to fill in if needed</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HRD LPS or AOC FD need to send short X-chat message when sonde is released, e.g, Sonde # at HHMM out - eye (or other environment) or state no env if applicable </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If sonde is released along with an AXBT then SST is to be reported via X-chat</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Remote ASPEN users sends via X-chat that sonde # HHMM is on AOML FTP- and short comments regarding sonde data, eg., sfc press, max winds (ht), eye, eyewall, etc. - and anything that might stand out when viewing the sounding</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Synoptic map images should be automatically created (NCAR is working on this)</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FTP of products can be automated</a:t>
            </a:r>
          </a:p>
          <a:p>
            <a:pPr marL="663575" indent="-376238" eaLnBrk="1" hangingPunct="1">
              <a:lnSpc>
                <a:spcPct val="70000"/>
              </a:lnSpc>
              <a:spcBef>
                <a:spcPts val="3200"/>
              </a:spcBef>
              <a:buFont typeface="Geneva" charset="0"/>
              <a:buChar char="•"/>
              <a:defRPr/>
            </a:pPr>
            <a:r>
              <a:rPr lang="en-US" sz="1700">
                <a:solidFill>
                  <a:srgbClr val="471400"/>
                </a:solidFill>
                <a:latin typeface="Geneva" charset="0"/>
                <a:sym typeface="Geneva" charset="0"/>
              </a:rPr>
              <a:t>HRD will have a small (3-4 persons) team for 2013 HFP and for NASA HS3 remote dropsonde processing</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6" descr="20121025.1800.goes-13.shear.wind.cimss.x.jpg"/>
          <p:cNvPicPr>
            <a:picLocks noChangeAspect="1"/>
          </p:cNvPicPr>
          <p:nvPr/>
        </p:nvPicPr>
        <p:blipFill>
          <a:blip r:embed="rId2"/>
          <a:srcRect/>
          <a:stretch>
            <a:fillRect/>
          </a:stretch>
        </p:blipFill>
        <p:spPr bwMode="auto">
          <a:xfrm>
            <a:off x="1676400" y="1371600"/>
            <a:ext cx="5630863" cy="4254500"/>
          </a:xfrm>
          <a:prstGeom prst="rect">
            <a:avLst/>
          </a:prstGeom>
          <a:noFill/>
          <a:ln w="9525">
            <a:noFill/>
            <a:miter lim="800000"/>
            <a:headEnd/>
            <a:tailEnd/>
          </a:ln>
        </p:spPr>
      </p:pic>
      <p:sp>
        <p:nvSpPr>
          <p:cNvPr id="78850" name="TextBox 4"/>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121025H1</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762000" y="152400"/>
            <a:ext cx="7358063" cy="603250"/>
          </a:xfrm>
        </p:spPr>
        <p:txBody>
          <a:bodyPr rIns="35711"/>
          <a:lstStyle/>
          <a:p>
            <a:pPr eaLnBrk="1" hangingPunct="1">
              <a:defRPr/>
            </a:pPr>
            <a:r>
              <a:rPr lang="en-US" sz="2300">
                <a:latin typeface="Impact" pitchFamily="34" charset="0"/>
                <a:sym typeface="Impact" pitchFamily="34" charset="0"/>
              </a:rPr>
              <a:t>ASPEN product: combined NOAA P3-GIV synoptic maps</a:t>
            </a:r>
          </a:p>
        </p:txBody>
      </p:sp>
      <p:pic>
        <p:nvPicPr>
          <p:cNvPr id="117762" name="Picture 3"/>
          <p:cNvPicPr>
            <a:picLocks noChangeAspect="1" noChangeArrowheads="1"/>
          </p:cNvPicPr>
          <p:nvPr/>
        </p:nvPicPr>
        <p:blipFill>
          <a:blip r:embed="rId2"/>
          <a:srcRect/>
          <a:stretch>
            <a:fillRect/>
          </a:stretch>
        </p:blipFill>
        <p:spPr bwMode="auto">
          <a:xfrm>
            <a:off x="0" y="795338"/>
            <a:ext cx="9144000" cy="57181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p:cNvSpPr>
          <p:nvPr>
            <p:ph type="title"/>
          </p:nvPr>
        </p:nvSpPr>
        <p:spPr>
          <a:xfrm>
            <a:off x="381000" y="2362200"/>
            <a:ext cx="8229600" cy="1143000"/>
          </a:xfrm>
        </p:spPr>
        <p:txBody>
          <a:bodyPr/>
          <a:lstStyle/>
          <a:p>
            <a:r>
              <a:rPr lang="en-US" smtClean="0"/>
              <a:t>Extra-Tropical Transition</a:t>
            </a: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05000" y="1219200"/>
            <a:ext cx="5095875" cy="5381625"/>
          </a:xfrm>
          <a:prstGeom prst="rect">
            <a:avLst/>
          </a:prstGeom>
          <a:noFill/>
          <a:ln w="12700">
            <a:noFill/>
            <a:miter lim="800000"/>
            <a:headEnd/>
            <a:tailEnd/>
          </a:ln>
        </p:spPr>
      </p:pic>
      <p:sp>
        <p:nvSpPr>
          <p:cNvPr id="119810" name="Rectangle 2"/>
          <p:cNvSpPr>
            <a:spLocks/>
          </p:cNvSpPr>
          <p:nvPr/>
        </p:nvSpPr>
        <p:spPr bwMode="auto">
          <a:xfrm>
            <a:off x="304800" y="228600"/>
            <a:ext cx="8458200" cy="919163"/>
          </a:xfrm>
          <a:prstGeom prst="rect">
            <a:avLst/>
          </a:prstGeom>
          <a:noFill/>
          <a:ln w="12700">
            <a:noFill/>
            <a:miter lim="800000"/>
            <a:headEnd/>
            <a:tailEnd/>
          </a:ln>
        </p:spPr>
        <p:txBody>
          <a:bodyPr lIns="0" tIns="0" rIns="0" bIns="0" anchor="ctr"/>
          <a:lstStyle/>
          <a:p>
            <a:r>
              <a:rPr lang="en-US" sz="2400">
                <a:cs typeface="Arial" charset="0"/>
                <a:sym typeface="Arial" charset="0"/>
              </a:rPr>
              <a:t>Proposal:  Two passes to get radar coverage, sample rain shield to northeast and interaction with trough</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0834" name="Rectangle 2"/>
          <p:cNvSpPr>
            <a:spLocks/>
          </p:cNvSpPr>
          <p:nvPr/>
        </p:nvSpPr>
        <p:spPr bwMode="auto">
          <a:xfrm>
            <a:off x="4356100" y="9525"/>
            <a:ext cx="350838"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SW</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1858" name="Rectangle 2"/>
          <p:cNvSpPr>
            <a:spLocks/>
          </p:cNvSpPr>
          <p:nvPr/>
        </p:nvSpPr>
        <p:spPr bwMode="auto">
          <a:xfrm>
            <a:off x="4205288" y="9525"/>
            <a:ext cx="655637"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Center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2882" name="Rectangle 2"/>
          <p:cNvSpPr>
            <a:spLocks/>
          </p:cNvSpPr>
          <p:nvPr/>
        </p:nvSpPr>
        <p:spPr bwMode="auto">
          <a:xfrm>
            <a:off x="4378325" y="9525"/>
            <a:ext cx="303213"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NE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3906" name="Rectangle 2"/>
          <p:cNvSpPr>
            <a:spLocks/>
          </p:cNvSpPr>
          <p:nvPr/>
        </p:nvSpPr>
        <p:spPr bwMode="auto">
          <a:xfrm>
            <a:off x="4348163" y="9525"/>
            <a:ext cx="363537"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NW</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4930" name="Rectangle 2"/>
          <p:cNvSpPr>
            <a:spLocks/>
          </p:cNvSpPr>
          <p:nvPr/>
        </p:nvSpPr>
        <p:spPr bwMode="auto">
          <a:xfrm>
            <a:off x="4205288" y="9525"/>
            <a:ext cx="655637"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Center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1"/>
          <p:cNvPicPr>
            <a:picLocks noChangeAspect="1" noChangeArrowheads="1"/>
          </p:cNvPicPr>
          <p:nvPr/>
        </p:nvPicPr>
        <p:blipFill>
          <a:blip r:embed="rId2"/>
          <a:srcRect/>
          <a:stretch>
            <a:fillRect/>
          </a:stretch>
        </p:blipFill>
        <p:spPr bwMode="auto">
          <a:xfrm>
            <a:off x="106363" y="303213"/>
            <a:ext cx="8931275" cy="6251575"/>
          </a:xfrm>
          <a:prstGeom prst="rect">
            <a:avLst/>
          </a:prstGeom>
          <a:noFill/>
          <a:ln w="12700">
            <a:noFill/>
            <a:miter lim="800000"/>
            <a:headEnd/>
            <a:tailEnd/>
          </a:ln>
        </p:spPr>
      </p:pic>
      <p:sp>
        <p:nvSpPr>
          <p:cNvPr id="125954" name="Rectangle 2"/>
          <p:cNvSpPr>
            <a:spLocks/>
          </p:cNvSpPr>
          <p:nvPr/>
        </p:nvSpPr>
        <p:spPr bwMode="auto">
          <a:xfrm>
            <a:off x="4384675" y="9525"/>
            <a:ext cx="292100" cy="260350"/>
          </a:xfrm>
          <a:prstGeom prst="rect">
            <a:avLst/>
          </a:prstGeom>
          <a:noFill/>
          <a:ln w="12700">
            <a:noFill/>
            <a:miter lim="800000"/>
            <a:headEnd/>
            <a:tailEnd/>
          </a:ln>
        </p:spPr>
        <p:txBody>
          <a:bodyPr wrap="none" lIns="0" tIns="0" rIns="0" bIns="0" anchor="ctr">
            <a:spAutoFit/>
          </a:bodyPr>
          <a:lstStyle/>
          <a:p>
            <a:r>
              <a:rPr lang="en-US" sz="1700">
                <a:cs typeface="Arial" charset="0"/>
                <a:sym typeface="Arial" charset="0"/>
              </a:rPr>
              <a:t>SE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p:cNvSpPr>
          <p:nvPr>
            <p:ph type="title"/>
          </p:nvPr>
        </p:nvSpPr>
        <p:spPr>
          <a:xfrm>
            <a:off x="457200" y="2743200"/>
            <a:ext cx="8229600" cy="1143000"/>
          </a:xfrm>
        </p:spPr>
        <p:txBody>
          <a:bodyPr/>
          <a:lstStyle/>
          <a:p>
            <a:r>
              <a:rPr lang="en-US" smtClean="0"/>
              <a:t>H*Wind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extBox 4"/>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121026H2</a:t>
            </a:r>
          </a:p>
        </p:txBody>
      </p:sp>
      <p:pic>
        <p:nvPicPr>
          <p:cNvPr id="106498" name="Picture 3" descr="20121026.1800.goes-13.shear.wind.cimss.x.jpg"/>
          <p:cNvPicPr>
            <a:picLocks noChangeAspect="1"/>
          </p:cNvPicPr>
          <p:nvPr/>
        </p:nvPicPr>
        <p:blipFill>
          <a:blip r:embed="rId2"/>
          <a:srcRect/>
          <a:stretch>
            <a:fillRect/>
          </a:stretch>
        </p:blipFill>
        <p:spPr bwMode="auto">
          <a:xfrm>
            <a:off x="1752600" y="1371600"/>
            <a:ext cx="5562600" cy="42021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2200275" y="257175"/>
            <a:ext cx="4865688" cy="522288"/>
          </a:xfrm>
          <a:prstGeom prst="rect">
            <a:avLst/>
          </a:prstGeom>
          <a:noFill/>
        </p:spPr>
        <p:txBody>
          <a:bodyPr wrap="none">
            <a:spAutoFit/>
          </a:bodyPr>
          <a:lstStyle/>
          <a:p>
            <a:pPr defTabSz="457200" fontAlgn="auto">
              <a:spcBef>
                <a:spcPts val="0"/>
              </a:spcBef>
              <a:spcAft>
                <a:spcPts val="0"/>
              </a:spcAft>
              <a:defRPr/>
            </a:pPr>
            <a:r>
              <a:rPr lang="en-US" sz="2800" dirty="0">
                <a:solidFill>
                  <a:schemeClr val="accent6">
                    <a:lumMod val="75000"/>
                  </a:schemeClr>
                </a:solidFill>
                <a:latin typeface="+mn-lt"/>
              </a:rPr>
              <a:t>H*Wind during Hurricane Sandy</a:t>
            </a:r>
          </a:p>
        </p:txBody>
      </p:sp>
      <p:sp>
        <p:nvSpPr>
          <p:cNvPr id="128003" name="TextBox 2"/>
          <p:cNvSpPr txBox="1">
            <a:spLocks noChangeArrowheads="1"/>
          </p:cNvSpPr>
          <p:nvPr/>
        </p:nvSpPr>
        <p:spPr bwMode="auto">
          <a:xfrm>
            <a:off x="147638" y="820738"/>
            <a:ext cx="7366000" cy="2032000"/>
          </a:xfrm>
          <a:prstGeom prst="rect">
            <a:avLst/>
          </a:prstGeom>
          <a:noFill/>
          <a:ln w="9525">
            <a:noFill/>
            <a:miter lim="800000"/>
            <a:headEnd/>
            <a:tailEnd/>
          </a:ln>
        </p:spPr>
        <p:txBody>
          <a:bodyPr>
            <a:spAutoFit/>
          </a:bodyPr>
          <a:lstStyle/>
          <a:p>
            <a:pPr marL="285750" indent="-285750" defTabSz="457200">
              <a:buFont typeface="Arial" charset="0"/>
              <a:buChar char="•"/>
            </a:pPr>
            <a:r>
              <a:rPr lang="en-US">
                <a:solidFill>
                  <a:schemeClr val="bg1"/>
                </a:solidFill>
                <a:latin typeface="Calibri" pitchFamily="34" charset="0"/>
              </a:rPr>
              <a:t>49 analysis</a:t>
            </a:r>
          </a:p>
          <a:p>
            <a:pPr marL="285750" indent="-285750" defTabSz="457200">
              <a:buFont typeface="Arial" charset="0"/>
              <a:buChar char="•"/>
            </a:pPr>
            <a:r>
              <a:rPr lang="en-US">
                <a:solidFill>
                  <a:schemeClr val="bg1"/>
                </a:solidFill>
                <a:latin typeface="Calibri" pitchFamily="34" charset="0"/>
              </a:rPr>
              <a:t>Included TTU data</a:t>
            </a:r>
          </a:p>
          <a:p>
            <a:pPr marL="285750" indent="-285750" defTabSz="457200">
              <a:buFont typeface="Arial" charset="0"/>
              <a:buChar char="•"/>
            </a:pPr>
            <a:r>
              <a:rPr lang="en-US">
                <a:solidFill>
                  <a:schemeClr val="bg1"/>
                </a:solidFill>
                <a:latin typeface="Calibri" pitchFamily="34" charset="0"/>
              </a:rPr>
              <a:t>Increase are largest mesh 14° x 14°</a:t>
            </a:r>
          </a:p>
          <a:p>
            <a:pPr marL="285750" indent="-285750" defTabSz="457200">
              <a:buFont typeface="Arial" charset="0"/>
              <a:buChar char="•"/>
            </a:pPr>
            <a:r>
              <a:rPr lang="en-US">
                <a:solidFill>
                  <a:schemeClr val="bg1"/>
                </a:solidFill>
                <a:latin typeface="Calibri" pitchFamily="34" charset="0"/>
              </a:rPr>
              <a:t>TS winds extended out 10° from center</a:t>
            </a:r>
          </a:p>
          <a:p>
            <a:pPr marL="285750" indent="-285750" defTabSz="457200">
              <a:buFont typeface="Arial" charset="0"/>
              <a:buChar char="•"/>
            </a:pPr>
            <a:r>
              <a:rPr lang="en-US">
                <a:solidFill>
                  <a:schemeClr val="bg1"/>
                </a:solidFill>
                <a:latin typeface="Calibri" pitchFamily="34" charset="0"/>
              </a:rPr>
              <a:t>Destructive Potential Rating for Surge/Waves:  5.8 (out of 6) on 29 Oct.</a:t>
            </a:r>
          </a:p>
          <a:p>
            <a:pPr marL="285750" indent="-285750" defTabSz="457200">
              <a:buFont typeface="Arial" charset="0"/>
              <a:buChar char="•"/>
            </a:pPr>
            <a:r>
              <a:rPr lang="en-US">
                <a:solidFill>
                  <a:schemeClr val="bg1"/>
                </a:solidFill>
                <a:latin typeface="Calibri" pitchFamily="34" charset="0"/>
              </a:rPr>
              <a:t>Wind swath created and provided to FEMA for their HAZUS model</a:t>
            </a:r>
          </a:p>
          <a:p>
            <a:pPr marL="285750" indent="-285750" defTabSz="457200">
              <a:buFont typeface="Arial" charset="0"/>
              <a:buChar char="•"/>
            </a:pPr>
            <a:r>
              <a:rPr lang="en-US">
                <a:solidFill>
                  <a:schemeClr val="bg1"/>
                </a:solidFill>
                <a:latin typeface="Calibri" pitchFamily="34" charset="0"/>
              </a:rPr>
              <a:t>3 sec-gust swath created too</a:t>
            </a:r>
          </a:p>
        </p:txBody>
      </p:sp>
      <p:pic>
        <p:nvPicPr>
          <p:cNvPr id="128004" name="Picture 3" descr="AL182012_contour08_animation2.gif"/>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89638" y="2590800"/>
            <a:ext cx="2884487" cy="3149600"/>
          </a:xfrm>
          <a:prstGeom prst="rect">
            <a:avLst/>
          </a:prstGeom>
          <a:noFill/>
          <a:ln w="9525">
            <a:noFill/>
            <a:miter lim="800000"/>
            <a:headEnd/>
            <a:tailEnd/>
          </a:ln>
        </p:spPr>
      </p:pic>
      <p:sp>
        <p:nvSpPr>
          <p:cNvPr id="128005" name="TextBox 4"/>
          <p:cNvSpPr txBox="1">
            <a:spLocks noChangeArrowheads="1"/>
          </p:cNvSpPr>
          <p:nvPr/>
        </p:nvSpPr>
        <p:spPr bwMode="auto">
          <a:xfrm>
            <a:off x="138113" y="4725988"/>
            <a:ext cx="8562975" cy="2030412"/>
          </a:xfrm>
          <a:prstGeom prst="rect">
            <a:avLst/>
          </a:prstGeom>
          <a:noFill/>
          <a:ln w="9525">
            <a:noFill/>
            <a:miter lim="800000"/>
            <a:headEnd/>
            <a:tailEnd/>
          </a:ln>
        </p:spPr>
        <p:txBody>
          <a:bodyPr>
            <a:spAutoFit/>
          </a:bodyPr>
          <a:lstStyle/>
          <a:p>
            <a:pPr defTabSz="457200"/>
            <a:r>
              <a:rPr lang="en-US">
                <a:solidFill>
                  <a:schemeClr val="bg1"/>
                </a:solidFill>
                <a:latin typeface="Calibri" pitchFamily="34" charset="0"/>
              </a:rPr>
              <a:t>In the news…..</a:t>
            </a:r>
          </a:p>
          <a:p>
            <a:pPr defTabSz="457200"/>
            <a:r>
              <a:rPr lang="en-US" sz="1200">
                <a:solidFill>
                  <a:schemeClr val="bg1"/>
                </a:solidFill>
                <a:latin typeface="Calibri" pitchFamily="34" charset="0"/>
              </a:rPr>
              <a:t>http://online.wsj.com/article/AP5cb03ee1ba44413880d97659ab70ef37.html</a:t>
            </a:r>
          </a:p>
          <a:p>
            <a:pPr defTabSz="457200"/>
            <a:r>
              <a:rPr lang="en-US" sz="1200">
                <a:solidFill>
                  <a:schemeClr val="bg1"/>
                </a:solidFill>
                <a:latin typeface="Calibri" pitchFamily="34" charset="0"/>
              </a:rPr>
              <a:t>http://www.wunderground.com/blog/JeffMasters/article.html?entrynum=2275</a:t>
            </a:r>
          </a:p>
          <a:p>
            <a:pPr defTabSz="457200"/>
            <a:r>
              <a:rPr lang="en-US" sz="1200">
                <a:solidFill>
                  <a:schemeClr val="bg1"/>
                </a:solidFill>
                <a:latin typeface="Calibri" pitchFamily="34" charset="0"/>
              </a:rPr>
              <a:t>http://www.royalgazette.com/article/20121030/BUSINESS04/710309949</a:t>
            </a:r>
          </a:p>
          <a:p>
            <a:pPr defTabSz="457200"/>
            <a:r>
              <a:rPr lang="en-US" sz="1200">
                <a:solidFill>
                  <a:schemeClr val="bg1"/>
                </a:solidFill>
                <a:latin typeface="Calibri" pitchFamily="34" charset="0"/>
              </a:rPr>
              <a:t>http://www.businessinsider.com/experts-see-record-destructive-potential-in-hurricane-sandy-2012-10</a:t>
            </a:r>
          </a:p>
          <a:p>
            <a:pPr defTabSz="457200"/>
            <a:r>
              <a:rPr lang="en-US" sz="1200">
                <a:solidFill>
                  <a:schemeClr val="bg1"/>
                </a:solidFill>
                <a:latin typeface="Calibri" pitchFamily="34" charset="0"/>
              </a:rPr>
              <a:t>http://www.ibtimes.com/hurricane-sandy-meteorologically-mind-boggling-headed-atlantic-city-855295</a:t>
            </a:r>
          </a:p>
          <a:p>
            <a:pPr defTabSz="457200"/>
            <a:r>
              <a:rPr lang="en-US" sz="1200">
                <a:solidFill>
                  <a:schemeClr val="bg1"/>
                </a:solidFill>
                <a:latin typeface="Calibri" pitchFamily="34" charset="0"/>
              </a:rPr>
              <a:t>http://www.dailymail.co.uk/news/worldnews/article-2227487/Hurricane-Sandy-Storm-WAS-powerful-Hurricane-Katrina.html</a:t>
            </a:r>
          </a:p>
          <a:p>
            <a:pPr defTabSz="457200"/>
            <a:r>
              <a:rPr lang="en-US" sz="1200">
                <a:solidFill>
                  <a:schemeClr val="bg1"/>
                </a:solidFill>
                <a:latin typeface="Calibri" pitchFamily="34" charset="0"/>
              </a:rPr>
              <a:t>http://www.washingtonpost.com/blogs/capital-weather-gang/post/sandy-packed-more-total-energy-than-katrina-at-landfall/2012/11/02/baa4e3c4-24f4-11e2-ac85-e669876c6a24_blog.html</a:t>
            </a:r>
          </a:p>
          <a:p>
            <a:pPr defTabSz="457200"/>
            <a:r>
              <a:rPr lang="en-US" sz="1200">
                <a:solidFill>
                  <a:schemeClr val="bg1"/>
                </a:solidFill>
                <a:latin typeface="Calibri" pitchFamily="34" charset="0"/>
              </a:rPr>
              <a:t>http://www.geologyinmotion.com/2012/11/hurricane-sandy-and-baroclinic.html</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p:cNvSpPr>
          <p:nvPr>
            <p:ph type="title"/>
          </p:nvPr>
        </p:nvSpPr>
        <p:spPr>
          <a:xfrm>
            <a:off x="381000" y="2743200"/>
            <a:ext cx="8229600" cy="1143000"/>
          </a:xfrm>
        </p:spPr>
        <p:txBody>
          <a:bodyPr/>
          <a:lstStyle/>
          <a:p>
            <a:r>
              <a:rPr lang="en-US" smtClean="0"/>
              <a:t>HWRF Modeling</a:t>
            </a: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p:cNvSpPr>
          <p:nvPr>
            <p:ph type="title"/>
          </p:nvPr>
        </p:nvSpPr>
        <p:spPr>
          <a:xfrm>
            <a:off x="381000" y="2667000"/>
            <a:ext cx="8229600" cy="1143000"/>
          </a:xfrm>
        </p:spPr>
        <p:txBody>
          <a:bodyPr/>
          <a:lstStyle/>
          <a:p>
            <a:r>
              <a:rPr lang="en-US" smtClean="0"/>
              <a:t>HEDAS</a:t>
            </a: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3" name="Picture 2"/>
          <p:cNvPicPr>
            <a:picLocks noChangeAspect="1" noChangeArrowheads="1"/>
          </p:cNvPicPr>
          <p:nvPr/>
        </p:nvPicPr>
        <p:blipFill>
          <a:blip r:embed="rId2"/>
          <a:srcRect/>
          <a:stretch>
            <a:fillRect/>
          </a:stretch>
        </p:blipFill>
        <p:spPr bwMode="auto">
          <a:xfrm>
            <a:off x="2160588" y="1285875"/>
            <a:ext cx="4822825" cy="4822825"/>
          </a:xfrm>
          <a:prstGeom prst="rect">
            <a:avLst/>
          </a:prstGeom>
          <a:noFill/>
          <a:ln w="12700">
            <a:noFill/>
            <a:miter lim="800000"/>
            <a:headEnd/>
            <a:tailEnd/>
          </a:ln>
        </p:spPr>
      </p:pic>
      <p:sp>
        <p:nvSpPr>
          <p:cNvPr id="131074" name="Rectangle 3"/>
          <p:cNvSpPr>
            <a:spLocks/>
          </p:cNvSpPr>
          <p:nvPr/>
        </p:nvSpPr>
        <p:spPr bwMode="auto">
          <a:xfrm>
            <a:off x="0" y="142875"/>
            <a:ext cx="9134475" cy="919163"/>
          </a:xfrm>
          <a:prstGeom prst="rect">
            <a:avLst/>
          </a:prstGeom>
          <a:noFill/>
          <a:ln w="12700">
            <a:noFill/>
            <a:miter lim="800000"/>
            <a:headEnd/>
            <a:tailEnd/>
          </a:ln>
        </p:spPr>
        <p:txBody>
          <a:bodyPr lIns="0" tIns="0" rIns="0" bIns="0" anchor="ctr"/>
          <a:lstStyle/>
          <a:p>
            <a:pPr algn="ctr" defTabSz="642938"/>
            <a:r>
              <a:rPr lang="en-US" sz="3000">
                <a:cs typeface="Arial" charset="0"/>
                <a:sym typeface="Arial" charset="0"/>
              </a:rPr>
              <a:t>Up to 37% improvement in track forecasts over operational model</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2"/>
          <p:cNvPicPr>
            <a:picLocks noChangeAspect="1" noChangeArrowheads="1"/>
          </p:cNvPicPr>
          <p:nvPr/>
        </p:nvPicPr>
        <p:blipFill>
          <a:blip r:embed="rId2"/>
          <a:srcRect/>
          <a:stretch>
            <a:fillRect/>
          </a:stretch>
        </p:blipFill>
        <p:spPr bwMode="auto">
          <a:xfrm>
            <a:off x="4572000" y="914400"/>
            <a:ext cx="3990975" cy="5934075"/>
          </a:xfrm>
          <a:prstGeom prst="rect">
            <a:avLst/>
          </a:prstGeom>
          <a:noFill/>
          <a:ln w="12700">
            <a:noFill/>
            <a:miter lim="800000"/>
            <a:headEnd/>
            <a:tailEnd/>
          </a:ln>
        </p:spPr>
      </p:pic>
      <p:pic>
        <p:nvPicPr>
          <p:cNvPr id="132098" name="Picture 3"/>
          <p:cNvPicPr>
            <a:picLocks noChangeAspect="1" noChangeArrowheads="1"/>
          </p:cNvPicPr>
          <p:nvPr/>
        </p:nvPicPr>
        <p:blipFill>
          <a:blip r:embed="rId3"/>
          <a:srcRect/>
          <a:stretch>
            <a:fillRect/>
          </a:stretch>
        </p:blipFill>
        <p:spPr bwMode="auto">
          <a:xfrm>
            <a:off x="473075" y="914400"/>
            <a:ext cx="3983038" cy="5934075"/>
          </a:xfrm>
          <a:prstGeom prst="rect">
            <a:avLst/>
          </a:prstGeom>
          <a:noFill/>
          <a:ln w="12700">
            <a:noFill/>
            <a:miter lim="800000"/>
            <a:headEnd/>
            <a:tailEnd/>
          </a:ln>
        </p:spPr>
      </p:pic>
      <p:sp>
        <p:nvSpPr>
          <p:cNvPr id="132099" name="Rectangle 4"/>
          <p:cNvSpPr>
            <a:spLocks/>
          </p:cNvSpPr>
          <p:nvPr/>
        </p:nvSpPr>
        <p:spPr bwMode="auto">
          <a:xfrm>
            <a:off x="914400" y="228600"/>
            <a:ext cx="6962775" cy="436563"/>
          </a:xfrm>
          <a:prstGeom prst="rect">
            <a:avLst/>
          </a:prstGeom>
          <a:noFill/>
          <a:ln w="12700">
            <a:noFill/>
            <a:miter lim="800000"/>
            <a:headEnd/>
            <a:tailEnd/>
          </a:ln>
        </p:spPr>
        <p:txBody>
          <a:bodyPr lIns="0" tIns="0" rIns="0" bIns="0" anchor="ctr"/>
          <a:lstStyle/>
          <a:p>
            <a:pPr algn="ctr" defTabSz="642938"/>
            <a:r>
              <a:rPr lang="en-US" sz="2500">
                <a:latin typeface="Gill Sans"/>
                <a:sym typeface="Gill Sans"/>
              </a:rPr>
              <a:t>HEDAS forecasts seemingly more consistent than operational ones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1" name="Picture 2"/>
          <p:cNvPicPr>
            <a:picLocks noChangeAspect="1" noChangeArrowheads="1"/>
          </p:cNvPicPr>
          <p:nvPr/>
        </p:nvPicPr>
        <p:blipFill>
          <a:blip r:embed="rId2"/>
          <a:srcRect/>
          <a:stretch>
            <a:fillRect/>
          </a:stretch>
        </p:blipFill>
        <p:spPr bwMode="auto">
          <a:xfrm>
            <a:off x="2160588" y="1017588"/>
            <a:ext cx="4822825" cy="4822825"/>
          </a:xfrm>
          <a:prstGeom prst="rect">
            <a:avLst/>
          </a:prstGeom>
          <a:noFill/>
          <a:ln w="12700">
            <a:noFill/>
            <a:miter lim="800000"/>
            <a:headEnd/>
            <a:tailEnd/>
          </a:ln>
        </p:spPr>
      </p:pic>
      <p:sp>
        <p:nvSpPr>
          <p:cNvPr id="133122" name="Rectangle 3"/>
          <p:cNvSpPr>
            <a:spLocks/>
          </p:cNvSpPr>
          <p:nvPr/>
        </p:nvSpPr>
        <p:spPr bwMode="auto">
          <a:xfrm>
            <a:off x="2411413" y="258763"/>
            <a:ext cx="4313237" cy="492125"/>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Mixed results for intensity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5"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43125" y="3276600"/>
            <a:ext cx="4943475" cy="3276600"/>
          </a:xfrm>
          <a:prstGeom prst="rect">
            <a:avLst/>
          </a:prstGeom>
          <a:noFill/>
          <a:ln w="12700">
            <a:noFill/>
            <a:miter lim="800000"/>
            <a:headEnd/>
            <a:tailEnd/>
          </a:ln>
        </p:spPr>
      </p:pic>
      <p:pic>
        <p:nvPicPr>
          <p:cNvPr id="13414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43125" y="0"/>
            <a:ext cx="4943475" cy="3514725"/>
          </a:xfrm>
          <a:prstGeom prst="rect">
            <a:avLst/>
          </a:prstGeom>
          <a:noFill/>
          <a:ln w="12700">
            <a:noFill/>
            <a:miter lim="800000"/>
            <a:headEnd/>
            <a:tailEnd/>
          </a:ln>
        </p:spPr>
      </p:pic>
      <p:sp>
        <p:nvSpPr>
          <p:cNvPr id="134147" name="Rectangle 4"/>
          <p:cNvSpPr>
            <a:spLocks/>
          </p:cNvSpPr>
          <p:nvPr/>
        </p:nvSpPr>
        <p:spPr bwMode="auto">
          <a:xfrm>
            <a:off x="169863" y="1616075"/>
            <a:ext cx="1887537" cy="3135313"/>
          </a:xfrm>
          <a:prstGeom prst="rect">
            <a:avLst/>
          </a:prstGeom>
          <a:noFill/>
          <a:ln w="12700">
            <a:noFill/>
            <a:miter lim="800000"/>
            <a:headEnd/>
            <a:tailEnd/>
          </a:ln>
        </p:spPr>
        <p:txBody>
          <a:bodyPr lIns="0" tIns="0" rIns="0" bIns="0" anchor="ctr"/>
          <a:lstStyle/>
          <a:p>
            <a:pPr algn="ctr" defTabSz="642938"/>
            <a:r>
              <a:rPr lang="en-US" sz="3000">
                <a:latin typeface="Gill Sans"/>
                <a:sym typeface="Gill Sans"/>
              </a:rPr>
              <a:t>HEDAS forecasts had less of a high bias than operational forecasts</a:t>
            </a:r>
          </a:p>
        </p:txBody>
      </p:sp>
      <p:sp>
        <p:nvSpPr>
          <p:cNvPr id="134148" name="Rectangle 5"/>
          <p:cNvSpPr>
            <a:spLocks/>
          </p:cNvSpPr>
          <p:nvPr/>
        </p:nvSpPr>
        <p:spPr bwMode="auto">
          <a:xfrm>
            <a:off x="7162800" y="1397000"/>
            <a:ext cx="1963738" cy="3571875"/>
          </a:xfrm>
          <a:prstGeom prst="rect">
            <a:avLst/>
          </a:prstGeom>
          <a:noFill/>
          <a:ln w="12700">
            <a:noFill/>
            <a:miter lim="800000"/>
            <a:headEnd/>
            <a:tailEnd/>
          </a:ln>
        </p:spPr>
        <p:txBody>
          <a:bodyPr lIns="0" tIns="0" rIns="0" bIns="0" anchor="ctr"/>
          <a:lstStyle/>
          <a:p>
            <a:pPr algn="ctr" defTabSz="642938"/>
            <a:r>
              <a:rPr lang="en-US" sz="3000">
                <a:latin typeface="Gill Sans"/>
                <a:sym typeface="Gill Sans"/>
              </a:rPr>
              <a:t>HEDAS forecasts seemingly more consistent than operational forecasts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69" name="Picture 2"/>
          <p:cNvPicPr>
            <a:picLocks noChangeAspect="1" noChangeArrowheads="1"/>
          </p:cNvPicPr>
          <p:nvPr/>
        </p:nvPicPr>
        <p:blipFill>
          <a:blip r:embed="rId2"/>
          <a:srcRect/>
          <a:stretch>
            <a:fillRect/>
          </a:stretch>
        </p:blipFill>
        <p:spPr bwMode="auto">
          <a:xfrm>
            <a:off x="2160588" y="731838"/>
            <a:ext cx="4822825" cy="4822825"/>
          </a:xfrm>
          <a:prstGeom prst="rect">
            <a:avLst/>
          </a:prstGeom>
          <a:noFill/>
          <a:ln w="12700">
            <a:noFill/>
            <a:miter lim="800000"/>
            <a:headEnd/>
            <a:tailEnd/>
          </a:ln>
        </p:spPr>
      </p:pic>
      <p:sp>
        <p:nvSpPr>
          <p:cNvPr id="135170" name="Rectangle 3"/>
          <p:cNvSpPr>
            <a:spLocks/>
          </p:cNvSpPr>
          <p:nvPr/>
        </p:nvSpPr>
        <p:spPr bwMode="auto">
          <a:xfrm>
            <a:off x="1420813" y="187325"/>
            <a:ext cx="6292850" cy="492125"/>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IKE calculated using wind speed radii</a:t>
            </a:r>
          </a:p>
        </p:txBody>
      </p:sp>
      <p:sp>
        <p:nvSpPr>
          <p:cNvPr id="135171" name="Rectangle 4"/>
          <p:cNvSpPr>
            <a:spLocks/>
          </p:cNvSpPr>
          <p:nvPr/>
        </p:nvSpPr>
        <p:spPr bwMode="auto">
          <a:xfrm>
            <a:off x="-1588" y="5768975"/>
            <a:ext cx="9134476" cy="919163"/>
          </a:xfrm>
          <a:prstGeom prst="rect">
            <a:avLst/>
          </a:prstGeom>
          <a:noFill/>
          <a:ln w="12700">
            <a:noFill/>
            <a:miter lim="800000"/>
            <a:headEnd/>
            <a:tailEnd/>
          </a:ln>
        </p:spPr>
        <p:txBody>
          <a:bodyPr lIns="0" tIns="0" rIns="0" bIns="0" anchor="ctr"/>
          <a:lstStyle/>
          <a:p>
            <a:pPr algn="ctr" defTabSz="642938"/>
            <a:r>
              <a:rPr lang="en-US" sz="3000">
                <a:cs typeface="Arial" charset="0"/>
                <a:sym typeface="Arial" charset="0"/>
              </a:rPr>
              <a:t>HEDAS forecasts had a consistently larger/stronger storm than operational forecasts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36194"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36195"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2012102600</a:t>
            </a:r>
          </a:p>
        </p:txBody>
      </p:sp>
      <p:pic>
        <p:nvPicPr>
          <p:cNvPr id="136196"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36197"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37218"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37219"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2012102612</a:t>
            </a:r>
          </a:p>
        </p:txBody>
      </p:sp>
      <p:pic>
        <p:nvPicPr>
          <p:cNvPr id="137220"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37221"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Box 4"/>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121027H2</a:t>
            </a:r>
          </a:p>
        </p:txBody>
      </p:sp>
      <p:pic>
        <p:nvPicPr>
          <p:cNvPr id="80898" name="Picture 7" descr="20121028.0000.goes-13.shear.wind.cimss.x.jpg"/>
          <p:cNvPicPr>
            <a:picLocks noChangeAspect="1"/>
          </p:cNvPicPr>
          <p:nvPr/>
        </p:nvPicPr>
        <p:blipFill>
          <a:blip r:embed="rId2"/>
          <a:srcRect/>
          <a:stretch>
            <a:fillRect/>
          </a:stretch>
        </p:blipFill>
        <p:spPr bwMode="auto">
          <a:xfrm>
            <a:off x="1600200" y="1371600"/>
            <a:ext cx="5715000" cy="4318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1"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38242"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38243"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2012102700</a:t>
            </a:r>
          </a:p>
        </p:txBody>
      </p:sp>
      <p:pic>
        <p:nvPicPr>
          <p:cNvPr id="138244"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38245"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3926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39267"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2012102800</a:t>
            </a:r>
          </a:p>
        </p:txBody>
      </p:sp>
      <p:pic>
        <p:nvPicPr>
          <p:cNvPr id="139268"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39269"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9"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4029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40291"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2012102812</a:t>
            </a:r>
          </a:p>
        </p:txBody>
      </p:sp>
      <p:pic>
        <p:nvPicPr>
          <p:cNvPr id="140292"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40293"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41314"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41315"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2012102900</a:t>
            </a:r>
          </a:p>
        </p:txBody>
      </p:sp>
      <p:pic>
        <p:nvPicPr>
          <p:cNvPr id="141316"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41317"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7050" y="93663"/>
            <a:ext cx="3678238" cy="2759075"/>
          </a:xfrm>
          <a:prstGeom prst="rect">
            <a:avLst/>
          </a:prstGeom>
          <a:noFill/>
          <a:ln w="12700">
            <a:noFill/>
            <a:miter lim="800000"/>
            <a:headEnd/>
            <a:tailEnd/>
          </a:ln>
        </p:spPr>
      </p:pic>
      <p:pic>
        <p:nvPicPr>
          <p:cNvPr id="142338"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5350" y="93663"/>
            <a:ext cx="3679825" cy="2759075"/>
          </a:xfrm>
          <a:prstGeom prst="rect">
            <a:avLst/>
          </a:prstGeom>
          <a:noFill/>
          <a:ln w="12700">
            <a:noFill/>
            <a:miter lim="800000"/>
            <a:headEnd/>
            <a:tailEnd/>
          </a:ln>
        </p:spPr>
      </p:pic>
      <p:sp>
        <p:nvSpPr>
          <p:cNvPr id="142339" name="Rectangle 4"/>
          <p:cNvSpPr>
            <a:spLocks/>
          </p:cNvSpPr>
          <p:nvPr/>
        </p:nvSpPr>
        <p:spPr bwMode="auto">
          <a:xfrm>
            <a:off x="3484563" y="2894013"/>
            <a:ext cx="2166937" cy="490537"/>
          </a:xfrm>
          <a:prstGeom prst="rect">
            <a:avLst/>
          </a:prstGeom>
          <a:noFill/>
          <a:ln w="12700">
            <a:noFill/>
            <a:miter lim="800000"/>
            <a:headEnd/>
            <a:tailEnd/>
          </a:ln>
        </p:spPr>
        <p:txBody>
          <a:bodyPr wrap="none" lIns="0" tIns="0" rIns="0" bIns="0" anchor="ctr">
            <a:spAutoFit/>
          </a:bodyPr>
          <a:lstStyle/>
          <a:p>
            <a:pPr algn="ctr" defTabSz="642938"/>
            <a:r>
              <a:rPr lang="en-US" sz="3000">
                <a:cs typeface="Arial" charset="0"/>
                <a:sym typeface="Arial" charset="0"/>
              </a:rPr>
              <a:t>2012102912</a:t>
            </a:r>
          </a:p>
        </p:txBody>
      </p:sp>
      <p:pic>
        <p:nvPicPr>
          <p:cNvPr id="142340"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 y="3416300"/>
            <a:ext cx="3678238" cy="2759075"/>
          </a:xfrm>
          <a:prstGeom prst="rect">
            <a:avLst/>
          </a:prstGeom>
          <a:noFill/>
          <a:ln w="12700">
            <a:noFill/>
            <a:miter lim="800000"/>
            <a:headEnd/>
            <a:tailEnd/>
          </a:ln>
        </p:spPr>
      </p:pic>
      <p:pic>
        <p:nvPicPr>
          <p:cNvPr id="142341"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05350" y="3416300"/>
            <a:ext cx="3679825" cy="2759075"/>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1828800"/>
            <a:ext cx="7772400" cy="1771650"/>
          </a:xfrm>
        </p:spPr>
        <p:txBody>
          <a:bodyPr>
            <a:normAutofit fontScale="90000"/>
          </a:bodyPr>
          <a:lstStyle/>
          <a:p>
            <a:r>
              <a:rPr lang="en-US" sz="4000" smtClean="0">
                <a:solidFill>
                  <a:srgbClr val="C00000"/>
                </a:solidFill>
              </a:rPr>
              <a:t>Operational HWRF Parallel run with TDR assimilation for Hurricane Sandy</a:t>
            </a:r>
          </a:p>
        </p:txBody>
      </p:sp>
      <p:sp>
        <p:nvSpPr>
          <p:cNvPr id="3" name="Subtitle 2"/>
          <p:cNvSpPr>
            <a:spLocks noGrp="1"/>
          </p:cNvSpPr>
          <p:nvPr>
            <p:ph type="subTitle" idx="4294967295"/>
          </p:nvPr>
        </p:nvSpPr>
        <p:spPr>
          <a:xfrm>
            <a:off x="1371600" y="4038600"/>
            <a:ext cx="6400800" cy="1752600"/>
          </a:xfrm>
        </p:spPr>
        <p:txBody>
          <a:bodyPr>
            <a:normAutofit/>
          </a:bodyPr>
          <a:lstStyle/>
          <a:p>
            <a:pPr marL="0" indent="0" algn="ctr">
              <a:buFont typeface="Arial" charset="0"/>
              <a:buNone/>
            </a:pPr>
            <a:r>
              <a:rPr lang="en-US" smtClean="0">
                <a:solidFill>
                  <a:srgbClr val="0000FF"/>
                </a:solidFill>
              </a:rPr>
              <a:t>Mingjing Tong and Vijay Tallapragada</a:t>
            </a:r>
          </a:p>
          <a:p>
            <a:pPr marL="0" indent="0" algn="ctr">
              <a:buFont typeface="Arial" charset="0"/>
              <a:buNone/>
            </a:pPr>
            <a:r>
              <a:rPr lang="en-US" smtClean="0">
                <a:solidFill>
                  <a:srgbClr val="0000FF"/>
                </a:solidFill>
              </a:rPr>
              <a:t> </a:t>
            </a:r>
            <a:r>
              <a:rPr lang="en-US" sz="1800" smtClean="0">
                <a:solidFill>
                  <a:srgbClr val="0000FF"/>
                </a:solidFill>
              </a:rPr>
              <a:t>Environmental Modeling Center (EMC) </a:t>
            </a:r>
          </a:p>
          <a:p>
            <a:pPr marL="0" indent="0" algn="ctr">
              <a:lnSpc>
                <a:spcPct val="93000"/>
              </a:lnSpc>
              <a:buClr>
                <a:srgbClr val="000000"/>
              </a:buClr>
              <a:buFont typeface="Arial" charset="0"/>
              <a:buNone/>
            </a:pPr>
            <a:r>
              <a:rPr lang="en-US" sz="1800" smtClean="0">
                <a:solidFill>
                  <a:srgbClr val="0000FF"/>
                </a:solidFill>
              </a:rPr>
              <a:t>NCEP/NOAA/NWS, College Park, MD, USA</a:t>
            </a:r>
          </a:p>
          <a:p>
            <a:pPr marL="0" indent="0" algn="ctr">
              <a:buFont typeface="Arial" charset="0"/>
              <a:buNone/>
            </a:pPr>
            <a:endParaRPr lang="en-US" smtClean="0">
              <a:solidFill>
                <a:srgbClr val="898989"/>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idx="4294967295"/>
          </p:nvPr>
        </p:nvSpPr>
        <p:spPr>
          <a:xfrm>
            <a:off x="457200" y="152400"/>
            <a:ext cx="8229600" cy="1143000"/>
          </a:xfrm>
        </p:spPr>
        <p:txBody>
          <a:bodyPr/>
          <a:lstStyle/>
          <a:p>
            <a:r>
              <a:rPr lang="en-US" sz="3600" smtClean="0"/>
              <a:t>Assimilation System</a:t>
            </a:r>
          </a:p>
        </p:txBody>
      </p:sp>
      <p:sp>
        <p:nvSpPr>
          <p:cNvPr id="145411" name="TextBox 4"/>
          <p:cNvSpPr txBox="1">
            <a:spLocks noChangeArrowheads="1"/>
          </p:cNvSpPr>
          <p:nvPr/>
        </p:nvSpPr>
        <p:spPr bwMode="auto">
          <a:xfrm>
            <a:off x="762000" y="1295400"/>
            <a:ext cx="7772400" cy="4770438"/>
          </a:xfrm>
          <a:prstGeom prst="rect">
            <a:avLst/>
          </a:prstGeom>
          <a:noFill/>
          <a:ln w="9525">
            <a:noFill/>
            <a:miter lim="800000"/>
            <a:headEnd/>
            <a:tailEnd/>
          </a:ln>
        </p:spPr>
        <p:txBody>
          <a:bodyPr>
            <a:spAutoFit/>
          </a:bodyPr>
          <a:lstStyle/>
          <a:p>
            <a:pPr marL="342900" indent="-342900">
              <a:buFont typeface="Wingdings" pitchFamily="2" charset="2"/>
              <a:buChar char="v"/>
            </a:pPr>
            <a:r>
              <a:rPr lang="en-US" sz="1600" b="1">
                <a:latin typeface="Arial Unicode MS" pitchFamily="34" charset="-128"/>
                <a:ea typeface="Arial Unicode MS" pitchFamily="34" charset="-128"/>
                <a:cs typeface="Arial Unicode MS" pitchFamily="34" charset="-128"/>
              </a:rPr>
              <a:t>Data assimilation scheme:</a:t>
            </a:r>
          </a:p>
          <a:p>
            <a:pPr marL="342900" indent="-342900">
              <a:buFont typeface="Arial" charset="0"/>
              <a:buChar char="•"/>
            </a:pPr>
            <a:r>
              <a:rPr lang="en-US" sz="1600">
                <a:latin typeface="Calibri" pitchFamily="34" charset="0"/>
                <a:cs typeface="Arial" charset="0"/>
              </a:rPr>
              <a:t> One-way GSI-ensemble hybrid using ensemble from global hybrid system</a:t>
            </a:r>
          </a:p>
          <a:p>
            <a:pPr marL="342900" indent="-342900">
              <a:buFont typeface="Arial" charset="0"/>
              <a:buChar char="•"/>
            </a:pPr>
            <a:r>
              <a:rPr lang="en-US" sz="1600">
                <a:latin typeface="Calibri" pitchFamily="34" charset="0"/>
                <a:cs typeface="Arial" charset="0"/>
              </a:rPr>
              <a:t> Cold start from GDAS (Global Data Assimilation System) forecast with relocation</a:t>
            </a:r>
          </a:p>
          <a:p>
            <a:pPr marL="342900" indent="-342900">
              <a:buFont typeface="Arial" charset="0"/>
              <a:buChar char="•"/>
            </a:pPr>
            <a:r>
              <a:rPr lang="en-US" sz="1600">
                <a:latin typeface="Calibri" pitchFamily="34" charset="0"/>
                <a:cs typeface="Arial" charset="0"/>
              </a:rPr>
              <a:t> Observations assimilated every 6 hours</a:t>
            </a:r>
          </a:p>
          <a:p>
            <a:pPr marL="342900" indent="-342900">
              <a:buFont typeface="Arial" charset="0"/>
              <a:buChar char="•"/>
            </a:pPr>
            <a:r>
              <a:rPr lang="en-US" sz="1600">
                <a:latin typeface="Calibri" pitchFamily="34" charset="0"/>
                <a:cs typeface="Arial" charset="0"/>
              </a:rPr>
              <a:t> Vortex initialization before data assimilation</a:t>
            </a:r>
          </a:p>
          <a:p>
            <a:pPr marL="342900" indent="-342900">
              <a:buFont typeface="Arial" charset="0"/>
              <a:buNone/>
            </a:pPr>
            <a:endParaRPr lang="en-US" sz="1600">
              <a:latin typeface="Calibri" pitchFamily="34" charset="0"/>
              <a:cs typeface="Arial" charset="0"/>
            </a:endParaRPr>
          </a:p>
          <a:p>
            <a:pPr marL="342900" indent="-342900">
              <a:buFont typeface="Wingdings" pitchFamily="2" charset="2"/>
              <a:buChar char="v"/>
            </a:pPr>
            <a:r>
              <a:rPr lang="en-US" sz="1600" b="1">
                <a:cs typeface="Arial" charset="0"/>
              </a:rPr>
              <a:t>TDR data assimilation update:</a:t>
            </a:r>
          </a:p>
          <a:p>
            <a:pPr marL="342900" indent="-342900">
              <a:buFontTx/>
              <a:buChar char="•"/>
            </a:pPr>
            <a:r>
              <a:rPr lang="en-US" sz="1600">
                <a:cs typeface="Arial" charset="0"/>
              </a:rPr>
              <a:t>Modified cross error check, so that data with innovation (o-f) greater than 20 m/s are rejected</a:t>
            </a:r>
          </a:p>
          <a:p>
            <a:pPr marL="342900" indent="-342900">
              <a:buFontTx/>
              <a:buChar char="•"/>
            </a:pPr>
            <a:r>
              <a:rPr lang="en-US" sz="1600">
                <a:cs typeface="Arial" charset="0"/>
              </a:rPr>
              <a:t>Retuned observation error, so that the error gradually increases as o-f increases</a:t>
            </a:r>
          </a:p>
          <a:p>
            <a:pPr marL="342900" indent="-342900">
              <a:buFontTx/>
              <a:buChar char="•"/>
            </a:pPr>
            <a:r>
              <a:rPr lang="en-US" sz="1600">
                <a:cs typeface="Arial" charset="0"/>
              </a:rPr>
              <a:t>To deal with asynchronism of TDR data, FGAT</a:t>
            </a:r>
            <a:r>
              <a:rPr lang="en-US" sz="1600">
                <a:solidFill>
                  <a:srgbClr val="0000CC"/>
                </a:solidFill>
                <a:cs typeface="Arial" charset="0"/>
              </a:rPr>
              <a:t>*</a:t>
            </a:r>
            <a:r>
              <a:rPr lang="en-US" sz="1600">
                <a:cs typeface="Arial" charset="0"/>
              </a:rPr>
              <a:t> (First Guess at Appreciated Time) is used</a:t>
            </a:r>
          </a:p>
          <a:p>
            <a:pPr marL="342900" indent="-342900">
              <a:buFontTx/>
              <a:buChar char="•"/>
            </a:pPr>
            <a:r>
              <a:rPr lang="en-US" sz="1600">
                <a:cs typeface="Arial" charset="0"/>
              </a:rPr>
              <a:t>Assimilation time window – analysis time ±3 hours</a:t>
            </a:r>
          </a:p>
          <a:p>
            <a:pPr marL="342900" indent="-342900">
              <a:buFontTx/>
              <a:buChar char="•"/>
            </a:pPr>
            <a:r>
              <a:rPr lang="en-US" sz="1600">
                <a:cs typeface="Arial" charset="0"/>
              </a:rPr>
              <a:t>Data thinned at 9 km resolution</a:t>
            </a:r>
          </a:p>
          <a:p>
            <a:pPr marL="342900" indent="-342900">
              <a:buFontTx/>
              <a:buChar char="•"/>
            </a:pPr>
            <a:r>
              <a:rPr lang="en-US" sz="1600">
                <a:cs typeface="Arial" charset="0"/>
              </a:rPr>
              <a:t>Reject data dump, if located at the ends of the assimilation window</a:t>
            </a:r>
          </a:p>
          <a:p>
            <a:pPr marL="342900" indent="-342900"/>
            <a:endParaRPr lang="en-US" sz="1600">
              <a:cs typeface="Arial" charset="0"/>
            </a:endParaRPr>
          </a:p>
          <a:p>
            <a:pPr marL="342900" indent="-342900">
              <a:buFont typeface="Wingdings" pitchFamily="2" charset="2"/>
              <a:buChar char="v"/>
            </a:pPr>
            <a:r>
              <a:rPr lang="en-US" sz="1600" b="1">
                <a:cs typeface="Arial" charset="0"/>
              </a:rPr>
              <a:t>Other data assimilated:</a:t>
            </a:r>
          </a:p>
          <a:p>
            <a:pPr marL="342900" indent="-342900">
              <a:buFontTx/>
              <a:buChar char="•"/>
            </a:pPr>
            <a:r>
              <a:rPr lang="en-US" sz="1600">
                <a:cs typeface="Arial" charset="0"/>
              </a:rPr>
              <a:t>All conventional data, except dropsonde wind within radius=max(111km, 3*RMW) and surface pressure data within vortex area </a:t>
            </a:r>
          </a:p>
        </p:txBody>
      </p: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Content Placeholder 10" descr="fig_ALAL2012_crtk.png"/>
          <p:cNvPicPr>
            <a:picLocks noGrp="1" noChangeAspect="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a:xfrm>
            <a:off x="4648200" y="808038"/>
            <a:ext cx="4038600" cy="2849562"/>
          </a:xfrm>
        </p:spPr>
      </p:pic>
      <p:pic>
        <p:nvPicPr>
          <p:cNvPr id="146435" name="Content Placeholder 8" descr="fig_ALAL2012_altk.pn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a:stretch>
            <a:fillRect/>
          </a:stretch>
        </p:blipFill>
        <p:spPr>
          <a:xfrm>
            <a:off x="457200" y="808038"/>
            <a:ext cx="4038600" cy="2849562"/>
          </a:xfrm>
        </p:spPr>
      </p:pic>
      <p:pic>
        <p:nvPicPr>
          <p:cNvPr id="146436" name="Content Placeholder 4" descr="fig_ALAL2012_tker.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67000" y="3670300"/>
            <a:ext cx="4038600" cy="2959100"/>
          </a:xfrm>
          <a:prstGeom prst="rect">
            <a:avLst/>
          </a:prstGeom>
          <a:noFill/>
          <a:ln w="9525">
            <a:noFill/>
            <a:miter lim="800000"/>
            <a:headEnd/>
            <a:tailEnd/>
          </a:ln>
        </p:spPr>
      </p:pic>
      <p:sp>
        <p:nvSpPr>
          <p:cNvPr id="146437" name="TextBox 4"/>
          <p:cNvSpPr txBox="1">
            <a:spLocks noChangeArrowheads="1"/>
          </p:cNvSpPr>
          <p:nvPr/>
        </p:nvSpPr>
        <p:spPr bwMode="auto">
          <a:xfrm>
            <a:off x="1676400" y="1154113"/>
            <a:ext cx="2133600" cy="369887"/>
          </a:xfrm>
          <a:prstGeom prst="rect">
            <a:avLst/>
          </a:prstGeom>
          <a:noFill/>
          <a:ln w="9525">
            <a:noFill/>
            <a:miter lim="800000"/>
            <a:headEnd/>
            <a:tailEnd/>
          </a:ln>
        </p:spPr>
        <p:txBody>
          <a:bodyPr>
            <a:spAutoFit/>
          </a:bodyPr>
          <a:lstStyle/>
          <a:p>
            <a:r>
              <a:rPr lang="en-US">
                <a:latin typeface="Calibri" pitchFamily="34" charset="0"/>
              </a:rPr>
              <a:t>Along track error</a:t>
            </a:r>
          </a:p>
        </p:txBody>
      </p:sp>
      <p:sp>
        <p:nvSpPr>
          <p:cNvPr id="146438" name="TextBox 5"/>
          <p:cNvSpPr txBox="1">
            <a:spLocks noChangeArrowheads="1"/>
          </p:cNvSpPr>
          <p:nvPr/>
        </p:nvSpPr>
        <p:spPr bwMode="auto">
          <a:xfrm>
            <a:off x="5943600" y="1154113"/>
            <a:ext cx="2133600" cy="369887"/>
          </a:xfrm>
          <a:prstGeom prst="rect">
            <a:avLst/>
          </a:prstGeom>
          <a:noFill/>
          <a:ln w="9525">
            <a:noFill/>
            <a:miter lim="800000"/>
            <a:headEnd/>
            <a:tailEnd/>
          </a:ln>
        </p:spPr>
        <p:txBody>
          <a:bodyPr>
            <a:spAutoFit/>
          </a:bodyPr>
          <a:lstStyle/>
          <a:p>
            <a:r>
              <a:rPr lang="en-US">
                <a:latin typeface="Calibri" pitchFamily="34" charset="0"/>
              </a:rPr>
              <a:t>Cross track error</a:t>
            </a:r>
          </a:p>
        </p:txBody>
      </p:sp>
      <p:sp>
        <p:nvSpPr>
          <p:cNvPr id="146439" name="TextBox 6"/>
          <p:cNvSpPr txBox="1">
            <a:spLocks noChangeArrowheads="1"/>
          </p:cNvSpPr>
          <p:nvPr/>
        </p:nvSpPr>
        <p:spPr bwMode="auto">
          <a:xfrm>
            <a:off x="4191000" y="4125913"/>
            <a:ext cx="2133600" cy="369887"/>
          </a:xfrm>
          <a:prstGeom prst="rect">
            <a:avLst/>
          </a:prstGeom>
          <a:noFill/>
          <a:ln w="9525">
            <a:noFill/>
            <a:miter lim="800000"/>
            <a:headEnd/>
            <a:tailEnd/>
          </a:ln>
        </p:spPr>
        <p:txBody>
          <a:bodyPr>
            <a:spAutoFit/>
          </a:bodyPr>
          <a:lstStyle/>
          <a:p>
            <a:r>
              <a:rPr lang="en-US">
                <a:latin typeface="Calibri" pitchFamily="34" charset="0"/>
              </a:rPr>
              <a:t>track error</a:t>
            </a:r>
          </a:p>
        </p:txBody>
      </p:sp>
      <p:sp>
        <p:nvSpPr>
          <p:cNvPr id="146440" name="TextBox 7"/>
          <p:cNvSpPr txBox="1">
            <a:spLocks noChangeArrowheads="1"/>
          </p:cNvSpPr>
          <p:nvPr/>
        </p:nvSpPr>
        <p:spPr bwMode="auto">
          <a:xfrm>
            <a:off x="4038600" y="152400"/>
            <a:ext cx="1066800" cy="369888"/>
          </a:xfrm>
          <a:prstGeom prst="rect">
            <a:avLst/>
          </a:prstGeom>
          <a:noFill/>
          <a:ln w="9525">
            <a:noFill/>
            <a:miter lim="800000"/>
            <a:headEnd/>
            <a:tailEnd/>
          </a:ln>
        </p:spPr>
        <p:txBody>
          <a:bodyPr>
            <a:spAutoFit/>
          </a:bodyPr>
          <a:lstStyle/>
          <a:p>
            <a:r>
              <a:rPr lang="en-US" b="1">
                <a:solidFill>
                  <a:srgbClr val="C00000"/>
                </a:solidFill>
                <a:latin typeface="Calibri" pitchFamily="34" charset="0"/>
              </a:rPr>
              <a:t>All cycles</a:t>
            </a:r>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Content Placeholder 10" descr="fig_ALAL2012_crtk.png"/>
          <p:cNvPicPr>
            <a:picLocks noGrp="1" noChangeAspect="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a:xfrm>
            <a:off x="4648200" y="787400"/>
            <a:ext cx="4038600" cy="2849563"/>
          </a:xfrm>
        </p:spPr>
      </p:pic>
      <p:pic>
        <p:nvPicPr>
          <p:cNvPr id="147459" name="Content Placeholder 9" descr="fig_ALAL2012_altk.pn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a:stretch>
            <a:fillRect/>
          </a:stretch>
        </p:blipFill>
        <p:spPr>
          <a:xfrm>
            <a:off x="457200" y="766763"/>
            <a:ext cx="4038600" cy="2890837"/>
          </a:xfrm>
        </p:spPr>
      </p:pic>
      <p:pic>
        <p:nvPicPr>
          <p:cNvPr id="147460" name="Content Placeholder 4" descr="fig_ALAL2012_tker.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14600" y="3856038"/>
            <a:ext cx="4038600" cy="2849562"/>
          </a:xfrm>
          <a:prstGeom prst="rect">
            <a:avLst/>
          </a:prstGeom>
          <a:noFill/>
          <a:ln w="9525">
            <a:noFill/>
            <a:miter lim="800000"/>
            <a:headEnd/>
            <a:tailEnd/>
          </a:ln>
        </p:spPr>
      </p:pic>
      <p:sp>
        <p:nvSpPr>
          <p:cNvPr id="147461" name="TextBox 4"/>
          <p:cNvSpPr txBox="1">
            <a:spLocks noChangeArrowheads="1"/>
          </p:cNvSpPr>
          <p:nvPr/>
        </p:nvSpPr>
        <p:spPr bwMode="auto">
          <a:xfrm>
            <a:off x="1676400" y="1154113"/>
            <a:ext cx="2133600" cy="369887"/>
          </a:xfrm>
          <a:prstGeom prst="rect">
            <a:avLst/>
          </a:prstGeom>
          <a:noFill/>
          <a:ln w="9525">
            <a:noFill/>
            <a:miter lim="800000"/>
            <a:headEnd/>
            <a:tailEnd/>
          </a:ln>
        </p:spPr>
        <p:txBody>
          <a:bodyPr>
            <a:spAutoFit/>
          </a:bodyPr>
          <a:lstStyle/>
          <a:p>
            <a:r>
              <a:rPr lang="en-US">
                <a:latin typeface="Calibri" pitchFamily="34" charset="0"/>
              </a:rPr>
              <a:t>Along track error</a:t>
            </a:r>
          </a:p>
        </p:txBody>
      </p:sp>
      <p:sp>
        <p:nvSpPr>
          <p:cNvPr id="147462" name="TextBox 5"/>
          <p:cNvSpPr txBox="1">
            <a:spLocks noChangeArrowheads="1"/>
          </p:cNvSpPr>
          <p:nvPr/>
        </p:nvSpPr>
        <p:spPr bwMode="auto">
          <a:xfrm>
            <a:off x="5943600" y="1154113"/>
            <a:ext cx="2133600" cy="369887"/>
          </a:xfrm>
          <a:prstGeom prst="rect">
            <a:avLst/>
          </a:prstGeom>
          <a:noFill/>
          <a:ln w="9525">
            <a:noFill/>
            <a:miter lim="800000"/>
            <a:headEnd/>
            <a:tailEnd/>
          </a:ln>
        </p:spPr>
        <p:txBody>
          <a:bodyPr>
            <a:spAutoFit/>
          </a:bodyPr>
          <a:lstStyle/>
          <a:p>
            <a:r>
              <a:rPr lang="en-US">
                <a:latin typeface="Calibri" pitchFamily="34" charset="0"/>
              </a:rPr>
              <a:t>Cross track error</a:t>
            </a:r>
          </a:p>
        </p:txBody>
      </p:sp>
      <p:sp>
        <p:nvSpPr>
          <p:cNvPr id="147463" name="TextBox 6"/>
          <p:cNvSpPr txBox="1">
            <a:spLocks noChangeArrowheads="1"/>
          </p:cNvSpPr>
          <p:nvPr/>
        </p:nvSpPr>
        <p:spPr bwMode="auto">
          <a:xfrm>
            <a:off x="3962400" y="4202113"/>
            <a:ext cx="2133600" cy="369887"/>
          </a:xfrm>
          <a:prstGeom prst="rect">
            <a:avLst/>
          </a:prstGeom>
          <a:noFill/>
          <a:ln w="9525">
            <a:noFill/>
            <a:miter lim="800000"/>
            <a:headEnd/>
            <a:tailEnd/>
          </a:ln>
        </p:spPr>
        <p:txBody>
          <a:bodyPr>
            <a:spAutoFit/>
          </a:bodyPr>
          <a:lstStyle/>
          <a:p>
            <a:r>
              <a:rPr lang="en-US">
                <a:latin typeface="Calibri" pitchFamily="34" charset="0"/>
              </a:rPr>
              <a:t>track error</a:t>
            </a:r>
          </a:p>
        </p:txBody>
      </p:sp>
      <p:sp>
        <p:nvSpPr>
          <p:cNvPr id="147464" name="TextBox 7"/>
          <p:cNvSpPr txBox="1">
            <a:spLocks noChangeArrowheads="1"/>
          </p:cNvSpPr>
          <p:nvPr/>
        </p:nvSpPr>
        <p:spPr bwMode="auto">
          <a:xfrm>
            <a:off x="3657600" y="152400"/>
            <a:ext cx="2590800" cy="369888"/>
          </a:xfrm>
          <a:prstGeom prst="rect">
            <a:avLst/>
          </a:prstGeom>
          <a:noFill/>
          <a:ln w="9525">
            <a:noFill/>
            <a:miter lim="800000"/>
            <a:headEnd/>
            <a:tailEnd/>
          </a:ln>
        </p:spPr>
        <p:txBody>
          <a:bodyPr>
            <a:spAutoFit/>
          </a:bodyPr>
          <a:lstStyle/>
          <a:p>
            <a:r>
              <a:rPr lang="en-US" b="1">
                <a:solidFill>
                  <a:srgbClr val="C00000"/>
                </a:solidFill>
                <a:latin typeface="Calibri" pitchFamily="34" charset="0"/>
              </a:rPr>
              <a:t>cycles with TDR data</a:t>
            </a:r>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Content Placeholder 16" descr="fig_ALAL2012_bprs.png"/>
          <p:cNvPicPr>
            <a:picLocks noGrp="1" noChangeAspect="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a:xfrm>
            <a:off x="4572000" y="3657600"/>
            <a:ext cx="4038600" cy="2849563"/>
          </a:xfrm>
        </p:spPr>
      </p:pic>
      <p:pic>
        <p:nvPicPr>
          <p:cNvPr id="148483" name="Content Placeholder 5" descr="fig_ALAL2012_bias.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3657600"/>
            <a:ext cx="4038600" cy="2849563"/>
          </a:xfrm>
          <a:prstGeom prst="rect">
            <a:avLst/>
          </a:prstGeom>
          <a:noFill/>
          <a:ln w="9525">
            <a:noFill/>
            <a:miter lim="800000"/>
            <a:headEnd/>
            <a:tailEnd/>
          </a:ln>
        </p:spPr>
      </p:pic>
      <p:pic>
        <p:nvPicPr>
          <p:cNvPr id="148484" name="Content Placeholder 4" descr="fig_ALAL2012_pres.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00" y="533400"/>
            <a:ext cx="4038600" cy="2849563"/>
          </a:xfrm>
          <a:prstGeom prst="rect">
            <a:avLst/>
          </a:prstGeom>
          <a:noFill/>
          <a:ln w="9525">
            <a:noFill/>
            <a:miter lim="800000"/>
            <a:headEnd/>
            <a:tailEnd/>
          </a:ln>
        </p:spPr>
      </p:pic>
      <p:pic>
        <p:nvPicPr>
          <p:cNvPr id="148485" name="Content Placeholder 11" descr="fig_ALAL2012_wind.png"/>
          <p:cNvPicPr>
            <a:picLocks noGrp="1" noChangeAspect="1"/>
          </p:cNvPicPr>
          <p:nvPr>
            <p:ph sz="half" idx="4294967295"/>
          </p:nvPr>
        </p:nvPicPr>
        <p:blipFill>
          <a:blip r:embed="rId5" cstate="screen">
            <a:extLst>
              <a:ext uri="{28A0092B-C50C-407E-A947-70E740481C1C}">
                <a14:useLocalDpi xmlns:a14="http://schemas.microsoft.com/office/drawing/2010/main"/>
              </a:ext>
            </a:extLst>
          </a:blip>
          <a:srcRect/>
          <a:stretch>
            <a:fillRect/>
          </a:stretch>
        </p:blipFill>
        <p:spPr>
          <a:xfrm>
            <a:off x="457200" y="533400"/>
            <a:ext cx="4038600" cy="2849563"/>
          </a:xfrm>
        </p:spPr>
      </p:pic>
      <p:sp>
        <p:nvSpPr>
          <p:cNvPr id="148486" name="TextBox 5"/>
          <p:cNvSpPr txBox="1">
            <a:spLocks noChangeArrowheads="1"/>
          </p:cNvSpPr>
          <p:nvPr/>
        </p:nvSpPr>
        <p:spPr bwMode="auto">
          <a:xfrm>
            <a:off x="1524000" y="1001713"/>
            <a:ext cx="2667000" cy="369887"/>
          </a:xfrm>
          <a:prstGeom prst="rect">
            <a:avLst/>
          </a:prstGeom>
          <a:noFill/>
          <a:ln w="9525">
            <a:noFill/>
            <a:miter lim="800000"/>
            <a:headEnd/>
            <a:tailEnd/>
          </a:ln>
        </p:spPr>
        <p:txBody>
          <a:bodyPr>
            <a:spAutoFit/>
          </a:bodyPr>
          <a:lstStyle/>
          <a:p>
            <a:r>
              <a:rPr lang="en-US">
                <a:latin typeface="Calibri" pitchFamily="34" charset="0"/>
              </a:rPr>
              <a:t>Intensity error (Vmax)</a:t>
            </a:r>
          </a:p>
        </p:txBody>
      </p:sp>
      <p:sp>
        <p:nvSpPr>
          <p:cNvPr id="148487" name="TextBox 6"/>
          <p:cNvSpPr txBox="1">
            <a:spLocks noChangeArrowheads="1"/>
          </p:cNvSpPr>
          <p:nvPr/>
        </p:nvSpPr>
        <p:spPr bwMode="auto">
          <a:xfrm>
            <a:off x="5638800" y="1001713"/>
            <a:ext cx="2667000" cy="369887"/>
          </a:xfrm>
          <a:prstGeom prst="rect">
            <a:avLst/>
          </a:prstGeom>
          <a:noFill/>
          <a:ln w="9525">
            <a:noFill/>
            <a:miter lim="800000"/>
            <a:headEnd/>
            <a:tailEnd/>
          </a:ln>
        </p:spPr>
        <p:txBody>
          <a:bodyPr>
            <a:spAutoFit/>
          </a:bodyPr>
          <a:lstStyle/>
          <a:p>
            <a:r>
              <a:rPr lang="en-US">
                <a:latin typeface="Calibri" pitchFamily="34" charset="0"/>
              </a:rPr>
              <a:t>Intensity error (Pmin)</a:t>
            </a:r>
          </a:p>
        </p:txBody>
      </p:sp>
      <p:sp>
        <p:nvSpPr>
          <p:cNvPr id="148488" name="TextBox 7"/>
          <p:cNvSpPr txBox="1">
            <a:spLocks noChangeArrowheads="1"/>
          </p:cNvSpPr>
          <p:nvPr/>
        </p:nvSpPr>
        <p:spPr bwMode="auto">
          <a:xfrm>
            <a:off x="1676400" y="4202113"/>
            <a:ext cx="2667000" cy="369887"/>
          </a:xfrm>
          <a:prstGeom prst="rect">
            <a:avLst/>
          </a:prstGeom>
          <a:noFill/>
          <a:ln w="9525">
            <a:noFill/>
            <a:miter lim="800000"/>
            <a:headEnd/>
            <a:tailEnd/>
          </a:ln>
        </p:spPr>
        <p:txBody>
          <a:bodyPr>
            <a:spAutoFit/>
          </a:bodyPr>
          <a:lstStyle/>
          <a:p>
            <a:r>
              <a:rPr lang="en-US">
                <a:latin typeface="Calibri" pitchFamily="34" charset="0"/>
              </a:rPr>
              <a:t>Intensity bias (Vmax)</a:t>
            </a:r>
          </a:p>
        </p:txBody>
      </p:sp>
      <p:sp>
        <p:nvSpPr>
          <p:cNvPr id="148489" name="TextBox 8"/>
          <p:cNvSpPr txBox="1">
            <a:spLocks noChangeArrowheads="1"/>
          </p:cNvSpPr>
          <p:nvPr/>
        </p:nvSpPr>
        <p:spPr bwMode="auto">
          <a:xfrm>
            <a:off x="5638800" y="4202113"/>
            <a:ext cx="2667000" cy="369887"/>
          </a:xfrm>
          <a:prstGeom prst="rect">
            <a:avLst/>
          </a:prstGeom>
          <a:noFill/>
          <a:ln w="9525">
            <a:noFill/>
            <a:miter lim="800000"/>
            <a:headEnd/>
            <a:tailEnd/>
          </a:ln>
        </p:spPr>
        <p:txBody>
          <a:bodyPr>
            <a:spAutoFit/>
          </a:bodyPr>
          <a:lstStyle/>
          <a:p>
            <a:r>
              <a:rPr lang="en-US">
                <a:latin typeface="Calibri" pitchFamily="34" charset="0"/>
              </a:rPr>
              <a:t>Intensity bias (Pmin)</a:t>
            </a:r>
          </a:p>
        </p:txBody>
      </p:sp>
      <p:sp>
        <p:nvSpPr>
          <p:cNvPr id="148490" name="TextBox 9"/>
          <p:cNvSpPr txBox="1">
            <a:spLocks noChangeArrowheads="1"/>
          </p:cNvSpPr>
          <p:nvPr/>
        </p:nvSpPr>
        <p:spPr bwMode="auto">
          <a:xfrm>
            <a:off x="4038600" y="152400"/>
            <a:ext cx="1066800" cy="369888"/>
          </a:xfrm>
          <a:prstGeom prst="rect">
            <a:avLst/>
          </a:prstGeom>
          <a:noFill/>
          <a:ln w="9525">
            <a:noFill/>
            <a:miter lim="800000"/>
            <a:headEnd/>
            <a:tailEnd/>
          </a:ln>
        </p:spPr>
        <p:txBody>
          <a:bodyPr>
            <a:spAutoFit/>
          </a:bodyPr>
          <a:lstStyle/>
          <a:p>
            <a:r>
              <a:rPr lang="en-US" b="1">
                <a:solidFill>
                  <a:srgbClr val="C00000"/>
                </a:solidFill>
                <a:latin typeface="Calibri" pitchFamily="34" charset="0"/>
              </a:rPr>
              <a:t>All cycles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6" descr="20121025.2045.goes13.x.vis1km.18LSANDY.90kts-963mb-236N-753W.100pc.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371600"/>
            <a:ext cx="3321050" cy="2840038"/>
          </a:xfrm>
          <a:prstGeom prst="rect">
            <a:avLst/>
          </a:prstGeom>
          <a:noFill/>
          <a:ln w="9525">
            <a:noFill/>
            <a:miter lim="800000"/>
            <a:headEnd/>
            <a:tailEnd/>
          </a:ln>
        </p:spPr>
      </p:pic>
      <p:pic>
        <p:nvPicPr>
          <p:cNvPr id="81922" name="Picture 7" descr="20121025.2045.goes13.x.ir1km.18LSANDY.90kts-963mb-236N-753W.100pc.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00600" y="1371600"/>
            <a:ext cx="3332163" cy="2841625"/>
          </a:xfrm>
          <a:prstGeom prst="rect">
            <a:avLst/>
          </a:prstGeom>
          <a:noFill/>
          <a:ln w="9525">
            <a:noFill/>
            <a:miter lim="800000"/>
            <a:headEnd/>
            <a:tailEnd/>
          </a:ln>
        </p:spPr>
      </p:pic>
      <p:sp>
        <p:nvSpPr>
          <p:cNvPr id="81923" name="TextBox 6"/>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121025H1</a:t>
            </a:r>
          </a:p>
        </p:txBody>
      </p: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Content Placeholder 7" descr="fig_ALAL2012_pres.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48200" y="830263"/>
            <a:ext cx="4038600" cy="2851150"/>
          </a:xfrm>
          <a:prstGeom prst="rect">
            <a:avLst/>
          </a:prstGeom>
          <a:noFill/>
          <a:ln w="9525">
            <a:noFill/>
            <a:miter lim="800000"/>
            <a:headEnd/>
            <a:tailEnd/>
          </a:ln>
        </p:spPr>
      </p:pic>
      <p:pic>
        <p:nvPicPr>
          <p:cNvPr id="149507" name="Content Placeholder 6" descr="fig_ALAL2012_wind.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838200"/>
            <a:ext cx="4038600" cy="2895600"/>
          </a:xfrm>
          <a:prstGeom prst="rect">
            <a:avLst/>
          </a:prstGeom>
          <a:noFill/>
          <a:ln w="9525">
            <a:noFill/>
            <a:miter lim="800000"/>
            <a:headEnd/>
            <a:tailEnd/>
          </a:ln>
        </p:spPr>
      </p:pic>
      <p:pic>
        <p:nvPicPr>
          <p:cNvPr id="149508" name="Content Placeholder 13" descr="fig_ALAL2012_bprs.png"/>
          <p:cNvPicPr>
            <a:picLocks noGrp="1" noChangeAspect="1"/>
          </p:cNvPicPr>
          <p:nvPr>
            <p:ph sz="half" idx="4294967295"/>
          </p:nvPr>
        </p:nvPicPr>
        <p:blipFill>
          <a:blip r:embed="rId4" cstate="screen">
            <a:extLst>
              <a:ext uri="{28A0092B-C50C-407E-A947-70E740481C1C}">
                <a14:useLocalDpi xmlns:a14="http://schemas.microsoft.com/office/drawing/2010/main"/>
              </a:ext>
            </a:extLst>
          </a:blip>
          <a:srcRect/>
          <a:stretch>
            <a:fillRect/>
          </a:stretch>
        </p:blipFill>
        <p:spPr>
          <a:xfrm>
            <a:off x="4648200" y="3779838"/>
            <a:ext cx="4038600" cy="2849562"/>
          </a:xfrm>
        </p:spPr>
      </p:pic>
      <p:pic>
        <p:nvPicPr>
          <p:cNvPr id="149509" name="Content Placeholder 12" descr="fig_ALAL2012_bias.png"/>
          <p:cNvPicPr>
            <a:picLocks noGrp="1" noChangeAspect="1"/>
          </p:cNvPicPr>
          <p:nvPr>
            <p:ph sz="half" idx="4294967295"/>
          </p:nvPr>
        </p:nvPicPr>
        <p:blipFill>
          <a:blip r:embed="rId5" cstate="screen">
            <a:extLst>
              <a:ext uri="{28A0092B-C50C-407E-A947-70E740481C1C}">
                <a14:useLocalDpi xmlns:a14="http://schemas.microsoft.com/office/drawing/2010/main"/>
              </a:ext>
            </a:extLst>
          </a:blip>
          <a:srcRect/>
          <a:stretch>
            <a:fillRect/>
          </a:stretch>
        </p:blipFill>
        <p:spPr>
          <a:xfrm>
            <a:off x="457200" y="3779838"/>
            <a:ext cx="4038600" cy="2849562"/>
          </a:xfrm>
        </p:spPr>
      </p:pic>
      <p:sp>
        <p:nvSpPr>
          <p:cNvPr id="149510" name="TextBox 6"/>
          <p:cNvSpPr txBox="1">
            <a:spLocks noChangeArrowheads="1"/>
          </p:cNvSpPr>
          <p:nvPr/>
        </p:nvSpPr>
        <p:spPr bwMode="auto">
          <a:xfrm>
            <a:off x="1524000" y="1154113"/>
            <a:ext cx="2667000" cy="369887"/>
          </a:xfrm>
          <a:prstGeom prst="rect">
            <a:avLst/>
          </a:prstGeom>
          <a:noFill/>
          <a:ln w="9525">
            <a:noFill/>
            <a:miter lim="800000"/>
            <a:headEnd/>
            <a:tailEnd/>
          </a:ln>
        </p:spPr>
        <p:txBody>
          <a:bodyPr>
            <a:spAutoFit/>
          </a:bodyPr>
          <a:lstStyle/>
          <a:p>
            <a:r>
              <a:rPr lang="en-US">
                <a:latin typeface="Calibri" pitchFamily="34" charset="0"/>
              </a:rPr>
              <a:t>Intensity error (Vmax)</a:t>
            </a:r>
          </a:p>
        </p:txBody>
      </p:sp>
      <p:sp>
        <p:nvSpPr>
          <p:cNvPr id="149511" name="TextBox 7"/>
          <p:cNvSpPr txBox="1">
            <a:spLocks noChangeArrowheads="1"/>
          </p:cNvSpPr>
          <p:nvPr/>
        </p:nvSpPr>
        <p:spPr bwMode="auto">
          <a:xfrm>
            <a:off x="5638800" y="1154113"/>
            <a:ext cx="2667000" cy="369887"/>
          </a:xfrm>
          <a:prstGeom prst="rect">
            <a:avLst/>
          </a:prstGeom>
          <a:noFill/>
          <a:ln w="9525">
            <a:noFill/>
            <a:miter lim="800000"/>
            <a:headEnd/>
            <a:tailEnd/>
          </a:ln>
        </p:spPr>
        <p:txBody>
          <a:bodyPr>
            <a:spAutoFit/>
          </a:bodyPr>
          <a:lstStyle/>
          <a:p>
            <a:r>
              <a:rPr lang="en-US">
                <a:latin typeface="Calibri" pitchFamily="34" charset="0"/>
              </a:rPr>
              <a:t>Intensity error (Pmin)</a:t>
            </a:r>
          </a:p>
        </p:txBody>
      </p:sp>
      <p:sp>
        <p:nvSpPr>
          <p:cNvPr id="149512" name="TextBox 8"/>
          <p:cNvSpPr txBox="1">
            <a:spLocks noChangeArrowheads="1"/>
          </p:cNvSpPr>
          <p:nvPr/>
        </p:nvSpPr>
        <p:spPr bwMode="auto">
          <a:xfrm>
            <a:off x="1676400" y="4125913"/>
            <a:ext cx="2667000" cy="369887"/>
          </a:xfrm>
          <a:prstGeom prst="rect">
            <a:avLst/>
          </a:prstGeom>
          <a:noFill/>
          <a:ln w="9525">
            <a:noFill/>
            <a:miter lim="800000"/>
            <a:headEnd/>
            <a:tailEnd/>
          </a:ln>
        </p:spPr>
        <p:txBody>
          <a:bodyPr>
            <a:spAutoFit/>
          </a:bodyPr>
          <a:lstStyle/>
          <a:p>
            <a:r>
              <a:rPr lang="en-US">
                <a:latin typeface="Calibri" pitchFamily="34" charset="0"/>
              </a:rPr>
              <a:t>Intensity bias (Vmax)</a:t>
            </a:r>
          </a:p>
        </p:txBody>
      </p:sp>
      <p:sp>
        <p:nvSpPr>
          <p:cNvPr id="149513" name="TextBox 9"/>
          <p:cNvSpPr txBox="1">
            <a:spLocks noChangeArrowheads="1"/>
          </p:cNvSpPr>
          <p:nvPr/>
        </p:nvSpPr>
        <p:spPr bwMode="auto">
          <a:xfrm>
            <a:off x="5638800" y="4125913"/>
            <a:ext cx="2667000" cy="369887"/>
          </a:xfrm>
          <a:prstGeom prst="rect">
            <a:avLst/>
          </a:prstGeom>
          <a:noFill/>
          <a:ln w="9525">
            <a:noFill/>
            <a:miter lim="800000"/>
            <a:headEnd/>
            <a:tailEnd/>
          </a:ln>
        </p:spPr>
        <p:txBody>
          <a:bodyPr>
            <a:spAutoFit/>
          </a:bodyPr>
          <a:lstStyle/>
          <a:p>
            <a:r>
              <a:rPr lang="en-US">
                <a:latin typeface="Calibri" pitchFamily="34" charset="0"/>
              </a:rPr>
              <a:t>Intensity bias (Pmin)</a:t>
            </a:r>
          </a:p>
        </p:txBody>
      </p:sp>
      <p:sp>
        <p:nvSpPr>
          <p:cNvPr id="149514" name="TextBox 10"/>
          <p:cNvSpPr txBox="1">
            <a:spLocks noChangeArrowheads="1"/>
          </p:cNvSpPr>
          <p:nvPr/>
        </p:nvSpPr>
        <p:spPr bwMode="auto">
          <a:xfrm>
            <a:off x="3657600" y="152400"/>
            <a:ext cx="2590800" cy="369888"/>
          </a:xfrm>
          <a:prstGeom prst="rect">
            <a:avLst/>
          </a:prstGeom>
          <a:noFill/>
          <a:ln w="9525">
            <a:noFill/>
            <a:miter lim="800000"/>
            <a:headEnd/>
            <a:tailEnd/>
          </a:ln>
        </p:spPr>
        <p:txBody>
          <a:bodyPr>
            <a:spAutoFit/>
          </a:bodyPr>
          <a:lstStyle/>
          <a:p>
            <a:r>
              <a:rPr lang="en-US" b="1">
                <a:solidFill>
                  <a:srgbClr val="C00000"/>
                </a:solidFill>
                <a:latin typeface="Calibri" pitchFamily="34" charset="0"/>
              </a:rPr>
              <a:t>cycles with TDR data</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Box 3"/>
          <p:cNvSpPr txBox="1">
            <a:spLocks noChangeArrowheads="1"/>
          </p:cNvSpPr>
          <p:nvPr/>
        </p:nvSpPr>
        <p:spPr bwMode="auto">
          <a:xfrm>
            <a:off x="1828800" y="1905000"/>
            <a:ext cx="1524000" cy="381000"/>
          </a:xfrm>
          <a:prstGeom prst="rect">
            <a:avLst/>
          </a:prstGeom>
          <a:noFill/>
          <a:ln w="9525">
            <a:noFill/>
            <a:miter lim="800000"/>
            <a:headEnd/>
            <a:tailEnd/>
          </a:ln>
        </p:spPr>
        <p:txBody>
          <a:bodyPr>
            <a:spAutoFit/>
          </a:bodyPr>
          <a:lstStyle/>
          <a:p>
            <a:r>
              <a:rPr lang="en-US">
                <a:latin typeface="Calibri" pitchFamily="34" charset="0"/>
              </a:rPr>
              <a:t>RMW error</a:t>
            </a:r>
          </a:p>
        </p:txBody>
      </p:sp>
      <p:sp>
        <p:nvSpPr>
          <p:cNvPr id="150531" name="TextBox 4"/>
          <p:cNvSpPr txBox="1">
            <a:spLocks noChangeArrowheads="1"/>
          </p:cNvSpPr>
          <p:nvPr/>
        </p:nvSpPr>
        <p:spPr bwMode="auto">
          <a:xfrm>
            <a:off x="6019800" y="1905000"/>
            <a:ext cx="1524000" cy="381000"/>
          </a:xfrm>
          <a:prstGeom prst="rect">
            <a:avLst/>
          </a:prstGeom>
          <a:noFill/>
          <a:ln w="9525">
            <a:noFill/>
            <a:miter lim="800000"/>
            <a:headEnd/>
            <a:tailEnd/>
          </a:ln>
        </p:spPr>
        <p:txBody>
          <a:bodyPr>
            <a:spAutoFit/>
          </a:bodyPr>
          <a:lstStyle/>
          <a:p>
            <a:r>
              <a:rPr lang="en-US">
                <a:latin typeface="Calibri" pitchFamily="34" charset="0"/>
              </a:rPr>
              <a:t>RMW bias</a:t>
            </a:r>
          </a:p>
        </p:txBody>
      </p:sp>
      <p:pic>
        <p:nvPicPr>
          <p:cNvPr id="150532" name="Content Placeholder 7" descr="fig_ALAL2012_rmwa.png"/>
          <p:cNvPicPr>
            <a:picLocks noGrp="1" noChangeAspect="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a:xfrm>
            <a:off x="457200" y="2438400"/>
            <a:ext cx="4038600" cy="2849563"/>
          </a:xfrm>
        </p:spPr>
      </p:pic>
      <p:pic>
        <p:nvPicPr>
          <p:cNvPr id="150533" name="Content Placeholder 8" descr="fig_ALAL2012_rmwb.pn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a:stretch>
            <a:fillRect/>
          </a:stretch>
        </p:blipFill>
        <p:spPr>
          <a:xfrm>
            <a:off x="4648200" y="2438400"/>
            <a:ext cx="4038600" cy="2849563"/>
          </a:xfrm>
        </p:spPr>
      </p:pic>
      <p:sp>
        <p:nvSpPr>
          <p:cNvPr id="150534" name="TextBox 5"/>
          <p:cNvSpPr txBox="1">
            <a:spLocks noChangeArrowheads="1"/>
          </p:cNvSpPr>
          <p:nvPr/>
        </p:nvSpPr>
        <p:spPr bwMode="auto">
          <a:xfrm>
            <a:off x="4038600" y="1458913"/>
            <a:ext cx="1066800" cy="369887"/>
          </a:xfrm>
          <a:prstGeom prst="rect">
            <a:avLst/>
          </a:prstGeom>
          <a:noFill/>
          <a:ln w="9525">
            <a:noFill/>
            <a:miter lim="800000"/>
            <a:headEnd/>
            <a:tailEnd/>
          </a:ln>
        </p:spPr>
        <p:txBody>
          <a:bodyPr>
            <a:spAutoFit/>
          </a:bodyPr>
          <a:lstStyle/>
          <a:p>
            <a:r>
              <a:rPr lang="en-US" b="1">
                <a:solidFill>
                  <a:srgbClr val="C00000"/>
                </a:solidFill>
                <a:latin typeface="Calibri" pitchFamily="34" charset="0"/>
              </a:rPr>
              <a:t>All cycles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Content Placeholder 10" descr="fig_ALAL2012_rmwb.png"/>
          <p:cNvPicPr>
            <a:picLocks noGrp="1" noChangeAspect="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a:xfrm>
            <a:off x="4648200" y="2438400"/>
            <a:ext cx="4038600" cy="2849563"/>
          </a:xfrm>
        </p:spPr>
      </p:pic>
      <p:pic>
        <p:nvPicPr>
          <p:cNvPr id="151555" name="Content Placeholder 9" descr="fig_ALAL2012_rmwa.pn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a:stretch>
            <a:fillRect/>
          </a:stretch>
        </p:blipFill>
        <p:spPr>
          <a:xfrm>
            <a:off x="457200" y="2438400"/>
            <a:ext cx="4038600" cy="2849563"/>
          </a:xfrm>
        </p:spPr>
      </p:pic>
      <p:sp>
        <p:nvSpPr>
          <p:cNvPr id="151556" name="TextBox 3"/>
          <p:cNvSpPr txBox="1">
            <a:spLocks noChangeArrowheads="1"/>
          </p:cNvSpPr>
          <p:nvPr/>
        </p:nvSpPr>
        <p:spPr bwMode="auto">
          <a:xfrm>
            <a:off x="1828800" y="1981200"/>
            <a:ext cx="1524000" cy="381000"/>
          </a:xfrm>
          <a:prstGeom prst="rect">
            <a:avLst/>
          </a:prstGeom>
          <a:noFill/>
          <a:ln w="9525">
            <a:noFill/>
            <a:miter lim="800000"/>
            <a:headEnd/>
            <a:tailEnd/>
          </a:ln>
        </p:spPr>
        <p:txBody>
          <a:bodyPr>
            <a:spAutoFit/>
          </a:bodyPr>
          <a:lstStyle/>
          <a:p>
            <a:r>
              <a:rPr lang="en-US">
                <a:latin typeface="Calibri" pitchFamily="34" charset="0"/>
              </a:rPr>
              <a:t>RMW error</a:t>
            </a:r>
          </a:p>
        </p:txBody>
      </p:sp>
      <p:sp>
        <p:nvSpPr>
          <p:cNvPr id="151557" name="TextBox 4"/>
          <p:cNvSpPr txBox="1">
            <a:spLocks noChangeArrowheads="1"/>
          </p:cNvSpPr>
          <p:nvPr/>
        </p:nvSpPr>
        <p:spPr bwMode="auto">
          <a:xfrm>
            <a:off x="6019800" y="1981200"/>
            <a:ext cx="1524000" cy="381000"/>
          </a:xfrm>
          <a:prstGeom prst="rect">
            <a:avLst/>
          </a:prstGeom>
          <a:noFill/>
          <a:ln w="9525">
            <a:noFill/>
            <a:miter lim="800000"/>
            <a:headEnd/>
            <a:tailEnd/>
          </a:ln>
        </p:spPr>
        <p:txBody>
          <a:bodyPr>
            <a:spAutoFit/>
          </a:bodyPr>
          <a:lstStyle/>
          <a:p>
            <a:r>
              <a:rPr lang="en-US">
                <a:latin typeface="Calibri" pitchFamily="34" charset="0"/>
              </a:rPr>
              <a:t>RMW bias</a:t>
            </a:r>
          </a:p>
        </p:txBody>
      </p:sp>
      <p:sp>
        <p:nvSpPr>
          <p:cNvPr id="151558" name="TextBox 5"/>
          <p:cNvSpPr txBox="1">
            <a:spLocks noChangeArrowheads="1"/>
          </p:cNvSpPr>
          <p:nvPr/>
        </p:nvSpPr>
        <p:spPr bwMode="auto">
          <a:xfrm>
            <a:off x="3581400" y="1230313"/>
            <a:ext cx="2590800" cy="369887"/>
          </a:xfrm>
          <a:prstGeom prst="rect">
            <a:avLst/>
          </a:prstGeom>
          <a:noFill/>
          <a:ln w="9525">
            <a:noFill/>
            <a:miter lim="800000"/>
            <a:headEnd/>
            <a:tailEnd/>
          </a:ln>
        </p:spPr>
        <p:txBody>
          <a:bodyPr>
            <a:spAutoFit/>
          </a:bodyPr>
          <a:lstStyle/>
          <a:p>
            <a:r>
              <a:rPr lang="en-US" b="1">
                <a:solidFill>
                  <a:srgbClr val="C00000"/>
                </a:solidFill>
                <a:latin typeface="Calibri" pitchFamily="34" charset="0"/>
              </a:rPr>
              <a:t>cycles with TDR data</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idx="4294967295"/>
          </p:nvPr>
        </p:nvSpPr>
        <p:spPr>
          <a:xfrm>
            <a:off x="457200" y="0"/>
            <a:ext cx="8229600" cy="1143000"/>
          </a:xfrm>
        </p:spPr>
        <p:txBody>
          <a:bodyPr/>
          <a:lstStyle/>
          <a:p>
            <a:r>
              <a:rPr lang="en-US" sz="3200" smtClean="0"/>
              <a:t>Summary</a:t>
            </a:r>
          </a:p>
        </p:txBody>
      </p:sp>
      <p:sp>
        <p:nvSpPr>
          <p:cNvPr id="5" name="Content Placeholder 4"/>
          <p:cNvSpPr>
            <a:spLocks noGrp="1"/>
          </p:cNvSpPr>
          <p:nvPr>
            <p:ph idx="4294967295"/>
          </p:nvPr>
        </p:nvSpPr>
        <p:spPr>
          <a:xfrm>
            <a:off x="457200" y="1371600"/>
            <a:ext cx="8229600" cy="4724400"/>
          </a:xfrm>
        </p:spPr>
        <p:txBody>
          <a:bodyPr>
            <a:normAutofit/>
          </a:bodyPr>
          <a:lstStyle/>
          <a:p>
            <a:pPr>
              <a:lnSpc>
                <a:spcPct val="80000"/>
              </a:lnSpc>
            </a:pPr>
            <a:r>
              <a:rPr lang="en-US" sz="2200" smtClean="0"/>
              <a:t>The use of TDR data in operational HWRF/GSI hybrid DA framework shows positive impact in track forecast for hurricane Sandy. </a:t>
            </a:r>
          </a:p>
          <a:p>
            <a:pPr>
              <a:lnSpc>
                <a:spcPct val="80000"/>
              </a:lnSpc>
            </a:pPr>
            <a:endParaRPr lang="en-US" sz="2200" smtClean="0"/>
          </a:p>
          <a:p>
            <a:pPr>
              <a:lnSpc>
                <a:spcPct val="80000"/>
              </a:lnSpc>
            </a:pPr>
            <a:r>
              <a:rPr lang="en-US" sz="2200" smtClean="0"/>
              <a:t>Intensity forecasts are comparable between operational HWRF and TDR parallel run in terms of Vmax, but TDR parallel run shows clearly better intensity forecast in terms of Pmin.   </a:t>
            </a:r>
          </a:p>
          <a:p>
            <a:pPr>
              <a:lnSpc>
                <a:spcPct val="80000"/>
              </a:lnSpc>
            </a:pPr>
            <a:endParaRPr lang="en-US" sz="2200" smtClean="0"/>
          </a:p>
          <a:p>
            <a:pPr>
              <a:lnSpc>
                <a:spcPct val="80000"/>
              </a:lnSpc>
            </a:pPr>
            <a:r>
              <a:rPr lang="en-US" sz="2200" smtClean="0"/>
              <a:t>The use of TDR data may also improved storm structure (better RMW, more diagnoses/analyses needed).</a:t>
            </a:r>
          </a:p>
          <a:p>
            <a:pPr>
              <a:lnSpc>
                <a:spcPct val="80000"/>
              </a:lnSpc>
            </a:pPr>
            <a:endParaRPr lang="en-US" sz="2200" smtClean="0"/>
          </a:p>
          <a:p>
            <a:pPr>
              <a:lnSpc>
                <a:spcPct val="80000"/>
              </a:lnSpc>
            </a:pPr>
            <a:r>
              <a:rPr lang="en-US" sz="2200" smtClean="0"/>
              <a:t>Re-evaluate the impact of dropsonde data</a:t>
            </a:r>
          </a:p>
          <a:p>
            <a:pPr>
              <a:lnSpc>
                <a:spcPct val="80000"/>
              </a:lnSpc>
            </a:pPr>
            <a:endParaRPr lang="en-US" sz="2200" smtClean="0"/>
          </a:p>
          <a:p>
            <a:pPr>
              <a:lnSpc>
                <a:spcPct val="80000"/>
              </a:lnSpc>
            </a:pPr>
            <a:r>
              <a:rPr lang="en-US" sz="2200" smtClean="0"/>
              <a:t>Add the capability of assimilating flight level data</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p:cNvSpPr>
          <p:nvPr>
            <p:ph type="title"/>
          </p:nvPr>
        </p:nvSpPr>
        <p:spPr>
          <a:xfrm>
            <a:off x="381000" y="2667000"/>
            <a:ext cx="8229600" cy="1143000"/>
          </a:xfrm>
        </p:spPr>
        <p:txBody>
          <a:bodyPr/>
          <a:lstStyle/>
          <a:p>
            <a:pPr eaLnBrk="1" hangingPunct="1"/>
            <a:r>
              <a:rPr lang="en-US" smtClean="0"/>
              <a:t>Other Issues?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Box 6"/>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121026H2</a:t>
            </a:r>
          </a:p>
        </p:txBody>
      </p:sp>
      <p:pic>
        <p:nvPicPr>
          <p:cNvPr id="82946" name="Picture 6" descr="20121026.2045.goes13.x.vis1km.18LSANDY.65kts-971mb-270N-771W.100pc.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8200" y="1371600"/>
            <a:ext cx="3352800" cy="2819400"/>
          </a:xfrm>
          <a:prstGeom prst="rect">
            <a:avLst/>
          </a:prstGeom>
          <a:noFill/>
          <a:ln w="9525">
            <a:noFill/>
            <a:miter lim="800000"/>
            <a:headEnd/>
            <a:tailEnd/>
          </a:ln>
        </p:spPr>
      </p:pic>
      <p:pic>
        <p:nvPicPr>
          <p:cNvPr id="82947" name="Picture 7" descr="20121026.2045.goes13.x.ir1km.18LSANDY.65kts-971mb-270N-771W.100pc.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24400" y="1371600"/>
            <a:ext cx="3352800" cy="2819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Box 6"/>
          <p:cNvSpPr txBox="1">
            <a:spLocks noChangeArrowheads="1"/>
          </p:cNvSpPr>
          <p:nvPr/>
        </p:nvSpPr>
        <p:spPr bwMode="auto">
          <a:xfrm>
            <a:off x="3429000" y="381000"/>
            <a:ext cx="1900238" cy="584200"/>
          </a:xfrm>
          <a:prstGeom prst="rect">
            <a:avLst/>
          </a:prstGeom>
          <a:noFill/>
          <a:ln w="9525">
            <a:noFill/>
            <a:miter lim="800000"/>
            <a:headEnd/>
            <a:tailEnd/>
          </a:ln>
        </p:spPr>
        <p:txBody>
          <a:bodyPr wrap="none">
            <a:spAutoFit/>
          </a:bodyPr>
          <a:lstStyle/>
          <a:p>
            <a:r>
              <a:rPr lang="en-US" sz="3200">
                <a:latin typeface="Calibri" pitchFamily="34" charset="0"/>
              </a:rPr>
              <a:t>121027H2</a:t>
            </a:r>
          </a:p>
        </p:txBody>
      </p:sp>
      <p:pic>
        <p:nvPicPr>
          <p:cNvPr id="83970" name="Picture 8" descr="20121027.2045.goes13.x.vis1km.18LSANDY.65kts-961mb-298N-756W.100pc.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8200" y="1371600"/>
            <a:ext cx="3352800" cy="2819400"/>
          </a:xfrm>
          <a:prstGeom prst="rect">
            <a:avLst/>
          </a:prstGeom>
          <a:noFill/>
          <a:ln w="9525">
            <a:noFill/>
            <a:miter lim="800000"/>
            <a:headEnd/>
            <a:tailEnd/>
          </a:ln>
        </p:spPr>
      </p:pic>
      <p:pic>
        <p:nvPicPr>
          <p:cNvPr id="83971" name="Picture 9" descr="20121027.2045.goes13.x.ir1km.18LSANDY.65kts-961mb-298N-756W.100pc.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24400" y="1371600"/>
            <a:ext cx="3352800" cy="2819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s">
  <a:themeElements>
    <a:clrScheme name="">
      <a:dk1>
        <a:srgbClr val="000000"/>
      </a:dk1>
      <a:lt1>
        <a:srgbClr val="979CA5"/>
      </a:lt1>
      <a:dk2>
        <a:srgbClr val="000000"/>
      </a:dk2>
      <a:lt2>
        <a:srgbClr val="808080"/>
      </a:lt2>
      <a:accent1>
        <a:srgbClr val="444444"/>
      </a:accent1>
      <a:accent2>
        <a:srgbClr val="333399"/>
      </a:accent2>
      <a:accent3>
        <a:srgbClr val="C9CBCF"/>
      </a:accent3>
      <a:accent4>
        <a:srgbClr val="000000"/>
      </a:accent4>
      <a:accent5>
        <a:srgbClr val="B0B0B0"/>
      </a:accent5>
      <a:accent6>
        <a:srgbClr val="2D2D8A"/>
      </a:accent6>
      <a:hlink>
        <a:srgbClr val="009999"/>
      </a:hlink>
      <a:folHlink>
        <a:srgbClr val="99CC00"/>
      </a:folHlink>
    </a:clrScheme>
    <a:fontScheme name="Title &amp; Bullets">
      <a:majorFont>
        <a:latin typeface="Optima"/>
        <a:ea typeface=""/>
        <a:cs typeface=""/>
      </a:majorFont>
      <a:minorFont>
        <a:latin typeface="Opti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itle &amp; Bullets">
  <a:themeElements>
    <a:clrScheme name="">
      <a:dk1>
        <a:srgbClr val="44422C"/>
      </a:dk1>
      <a:lt1>
        <a:srgbClr val="BBBDD3"/>
      </a:lt1>
      <a:dk2>
        <a:srgbClr val="000000"/>
      </a:dk2>
      <a:lt2>
        <a:srgbClr val="FFFFFF"/>
      </a:lt2>
      <a:accent1>
        <a:srgbClr val="BBE0E3"/>
      </a:accent1>
      <a:accent2>
        <a:srgbClr val="333399"/>
      </a:accent2>
      <a:accent3>
        <a:srgbClr val="DADBE6"/>
      </a:accent3>
      <a:accent4>
        <a:srgbClr val="393724"/>
      </a:accent4>
      <a:accent5>
        <a:srgbClr val="DAEDEF"/>
      </a:accent5>
      <a:accent6>
        <a:srgbClr val="2D2D8A"/>
      </a:accent6>
      <a:hlink>
        <a:srgbClr val="009999"/>
      </a:hlink>
      <a:folHlink>
        <a:srgbClr val="99CC00"/>
      </a:folHlink>
    </a:clrScheme>
    <a:fontScheme name="1_Title &amp; Bullets">
      <a:majorFont>
        <a:latin typeface="Hoefler Text"/>
        <a:ea typeface=""/>
        <a:cs typeface=""/>
      </a:majorFont>
      <a:minorFont>
        <a:latin typeface="Hoefler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 Top">
  <a:themeElements>
    <a:clrScheme name="">
      <a:dk1>
        <a:srgbClr val="44422C"/>
      </a:dk1>
      <a:lt1>
        <a:srgbClr val="BBBDD3"/>
      </a:lt1>
      <a:dk2>
        <a:srgbClr val="000000"/>
      </a:dk2>
      <a:lt2>
        <a:srgbClr val="FFFFFF"/>
      </a:lt2>
      <a:accent1>
        <a:srgbClr val="BBE0E3"/>
      </a:accent1>
      <a:accent2>
        <a:srgbClr val="333399"/>
      </a:accent2>
      <a:accent3>
        <a:srgbClr val="DADBE6"/>
      </a:accent3>
      <a:accent4>
        <a:srgbClr val="393724"/>
      </a:accent4>
      <a:accent5>
        <a:srgbClr val="DAEDEF"/>
      </a:accent5>
      <a:accent6>
        <a:srgbClr val="2D2D8A"/>
      </a:accent6>
      <a:hlink>
        <a:srgbClr val="009999"/>
      </a:hlink>
      <a:folHlink>
        <a:srgbClr val="99CC00"/>
      </a:folHlink>
    </a:clrScheme>
    <a:fontScheme name="Title - Top">
      <a:majorFont>
        <a:latin typeface="Hoefler Text"/>
        <a:ea typeface=""/>
        <a:cs typeface=""/>
      </a:majorFont>
      <a:minorFont>
        <a:latin typeface="Hoefler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1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Theme">
  <a:themeElements>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395</TotalTime>
  <Words>1982</Words>
  <Application>Microsoft Macintosh PowerPoint</Application>
  <PresentationFormat>On-screen Show (4:3)</PresentationFormat>
  <Paragraphs>257</Paragraphs>
  <Slides>74</Slides>
  <Notes>0</Notes>
  <HiddenSlides>0</HiddenSlides>
  <MMClips>0</MMClips>
  <ScaleCrop>false</ScaleCrop>
  <HeadingPairs>
    <vt:vector size="6" baseType="variant">
      <vt:variant>
        <vt:lpstr>Theme</vt:lpstr>
      </vt:variant>
      <vt:variant>
        <vt:i4>6</vt:i4>
      </vt:variant>
      <vt:variant>
        <vt:lpstr>Embedded OLE Servers</vt:lpstr>
      </vt:variant>
      <vt:variant>
        <vt:i4>2</vt:i4>
      </vt:variant>
      <vt:variant>
        <vt:lpstr>Slide Titles</vt:lpstr>
      </vt:variant>
      <vt:variant>
        <vt:i4>74</vt:i4>
      </vt:variant>
    </vt:vector>
  </HeadingPairs>
  <TitlesOfParts>
    <vt:vector size="82" baseType="lpstr">
      <vt:lpstr>Office Theme</vt:lpstr>
      <vt:lpstr>Title &amp; Bullets</vt:lpstr>
      <vt:lpstr>1_Title &amp; Bullets</vt:lpstr>
      <vt:lpstr>Title - Top</vt:lpstr>
      <vt:lpstr>1_Office Theme</vt:lpstr>
      <vt:lpstr>2_Office Theme</vt:lpstr>
      <vt:lpstr>Excel.Chart.8</vt:lpstr>
      <vt:lpstr>Document</vt:lpstr>
      <vt:lpstr>Hurricane Sandy Debrief </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Flight Tracks  and  Doppler Composites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Observations, Flight Issues from the LPSs</vt:lpstr>
      <vt:lpstr>Rogers (121025H1, 121026H2, 121027H2)</vt:lpstr>
      <vt:lpstr>Uhlhorn (121026H1, 121027H1)</vt:lpstr>
      <vt:lpstr>20121026H1</vt:lpstr>
      <vt:lpstr>20121026H1</vt:lpstr>
      <vt:lpstr>20121027H1</vt:lpstr>
      <vt:lpstr>20121027H1</vt:lpstr>
      <vt:lpstr>Marks (121028H1)</vt:lpstr>
      <vt:lpstr>20121028H1</vt:lpstr>
      <vt:lpstr>20121028H1</vt:lpstr>
      <vt:lpstr>20121028H1</vt:lpstr>
      <vt:lpstr>20121028H1</vt:lpstr>
      <vt:lpstr>20121028H1</vt:lpstr>
      <vt:lpstr>Murillo (121028H2)</vt:lpstr>
      <vt:lpstr>Remote Dropsonde Processing</vt:lpstr>
      <vt:lpstr>Remote Dropsonde Processing and  NWS Gateway Transmission Data Flow</vt:lpstr>
      <vt:lpstr>Remote Dropsonde Processing Overview</vt:lpstr>
      <vt:lpstr>NOAA P3 Remote dropsonde tools</vt:lpstr>
      <vt:lpstr>Recommendations and future plans</vt:lpstr>
      <vt:lpstr>ASPEN product: combined NOAA P3-GIV synoptic maps</vt:lpstr>
      <vt:lpstr>Extra-Tropical Transition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H*Wind</vt:lpstr>
      <vt:lpstr>PowerPoint Presentation</vt:lpstr>
      <vt:lpstr>HWRF Modeling</vt:lpstr>
      <vt:lpstr>HEDAS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Operational HWRF Parallel run with TDR assimilation for Hurricane Sandy</vt:lpstr>
      <vt:lpstr>Assimilation System</vt:lpstr>
      <vt:lpstr>PowerPoint Presentation</vt:lpstr>
      <vt:lpstr>PowerPoint Presentation</vt:lpstr>
      <vt:lpstr>PowerPoint Presentation</vt:lpstr>
      <vt:lpstr>PowerPoint Presentation</vt:lpstr>
      <vt:lpstr>PowerPoint Presentation</vt:lpstr>
      <vt:lpstr>PowerPoint Presentation</vt:lpstr>
      <vt:lpstr>Summary</vt:lpstr>
      <vt:lpstr>Other Issues?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Hurricane Sandy Debrief </dc:title>
  <dc:creator>Paul</dc:creator>
  <cp:lastModifiedBy>Frank Marks</cp:lastModifiedBy>
  <cp:revision>65</cp:revision>
  <dcterms:created xsi:type="dcterms:W3CDTF">2006-08-16T00:00:00Z</dcterms:created>
  <dcterms:modified xsi:type="dcterms:W3CDTF">2012-11-09T22:24:46Z</dcterms:modified>
</cp:coreProperties>
</file>