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tiff" ContentType="image/tiff"/>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65" r:id="rId2"/>
    <p:sldId id="262" r:id="rId3"/>
    <p:sldId id="256" r:id="rId4"/>
    <p:sldId id="258" r:id="rId5"/>
    <p:sldId id="260" r:id="rId6"/>
    <p:sldId id="263" r:id="rId7"/>
    <p:sldId id="259" r:id="rId8"/>
    <p:sldId id="261" r:id="rId9"/>
    <p:sldId id="257" r:id="rId10"/>
    <p:sldId id="266" r:id="rId11"/>
    <p:sldId id="267" r:id="rId12"/>
    <p:sldId id="268" r:id="rId13"/>
    <p:sldId id="264" r:id="rId14"/>
    <p:sldId id="269" r:id="rId1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074" autoAdjust="0"/>
  </p:normalViewPr>
  <p:slideViewPr>
    <p:cSldViewPr snapToGrid="0" snapToObjects="1">
      <p:cViewPr varScale="1">
        <p:scale>
          <a:sx n="71" d="100"/>
          <a:sy n="71" d="100"/>
        </p:scale>
        <p:origin x="-72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4DCB42DB-8F13-4AAE-90DD-503266D7CD54}" type="datetimeFigureOut">
              <a:rPr lang="en-US"/>
              <a:pPr>
                <a:defRPr/>
              </a:pPr>
              <a:t>9/5/2012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F9CFC0CA-6184-496F-AC20-8413E4EB283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marL="228600" indent="-228600" eaLnBrk="1" hangingPunct="1">
              <a:spcBef>
                <a:spcPct val="0"/>
              </a:spcBef>
              <a:buFontTx/>
              <a:buAutoNum type="arabicParenR"/>
            </a:pPr>
            <a:r>
              <a:rPr lang="en-US" smtClean="0"/>
              <a:t>Very dry low to mid-levels (including surface) in and around Isaac’s convection</a:t>
            </a:r>
          </a:p>
          <a:p>
            <a:pPr marL="228600" indent="-228600" eaLnBrk="1" hangingPunct="1">
              <a:spcBef>
                <a:spcPct val="0"/>
              </a:spcBef>
              <a:buFontTx/>
              <a:buAutoNum type="arabicParenR"/>
            </a:pPr>
            <a:r>
              <a:rPr lang="en-US" smtClean="0"/>
              <a:t>SHIPS shear oversimplifies a very complex shear pattern</a:t>
            </a:r>
          </a:p>
          <a:p>
            <a:pPr marL="228600" indent="-228600" eaLnBrk="1" hangingPunct="1">
              <a:spcBef>
                <a:spcPct val="0"/>
              </a:spcBef>
              <a:buFontTx/>
              <a:buAutoNum type="arabicParenR"/>
            </a:pPr>
            <a:r>
              <a:rPr lang="en-US" smtClean="0"/>
              <a:t>What was the source of the dry air that was sampled? SAL sneaking in form the SW? Southerly flow off of SA in the mix as well?</a:t>
            </a:r>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4AAF85-E54B-410D-B928-E55A6A596335}" type="slidenum">
              <a:rPr lang="en-US"/>
              <a:pPr fontAlgn="base">
                <a:spcBef>
                  <a:spcPct val="0"/>
                </a:spcBef>
                <a:spcAft>
                  <a:spcPct val="0"/>
                </a:spcAft>
                <a:defRPr/>
              </a:pPr>
              <a:t>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marL="228600" indent="-228600" eaLnBrk="1" hangingPunct="1">
              <a:spcBef>
                <a:spcPct val="0"/>
              </a:spcBef>
              <a:buFontTx/>
              <a:buAutoNum type="arabicParenR"/>
            </a:pPr>
            <a:r>
              <a:rPr lang="en-US" smtClean="0"/>
              <a:t>3 centers evident in the 37 GHz (who wins out and why?)</a:t>
            </a:r>
          </a:p>
        </p:txBody>
      </p:sp>
      <p:sp>
        <p:nvSpPr>
          <p:cNvPr id="1945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B450364-F3A6-4845-A277-2774050B9A1D}" type="slidenum">
              <a:rPr lang="en-US"/>
              <a:pPr fontAlgn="base">
                <a:spcBef>
                  <a:spcPct val="0"/>
                </a:spcBef>
                <a:spcAft>
                  <a:spcPct val="0"/>
                </a:spcAft>
                <a:defRPr/>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pPr marL="228600" indent="-228600" eaLnBrk="1" hangingPunct="1">
              <a:spcBef>
                <a:spcPct val="0"/>
              </a:spcBef>
              <a:buFontTx/>
              <a:buAutoNum type="arabicParenR"/>
            </a:pPr>
            <a:r>
              <a:rPr lang="en-US" smtClean="0"/>
              <a:t>Why did the northern LLC become less important over time?</a:t>
            </a:r>
          </a:p>
          <a:p>
            <a:pPr marL="228600" indent="-228600" eaLnBrk="1" hangingPunct="1">
              <a:spcBef>
                <a:spcPct val="0"/>
              </a:spcBef>
              <a:buFontTx/>
              <a:buAutoNum type="arabicParenR"/>
            </a:pPr>
            <a:r>
              <a:rPr lang="en-US" smtClean="0"/>
              <a:t>Did the deep convection on the AM help recenter the action farther south?</a:t>
            </a:r>
          </a:p>
          <a:p>
            <a:pPr marL="228600" indent="-228600" eaLnBrk="1" hangingPunct="1">
              <a:spcBef>
                <a:spcPct val="0"/>
              </a:spcBef>
              <a:buFontTx/>
              <a:buAutoNum type="arabicParenR"/>
            </a:pPr>
            <a:r>
              <a:rPr lang="en-US" smtClean="0"/>
              <a:t>Why couldn’</a:t>
            </a:r>
          </a:p>
          <a:p>
            <a:pPr marL="228600" indent="-228600" eaLnBrk="1" hangingPunct="1">
              <a:spcBef>
                <a:spcPct val="0"/>
              </a:spcBef>
              <a:buFontTx/>
              <a:buAutoNum type="arabicParenR"/>
            </a:pPr>
            <a:r>
              <a:rPr lang="en-US" smtClean="0"/>
              <a:t>Why couldn’t Isaac get it’s “alignment act” together at this point? Too many downdrafts occurring? </a:t>
            </a:r>
          </a:p>
        </p:txBody>
      </p:sp>
      <p:sp>
        <p:nvSpPr>
          <p:cNvPr id="215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1E9C446-784E-47CD-B56B-67A474E1D80F}" type="slidenum">
              <a:rPr lang="en-US"/>
              <a:pPr fontAlgn="base">
                <a:spcBef>
                  <a:spcPct val="0"/>
                </a:spcBef>
                <a:spcAft>
                  <a:spcPct val="0"/>
                </a:spcAft>
                <a:defRPr/>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228600" indent="-228600" eaLnBrk="1" hangingPunct="1">
              <a:spcBef>
                <a:spcPct val="0"/>
              </a:spcBef>
              <a:buFontTx/>
              <a:buAutoNum type="arabicParenR"/>
            </a:pPr>
            <a:r>
              <a:rPr lang="en-US" smtClean="0"/>
              <a:t>How close was Isaac to taking off the morning of 26 Aug? </a:t>
            </a:r>
          </a:p>
        </p:txBody>
      </p:sp>
      <p:sp>
        <p:nvSpPr>
          <p:cNvPr id="245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6943A7E-4764-4E1F-9C7B-50B347014A35}" type="slidenum">
              <a:rPr lang="en-US"/>
              <a:pPr fontAlgn="base">
                <a:spcBef>
                  <a:spcPct val="0"/>
                </a:spcBef>
                <a:spcAft>
                  <a:spcPct val="0"/>
                </a:spcAft>
                <a:defRPr/>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228600" indent="-228600" eaLnBrk="1" hangingPunct="1">
              <a:spcBef>
                <a:spcPct val="0"/>
              </a:spcBef>
              <a:buFontTx/>
              <a:buAutoNum type="arabicParenR"/>
            </a:pPr>
            <a:r>
              <a:rPr lang="en-US" smtClean="0"/>
              <a:t>Was the S shear from the ULCL just too much for the storm at this stage?</a:t>
            </a: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75626E3-5DEA-4B9E-AAE9-E3AB28E71DE7}" type="slidenum">
              <a:rPr lang="en-US"/>
              <a:pPr fontAlgn="base">
                <a:spcBef>
                  <a:spcPct val="0"/>
                </a:spcBef>
                <a:spcAft>
                  <a:spcPct val="0"/>
                </a:spcAft>
                <a:defRPr/>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marL="228600" indent="-228600" eaLnBrk="1" fontAlgn="auto" hangingPunct="1">
              <a:spcBef>
                <a:spcPts val="0"/>
              </a:spcBef>
              <a:spcAft>
                <a:spcPts val="0"/>
              </a:spcAft>
              <a:buFontTx/>
              <a:buAutoNum type="arabicParenR"/>
              <a:defRPr/>
            </a:pPr>
            <a:r>
              <a:rPr lang="en-US" dirty="0" smtClean="0"/>
              <a:t>How quickly did the LL and ML vortex tilt?  Was that 50 km separation between the LL and ML vortices relatively large? Why wasn’t the vortex more resilient at this point?</a:t>
            </a:r>
          </a:p>
          <a:p>
            <a:pPr marL="228600" indent="-228600" eaLnBrk="1" fontAlgn="auto" hangingPunct="1">
              <a:spcBef>
                <a:spcPts val="0"/>
              </a:spcBef>
              <a:spcAft>
                <a:spcPts val="0"/>
              </a:spcAft>
              <a:buFontTx/>
              <a:buAutoNum type="arabicParenR"/>
              <a:defRPr/>
            </a:pPr>
            <a:r>
              <a:rPr lang="en-US" dirty="0" smtClean="0"/>
              <a:t>How quickly did the vortex realign after the shear subsided?</a:t>
            </a:r>
          </a:p>
          <a:p>
            <a:pPr eaLnBrk="1" fontAlgn="auto" hangingPunct="1">
              <a:spcBef>
                <a:spcPts val="0"/>
              </a:spcBef>
              <a:spcAft>
                <a:spcPts val="0"/>
              </a:spcAft>
              <a:defRPr/>
            </a:pPr>
            <a:endParaRPr lang="en-US" dirty="0"/>
          </a:p>
        </p:txBody>
      </p:sp>
      <p:sp>
        <p:nvSpPr>
          <p:cNvPr id="2867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1742E92-73F3-4C51-8980-DD518F1C7806}" type="slidenum">
              <a:rPr lang="en-US"/>
              <a:pPr fontAlgn="base">
                <a:spcBef>
                  <a:spcPct val="0"/>
                </a:spcBef>
                <a:spcAft>
                  <a:spcPct val="0"/>
                </a:spcAft>
                <a:defRPr/>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bwMode="auto">
          <a:noFill/>
        </p:spPr>
        <p:txBody>
          <a:bodyPr wrap="square" numCol="1" anchor="t" anchorCtr="0" compatLnSpc="1">
            <a:prstTxWarp prst="textNoShape">
              <a:avLst/>
            </a:prstTxWarp>
          </a:bodyPr>
          <a:lstStyle/>
          <a:p>
            <a:pPr marL="228600" indent="-228600" eaLnBrk="1" hangingPunct="1">
              <a:spcBef>
                <a:spcPct val="0"/>
              </a:spcBef>
              <a:buFontTx/>
              <a:buAutoNum type="arabicParenR"/>
            </a:pPr>
            <a:r>
              <a:rPr lang="en-US" smtClean="0"/>
              <a:t>How close was this set-up to a serious scenario for NO?</a:t>
            </a:r>
          </a:p>
          <a:p>
            <a:pPr marL="228600" indent="-228600" eaLnBrk="1" hangingPunct="1">
              <a:spcBef>
                <a:spcPct val="0"/>
              </a:spcBef>
              <a:buFontTx/>
              <a:buAutoNum type="arabicParenR"/>
            </a:pPr>
            <a:r>
              <a:rPr lang="en-US" smtClean="0"/>
              <a:t>What if that deep layer ridge had been positioned “just” a bit farther to the SE and Isaac had been over more wide-open water for several hours?</a:t>
            </a:r>
          </a:p>
        </p:txBody>
      </p:sp>
      <p:sp>
        <p:nvSpPr>
          <p:cNvPr id="3072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5AA7134-F9CD-4AFB-ABCB-7AB5913BC52A}" type="slidenum">
              <a:rPr lang="en-US"/>
              <a:pPr fontAlgn="base">
                <a:spcBef>
                  <a:spcPct val="0"/>
                </a:spcBef>
                <a:spcAft>
                  <a:spcPct val="0"/>
                </a:spcAft>
                <a:defRPr/>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31C9D15-EBCE-48F3-920D-C0414685A608}" type="datetimeFigureOut">
              <a:rPr lang="en-US"/>
              <a:pPr>
                <a:defRPr/>
              </a:pPr>
              <a:t>9/5/2012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D2CF583-B66E-450D-9538-66F58E430ED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CD9F413-2F5D-41B5-BA65-09529F759B97}" type="datetimeFigureOut">
              <a:rPr lang="en-US"/>
              <a:pPr>
                <a:defRPr/>
              </a:pPr>
              <a:t>9/5/2012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75F943E-D723-499F-AE97-07110732920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3F7F186-702F-4F24-932D-19B5F9D0E889}" type="datetimeFigureOut">
              <a:rPr lang="en-US"/>
              <a:pPr>
                <a:defRPr/>
              </a:pPr>
              <a:t>9/5/2012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AEE08BF-5B74-46E8-9269-167203B546B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6F39E42-8B67-493B-9756-29DA3BA039BC}" type="datetimeFigureOut">
              <a:rPr lang="en-US"/>
              <a:pPr>
                <a:defRPr/>
              </a:pPr>
              <a:t>9/5/2012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4EF6882-7C1C-446A-BF83-B11CF98C614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DC32635-46FA-4495-AD5F-4EE38DFC9605}" type="datetimeFigureOut">
              <a:rPr lang="en-US"/>
              <a:pPr>
                <a:defRPr/>
              </a:pPr>
              <a:t>9/5/2012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E0E368B-F813-4614-84B9-F01CA57DC4D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6A46828-37F2-4EAE-9929-99E112E4B3D1}" type="datetimeFigureOut">
              <a:rPr lang="en-US"/>
              <a:pPr>
                <a:defRPr/>
              </a:pPr>
              <a:t>9/5/2012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E7E0591-11D1-4BCB-AB46-EF6674389C56}"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E1D2252-0206-459D-90C4-F0F0A0806F85}" type="datetimeFigureOut">
              <a:rPr lang="en-US"/>
              <a:pPr>
                <a:defRPr/>
              </a:pPr>
              <a:t>9/5/2012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A0FA44C-D36C-4EC2-82D5-64EC2ABC8CA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CF9DADF-DFB5-45A9-8713-01CECE1DD7FD}" type="datetimeFigureOut">
              <a:rPr lang="en-US"/>
              <a:pPr>
                <a:defRPr/>
              </a:pPr>
              <a:t>9/5/2012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41CD013-0FE4-4A84-B4C2-4E8A3FCF54D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C963205-E39A-4692-BC86-5AECEBE367C2}" type="datetimeFigureOut">
              <a:rPr lang="en-US"/>
              <a:pPr>
                <a:defRPr/>
              </a:pPr>
              <a:t>9/5/2012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352C37F-88FA-4F1A-9485-BE750D44EB7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69AC74B-BC6B-48C6-93B5-52FDC89EB30F}" type="datetimeFigureOut">
              <a:rPr lang="en-US"/>
              <a:pPr>
                <a:defRPr/>
              </a:pPr>
              <a:t>9/5/2012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AB2103D-E6E9-4ABF-8DA4-4D2EE6ADA6E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C419DF4-E1AB-4439-8302-121B6C9216A5}" type="datetimeFigureOut">
              <a:rPr lang="en-US"/>
              <a:pPr>
                <a:defRPr/>
              </a:pPr>
              <a:t>9/5/2012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61AE235-0F04-4F1C-B379-84623024EBF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6239DD2B-13C5-4408-BBF9-47D7662786B3}" type="datetimeFigureOut">
              <a:rPr lang="en-US"/>
              <a:pPr>
                <a:defRPr/>
              </a:pPr>
              <a:t>9/5/2012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7151B9F-7948-414C-8B9A-D554558A916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3.gif"/><Relationship Id="rId5" Type="http://schemas.openxmlformats.org/officeDocument/2006/relationships/image" Target="../media/image42.gif"/><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5.gif"/><Relationship Id="rId5" Type="http://schemas.openxmlformats.org/officeDocument/2006/relationships/image" Target="../media/image14.gif"/><Relationship Id="rId4" Type="http://schemas.openxmlformats.org/officeDocument/2006/relationships/image" Target="../media/image13.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21.tiff"/><Relationship Id="rId13" Type="http://schemas.openxmlformats.org/officeDocument/2006/relationships/image" Target="../media/image26.tiff"/><Relationship Id="rId3" Type="http://schemas.openxmlformats.org/officeDocument/2006/relationships/image" Target="../media/image16.tiff"/><Relationship Id="rId7" Type="http://schemas.openxmlformats.org/officeDocument/2006/relationships/image" Target="../media/image20.tiff"/><Relationship Id="rId12" Type="http://schemas.openxmlformats.org/officeDocument/2006/relationships/image" Target="../media/image25.tiff"/><Relationship Id="rId2" Type="http://schemas.openxmlformats.org/officeDocument/2006/relationships/notesSlide" Target="../notesSlides/notesSlide4.xml"/><Relationship Id="rId16" Type="http://schemas.openxmlformats.org/officeDocument/2006/relationships/image" Target="../media/image29.tiff"/><Relationship Id="rId1" Type="http://schemas.openxmlformats.org/officeDocument/2006/relationships/slideLayout" Target="../slideLayouts/slideLayout2.xml"/><Relationship Id="rId6" Type="http://schemas.openxmlformats.org/officeDocument/2006/relationships/image" Target="../media/image19.tiff"/><Relationship Id="rId11" Type="http://schemas.openxmlformats.org/officeDocument/2006/relationships/image" Target="../media/image24.tiff"/><Relationship Id="rId5" Type="http://schemas.openxmlformats.org/officeDocument/2006/relationships/image" Target="../media/image18.tiff"/><Relationship Id="rId15" Type="http://schemas.openxmlformats.org/officeDocument/2006/relationships/image" Target="../media/image28.tiff"/><Relationship Id="rId10" Type="http://schemas.openxmlformats.org/officeDocument/2006/relationships/image" Target="../media/image23.tiff"/><Relationship Id="rId4" Type="http://schemas.openxmlformats.org/officeDocument/2006/relationships/image" Target="../media/image17.tiff"/><Relationship Id="rId9" Type="http://schemas.openxmlformats.org/officeDocument/2006/relationships/image" Target="../media/image22.tiff"/><Relationship Id="rId14" Type="http://schemas.openxmlformats.org/officeDocument/2006/relationships/image" Target="../media/image27.tiff"/></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4.gif"/><Relationship Id="rId4" Type="http://schemas.openxmlformats.org/officeDocument/2006/relationships/image" Target="../media/image33.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a:spLocks noChangeArrowheads="1"/>
          </p:cNvSpPr>
          <p:nvPr/>
        </p:nvSpPr>
        <p:spPr bwMode="auto">
          <a:xfrm>
            <a:off x="381000" y="554038"/>
            <a:ext cx="8001000" cy="3662362"/>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Calibri" charset="0"/>
                <a:ea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auto">
              <a:spcBef>
                <a:spcPts val="0"/>
              </a:spcBef>
              <a:spcAft>
                <a:spcPts val="0"/>
              </a:spcAft>
              <a:buFont typeface="Arial" charset="0"/>
              <a:buChar char="•"/>
              <a:defRPr/>
            </a:pPr>
            <a:r>
              <a:rPr lang="en-US" dirty="0" smtClean="0"/>
              <a:t> Flight summaries</a:t>
            </a:r>
          </a:p>
          <a:p>
            <a:pPr lvl="1" fontAlgn="auto">
              <a:spcBef>
                <a:spcPts val="0"/>
              </a:spcBef>
              <a:spcAft>
                <a:spcPts val="0"/>
              </a:spcAft>
              <a:buFont typeface="Arial" charset="0"/>
              <a:buChar char="•"/>
              <a:defRPr/>
            </a:pPr>
            <a:r>
              <a:rPr lang="en-US" dirty="0" smtClean="0"/>
              <a:t> 120823H1: </a:t>
            </a:r>
            <a:r>
              <a:rPr lang="en-US" dirty="0"/>
              <a:t>5 radar analyses, </a:t>
            </a:r>
            <a:r>
              <a:rPr lang="en-US" dirty="0" smtClean="0"/>
              <a:t>21 </a:t>
            </a:r>
            <a:r>
              <a:rPr lang="en-US" dirty="0" err="1"/>
              <a:t>dropsondes</a:t>
            </a:r>
            <a:endParaRPr lang="en-US" dirty="0"/>
          </a:p>
          <a:p>
            <a:pPr lvl="1" fontAlgn="auto">
              <a:spcBef>
                <a:spcPts val="0"/>
              </a:spcBef>
              <a:spcAft>
                <a:spcPts val="0"/>
              </a:spcAft>
              <a:buFont typeface="Arial" charset="0"/>
              <a:buChar char="•"/>
              <a:defRPr/>
            </a:pPr>
            <a:r>
              <a:rPr lang="en-US" dirty="0"/>
              <a:t> </a:t>
            </a:r>
            <a:r>
              <a:rPr lang="en-US" dirty="0" smtClean="0"/>
              <a:t>120824H1: 2 radar </a:t>
            </a:r>
            <a:r>
              <a:rPr lang="en-US" dirty="0"/>
              <a:t>analyses, </a:t>
            </a:r>
            <a:r>
              <a:rPr lang="en-US" dirty="0" smtClean="0"/>
              <a:t>11 </a:t>
            </a:r>
            <a:r>
              <a:rPr lang="en-US" dirty="0" err="1" smtClean="0"/>
              <a:t>dropsondes</a:t>
            </a:r>
            <a:endParaRPr lang="en-US" dirty="0" smtClean="0"/>
          </a:p>
          <a:p>
            <a:pPr lvl="1" fontAlgn="auto">
              <a:spcBef>
                <a:spcPts val="0"/>
              </a:spcBef>
              <a:spcAft>
                <a:spcPts val="0"/>
              </a:spcAft>
              <a:buFont typeface="Arial" charset="0"/>
              <a:buChar char="•"/>
              <a:defRPr/>
            </a:pPr>
            <a:r>
              <a:rPr lang="en-US" dirty="0" smtClean="0"/>
              <a:t> 120826H1: 3 radar </a:t>
            </a:r>
            <a:r>
              <a:rPr lang="en-US" dirty="0"/>
              <a:t>analyses, </a:t>
            </a:r>
            <a:r>
              <a:rPr lang="en-US" dirty="0" smtClean="0"/>
              <a:t>28 </a:t>
            </a:r>
            <a:r>
              <a:rPr lang="en-US" dirty="0" err="1" smtClean="0"/>
              <a:t>dropsondes</a:t>
            </a:r>
            <a:endParaRPr lang="en-US" dirty="0" smtClean="0"/>
          </a:p>
          <a:p>
            <a:pPr lvl="1" fontAlgn="auto">
              <a:spcBef>
                <a:spcPts val="0"/>
              </a:spcBef>
              <a:spcAft>
                <a:spcPts val="0"/>
              </a:spcAft>
              <a:buFont typeface="Arial" charset="0"/>
              <a:buChar char="•"/>
              <a:defRPr/>
            </a:pPr>
            <a:r>
              <a:rPr lang="en-US" dirty="0"/>
              <a:t> </a:t>
            </a:r>
            <a:r>
              <a:rPr lang="en-US" dirty="0" smtClean="0"/>
              <a:t>120827H2</a:t>
            </a:r>
            <a:r>
              <a:rPr lang="en-US" dirty="0"/>
              <a:t>: </a:t>
            </a:r>
            <a:r>
              <a:rPr lang="en-US" dirty="0" smtClean="0"/>
              <a:t>5 radar </a:t>
            </a:r>
            <a:r>
              <a:rPr lang="en-US" dirty="0"/>
              <a:t>analyses, </a:t>
            </a:r>
            <a:r>
              <a:rPr lang="en-US" dirty="0" smtClean="0"/>
              <a:t>33 </a:t>
            </a:r>
            <a:r>
              <a:rPr lang="en-US" dirty="0" err="1" smtClean="0"/>
              <a:t>dropsondes</a:t>
            </a:r>
            <a:endParaRPr lang="en-US" dirty="0"/>
          </a:p>
          <a:p>
            <a:pPr lvl="1" fontAlgn="auto">
              <a:spcBef>
                <a:spcPts val="0"/>
              </a:spcBef>
              <a:spcAft>
                <a:spcPts val="0"/>
              </a:spcAft>
              <a:buFont typeface="Arial" charset="0"/>
              <a:buChar char="•"/>
              <a:defRPr/>
            </a:pPr>
            <a:r>
              <a:rPr lang="en-US" dirty="0" smtClean="0"/>
              <a:t> 120828H2</a:t>
            </a:r>
            <a:r>
              <a:rPr lang="en-US" dirty="0"/>
              <a:t>: </a:t>
            </a:r>
            <a:r>
              <a:rPr lang="en-US" dirty="0" smtClean="0"/>
              <a:t>2 radar </a:t>
            </a:r>
            <a:r>
              <a:rPr lang="en-US" dirty="0"/>
              <a:t>analyses, </a:t>
            </a:r>
            <a:r>
              <a:rPr lang="en-US" dirty="0" smtClean="0"/>
              <a:t>33 </a:t>
            </a:r>
            <a:r>
              <a:rPr lang="en-US" dirty="0" err="1" smtClean="0"/>
              <a:t>dropsondes</a:t>
            </a:r>
            <a:endParaRPr lang="en-US" dirty="0" smtClean="0"/>
          </a:p>
          <a:p>
            <a:pPr lvl="1" fontAlgn="auto">
              <a:spcBef>
                <a:spcPts val="0"/>
              </a:spcBef>
              <a:spcAft>
                <a:spcPts val="0"/>
              </a:spcAft>
              <a:buFont typeface="Arial" charset="0"/>
              <a:buChar char="•"/>
              <a:defRPr/>
            </a:pPr>
            <a:endParaRPr lang="en-US" sz="800" dirty="0"/>
          </a:p>
          <a:p>
            <a:pPr marL="4763" lvl="1" fontAlgn="auto">
              <a:spcBef>
                <a:spcPts val="0"/>
              </a:spcBef>
              <a:spcAft>
                <a:spcPts val="0"/>
              </a:spcAft>
              <a:buFont typeface="Arial" charset="0"/>
              <a:buChar char="•"/>
              <a:defRPr/>
            </a:pPr>
            <a:r>
              <a:rPr lang="en-US" dirty="0" smtClean="0"/>
              <a:t> VIPS (Drs. </a:t>
            </a:r>
            <a:r>
              <a:rPr lang="en-US" dirty="0" err="1" smtClean="0"/>
              <a:t>Lubchenco</a:t>
            </a:r>
            <a:r>
              <a:rPr lang="en-US" dirty="0" smtClean="0"/>
              <a:t> and Detrick): 120826H1</a:t>
            </a:r>
          </a:p>
          <a:p>
            <a:pPr marL="4763" lvl="1" fontAlgn="auto">
              <a:spcBef>
                <a:spcPts val="0"/>
              </a:spcBef>
              <a:spcAft>
                <a:spcPts val="0"/>
              </a:spcAft>
              <a:buFont typeface="Arial" charset="0"/>
              <a:buChar char="•"/>
              <a:defRPr/>
            </a:pPr>
            <a:endParaRPr lang="en-US" sz="800" dirty="0" smtClean="0"/>
          </a:p>
          <a:p>
            <a:pPr marL="119063" lvl="1" indent="-114300" fontAlgn="auto">
              <a:spcBef>
                <a:spcPts val="0"/>
              </a:spcBef>
              <a:spcAft>
                <a:spcPts val="0"/>
              </a:spcAft>
              <a:buFont typeface="Arial"/>
              <a:buChar char="•"/>
              <a:defRPr/>
            </a:pPr>
            <a:r>
              <a:rPr lang="en-US" dirty="0" smtClean="0"/>
              <a:t>Problems</a:t>
            </a:r>
          </a:p>
          <a:p>
            <a:pPr marL="463550" lvl="1" fontAlgn="auto">
              <a:spcBef>
                <a:spcPts val="0"/>
              </a:spcBef>
              <a:spcAft>
                <a:spcPts val="0"/>
              </a:spcAft>
              <a:buFont typeface="Arial"/>
              <a:buChar char="•"/>
              <a:defRPr/>
            </a:pPr>
            <a:r>
              <a:rPr lang="en-US" dirty="0"/>
              <a:t> </a:t>
            </a:r>
            <a:r>
              <a:rPr lang="en-US" dirty="0" smtClean="0"/>
              <a:t>knowledge of radar task settings not consistently passed from AOC crew to AOC crew</a:t>
            </a:r>
          </a:p>
          <a:p>
            <a:pPr marL="463550" lvl="1" fontAlgn="auto">
              <a:spcBef>
                <a:spcPts val="0"/>
              </a:spcBef>
              <a:spcAft>
                <a:spcPts val="0"/>
              </a:spcAft>
              <a:buFont typeface="Arial"/>
              <a:buChar char="•"/>
              <a:defRPr/>
            </a:pPr>
            <a:r>
              <a:rPr lang="en-US" dirty="0"/>
              <a:t> </a:t>
            </a:r>
            <a:r>
              <a:rPr lang="en-US" dirty="0" smtClean="0"/>
              <a:t>WSRA not performing well (switched to higher altitude for later missions)</a:t>
            </a:r>
          </a:p>
          <a:p>
            <a:pPr marL="463550" lvl="1" fontAlgn="auto">
              <a:spcBef>
                <a:spcPts val="0"/>
              </a:spcBef>
              <a:spcAft>
                <a:spcPts val="0"/>
              </a:spcAft>
              <a:buFont typeface="Arial"/>
              <a:buChar char="•"/>
              <a:defRPr/>
            </a:pPr>
            <a:r>
              <a:rPr lang="en-US" dirty="0"/>
              <a:t> </a:t>
            </a:r>
            <a:r>
              <a:rPr lang="en-US" dirty="0" smtClean="0"/>
              <a:t>recommend upgraded memory sticks (larger, faster, labeled)</a:t>
            </a:r>
            <a:endParaRPr lang="en-US" dirty="0"/>
          </a:p>
        </p:txBody>
      </p:sp>
      <p:sp>
        <p:nvSpPr>
          <p:cNvPr id="14338" name="TextBox 4"/>
          <p:cNvSpPr txBox="1">
            <a:spLocks noChangeArrowheads="1"/>
          </p:cNvSpPr>
          <p:nvPr/>
        </p:nvSpPr>
        <p:spPr bwMode="auto">
          <a:xfrm>
            <a:off x="2286000" y="58738"/>
            <a:ext cx="4857750" cy="461962"/>
          </a:xfrm>
          <a:prstGeom prst="rect">
            <a:avLst/>
          </a:prstGeom>
          <a:noFill/>
          <a:ln w="9525">
            <a:noFill/>
            <a:miter lim="800000"/>
            <a:headEnd/>
            <a:tailEnd/>
          </a:ln>
        </p:spPr>
        <p:txBody>
          <a:bodyPr wrap="none">
            <a:spAutoFit/>
          </a:bodyPr>
          <a:lstStyle/>
          <a:p>
            <a:r>
              <a:rPr lang="en-US" sz="2400" b="1">
                <a:solidFill>
                  <a:srgbClr val="C00000"/>
                </a:solidFill>
                <a:latin typeface="Calibri" pitchFamily="34" charset="0"/>
                <a:ea typeface="ＭＳ Ｐゴシック"/>
                <a:cs typeface="ＭＳ Ｐゴシック"/>
              </a:rPr>
              <a:t>Summary of Caribbean/GMex flights</a:t>
            </a:r>
          </a:p>
        </p:txBody>
      </p:sp>
      <p:pic>
        <p:nvPicPr>
          <p:cNvPr id="14339" name="Picture 6" descr="lubchenco.jpg"/>
          <p:cNvPicPr>
            <a:picLocks/>
          </p:cNvPicPr>
          <p:nvPr/>
        </p:nvPicPr>
        <p:blipFill>
          <a:blip r:embed="rId2"/>
          <a:srcRect/>
          <a:stretch>
            <a:fillRect/>
          </a:stretch>
        </p:blipFill>
        <p:spPr bwMode="auto">
          <a:xfrm>
            <a:off x="4505325" y="4278313"/>
            <a:ext cx="1860550" cy="2490787"/>
          </a:xfrm>
          <a:prstGeom prst="rect">
            <a:avLst/>
          </a:prstGeom>
          <a:noFill/>
          <a:ln w="9525">
            <a:noFill/>
            <a:miter lim="800000"/>
            <a:headEnd/>
            <a:tailEnd/>
          </a:ln>
        </p:spPr>
      </p:pic>
      <p:pic>
        <p:nvPicPr>
          <p:cNvPr id="14340" name="Picture 8" descr="detrick.jpg"/>
          <p:cNvPicPr>
            <a:picLocks noChangeAspect="1"/>
          </p:cNvPicPr>
          <p:nvPr/>
        </p:nvPicPr>
        <p:blipFill>
          <a:blip r:embed="rId3"/>
          <a:srcRect/>
          <a:stretch>
            <a:fillRect/>
          </a:stretch>
        </p:blipFill>
        <p:spPr bwMode="auto">
          <a:xfrm>
            <a:off x="2646363" y="4271963"/>
            <a:ext cx="1858962" cy="2487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4"/>
          <p:cNvSpPr txBox="1">
            <a:spLocks noChangeArrowheads="1"/>
          </p:cNvSpPr>
          <p:nvPr/>
        </p:nvSpPr>
        <p:spPr bwMode="auto">
          <a:xfrm>
            <a:off x="0" y="-4763"/>
            <a:ext cx="9144000" cy="762001"/>
          </a:xfrm>
          <a:prstGeom prst="rect">
            <a:avLst/>
          </a:prstGeom>
          <a:noFill/>
          <a:ln w="9525">
            <a:noFill/>
            <a:miter lim="800000"/>
            <a:headEnd/>
            <a:tailEnd/>
          </a:ln>
        </p:spPr>
        <p:txBody>
          <a:bodyPr>
            <a:spAutoFit/>
          </a:bodyPr>
          <a:lstStyle/>
          <a:p>
            <a:pPr algn="ctr"/>
            <a:r>
              <a:rPr lang="en-US" sz="2400" b="1">
                <a:solidFill>
                  <a:srgbClr val="C00000"/>
                </a:solidFill>
                <a:latin typeface="Calibri" pitchFamily="34" charset="0"/>
                <a:ea typeface="ＭＳ Ｐゴシック"/>
                <a:cs typeface="ＭＳ Ｐゴシック"/>
              </a:rPr>
              <a:t>Isaac 120827h1_1138Z (~12h later)</a:t>
            </a:r>
          </a:p>
          <a:p>
            <a:pPr algn="ctr"/>
            <a:r>
              <a:rPr lang="en-US" sz="2000" b="1">
                <a:solidFill>
                  <a:srgbClr val="C00000"/>
                </a:solidFill>
                <a:latin typeface="Calibri" pitchFamily="34" charset="0"/>
                <a:ea typeface="ＭＳ Ｐゴシック"/>
                <a:cs typeface="ＭＳ Ｐゴシック"/>
              </a:rPr>
              <a:t>Nearly Vertically Aligned</a:t>
            </a:r>
          </a:p>
        </p:txBody>
      </p:sp>
      <p:sp>
        <p:nvSpPr>
          <p:cNvPr id="29699" name="Text Box 7"/>
          <p:cNvSpPr txBox="1">
            <a:spLocks noChangeArrowheads="1"/>
          </p:cNvSpPr>
          <p:nvPr/>
        </p:nvSpPr>
        <p:spPr bwMode="auto">
          <a:xfrm>
            <a:off x="2005013" y="1212850"/>
            <a:ext cx="704850" cy="366713"/>
          </a:xfrm>
          <a:prstGeom prst="rect">
            <a:avLst/>
          </a:prstGeom>
          <a:noFill/>
          <a:ln w="9525">
            <a:noFill/>
            <a:miter lim="800000"/>
            <a:headEnd/>
            <a:tailEnd/>
          </a:ln>
        </p:spPr>
        <p:txBody>
          <a:bodyPr wrap="none">
            <a:spAutoFit/>
          </a:bodyPr>
          <a:lstStyle/>
          <a:p>
            <a:pPr defTabSz="914400"/>
            <a:r>
              <a:rPr lang="en-US" b="1"/>
              <a:t>3 km</a:t>
            </a:r>
          </a:p>
        </p:txBody>
      </p:sp>
      <p:sp>
        <p:nvSpPr>
          <p:cNvPr id="29700" name="Text Box 8"/>
          <p:cNvSpPr txBox="1">
            <a:spLocks noChangeArrowheads="1"/>
          </p:cNvSpPr>
          <p:nvPr/>
        </p:nvSpPr>
        <p:spPr bwMode="auto">
          <a:xfrm>
            <a:off x="6648450" y="1212850"/>
            <a:ext cx="704850" cy="366713"/>
          </a:xfrm>
          <a:prstGeom prst="rect">
            <a:avLst/>
          </a:prstGeom>
          <a:noFill/>
          <a:ln w="9525">
            <a:noFill/>
            <a:miter lim="800000"/>
            <a:headEnd/>
            <a:tailEnd/>
          </a:ln>
        </p:spPr>
        <p:txBody>
          <a:bodyPr wrap="none">
            <a:spAutoFit/>
          </a:bodyPr>
          <a:lstStyle/>
          <a:p>
            <a:r>
              <a:rPr lang="en-US" b="1"/>
              <a:t>6 km</a:t>
            </a:r>
          </a:p>
        </p:txBody>
      </p:sp>
      <p:pic>
        <p:nvPicPr>
          <p:cNvPr id="29703" name="Picture 7" descr="120827H1_1138_3"/>
          <p:cNvPicPr>
            <a:picLocks noChangeAspect="1" noChangeArrowheads="1"/>
          </p:cNvPicPr>
          <p:nvPr/>
        </p:nvPicPr>
        <p:blipFill>
          <a:blip r:embed="rId2"/>
          <a:srcRect l="909" r="29993"/>
          <a:stretch>
            <a:fillRect/>
          </a:stretch>
        </p:blipFill>
        <p:spPr bwMode="auto">
          <a:xfrm>
            <a:off x="334963" y="1579563"/>
            <a:ext cx="4156075" cy="4540250"/>
          </a:xfrm>
          <a:prstGeom prst="rect">
            <a:avLst/>
          </a:prstGeom>
          <a:noFill/>
          <a:ln w="9525">
            <a:noFill/>
            <a:miter lim="800000"/>
            <a:headEnd/>
            <a:tailEnd/>
          </a:ln>
        </p:spPr>
      </p:pic>
      <p:pic>
        <p:nvPicPr>
          <p:cNvPr id="29704" name="Picture 8" descr="120827H1_1138_6"/>
          <p:cNvPicPr>
            <a:picLocks noChangeAspect="1" noChangeArrowheads="1"/>
          </p:cNvPicPr>
          <p:nvPr/>
        </p:nvPicPr>
        <p:blipFill>
          <a:blip r:embed="rId3"/>
          <a:srcRect l="909" r="29993"/>
          <a:stretch>
            <a:fillRect/>
          </a:stretch>
        </p:blipFill>
        <p:spPr bwMode="auto">
          <a:xfrm>
            <a:off x="4637088" y="1579563"/>
            <a:ext cx="4154487" cy="4540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4"/>
          <p:cNvSpPr txBox="1">
            <a:spLocks noChangeArrowheads="1"/>
          </p:cNvSpPr>
          <p:nvPr/>
        </p:nvSpPr>
        <p:spPr bwMode="auto">
          <a:xfrm>
            <a:off x="0" y="-4763"/>
            <a:ext cx="9144000" cy="762001"/>
          </a:xfrm>
          <a:prstGeom prst="rect">
            <a:avLst/>
          </a:prstGeom>
          <a:noFill/>
          <a:ln w="9525">
            <a:noFill/>
            <a:miter lim="800000"/>
            <a:headEnd/>
            <a:tailEnd/>
          </a:ln>
        </p:spPr>
        <p:txBody>
          <a:bodyPr>
            <a:spAutoFit/>
          </a:bodyPr>
          <a:lstStyle/>
          <a:p>
            <a:pPr algn="ctr"/>
            <a:r>
              <a:rPr lang="en-US" sz="2400" b="1">
                <a:solidFill>
                  <a:srgbClr val="C00000"/>
                </a:solidFill>
                <a:latin typeface="Calibri" pitchFamily="34" charset="0"/>
                <a:ea typeface="ＭＳ Ｐゴシック"/>
                <a:cs typeface="ＭＳ Ｐゴシック"/>
              </a:rPr>
              <a:t>Isaac 120827h2_2244Z (~12h later)</a:t>
            </a:r>
          </a:p>
          <a:p>
            <a:pPr algn="ctr"/>
            <a:r>
              <a:rPr lang="en-US" sz="2000" b="1">
                <a:solidFill>
                  <a:srgbClr val="C00000"/>
                </a:solidFill>
                <a:latin typeface="Calibri" pitchFamily="34" charset="0"/>
                <a:ea typeface="ＭＳ Ｐゴシック"/>
                <a:cs typeface="ＭＳ Ｐゴシック"/>
              </a:rPr>
              <a:t>Intensification of Inner Wind Maximum</a:t>
            </a:r>
          </a:p>
        </p:txBody>
      </p:sp>
      <p:pic>
        <p:nvPicPr>
          <p:cNvPr id="30724" name="Picture 4" descr="120827H2_2244_3"/>
          <p:cNvPicPr>
            <a:picLocks noChangeAspect="1" noChangeArrowheads="1"/>
          </p:cNvPicPr>
          <p:nvPr/>
        </p:nvPicPr>
        <p:blipFill>
          <a:blip r:embed="rId2"/>
          <a:srcRect l="909"/>
          <a:stretch>
            <a:fillRect/>
          </a:stretch>
        </p:blipFill>
        <p:spPr bwMode="auto">
          <a:xfrm>
            <a:off x="855663" y="933450"/>
            <a:ext cx="7475537" cy="569595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extBox 4"/>
          <p:cNvSpPr txBox="1">
            <a:spLocks noChangeArrowheads="1"/>
          </p:cNvSpPr>
          <p:nvPr/>
        </p:nvSpPr>
        <p:spPr bwMode="auto">
          <a:xfrm>
            <a:off x="0" y="-4763"/>
            <a:ext cx="9144000" cy="762001"/>
          </a:xfrm>
          <a:prstGeom prst="rect">
            <a:avLst/>
          </a:prstGeom>
          <a:noFill/>
          <a:ln w="9525">
            <a:noFill/>
            <a:miter lim="800000"/>
            <a:headEnd/>
            <a:tailEnd/>
          </a:ln>
        </p:spPr>
        <p:txBody>
          <a:bodyPr>
            <a:spAutoFit/>
          </a:bodyPr>
          <a:lstStyle/>
          <a:p>
            <a:pPr algn="ctr"/>
            <a:r>
              <a:rPr lang="en-US" sz="2400" b="1">
                <a:solidFill>
                  <a:srgbClr val="C00000"/>
                </a:solidFill>
                <a:latin typeface="Calibri" pitchFamily="34" charset="0"/>
                <a:ea typeface="ＭＳ Ｐゴシック"/>
                <a:cs typeface="ＭＳ Ｐゴシック"/>
              </a:rPr>
              <a:t>Isaac 120828h1 (~12h later)</a:t>
            </a:r>
          </a:p>
          <a:p>
            <a:pPr algn="ctr"/>
            <a:r>
              <a:rPr lang="en-US" sz="2000" b="1">
                <a:solidFill>
                  <a:srgbClr val="C00000"/>
                </a:solidFill>
                <a:latin typeface="Calibri" pitchFamily="34" charset="0"/>
                <a:ea typeface="ＭＳ Ｐゴシック"/>
                <a:cs typeface="ＭＳ Ｐゴシック"/>
              </a:rPr>
              <a:t>Intensification of O(100km) Scale Maximum</a:t>
            </a:r>
          </a:p>
        </p:txBody>
      </p:sp>
      <p:sp>
        <p:nvSpPr>
          <p:cNvPr id="31748" name="Text Box 7"/>
          <p:cNvSpPr txBox="1">
            <a:spLocks noChangeArrowheads="1"/>
          </p:cNvSpPr>
          <p:nvPr/>
        </p:nvSpPr>
        <p:spPr bwMode="auto">
          <a:xfrm>
            <a:off x="2005013" y="1212850"/>
            <a:ext cx="831850" cy="366713"/>
          </a:xfrm>
          <a:prstGeom prst="rect">
            <a:avLst/>
          </a:prstGeom>
          <a:noFill/>
          <a:ln w="9525">
            <a:noFill/>
            <a:miter lim="800000"/>
            <a:headEnd/>
            <a:tailEnd/>
          </a:ln>
        </p:spPr>
        <p:txBody>
          <a:bodyPr wrap="none">
            <a:spAutoFit/>
          </a:bodyPr>
          <a:lstStyle/>
          <a:p>
            <a:r>
              <a:rPr lang="en-US" b="1"/>
              <a:t>0931Z</a:t>
            </a:r>
          </a:p>
        </p:txBody>
      </p:sp>
      <p:sp>
        <p:nvSpPr>
          <p:cNvPr id="31749" name="Text Box 8"/>
          <p:cNvSpPr txBox="1">
            <a:spLocks noChangeArrowheads="1"/>
          </p:cNvSpPr>
          <p:nvPr/>
        </p:nvSpPr>
        <p:spPr bwMode="auto">
          <a:xfrm>
            <a:off x="6648450" y="1212850"/>
            <a:ext cx="831850" cy="366713"/>
          </a:xfrm>
          <a:prstGeom prst="rect">
            <a:avLst/>
          </a:prstGeom>
          <a:noFill/>
          <a:ln w="9525">
            <a:noFill/>
            <a:miter lim="800000"/>
            <a:headEnd/>
            <a:tailEnd/>
          </a:ln>
        </p:spPr>
        <p:txBody>
          <a:bodyPr wrap="none">
            <a:spAutoFit/>
          </a:bodyPr>
          <a:lstStyle/>
          <a:p>
            <a:r>
              <a:rPr lang="en-US" b="1"/>
              <a:t>1435Z</a:t>
            </a:r>
          </a:p>
        </p:txBody>
      </p:sp>
      <p:pic>
        <p:nvPicPr>
          <p:cNvPr id="31751" name="Picture 7" descr="120828H1_0931_3"/>
          <p:cNvPicPr>
            <a:picLocks noChangeAspect="1" noChangeArrowheads="1"/>
          </p:cNvPicPr>
          <p:nvPr/>
        </p:nvPicPr>
        <p:blipFill>
          <a:blip r:embed="rId2"/>
          <a:srcRect l="909" r="29993"/>
          <a:stretch>
            <a:fillRect/>
          </a:stretch>
        </p:blipFill>
        <p:spPr bwMode="auto">
          <a:xfrm>
            <a:off x="330200" y="1579563"/>
            <a:ext cx="4084638" cy="4464050"/>
          </a:xfrm>
          <a:prstGeom prst="rect">
            <a:avLst/>
          </a:prstGeom>
          <a:noFill/>
          <a:ln w="9525">
            <a:noFill/>
            <a:miter lim="800000"/>
            <a:headEnd/>
            <a:tailEnd/>
          </a:ln>
        </p:spPr>
      </p:pic>
      <p:pic>
        <p:nvPicPr>
          <p:cNvPr id="31752" name="Picture 8" descr="120828H1_1435_3"/>
          <p:cNvPicPr>
            <a:picLocks noChangeAspect="1" noChangeArrowheads="1"/>
          </p:cNvPicPr>
          <p:nvPr/>
        </p:nvPicPr>
        <p:blipFill>
          <a:blip r:embed="rId3"/>
          <a:srcRect l="909" r="29993"/>
          <a:stretch>
            <a:fillRect/>
          </a:stretch>
        </p:blipFill>
        <p:spPr bwMode="auto">
          <a:xfrm>
            <a:off x="4865688" y="1579563"/>
            <a:ext cx="4021137" cy="43942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Box 4"/>
          <p:cNvSpPr txBox="1">
            <a:spLocks noChangeArrowheads="1"/>
          </p:cNvSpPr>
          <p:nvPr/>
        </p:nvSpPr>
        <p:spPr bwMode="auto">
          <a:xfrm>
            <a:off x="0" y="-4763"/>
            <a:ext cx="4732338" cy="461963"/>
          </a:xfrm>
          <a:prstGeom prst="rect">
            <a:avLst/>
          </a:prstGeom>
          <a:noFill/>
          <a:ln w="9525">
            <a:noFill/>
            <a:miter lim="800000"/>
            <a:headEnd/>
            <a:tailEnd/>
          </a:ln>
        </p:spPr>
        <p:txBody>
          <a:bodyPr>
            <a:spAutoFit/>
          </a:bodyPr>
          <a:lstStyle/>
          <a:p>
            <a:pPr algn="ctr"/>
            <a:r>
              <a:rPr lang="en-US" sz="2400" b="1">
                <a:solidFill>
                  <a:srgbClr val="C00000"/>
                </a:solidFill>
                <a:latin typeface="Calibri" pitchFamily="34" charset="0"/>
                <a:ea typeface="ＭＳ Ｐゴシック"/>
                <a:cs typeface="ＭＳ Ｐゴシック"/>
              </a:rPr>
              <a:t>Isaac 120828h2 (TDR/Landfall)</a:t>
            </a:r>
          </a:p>
        </p:txBody>
      </p:sp>
      <p:pic>
        <p:nvPicPr>
          <p:cNvPr id="32770" name="Picture 1" descr="20120828H2_isaac_LFN42trk.png"/>
          <p:cNvPicPr>
            <a:picLocks noChangeAspect="1"/>
          </p:cNvPicPr>
          <p:nvPr/>
        </p:nvPicPr>
        <p:blipFill>
          <a:blip r:embed="rId3"/>
          <a:srcRect/>
          <a:stretch>
            <a:fillRect/>
          </a:stretch>
        </p:blipFill>
        <p:spPr bwMode="auto">
          <a:xfrm>
            <a:off x="0" y="457200"/>
            <a:ext cx="4732338" cy="2643188"/>
          </a:xfrm>
          <a:prstGeom prst="rect">
            <a:avLst/>
          </a:prstGeom>
          <a:noFill/>
          <a:ln w="9525">
            <a:noFill/>
            <a:miter lim="800000"/>
            <a:headEnd/>
            <a:tailEnd/>
          </a:ln>
        </p:spPr>
      </p:pic>
      <p:pic>
        <p:nvPicPr>
          <p:cNvPr id="32771" name="Picture 2" descr="20120829.00.NWAtlantic.250to850mbDeepLayerMeanLarge.png"/>
          <p:cNvPicPr>
            <a:picLocks noChangeAspect="1"/>
          </p:cNvPicPr>
          <p:nvPr/>
        </p:nvPicPr>
        <p:blipFill>
          <a:blip r:embed="rId4"/>
          <a:srcRect/>
          <a:stretch>
            <a:fillRect/>
          </a:stretch>
        </p:blipFill>
        <p:spPr bwMode="auto">
          <a:xfrm>
            <a:off x="4852988" y="123825"/>
            <a:ext cx="4203700" cy="2976563"/>
          </a:xfrm>
          <a:prstGeom prst="rect">
            <a:avLst/>
          </a:prstGeom>
          <a:noFill/>
          <a:ln w="9525">
            <a:noFill/>
            <a:miter lim="800000"/>
            <a:headEnd/>
            <a:tailEnd/>
          </a:ln>
        </p:spPr>
      </p:pic>
      <p:pic>
        <p:nvPicPr>
          <p:cNvPr id="32772" name="Picture 3" descr="20120828H2wind15.gif"/>
          <p:cNvPicPr>
            <a:picLocks noChangeAspect="1"/>
          </p:cNvPicPr>
          <p:nvPr/>
        </p:nvPicPr>
        <p:blipFill>
          <a:blip r:embed="rId5"/>
          <a:srcRect l="23116" r="10773"/>
          <a:stretch>
            <a:fillRect/>
          </a:stretch>
        </p:blipFill>
        <p:spPr bwMode="auto">
          <a:xfrm>
            <a:off x="1187450" y="3103563"/>
            <a:ext cx="3309938" cy="3754437"/>
          </a:xfrm>
          <a:prstGeom prst="rect">
            <a:avLst/>
          </a:prstGeom>
          <a:noFill/>
          <a:ln w="9525">
            <a:noFill/>
            <a:miter lim="800000"/>
            <a:headEnd/>
            <a:tailEnd/>
          </a:ln>
        </p:spPr>
      </p:pic>
      <p:pic>
        <p:nvPicPr>
          <p:cNvPr id="32773" name="Picture 4" descr="20120828H2wind60.gif"/>
          <p:cNvPicPr>
            <a:picLocks noChangeAspect="1"/>
          </p:cNvPicPr>
          <p:nvPr/>
        </p:nvPicPr>
        <p:blipFill>
          <a:blip r:embed="rId6"/>
          <a:srcRect l="23126" r="10695"/>
          <a:stretch>
            <a:fillRect/>
          </a:stretch>
        </p:blipFill>
        <p:spPr bwMode="auto">
          <a:xfrm>
            <a:off x="4852988" y="3100388"/>
            <a:ext cx="3311525" cy="3757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Box 4"/>
          <p:cNvSpPr txBox="1">
            <a:spLocks noChangeArrowheads="1"/>
          </p:cNvSpPr>
          <p:nvPr/>
        </p:nvSpPr>
        <p:spPr bwMode="auto">
          <a:xfrm>
            <a:off x="1290638" y="80963"/>
            <a:ext cx="5681662" cy="641350"/>
          </a:xfrm>
          <a:prstGeom prst="rect">
            <a:avLst/>
          </a:prstGeom>
          <a:noFill/>
          <a:ln w="9525">
            <a:noFill/>
            <a:miter lim="800000"/>
            <a:headEnd/>
            <a:tailEnd/>
          </a:ln>
        </p:spPr>
        <p:txBody>
          <a:bodyPr wrap="none">
            <a:spAutoFit/>
          </a:bodyPr>
          <a:lstStyle/>
          <a:p>
            <a:pPr defTabSz="914400"/>
            <a:r>
              <a:rPr lang="en-US" sz="3600" b="1">
                <a:solidFill>
                  <a:srgbClr val="C00000"/>
                </a:solidFill>
                <a:latin typeface="Calibri" pitchFamily="34" charset="0"/>
              </a:rPr>
              <a:t>Gulf Development Questions</a:t>
            </a:r>
          </a:p>
        </p:txBody>
      </p:sp>
      <p:sp>
        <p:nvSpPr>
          <p:cNvPr id="34818" name="TextBox 6"/>
          <p:cNvSpPr txBox="1">
            <a:spLocks noChangeArrowheads="1"/>
          </p:cNvSpPr>
          <p:nvPr/>
        </p:nvSpPr>
        <p:spPr bwMode="auto">
          <a:xfrm>
            <a:off x="381000" y="1568450"/>
            <a:ext cx="8547100" cy="3508375"/>
          </a:xfrm>
          <a:prstGeom prst="rect">
            <a:avLst/>
          </a:prstGeom>
          <a:noFill/>
          <a:ln w="9525">
            <a:noFill/>
            <a:miter lim="800000"/>
            <a:headEnd/>
            <a:tailEnd/>
          </a:ln>
        </p:spPr>
        <p:txBody>
          <a:bodyPr>
            <a:spAutoFit/>
          </a:bodyPr>
          <a:lstStyle/>
          <a:p>
            <a:pPr defTabSz="914400">
              <a:buFont typeface="Arial" charset="0"/>
              <a:buChar char="•"/>
            </a:pPr>
            <a:r>
              <a:rPr lang="en-US" sz="2800">
                <a:latin typeface="Calibri" pitchFamily="34" charset="0"/>
              </a:rPr>
              <a:t> How did tilted vortex structure during 20120826H1 develop? Southerly shear?</a:t>
            </a:r>
          </a:p>
          <a:p>
            <a:pPr defTabSz="914400">
              <a:buFont typeface="Arial" charset="0"/>
              <a:buNone/>
            </a:pPr>
            <a:endParaRPr lang="en-US" sz="2800">
              <a:latin typeface="Calibri" pitchFamily="34" charset="0"/>
            </a:endParaRPr>
          </a:p>
          <a:p>
            <a:pPr defTabSz="914400">
              <a:buFont typeface="Arial" charset="0"/>
              <a:buChar char="•"/>
            </a:pPr>
            <a:r>
              <a:rPr lang="en-US" sz="2800">
                <a:latin typeface="Calibri" pitchFamily="34" charset="0"/>
              </a:rPr>
              <a:t> How did vortex structure align within 12 h? Was alignment a precondition for further development?</a:t>
            </a:r>
          </a:p>
          <a:p>
            <a:pPr defTabSz="914400">
              <a:buFont typeface="Arial" charset="0"/>
              <a:buNone/>
            </a:pPr>
            <a:endParaRPr lang="en-US" sz="2800">
              <a:latin typeface="Calibri" pitchFamily="34" charset="0"/>
            </a:endParaRPr>
          </a:p>
          <a:p>
            <a:pPr defTabSz="914400">
              <a:buFont typeface="Arial" charset="0"/>
              <a:buChar char="•"/>
            </a:pPr>
            <a:r>
              <a:rPr lang="en-US" sz="2800">
                <a:latin typeface="Calibri" pitchFamily="34" charset="0"/>
              </a:rPr>
              <a:t> Why didn’t scale of maximum winds contract? Unfavorable location of deep convection?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ctrTitle"/>
          </p:nvPr>
        </p:nvSpPr>
        <p:spPr/>
        <p:txBody>
          <a:bodyPr/>
          <a:lstStyle/>
          <a:p>
            <a:pPr eaLnBrk="1" hangingPunct="1"/>
            <a:r>
              <a:rPr lang="en-US" smtClean="0"/>
              <a:t>Caribbean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3" descr="20120823.1245.goes13.x.vis2km.09LISAAC.35kts-1003mb-154N-648W.100pc.jpg"/>
          <p:cNvPicPr>
            <a:picLocks noChangeAspect="1"/>
          </p:cNvPicPr>
          <p:nvPr/>
        </p:nvPicPr>
        <p:blipFill>
          <a:blip r:embed="rId3"/>
          <a:srcRect/>
          <a:stretch>
            <a:fillRect/>
          </a:stretch>
        </p:blipFill>
        <p:spPr bwMode="auto">
          <a:xfrm>
            <a:off x="852488" y="457200"/>
            <a:ext cx="3200400" cy="3200400"/>
          </a:xfrm>
          <a:prstGeom prst="rect">
            <a:avLst/>
          </a:prstGeom>
          <a:noFill/>
          <a:ln w="9525">
            <a:noFill/>
            <a:miter lim="800000"/>
            <a:headEnd/>
            <a:tailEnd/>
          </a:ln>
        </p:spPr>
      </p:pic>
      <p:sp>
        <p:nvSpPr>
          <p:cNvPr id="6" name="Or 5"/>
          <p:cNvSpPr/>
          <p:nvPr/>
        </p:nvSpPr>
        <p:spPr>
          <a:xfrm>
            <a:off x="2438400" y="2185988"/>
            <a:ext cx="182563" cy="182562"/>
          </a:xfrm>
          <a:prstGeom prst="flowChartOr">
            <a:avLst/>
          </a:prstGeom>
          <a:solidFill>
            <a:srgbClr val="FF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6387" name="Picture 7" descr="20120823.2204.f16.x.vapor.09LISAAC.35kts-1004mb-159N-664W.57pc.jpg"/>
          <p:cNvPicPr>
            <a:picLocks noChangeAspect="1"/>
          </p:cNvPicPr>
          <p:nvPr/>
        </p:nvPicPr>
        <p:blipFill>
          <a:blip r:embed="rId4"/>
          <a:srcRect/>
          <a:stretch>
            <a:fillRect/>
          </a:stretch>
        </p:blipFill>
        <p:spPr bwMode="auto">
          <a:xfrm>
            <a:off x="852488" y="3657600"/>
            <a:ext cx="3200400" cy="3200400"/>
          </a:xfrm>
          <a:prstGeom prst="rect">
            <a:avLst/>
          </a:prstGeom>
          <a:noFill/>
          <a:ln w="9525">
            <a:noFill/>
            <a:miter lim="800000"/>
            <a:headEnd/>
            <a:tailEnd/>
          </a:ln>
        </p:spPr>
      </p:pic>
      <p:sp>
        <p:nvSpPr>
          <p:cNvPr id="16388" name="TextBox 4"/>
          <p:cNvSpPr txBox="1">
            <a:spLocks noChangeArrowheads="1"/>
          </p:cNvSpPr>
          <p:nvPr/>
        </p:nvSpPr>
        <p:spPr bwMode="auto">
          <a:xfrm>
            <a:off x="852488" y="-4763"/>
            <a:ext cx="3200400" cy="461963"/>
          </a:xfrm>
          <a:prstGeom prst="rect">
            <a:avLst/>
          </a:prstGeom>
          <a:noFill/>
          <a:ln w="9525">
            <a:noFill/>
            <a:miter lim="800000"/>
            <a:headEnd/>
            <a:tailEnd/>
          </a:ln>
        </p:spPr>
        <p:txBody>
          <a:bodyPr>
            <a:spAutoFit/>
          </a:bodyPr>
          <a:lstStyle/>
          <a:p>
            <a:pPr algn="ctr"/>
            <a:r>
              <a:rPr lang="en-US" sz="2400" b="1">
                <a:solidFill>
                  <a:srgbClr val="C00000"/>
                </a:solidFill>
                <a:latin typeface="Calibri" pitchFamily="34" charset="0"/>
                <a:ea typeface="ＭＳ Ｐゴシック"/>
                <a:cs typeface="ＭＳ Ｐゴシック"/>
              </a:rPr>
              <a:t>Isaac 120823h1</a:t>
            </a:r>
          </a:p>
        </p:txBody>
      </p:sp>
      <p:sp>
        <p:nvSpPr>
          <p:cNvPr id="15" name="Or 14"/>
          <p:cNvSpPr/>
          <p:nvPr/>
        </p:nvSpPr>
        <p:spPr>
          <a:xfrm>
            <a:off x="2752725" y="5695950"/>
            <a:ext cx="182563" cy="182563"/>
          </a:xfrm>
          <a:prstGeom prst="flowChartOr">
            <a:avLst/>
          </a:prstGeom>
          <a:solidFill>
            <a:srgbClr val="FF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Or 15"/>
          <p:cNvSpPr/>
          <p:nvPr/>
        </p:nvSpPr>
        <p:spPr>
          <a:xfrm>
            <a:off x="2346325" y="1920875"/>
            <a:ext cx="182563" cy="182563"/>
          </a:xfrm>
          <a:prstGeom prst="flowChartOr">
            <a:avLst/>
          </a:prstGeom>
          <a:solidFill>
            <a:srgbClr val="0000FF"/>
          </a:solid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Or 16"/>
          <p:cNvSpPr/>
          <p:nvPr/>
        </p:nvSpPr>
        <p:spPr>
          <a:xfrm>
            <a:off x="2657475" y="5283200"/>
            <a:ext cx="182563" cy="182563"/>
          </a:xfrm>
          <a:prstGeom prst="flowChartOr">
            <a:avLst/>
          </a:prstGeom>
          <a:solidFill>
            <a:srgbClr val="0000FF"/>
          </a:solid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Or 17"/>
          <p:cNvSpPr/>
          <p:nvPr/>
        </p:nvSpPr>
        <p:spPr>
          <a:xfrm>
            <a:off x="2393950" y="2311400"/>
            <a:ext cx="182563" cy="182563"/>
          </a:xfrm>
          <a:prstGeom prst="flowChartOr">
            <a:avLst/>
          </a:prstGeom>
          <a:solidFill>
            <a:srgbClr val="008000"/>
          </a:solid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Or 18"/>
          <p:cNvSpPr/>
          <p:nvPr/>
        </p:nvSpPr>
        <p:spPr>
          <a:xfrm>
            <a:off x="2706688" y="5848350"/>
            <a:ext cx="184150" cy="182563"/>
          </a:xfrm>
          <a:prstGeom prst="flowChartOr">
            <a:avLst/>
          </a:prstGeom>
          <a:solidFill>
            <a:srgbClr val="008000"/>
          </a:solid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23" name="Group 22"/>
          <p:cNvGrpSpPr>
            <a:grpSpLocks/>
          </p:cNvGrpSpPr>
          <p:nvPr/>
        </p:nvGrpSpPr>
        <p:grpSpPr bwMode="auto">
          <a:xfrm>
            <a:off x="5051425" y="-4763"/>
            <a:ext cx="3265488" cy="6862763"/>
            <a:chOff x="5051966" y="-4465"/>
            <a:chExt cx="3265715" cy="6862465"/>
          </a:xfrm>
        </p:grpSpPr>
        <p:pic>
          <p:nvPicPr>
            <p:cNvPr id="16399" name="Picture 9" descr="D20120823_094153_Pskewt.png"/>
            <p:cNvPicPr>
              <a:picLocks noChangeAspect="1"/>
            </p:cNvPicPr>
            <p:nvPr/>
          </p:nvPicPr>
          <p:blipFill>
            <a:blip r:embed="rId5"/>
            <a:srcRect/>
            <a:stretch>
              <a:fillRect/>
            </a:stretch>
          </p:blipFill>
          <p:spPr bwMode="auto">
            <a:xfrm>
              <a:off x="5051966" y="-4465"/>
              <a:ext cx="3265715" cy="2286000"/>
            </a:xfrm>
            <a:prstGeom prst="rect">
              <a:avLst/>
            </a:prstGeom>
            <a:noFill/>
            <a:ln w="9525">
              <a:noFill/>
              <a:miter lim="800000"/>
              <a:headEnd/>
              <a:tailEnd/>
            </a:ln>
          </p:spPr>
        </p:pic>
        <p:sp>
          <p:nvSpPr>
            <p:cNvPr id="16400" name="TextBox 10"/>
            <p:cNvSpPr txBox="1">
              <a:spLocks noChangeArrowheads="1"/>
            </p:cNvSpPr>
            <p:nvPr/>
          </p:nvSpPr>
          <p:spPr bwMode="auto">
            <a:xfrm>
              <a:off x="6551092" y="247673"/>
              <a:ext cx="1475872" cy="954107"/>
            </a:xfrm>
            <a:prstGeom prst="rect">
              <a:avLst/>
            </a:prstGeom>
            <a:solidFill>
              <a:schemeClr val="bg1"/>
            </a:solidFill>
            <a:ln w="38100">
              <a:solidFill>
                <a:srgbClr val="0000FF"/>
              </a:solidFill>
              <a:miter lim="800000"/>
              <a:headEnd/>
              <a:tailEnd/>
            </a:ln>
          </p:spPr>
          <p:txBody>
            <a:bodyPr wrap="none">
              <a:spAutoFit/>
            </a:bodyPr>
            <a:lstStyle/>
            <a:p>
              <a:pPr algn="ctr"/>
              <a:r>
                <a:rPr lang="en-US" sz="1400">
                  <a:latin typeface="Calibri" pitchFamily="34" charset="0"/>
                </a:rPr>
                <a:t>710 mb: 40% RH</a:t>
              </a:r>
            </a:p>
            <a:p>
              <a:pPr algn="ctr"/>
              <a:r>
                <a:rPr lang="en-US" sz="1400">
                  <a:latin typeface="Calibri" pitchFamily="34" charset="0"/>
                </a:rPr>
                <a:t>850 mb: 55 % RH</a:t>
              </a:r>
            </a:p>
            <a:p>
              <a:pPr algn="ctr"/>
              <a:r>
                <a:rPr lang="en-US" sz="1400">
                  <a:latin typeface="Calibri" pitchFamily="34" charset="0"/>
                </a:rPr>
                <a:t>925 mb: 66% RH</a:t>
              </a:r>
            </a:p>
            <a:p>
              <a:pPr algn="ctr"/>
              <a:r>
                <a:rPr lang="en-US" sz="1400">
                  <a:latin typeface="Calibri" pitchFamily="34" charset="0"/>
                </a:rPr>
                <a:t>1000 mb: 61% RH</a:t>
              </a:r>
            </a:p>
          </p:txBody>
        </p:sp>
        <p:pic>
          <p:nvPicPr>
            <p:cNvPr id="16401" name="Picture 11" descr="D20120823_141548_Pskewt.png"/>
            <p:cNvPicPr>
              <a:picLocks noChangeAspect="1"/>
            </p:cNvPicPr>
            <p:nvPr/>
          </p:nvPicPr>
          <p:blipFill>
            <a:blip r:embed="rId6"/>
            <a:srcRect/>
            <a:stretch>
              <a:fillRect/>
            </a:stretch>
          </p:blipFill>
          <p:spPr bwMode="auto">
            <a:xfrm>
              <a:off x="5051966" y="4572000"/>
              <a:ext cx="3265715" cy="2286000"/>
            </a:xfrm>
            <a:prstGeom prst="rect">
              <a:avLst/>
            </a:prstGeom>
            <a:noFill/>
            <a:ln w="9525">
              <a:noFill/>
              <a:miter lim="800000"/>
              <a:headEnd/>
              <a:tailEnd/>
            </a:ln>
          </p:spPr>
        </p:pic>
        <p:sp>
          <p:nvSpPr>
            <p:cNvPr id="16402" name="TextBox 12"/>
            <p:cNvSpPr txBox="1">
              <a:spLocks noChangeArrowheads="1"/>
            </p:cNvSpPr>
            <p:nvPr/>
          </p:nvSpPr>
          <p:spPr bwMode="auto">
            <a:xfrm>
              <a:off x="6647961" y="4815867"/>
              <a:ext cx="1379003" cy="523220"/>
            </a:xfrm>
            <a:prstGeom prst="rect">
              <a:avLst/>
            </a:prstGeom>
            <a:solidFill>
              <a:schemeClr val="bg1"/>
            </a:solidFill>
            <a:ln w="38100">
              <a:solidFill>
                <a:srgbClr val="008000"/>
              </a:solidFill>
              <a:miter lim="800000"/>
              <a:headEnd/>
              <a:tailEnd/>
            </a:ln>
          </p:spPr>
          <p:txBody>
            <a:bodyPr wrap="none">
              <a:spAutoFit/>
            </a:bodyPr>
            <a:lstStyle/>
            <a:p>
              <a:pPr algn="ctr"/>
              <a:r>
                <a:rPr lang="en-US" sz="1400">
                  <a:latin typeface="Calibri" pitchFamily="34" charset="0"/>
                </a:rPr>
                <a:t>790 mb: 35% RH</a:t>
              </a:r>
            </a:p>
            <a:p>
              <a:pPr algn="ctr"/>
              <a:r>
                <a:rPr lang="en-US" sz="1400">
                  <a:latin typeface="Calibri" pitchFamily="34" charset="0"/>
                </a:rPr>
                <a:t>850 mb: 41% RH</a:t>
              </a:r>
            </a:p>
          </p:txBody>
        </p:sp>
        <p:pic>
          <p:nvPicPr>
            <p:cNvPr id="16403" name="Picture 19" descr="D20120823_124148_Pskewt.png"/>
            <p:cNvPicPr>
              <a:picLocks noChangeAspect="1"/>
            </p:cNvPicPr>
            <p:nvPr/>
          </p:nvPicPr>
          <p:blipFill>
            <a:blip r:embed="rId7"/>
            <a:srcRect/>
            <a:stretch>
              <a:fillRect/>
            </a:stretch>
          </p:blipFill>
          <p:spPr bwMode="auto">
            <a:xfrm>
              <a:off x="5051966" y="2259512"/>
              <a:ext cx="3265715" cy="2286000"/>
            </a:xfrm>
            <a:prstGeom prst="rect">
              <a:avLst/>
            </a:prstGeom>
            <a:noFill/>
            <a:ln w="9525">
              <a:noFill/>
              <a:miter lim="800000"/>
              <a:headEnd/>
              <a:tailEnd/>
            </a:ln>
          </p:spPr>
        </p:pic>
        <p:sp>
          <p:nvSpPr>
            <p:cNvPr id="16404" name="TextBox 20"/>
            <p:cNvSpPr txBox="1">
              <a:spLocks noChangeArrowheads="1"/>
            </p:cNvSpPr>
            <p:nvPr/>
          </p:nvSpPr>
          <p:spPr bwMode="auto">
            <a:xfrm>
              <a:off x="6642087" y="2503342"/>
              <a:ext cx="1384877" cy="523220"/>
            </a:xfrm>
            <a:prstGeom prst="rect">
              <a:avLst/>
            </a:prstGeom>
            <a:solidFill>
              <a:schemeClr val="bg1"/>
            </a:solidFill>
            <a:ln w="38100">
              <a:solidFill>
                <a:srgbClr val="FF0000"/>
              </a:solidFill>
              <a:miter lim="800000"/>
              <a:headEnd/>
              <a:tailEnd/>
            </a:ln>
          </p:spPr>
          <p:txBody>
            <a:bodyPr wrap="none">
              <a:spAutoFit/>
            </a:bodyPr>
            <a:lstStyle/>
            <a:p>
              <a:pPr algn="ctr"/>
              <a:r>
                <a:rPr lang="en-US" sz="1400">
                  <a:latin typeface="Calibri" pitchFamily="34" charset="0"/>
                </a:rPr>
                <a:t>925 mb: 60% RH</a:t>
              </a:r>
            </a:p>
            <a:p>
              <a:pPr algn="ctr"/>
              <a:r>
                <a:rPr lang="en-US" sz="1400">
                  <a:latin typeface="Calibri" pitchFamily="34" charset="0"/>
                </a:rPr>
                <a:t>Surface: 64% RH</a:t>
              </a:r>
            </a:p>
          </p:txBody>
        </p:sp>
      </p:grpSp>
      <p:grpSp>
        <p:nvGrpSpPr>
          <p:cNvPr id="25" name="Group 24"/>
          <p:cNvGrpSpPr>
            <a:grpSpLocks/>
          </p:cNvGrpSpPr>
          <p:nvPr/>
        </p:nvGrpSpPr>
        <p:grpSpPr bwMode="auto">
          <a:xfrm>
            <a:off x="4110038" y="209550"/>
            <a:ext cx="5016500" cy="3787775"/>
            <a:chOff x="4110348" y="1643421"/>
            <a:chExt cx="5016256" cy="3787106"/>
          </a:xfrm>
        </p:grpSpPr>
        <p:pic>
          <p:nvPicPr>
            <p:cNvPr id="16397" name="Picture 21" descr="20120823.12.NWAtlantic.DeepShearStorm.png"/>
            <p:cNvPicPr>
              <a:picLocks noChangeAspect="1"/>
            </p:cNvPicPr>
            <p:nvPr/>
          </p:nvPicPr>
          <p:blipFill>
            <a:blip r:embed="rId8"/>
            <a:srcRect/>
            <a:stretch>
              <a:fillRect/>
            </a:stretch>
          </p:blipFill>
          <p:spPr bwMode="auto">
            <a:xfrm>
              <a:off x="4110348" y="1643421"/>
              <a:ext cx="5012347" cy="3787106"/>
            </a:xfrm>
            <a:prstGeom prst="rect">
              <a:avLst/>
            </a:prstGeom>
            <a:noFill/>
            <a:ln w="9525">
              <a:noFill/>
              <a:miter lim="800000"/>
              <a:headEnd/>
              <a:tailEnd/>
            </a:ln>
          </p:spPr>
        </p:pic>
        <p:sp>
          <p:nvSpPr>
            <p:cNvPr id="16398" name="TextBox 23"/>
            <p:cNvSpPr txBox="1">
              <a:spLocks noChangeArrowheads="1"/>
            </p:cNvSpPr>
            <p:nvPr/>
          </p:nvSpPr>
          <p:spPr bwMode="auto">
            <a:xfrm>
              <a:off x="7569768" y="1654758"/>
              <a:ext cx="1556836" cy="738664"/>
            </a:xfrm>
            <a:prstGeom prst="rect">
              <a:avLst/>
            </a:prstGeom>
            <a:solidFill>
              <a:schemeClr val="bg1"/>
            </a:solidFill>
            <a:ln w="19050">
              <a:solidFill>
                <a:schemeClr val="tx1"/>
              </a:solidFill>
              <a:miter lim="800000"/>
              <a:headEnd/>
              <a:tailEnd/>
            </a:ln>
          </p:spPr>
          <p:txBody>
            <a:bodyPr wrap="none">
              <a:spAutoFit/>
            </a:bodyPr>
            <a:lstStyle/>
            <a:p>
              <a:pPr algn="ctr"/>
              <a:r>
                <a:rPr lang="en-US" sz="1400">
                  <a:latin typeface="Calibri" pitchFamily="34" charset="0"/>
                </a:rPr>
                <a:t>SHIPS </a:t>
              </a:r>
            </a:p>
            <a:p>
              <a:pPr algn="ctr"/>
              <a:r>
                <a:rPr lang="en-US" sz="1400">
                  <a:latin typeface="Calibri" pitchFamily="34" charset="0"/>
                </a:rPr>
                <a:t>200-850 hPa Shear</a:t>
              </a:r>
            </a:p>
            <a:p>
              <a:pPr algn="ctr"/>
              <a:r>
                <a:rPr lang="en-US" sz="1400">
                  <a:latin typeface="Calibri" pitchFamily="34" charset="0"/>
                </a:rPr>
                <a:t>10kt @8deg</a:t>
              </a:r>
            </a:p>
          </p:txBody>
        </p:sp>
      </p:grpSp>
      <p:pic>
        <p:nvPicPr>
          <p:cNvPr id="26" name="Picture 25" descr="2012082200_2012082312_f036_dust_aod_550_subtropatl_enaaps-nav.png"/>
          <p:cNvPicPr>
            <a:picLocks noChangeAspect="1"/>
          </p:cNvPicPr>
          <p:nvPr/>
        </p:nvPicPr>
        <p:blipFill>
          <a:blip r:embed="rId9"/>
          <a:srcRect l="8339" t="13356" r="5736" b="21179"/>
          <a:stretch>
            <a:fillRect/>
          </a:stretch>
        </p:blipFill>
        <p:spPr bwMode="auto">
          <a:xfrm>
            <a:off x="4252913" y="4056063"/>
            <a:ext cx="4778375" cy="2730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23"/>
                                        </p:tgtEl>
                                      </p:cBhvr>
                                    </p:animEffect>
                                    <p:set>
                                      <p:cBhvr>
                                        <p:cTn id="7" dur="1" fill="hold">
                                          <p:stCondLst>
                                            <p:cond delay="1999"/>
                                          </p:stCondLst>
                                        </p:cTn>
                                        <p:tgtEl>
                                          <p:spTgt spid="23"/>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2000"/>
                                        <p:tgtEl>
                                          <p:spTgt spid="25"/>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3" descr="20120824.0611.trmm.x.color37.09LISAAC.40kts-1000mb-162N-696W.62pc.jpg"/>
          <p:cNvPicPr>
            <a:picLocks noChangeAspect="1"/>
          </p:cNvPicPr>
          <p:nvPr/>
        </p:nvPicPr>
        <p:blipFill>
          <a:blip r:embed="rId3"/>
          <a:srcRect/>
          <a:stretch>
            <a:fillRect/>
          </a:stretch>
        </p:blipFill>
        <p:spPr bwMode="auto">
          <a:xfrm>
            <a:off x="4573588" y="1417638"/>
            <a:ext cx="4570412" cy="4570412"/>
          </a:xfrm>
          <a:prstGeom prst="rect">
            <a:avLst/>
          </a:prstGeom>
          <a:noFill/>
          <a:ln w="9525">
            <a:noFill/>
            <a:miter lim="800000"/>
            <a:headEnd/>
            <a:tailEnd/>
          </a:ln>
        </p:spPr>
      </p:pic>
      <p:grpSp>
        <p:nvGrpSpPr>
          <p:cNvPr id="18434" name="Group 22"/>
          <p:cNvGrpSpPr>
            <a:grpSpLocks/>
          </p:cNvGrpSpPr>
          <p:nvPr/>
        </p:nvGrpSpPr>
        <p:grpSpPr bwMode="auto">
          <a:xfrm>
            <a:off x="4705350" y="2595563"/>
            <a:ext cx="3205163" cy="2352675"/>
            <a:chOff x="4705735" y="2596252"/>
            <a:chExt cx="3204268" cy="2352277"/>
          </a:xfrm>
        </p:grpSpPr>
        <p:sp>
          <p:nvSpPr>
            <p:cNvPr id="18438" name="TextBox 6"/>
            <p:cNvSpPr txBox="1">
              <a:spLocks noChangeArrowheads="1"/>
            </p:cNvSpPr>
            <p:nvPr/>
          </p:nvSpPr>
          <p:spPr bwMode="auto">
            <a:xfrm>
              <a:off x="4705735" y="2596252"/>
              <a:ext cx="1840844" cy="369332"/>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NHC old/NOAA42</a:t>
              </a:r>
            </a:p>
          </p:txBody>
        </p:sp>
        <p:sp>
          <p:nvSpPr>
            <p:cNvPr id="18439" name="TextBox 7"/>
            <p:cNvSpPr txBox="1">
              <a:spLocks noChangeArrowheads="1"/>
            </p:cNvSpPr>
            <p:nvPr/>
          </p:nvSpPr>
          <p:spPr bwMode="auto">
            <a:xfrm>
              <a:off x="4726775" y="3866090"/>
              <a:ext cx="1053894" cy="369332"/>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NHC new</a:t>
              </a:r>
            </a:p>
          </p:txBody>
        </p:sp>
        <p:cxnSp>
          <p:nvCxnSpPr>
            <p:cNvPr id="13" name="Straight Arrow Connector 12"/>
            <p:cNvCxnSpPr/>
            <p:nvPr/>
          </p:nvCxnSpPr>
          <p:spPr>
            <a:xfrm>
              <a:off x="5888093" y="2966076"/>
              <a:ext cx="801463" cy="399982"/>
            </a:xfrm>
            <a:prstGeom prst="straightConnector1">
              <a:avLst/>
            </a:prstGeom>
            <a:ln w="38100" cmpd="sng">
              <a:solidFill>
                <a:srgbClr val="FFFFFF"/>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5727800" y="3731122"/>
              <a:ext cx="1012542" cy="346016"/>
            </a:xfrm>
            <a:prstGeom prst="straightConnector1">
              <a:avLst/>
            </a:prstGeom>
            <a:ln w="38100" cmpd="sng">
              <a:solidFill>
                <a:srgbClr val="FFFFFF"/>
              </a:solidFill>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a:stCxn id="18443" idx="0"/>
            </p:cNvCxnSpPr>
            <p:nvPr/>
          </p:nvCxnSpPr>
          <p:spPr>
            <a:xfrm flipH="1" flipV="1">
              <a:off x="6883177" y="4007300"/>
              <a:ext cx="472943" cy="571403"/>
            </a:xfrm>
            <a:prstGeom prst="straightConnector1">
              <a:avLst/>
            </a:prstGeom>
            <a:ln w="38100" cmpd="sng">
              <a:solidFill>
                <a:srgbClr val="FFFFFF"/>
              </a:solidFill>
              <a:tailEnd type="arrow"/>
            </a:ln>
          </p:spPr>
          <p:style>
            <a:lnRef idx="2">
              <a:schemeClr val="accent1"/>
            </a:lnRef>
            <a:fillRef idx="0">
              <a:schemeClr val="accent1"/>
            </a:fillRef>
            <a:effectRef idx="1">
              <a:schemeClr val="accent1"/>
            </a:effectRef>
            <a:fontRef idx="minor">
              <a:schemeClr val="tx1"/>
            </a:fontRef>
          </p:style>
        </p:cxnSp>
        <p:sp>
          <p:nvSpPr>
            <p:cNvPr id="18443" name="TextBox 20"/>
            <p:cNvSpPr txBox="1">
              <a:spLocks noChangeArrowheads="1"/>
            </p:cNvSpPr>
            <p:nvPr/>
          </p:nvSpPr>
          <p:spPr bwMode="auto">
            <a:xfrm>
              <a:off x="6802007" y="4579197"/>
              <a:ext cx="1107996" cy="369332"/>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AF Vortex</a:t>
              </a:r>
            </a:p>
          </p:txBody>
        </p:sp>
      </p:grpSp>
      <p:pic>
        <p:nvPicPr>
          <p:cNvPr id="11" name="Picture 10" descr="tempo.png"/>
          <p:cNvPicPr>
            <a:picLocks noChangeAspect="1"/>
          </p:cNvPicPr>
          <p:nvPr/>
        </p:nvPicPr>
        <p:blipFill>
          <a:blip r:embed="rId4"/>
          <a:srcRect/>
          <a:stretch>
            <a:fillRect/>
          </a:stretch>
        </p:blipFill>
        <p:spPr bwMode="auto">
          <a:xfrm>
            <a:off x="4572000" y="1417638"/>
            <a:ext cx="4576763" cy="4572000"/>
          </a:xfrm>
          <a:prstGeom prst="rect">
            <a:avLst/>
          </a:prstGeom>
          <a:noFill/>
          <a:ln w="9525">
            <a:noFill/>
            <a:miter lim="800000"/>
            <a:headEnd/>
            <a:tailEnd/>
          </a:ln>
        </p:spPr>
      </p:pic>
      <p:pic>
        <p:nvPicPr>
          <p:cNvPr id="18436" name="Picture 4" descr="20120824.0611.trmm.x.geoir.09LISAAC.40kts-1000mb-162N-696W.62pc.jpg"/>
          <p:cNvPicPr>
            <a:picLocks noChangeAspect="1"/>
          </p:cNvPicPr>
          <p:nvPr/>
        </p:nvPicPr>
        <p:blipFill>
          <a:blip r:embed="rId5"/>
          <a:srcRect/>
          <a:stretch>
            <a:fillRect/>
          </a:stretch>
        </p:blipFill>
        <p:spPr bwMode="auto">
          <a:xfrm>
            <a:off x="0" y="1417638"/>
            <a:ext cx="4572000" cy="4572000"/>
          </a:xfrm>
          <a:prstGeom prst="rect">
            <a:avLst/>
          </a:prstGeom>
          <a:noFill/>
          <a:ln w="9525">
            <a:noFill/>
            <a:miter lim="800000"/>
            <a:headEnd/>
            <a:tailEnd/>
          </a:ln>
        </p:spPr>
      </p:pic>
      <p:sp>
        <p:nvSpPr>
          <p:cNvPr id="18437" name="TextBox 4"/>
          <p:cNvSpPr txBox="1">
            <a:spLocks noChangeArrowheads="1"/>
          </p:cNvSpPr>
          <p:nvPr/>
        </p:nvSpPr>
        <p:spPr bwMode="auto">
          <a:xfrm>
            <a:off x="0" y="-4763"/>
            <a:ext cx="9144000" cy="769938"/>
          </a:xfrm>
          <a:prstGeom prst="rect">
            <a:avLst/>
          </a:prstGeom>
          <a:noFill/>
          <a:ln w="9525">
            <a:noFill/>
            <a:miter lim="800000"/>
            <a:headEnd/>
            <a:tailEnd/>
          </a:ln>
        </p:spPr>
        <p:txBody>
          <a:bodyPr>
            <a:spAutoFit/>
          </a:bodyPr>
          <a:lstStyle/>
          <a:p>
            <a:pPr algn="ctr"/>
            <a:r>
              <a:rPr lang="en-US" sz="2400" b="1">
                <a:solidFill>
                  <a:srgbClr val="C00000"/>
                </a:solidFill>
                <a:latin typeface="Calibri" pitchFamily="34" charset="0"/>
                <a:ea typeface="ＭＳ Ｐゴシック"/>
                <a:cs typeface="ＭＳ Ｐゴシック"/>
              </a:rPr>
              <a:t>Isaac 120824h1</a:t>
            </a:r>
          </a:p>
          <a:p>
            <a:pPr algn="ctr"/>
            <a:r>
              <a:rPr lang="en-US" sz="2000" b="1">
                <a:solidFill>
                  <a:srgbClr val="C00000"/>
                </a:solidFill>
                <a:latin typeface="Calibri" pitchFamily="34" charset="0"/>
                <a:ea typeface="ＭＳ Ｐゴシック"/>
                <a:cs typeface="ＭＳ Ｐゴシック"/>
              </a:rPr>
              <a:t>Centers…and more centers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3" descr="20120824.0611.trmm.x.color37.09LISAAC.40kts-1000mb-162N-696W.62pc.jpg"/>
          <p:cNvPicPr>
            <a:picLocks noChangeAspect="1"/>
          </p:cNvPicPr>
          <p:nvPr/>
        </p:nvPicPr>
        <p:blipFill>
          <a:blip r:embed="rId3"/>
          <a:srcRect/>
          <a:stretch>
            <a:fillRect/>
          </a:stretch>
        </p:blipFill>
        <p:spPr bwMode="auto">
          <a:xfrm>
            <a:off x="4573588" y="1417638"/>
            <a:ext cx="4570412" cy="4570412"/>
          </a:xfrm>
          <a:prstGeom prst="rect">
            <a:avLst/>
          </a:prstGeom>
          <a:noFill/>
          <a:ln w="9525">
            <a:noFill/>
            <a:miter lim="800000"/>
            <a:headEnd/>
            <a:tailEnd/>
          </a:ln>
        </p:spPr>
      </p:pic>
      <p:sp>
        <p:nvSpPr>
          <p:cNvPr id="20482" name="TextBox 4"/>
          <p:cNvSpPr txBox="1">
            <a:spLocks noChangeArrowheads="1"/>
          </p:cNvSpPr>
          <p:nvPr/>
        </p:nvSpPr>
        <p:spPr bwMode="auto">
          <a:xfrm>
            <a:off x="0" y="-4763"/>
            <a:ext cx="9144000" cy="769938"/>
          </a:xfrm>
          <a:prstGeom prst="rect">
            <a:avLst/>
          </a:prstGeom>
          <a:noFill/>
          <a:ln w="9525">
            <a:noFill/>
            <a:miter lim="800000"/>
            <a:headEnd/>
            <a:tailEnd/>
          </a:ln>
        </p:spPr>
        <p:txBody>
          <a:bodyPr>
            <a:spAutoFit/>
          </a:bodyPr>
          <a:lstStyle/>
          <a:p>
            <a:pPr algn="ctr"/>
            <a:r>
              <a:rPr lang="en-US" sz="2400" b="1">
                <a:solidFill>
                  <a:srgbClr val="C00000"/>
                </a:solidFill>
                <a:latin typeface="Calibri" pitchFamily="34" charset="0"/>
                <a:ea typeface="ＭＳ Ｐゴシック"/>
                <a:cs typeface="ＭＳ Ｐゴシック"/>
              </a:rPr>
              <a:t>Isaac 120824h1</a:t>
            </a:r>
          </a:p>
          <a:p>
            <a:pPr algn="ctr"/>
            <a:r>
              <a:rPr lang="en-US" sz="2000" b="1">
                <a:solidFill>
                  <a:srgbClr val="C00000"/>
                </a:solidFill>
                <a:latin typeface="Calibri" pitchFamily="34" charset="0"/>
                <a:ea typeface="ＭＳ Ｐゴシック"/>
                <a:cs typeface="ＭＳ Ｐゴシック"/>
              </a:rPr>
              <a:t>Centers…and more centers</a:t>
            </a:r>
          </a:p>
        </p:txBody>
      </p:sp>
      <p:pic>
        <p:nvPicPr>
          <p:cNvPr id="20483" name="Picture 1" descr="20120824H1wind5.gif"/>
          <p:cNvPicPr>
            <a:picLocks noChangeAspect="1"/>
          </p:cNvPicPr>
          <p:nvPr/>
        </p:nvPicPr>
        <p:blipFill>
          <a:blip r:embed="rId4"/>
          <a:srcRect l="22105" r="11578"/>
          <a:stretch>
            <a:fillRect/>
          </a:stretch>
        </p:blipFill>
        <p:spPr bwMode="auto">
          <a:xfrm>
            <a:off x="60325" y="1182688"/>
            <a:ext cx="4392613" cy="4967287"/>
          </a:xfrm>
          <a:prstGeom prst="rect">
            <a:avLst/>
          </a:prstGeom>
          <a:noFill/>
          <a:ln w="9525">
            <a:noFill/>
            <a:miter lim="800000"/>
            <a:headEnd/>
            <a:tailEnd/>
          </a:ln>
        </p:spPr>
      </p:pic>
      <p:pic>
        <p:nvPicPr>
          <p:cNvPr id="3" name="Picture 2" descr="20120824H1wind30.gif"/>
          <p:cNvPicPr>
            <a:picLocks noChangeAspect="1"/>
          </p:cNvPicPr>
          <p:nvPr/>
        </p:nvPicPr>
        <p:blipFill>
          <a:blip r:embed="rId5"/>
          <a:srcRect l="22099" r="11601"/>
          <a:stretch>
            <a:fillRect/>
          </a:stretch>
        </p:blipFill>
        <p:spPr bwMode="auto">
          <a:xfrm>
            <a:off x="63500" y="1179513"/>
            <a:ext cx="4389438" cy="4965700"/>
          </a:xfrm>
          <a:prstGeom prst="rect">
            <a:avLst/>
          </a:prstGeom>
          <a:noFill/>
          <a:ln w="9525">
            <a:noFill/>
            <a:miter lim="800000"/>
            <a:headEnd/>
            <a:tailEnd/>
          </a:ln>
        </p:spPr>
      </p:pic>
      <p:pic>
        <p:nvPicPr>
          <p:cNvPr id="9" name="Picture 8" descr="20120824H1wind50.gif"/>
          <p:cNvPicPr>
            <a:picLocks noChangeAspect="1"/>
          </p:cNvPicPr>
          <p:nvPr/>
        </p:nvPicPr>
        <p:blipFill>
          <a:blip r:embed="rId6"/>
          <a:srcRect l="22099" r="11601"/>
          <a:stretch>
            <a:fillRect/>
          </a:stretch>
        </p:blipFill>
        <p:spPr bwMode="auto">
          <a:xfrm>
            <a:off x="63500" y="1179513"/>
            <a:ext cx="4389438" cy="49657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ctrTitle"/>
          </p:nvPr>
        </p:nvSpPr>
        <p:spPr/>
        <p:txBody>
          <a:bodyPr/>
          <a:lstStyle/>
          <a:p>
            <a:pPr eaLnBrk="1" hangingPunct="1"/>
            <a:r>
              <a:rPr lang="en-US" smtClean="0"/>
              <a:t>Gulf of Mexico</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4"/>
          <p:cNvSpPr txBox="1">
            <a:spLocks noChangeArrowheads="1"/>
          </p:cNvSpPr>
          <p:nvPr/>
        </p:nvSpPr>
        <p:spPr bwMode="auto">
          <a:xfrm>
            <a:off x="0" y="0"/>
            <a:ext cx="9144000" cy="769938"/>
          </a:xfrm>
          <a:prstGeom prst="rect">
            <a:avLst/>
          </a:prstGeom>
          <a:noFill/>
          <a:ln w="9525">
            <a:noFill/>
            <a:miter lim="800000"/>
            <a:headEnd/>
            <a:tailEnd/>
          </a:ln>
        </p:spPr>
        <p:txBody>
          <a:bodyPr>
            <a:spAutoFit/>
          </a:bodyPr>
          <a:lstStyle/>
          <a:p>
            <a:pPr algn="ctr"/>
            <a:r>
              <a:rPr lang="en-US" sz="2400" b="1">
                <a:solidFill>
                  <a:srgbClr val="C00000"/>
                </a:solidFill>
                <a:latin typeface="Calibri" pitchFamily="34" charset="0"/>
                <a:ea typeface="ＭＳ Ｐゴシック"/>
                <a:cs typeface="ＭＳ Ｐゴシック"/>
              </a:rPr>
              <a:t>Isaac 120826h1</a:t>
            </a:r>
          </a:p>
          <a:p>
            <a:pPr algn="ctr"/>
            <a:r>
              <a:rPr lang="en-US" sz="2000" b="1">
                <a:solidFill>
                  <a:srgbClr val="C00000"/>
                </a:solidFill>
                <a:latin typeface="Calibri" pitchFamily="34" charset="0"/>
                <a:ea typeface="ＭＳ Ｐゴシック"/>
                <a:cs typeface="ＭＳ Ｐゴシック"/>
              </a:rPr>
              <a:t>Key West Radar</a:t>
            </a:r>
          </a:p>
        </p:txBody>
      </p:sp>
      <p:pic>
        <p:nvPicPr>
          <p:cNvPr id="23554" name="Picture 11" descr="isaac_14z.tiff"/>
          <p:cNvPicPr>
            <a:picLocks noChangeAspect="1"/>
          </p:cNvPicPr>
          <p:nvPr/>
        </p:nvPicPr>
        <p:blipFill>
          <a:blip r:embed="rId3"/>
          <a:srcRect/>
          <a:stretch>
            <a:fillRect/>
          </a:stretch>
        </p:blipFill>
        <p:spPr bwMode="auto">
          <a:xfrm>
            <a:off x="1935163" y="1212850"/>
            <a:ext cx="5310187" cy="5486400"/>
          </a:xfrm>
          <a:prstGeom prst="rect">
            <a:avLst/>
          </a:prstGeom>
          <a:noFill/>
          <a:ln w="9525">
            <a:noFill/>
            <a:miter lim="800000"/>
            <a:headEnd/>
            <a:tailEnd/>
          </a:ln>
        </p:spPr>
      </p:pic>
      <p:pic>
        <p:nvPicPr>
          <p:cNvPr id="13" name="Picture 12" descr="isaac_15z.tiff"/>
          <p:cNvPicPr>
            <a:picLocks noChangeAspect="1"/>
          </p:cNvPicPr>
          <p:nvPr/>
        </p:nvPicPr>
        <p:blipFill>
          <a:blip r:embed="rId4"/>
          <a:srcRect/>
          <a:stretch>
            <a:fillRect/>
          </a:stretch>
        </p:blipFill>
        <p:spPr bwMode="auto">
          <a:xfrm>
            <a:off x="1935163" y="1212850"/>
            <a:ext cx="5310187" cy="5486400"/>
          </a:xfrm>
          <a:prstGeom prst="rect">
            <a:avLst/>
          </a:prstGeom>
          <a:noFill/>
          <a:ln w="9525">
            <a:noFill/>
            <a:miter lim="800000"/>
            <a:headEnd/>
            <a:tailEnd/>
          </a:ln>
        </p:spPr>
      </p:pic>
      <p:pic>
        <p:nvPicPr>
          <p:cNvPr id="14" name="Picture 13" descr="isaac_16z.tiff"/>
          <p:cNvPicPr>
            <a:picLocks noChangeAspect="1"/>
          </p:cNvPicPr>
          <p:nvPr/>
        </p:nvPicPr>
        <p:blipFill>
          <a:blip r:embed="rId5"/>
          <a:srcRect/>
          <a:stretch>
            <a:fillRect/>
          </a:stretch>
        </p:blipFill>
        <p:spPr bwMode="auto">
          <a:xfrm>
            <a:off x="1935163" y="1212850"/>
            <a:ext cx="5310187" cy="5486400"/>
          </a:xfrm>
          <a:prstGeom prst="rect">
            <a:avLst/>
          </a:prstGeom>
          <a:noFill/>
          <a:ln w="9525">
            <a:noFill/>
            <a:miter lim="800000"/>
            <a:headEnd/>
            <a:tailEnd/>
          </a:ln>
        </p:spPr>
      </p:pic>
      <p:pic>
        <p:nvPicPr>
          <p:cNvPr id="15" name="Picture 14" descr="isaac_17z.tiff"/>
          <p:cNvPicPr>
            <a:picLocks noChangeAspect="1"/>
          </p:cNvPicPr>
          <p:nvPr/>
        </p:nvPicPr>
        <p:blipFill>
          <a:blip r:embed="rId6"/>
          <a:srcRect/>
          <a:stretch>
            <a:fillRect/>
          </a:stretch>
        </p:blipFill>
        <p:spPr bwMode="auto">
          <a:xfrm>
            <a:off x="1935163" y="1212850"/>
            <a:ext cx="5310187" cy="5486400"/>
          </a:xfrm>
          <a:prstGeom prst="rect">
            <a:avLst/>
          </a:prstGeom>
          <a:noFill/>
          <a:ln w="9525">
            <a:noFill/>
            <a:miter lim="800000"/>
            <a:headEnd/>
            <a:tailEnd/>
          </a:ln>
        </p:spPr>
      </p:pic>
      <p:pic>
        <p:nvPicPr>
          <p:cNvPr id="16" name="Picture 15" descr="isaac_18z.tiff"/>
          <p:cNvPicPr>
            <a:picLocks noChangeAspect="1"/>
          </p:cNvPicPr>
          <p:nvPr/>
        </p:nvPicPr>
        <p:blipFill>
          <a:blip r:embed="rId7"/>
          <a:srcRect/>
          <a:stretch>
            <a:fillRect/>
          </a:stretch>
        </p:blipFill>
        <p:spPr bwMode="auto">
          <a:xfrm>
            <a:off x="1935163" y="1212850"/>
            <a:ext cx="5310187" cy="5486400"/>
          </a:xfrm>
          <a:prstGeom prst="rect">
            <a:avLst/>
          </a:prstGeom>
          <a:noFill/>
          <a:ln w="9525">
            <a:noFill/>
            <a:miter lim="800000"/>
            <a:headEnd/>
            <a:tailEnd/>
          </a:ln>
        </p:spPr>
      </p:pic>
      <p:pic>
        <p:nvPicPr>
          <p:cNvPr id="17" name="Picture 16" descr="isaac_19z.tiff"/>
          <p:cNvPicPr>
            <a:picLocks noChangeAspect="1"/>
          </p:cNvPicPr>
          <p:nvPr/>
        </p:nvPicPr>
        <p:blipFill>
          <a:blip r:embed="rId8"/>
          <a:srcRect/>
          <a:stretch>
            <a:fillRect/>
          </a:stretch>
        </p:blipFill>
        <p:spPr bwMode="auto">
          <a:xfrm>
            <a:off x="1935163" y="1212850"/>
            <a:ext cx="5310187" cy="5486400"/>
          </a:xfrm>
          <a:prstGeom prst="rect">
            <a:avLst/>
          </a:prstGeom>
          <a:noFill/>
          <a:ln w="9525">
            <a:noFill/>
            <a:miter lim="800000"/>
            <a:headEnd/>
            <a:tailEnd/>
          </a:ln>
        </p:spPr>
      </p:pic>
      <p:pic>
        <p:nvPicPr>
          <p:cNvPr id="18" name="Picture 17" descr="isaac_20z.tiff"/>
          <p:cNvPicPr>
            <a:picLocks noChangeAspect="1"/>
          </p:cNvPicPr>
          <p:nvPr/>
        </p:nvPicPr>
        <p:blipFill>
          <a:blip r:embed="rId9"/>
          <a:srcRect/>
          <a:stretch>
            <a:fillRect/>
          </a:stretch>
        </p:blipFill>
        <p:spPr bwMode="auto">
          <a:xfrm>
            <a:off x="1935163" y="1212850"/>
            <a:ext cx="5310187" cy="5486400"/>
          </a:xfrm>
          <a:prstGeom prst="rect">
            <a:avLst/>
          </a:prstGeom>
          <a:noFill/>
          <a:ln w="9525">
            <a:noFill/>
            <a:miter lim="800000"/>
            <a:headEnd/>
            <a:tailEnd/>
          </a:ln>
        </p:spPr>
      </p:pic>
      <p:pic>
        <p:nvPicPr>
          <p:cNvPr id="19" name="Picture 18" descr="isaac_21z.tiff"/>
          <p:cNvPicPr>
            <a:picLocks noChangeAspect="1"/>
          </p:cNvPicPr>
          <p:nvPr/>
        </p:nvPicPr>
        <p:blipFill>
          <a:blip r:embed="rId10"/>
          <a:srcRect/>
          <a:stretch>
            <a:fillRect/>
          </a:stretch>
        </p:blipFill>
        <p:spPr bwMode="auto">
          <a:xfrm>
            <a:off x="1935163" y="1212850"/>
            <a:ext cx="5310187" cy="5486400"/>
          </a:xfrm>
          <a:prstGeom prst="rect">
            <a:avLst/>
          </a:prstGeom>
          <a:noFill/>
          <a:ln w="9525">
            <a:noFill/>
            <a:miter lim="800000"/>
            <a:headEnd/>
            <a:tailEnd/>
          </a:ln>
        </p:spPr>
      </p:pic>
      <p:pic>
        <p:nvPicPr>
          <p:cNvPr id="20" name="Picture 19" descr="isaac_22z.tiff"/>
          <p:cNvPicPr>
            <a:picLocks noChangeAspect="1"/>
          </p:cNvPicPr>
          <p:nvPr/>
        </p:nvPicPr>
        <p:blipFill>
          <a:blip r:embed="rId11"/>
          <a:srcRect/>
          <a:stretch>
            <a:fillRect/>
          </a:stretch>
        </p:blipFill>
        <p:spPr bwMode="auto">
          <a:xfrm>
            <a:off x="1935163" y="1212850"/>
            <a:ext cx="5310187" cy="5486400"/>
          </a:xfrm>
          <a:prstGeom prst="rect">
            <a:avLst/>
          </a:prstGeom>
          <a:noFill/>
          <a:ln w="9525">
            <a:noFill/>
            <a:miter lim="800000"/>
            <a:headEnd/>
            <a:tailEnd/>
          </a:ln>
        </p:spPr>
      </p:pic>
      <p:pic>
        <p:nvPicPr>
          <p:cNvPr id="21" name="Picture 20" descr="isaac_23z.tiff"/>
          <p:cNvPicPr>
            <a:picLocks noChangeAspect="1"/>
          </p:cNvPicPr>
          <p:nvPr/>
        </p:nvPicPr>
        <p:blipFill>
          <a:blip r:embed="rId12"/>
          <a:srcRect/>
          <a:stretch>
            <a:fillRect/>
          </a:stretch>
        </p:blipFill>
        <p:spPr bwMode="auto">
          <a:xfrm>
            <a:off x="1935163" y="1212850"/>
            <a:ext cx="5310187" cy="5486400"/>
          </a:xfrm>
          <a:prstGeom prst="rect">
            <a:avLst/>
          </a:prstGeom>
          <a:noFill/>
          <a:ln w="9525">
            <a:noFill/>
            <a:miter lim="800000"/>
            <a:headEnd/>
            <a:tailEnd/>
          </a:ln>
        </p:spPr>
      </p:pic>
      <p:pic>
        <p:nvPicPr>
          <p:cNvPr id="22" name="Picture 21" descr="isaac_24z.tiff"/>
          <p:cNvPicPr>
            <a:picLocks noChangeAspect="1"/>
          </p:cNvPicPr>
          <p:nvPr/>
        </p:nvPicPr>
        <p:blipFill>
          <a:blip r:embed="rId13"/>
          <a:srcRect/>
          <a:stretch>
            <a:fillRect/>
          </a:stretch>
        </p:blipFill>
        <p:spPr bwMode="auto">
          <a:xfrm>
            <a:off x="1935163" y="1212850"/>
            <a:ext cx="5310187" cy="5486400"/>
          </a:xfrm>
          <a:prstGeom prst="rect">
            <a:avLst/>
          </a:prstGeom>
          <a:noFill/>
          <a:ln w="9525">
            <a:noFill/>
            <a:miter lim="800000"/>
            <a:headEnd/>
            <a:tailEnd/>
          </a:ln>
        </p:spPr>
      </p:pic>
      <p:pic>
        <p:nvPicPr>
          <p:cNvPr id="23" name="Picture 22" descr="isaac_25z.tiff"/>
          <p:cNvPicPr>
            <a:picLocks noChangeAspect="1"/>
          </p:cNvPicPr>
          <p:nvPr/>
        </p:nvPicPr>
        <p:blipFill>
          <a:blip r:embed="rId14"/>
          <a:srcRect/>
          <a:stretch>
            <a:fillRect/>
          </a:stretch>
        </p:blipFill>
        <p:spPr bwMode="auto">
          <a:xfrm>
            <a:off x="1935163" y="1212850"/>
            <a:ext cx="5310187" cy="5486400"/>
          </a:xfrm>
          <a:prstGeom prst="rect">
            <a:avLst/>
          </a:prstGeom>
          <a:noFill/>
          <a:ln w="9525">
            <a:noFill/>
            <a:miter lim="800000"/>
            <a:headEnd/>
            <a:tailEnd/>
          </a:ln>
        </p:spPr>
      </p:pic>
      <p:pic>
        <p:nvPicPr>
          <p:cNvPr id="24" name="Picture 23" descr="isaac_26z.tiff"/>
          <p:cNvPicPr>
            <a:picLocks noChangeAspect="1"/>
          </p:cNvPicPr>
          <p:nvPr/>
        </p:nvPicPr>
        <p:blipFill>
          <a:blip r:embed="rId15"/>
          <a:srcRect/>
          <a:stretch>
            <a:fillRect/>
          </a:stretch>
        </p:blipFill>
        <p:spPr bwMode="auto">
          <a:xfrm>
            <a:off x="1935163" y="1212850"/>
            <a:ext cx="5310187" cy="5486400"/>
          </a:xfrm>
          <a:prstGeom prst="rect">
            <a:avLst/>
          </a:prstGeom>
          <a:noFill/>
          <a:ln w="9525">
            <a:noFill/>
            <a:miter lim="800000"/>
            <a:headEnd/>
            <a:tailEnd/>
          </a:ln>
        </p:spPr>
      </p:pic>
      <p:pic>
        <p:nvPicPr>
          <p:cNvPr id="25" name="Picture 24" descr="isaac_27z.tiff"/>
          <p:cNvPicPr>
            <a:picLocks noChangeAspect="1"/>
          </p:cNvPicPr>
          <p:nvPr/>
        </p:nvPicPr>
        <p:blipFill>
          <a:blip r:embed="rId16"/>
          <a:srcRect/>
          <a:stretch>
            <a:fillRect/>
          </a:stretch>
        </p:blipFill>
        <p:spPr bwMode="auto">
          <a:xfrm>
            <a:off x="1935163" y="1212850"/>
            <a:ext cx="5310187" cy="5486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14"/>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15"/>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16"/>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17"/>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500"/>
                                  </p:stCondLst>
                                  <p:childTnLst>
                                    <p:set>
                                      <p:cBhvr>
                                        <p:cTn id="21" dur="1" fill="hold">
                                          <p:stCondLst>
                                            <p:cond delay="0"/>
                                          </p:stCondLst>
                                        </p:cTn>
                                        <p:tgtEl>
                                          <p:spTgt spid="18"/>
                                        </p:tgtEl>
                                        <p:attrNameLst>
                                          <p:attrName>style.visibility</p:attrName>
                                        </p:attrNameLst>
                                      </p:cBhvr>
                                      <p:to>
                                        <p:strVal val="visible"/>
                                      </p:to>
                                    </p:set>
                                  </p:childTnLst>
                                </p:cTn>
                              </p:par>
                            </p:childTnLst>
                          </p:cTn>
                        </p:par>
                        <p:par>
                          <p:cTn id="22" fill="hold">
                            <p:stCondLst>
                              <p:cond delay="2500"/>
                            </p:stCondLst>
                            <p:childTnLst>
                              <p:par>
                                <p:cTn id="23" presetID="1" presetClass="entr" presetSubtype="0" fill="hold" nodeType="afterEffect">
                                  <p:stCondLst>
                                    <p:cond delay="500"/>
                                  </p:stCondLst>
                                  <p:childTnLst>
                                    <p:set>
                                      <p:cBhvr>
                                        <p:cTn id="24" dur="1" fill="hold">
                                          <p:stCondLst>
                                            <p:cond delay="0"/>
                                          </p:stCondLst>
                                        </p:cTn>
                                        <p:tgtEl>
                                          <p:spTgt spid="19"/>
                                        </p:tgtEl>
                                        <p:attrNameLst>
                                          <p:attrName>style.visibility</p:attrName>
                                        </p:attrNameLst>
                                      </p:cBhvr>
                                      <p:to>
                                        <p:strVal val="visible"/>
                                      </p:to>
                                    </p:set>
                                  </p:childTnLst>
                                </p:cTn>
                              </p:par>
                            </p:childTnLst>
                          </p:cTn>
                        </p:par>
                        <p:par>
                          <p:cTn id="25" fill="hold">
                            <p:stCondLst>
                              <p:cond delay="3000"/>
                            </p:stCondLst>
                            <p:childTnLst>
                              <p:par>
                                <p:cTn id="26" presetID="1" presetClass="entr" presetSubtype="0" fill="hold" nodeType="afterEffect">
                                  <p:stCondLst>
                                    <p:cond delay="500"/>
                                  </p:stCondLst>
                                  <p:childTnLst>
                                    <p:set>
                                      <p:cBhvr>
                                        <p:cTn id="27" dur="1" fill="hold">
                                          <p:stCondLst>
                                            <p:cond delay="0"/>
                                          </p:stCondLst>
                                        </p:cTn>
                                        <p:tgtEl>
                                          <p:spTgt spid="20"/>
                                        </p:tgtEl>
                                        <p:attrNameLst>
                                          <p:attrName>style.visibility</p:attrName>
                                        </p:attrNameLst>
                                      </p:cBhvr>
                                      <p:to>
                                        <p:strVal val="visible"/>
                                      </p:to>
                                    </p:set>
                                  </p:childTnLst>
                                </p:cTn>
                              </p:par>
                            </p:childTnLst>
                          </p:cTn>
                        </p:par>
                        <p:par>
                          <p:cTn id="28" fill="hold">
                            <p:stCondLst>
                              <p:cond delay="3500"/>
                            </p:stCondLst>
                            <p:childTnLst>
                              <p:par>
                                <p:cTn id="29" presetID="1" presetClass="entr" presetSubtype="0" fill="hold" nodeType="afterEffect">
                                  <p:stCondLst>
                                    <p:cond delay="500"/>
                                  </p:stCondLst>
                                  <p:childTnLst>
                                    <p:set>
                                      <p:cBhvr>
                                        <p:cTn id="30" dur="1" fill="hold">
                                          <p:stCondLst>
                                            <p:cond delay="0"/>
                                          </p:stCondLst>
                                        </p:cTn>
                                        <p:tgtEl>
                                          <p:spTgt spid="21"/>
                                        </p:tgtEl>
                                        <p:attrNameLst>
                                          <p:attrName>style.visibility</p:attrName>
                                        </p:attrNameLst>
                                      </p:cBhvr>
                                      <p:to>
                                        <p:strVal val="visible"/>
                                      </p:to>
                                    </p:set>
                                  </p:childTnLst>
                                </p:cTn>
                              </p:par>
                            </p:childTnLst>
                          </p:cTn>
                        </p:par>
                        <p:par>
                          <p:cTn id="31" fill="hold">
                            <p:stCondLst>
                              <p:cond delay="4000"/>
                            </p:stCondLst>
                            <p:childTnLst>
                              <p:par>
                                <p:cTn id="32" presetID="1" presetClass="entr" presetSubtype="0" fill="hold" nodeType="afterEffect">
                                  <p:stCondLst>
                                    <p:cond delay="500"/>
                                  </p:stCondLst>
                                  <p:childTnLst>
                                    <p:set>
                                      <p:cBhvr>
                                        <p:cTn id="33" dur="1" fill="hold">
                                          <p:stCondLst>
                                            <p:cond delay="0"/>
                                          </p:stCondLst>
                                        </p:cTn>
                                        <p:tgtEl>
                                          <p:spTgt spid="22"/>
                                        </p:tgtEl>
                                        <p:attrNameLst>
                                          <p:attrName>style.visibility</p:attrName>
                                        </p:attrNameLst>
                                      </p:cBhvr>
                                      <p:to>
                                        <p:strVal val="visible"/>
                                      </p:to>
                                    </p:set>
                                  </p:childTnLst>
                                </p:cTn>
                              </p:par>
                            </p:childTnLst>
                          </p:cTn>
                        </p:par>
                        <p:par>
                          <p:cTn id="34" fill="hold">
                            <p:stCondLst>
                              <p:cond delay="4500"/>
                            </p:stCondLst>
                            <p:childTnLst>
                              <p:par>
                                <p:cTn id="35" presetID="1" presetClass="entr" presetSubtype="0" fill="hold" nodeType="afterEffect">
                                  <p:stCondLst>
                                    <p:cond delay="500"/>
                                  </p:stCondLst>
                                  <p:childTnLst>
                                    <p:set>
                                      <p:cBhvr>
                                        <p:cTn id="36" dur="1" fill="hold">
                                          <p:stCondLst>
                                            <p:cond delay="0"/>
                                          </p:stCondLst>
                                        </p:cTn>
                                        <p:tgtEl>
                                          <p:spTgt spid="23"/>
                                        </p:tgtEl>
                                        <p:attrNameLst>
                                          <p:attrName>style.visibility</p:attrName>
                                        </p:attrNameLst>
                                      </p:cBhvr>
                                      <p:to>
                                        <p:strVal val="visible"/>
                                      </p:to>
                                    </p:set>
                                  </p:childTnLst>
                                </p:cTn>
                              </p:par>
                            </p:childTnLst>
                          </p:cTn>
                        </p:par>
                        <p:par>
                          <p:cTn id="37" fill="hold">
                            <p:stCondLst>
                              <p:cond delay="5000"/>
                            </p:stCondLst>
                            <p:childTnLst>
                              <p:par>
                                <p:cTn id="38" presetID="1" presetClass="entr" presetSubtype="0" fill="hold" nodeType="afterEffect">
                                  <p:stCondLst>
                                    <p:cond delay="500"/>
                                  </p:stCondLst>
                                  <p:childTnLst>
                                    <p:set>
                                      <p:cBhvr>
                                        <p:cTn id="39" dur="1" fill="hold">
                                          <p:stCondLst>
                                            <p:cond delay="0"/>
                                          </p:stCondLst>
                                        </p:cTn>
                                        <p:tgtEl>
                                          <p:spTgt spid="24"/>
                                        </p:tgtEl>
                                        <p:attrNameLst>
                                          <p:attrName>style.visibility</p:attrName>
                                        </p:attrNameLst>
                                      </p:cBhvr>
                                      <p:to>
                                        <p:strVal val="visible"/>
                                      </p:to>
                                    </p:set>
                                  </p:childTnLst>
                                </p:cTn>
                              </p:par>
                            </p:childTnLst>
                          </p:cTn>
                        </p:par>
                        <p:par>
                          <p:cTn id="40" fill="hold">
                            <p:stCondLst>
                              <p:cond delay="5500"/>
                            </p:stCondLst>
                            <p:childTnLst>
                              <p:par>
                                <p:cTn id="41" presetID="1" presetClass="entr" presetSubtype="0" fill="hold" nodeType="afterEffect">
                                  <p:stCondLst>
                                    <p:cond delay="50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1" descr="20120827.00.NWAtlantic.MidUpperWindsLarge.png"/>
          <p:cNvPicPr>
            <a:picLocks noChangeAspect="1"/>
          </p:cNvPicPr>
          <p:nvPr/>
        </p:nvPicPr>
        <p:blipFill>
          <a:blip r:embed="rId3"/>
          <a:srcRect/>
          <a:stretch>
            <a:fillRect/>
          </a:stretch>
        </p:blipFill>
        <p:spPr bwMode="auto">
          <a:xfrm>
            <a:off x="1143000" y="1004888"/>
            <a:ext cx="6858000" cy="5181600"/>
          </a:xfrm>
          <a:prstGeom prst="rect">
            <a:avLst/>
          </a:prstGeom>
          <a:noFill/>
          <a:ln w="9525">
            <a:noFill/>
            <a:miter lim="800000"/>
            <a:headEnd/>
            <a:tailEnd/>
          </a:ln>
        </p:spPr>
      </p:pic>
      <p:pic>
        <p:nvPicPr>
          <p:cNvPr id="3" name="Picture 2" descr="20120827.00.NWAtlantic.DeepShearLarge.png"/>
          <p:cNvPicPr>
            <a:picLocks noChangeAspect="1"/>
          </p:cNvPicPr>
          <p:nvPr/>
        </p:nvPicPr>
        <p:blipFill>
          <a:blip r:embed="rId4"/>
          <a:srcRect/>
          <a:stretch>
            <a:fillRect/>
          </a:stretch>
        </p:blipFill>
        <p:spPr bwMode="auto">
          <a:xfrm>
            <a:off x="1139825" y="1004888"/>
            <a:ext cx="6858000" cy="5181600"/>
          </a:xfrm>
          <a:prstGeom prst="rect">
            <a:avLst/>
          </a:prstGeom>
          <a:noFill/>
          <a:ln w="9525">
            <a:noFill/>
            <a:miter lim="800000"/>
            <a:headEnd/>
            <a:tailEnd/>
          </a:ln>
        </p:spPr>
      </p:pic>
      <p:sp>
        <p:nvSpPr>
          <p:cNvPr id="25603" name="TextBox 4"/>
          <p:cNvSpPr txBox="1">
            <a:spLocks noChangeArrowheads="1"/>
          </p:cNvSpPr>
          <p:nvPr/>
        </p:nvSpPr>
        <p:spPr bwMode="auto">
          <a:xfrm>
            <a:off x="0" y="-4763"/>
            <a:ext cx="9144000" cy="769938"/>
          </a:xfrm>
          <a:prstGeom prst="rect">
            <a:avLst/>
          </a:prstGeom>
          <a:noFill/>
          <a:ln w="9525">
            <a:noFill/>
            <a:miter lim="800000"/>
            <a:headEnd/>
            <a:tailEnd/>
          </a:ln>
        </p:spPr>
        <p:txBody>
          <a:bodyPr>
            <a:spAutoFit/>
          </a:bodyPr>
          <a:lstStyle/>
          <a:p>
            <a:pPr algn="ctr"/>
            <a:r>
              <a:rPr lang="en-US" sz="2400" b="1">
                <a:solidFill>
                  <a:srgbClr val="C00000"/>
                </a:solidFill>
                <a:latin typeface="Calibri" pitchFamily="34" charset="0"/>
                <a:ea typeface="ＭＳ Ｐゴシック"/>
                <a:cs typeface="ＭＳ Ｐゴシック"/>
              </a:rPr>
              <a:t>Isaac 120826h1</a:t>
            </a:r>
          </a:p>
          <a:p>
            <a:pPr algn="ctr"/>
            <a:r>
              <a:rPr lang="en-US" sz="2000" b="1">
                <a:solidFill>
                  <a:srgbClr val="C00000"/>
                </a:solidFill>
                <a:latin typeface="Calibri" pitchFamily="34" charset="0"/>
                <a:ea typeface="ＭＳ Ｐゴシック"/>
                <a:cs typeface="ＭＳ Ｐゴシック"/>
              </a:rPr>
              <a:t>200-850 mb vertical shear: 10-25 kt (southerly)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7" descr="20120826H1wind15.gif"/>
          <p:cNvPicPr>
            <a:picLocks noChangeAspect="1"/>
          </p:cNvPicPr>
          <p:nvPr/>
        </p:nvPicPr>
        <p:blipFill>
          <a:blip r:embed="rId3"/>
          <a:srcRect/>
          <a:stretch>
            <a:fillRect/>
          </a:stretch>
        </p:blipFill>
        <p:spPr bwMode="auto">
          <a:xfrm>
            <a:off x="887413" y="1243013"/>
            <a:ext cx="7315200" cy="5486400"/>
          </a:xfrm>
          <a:prstGeom prst="rect">
            <a:avLst/>
          </a:prstGeom>
          <a:noFill/>
          <a:ln w="9525">
            <a:noFill/>
            <a:miter lim="800000"/>
            <a:headEnd/>
            <a:tailEnd/>
          </a:ln>
        </p:spPr>
      </p:pic>
      <p:pic>
        <p:nvPicPr>
          <p:cNvPr id="7" name="Picture 6" descr="20120826H1wind45.gif"/>
          <p:cNvPicPr>
            <a:picLocks noChangeAspect="1"/>
          </p:cNvPicPr>
          <p:nvPr/>
        </p:nvPicPr>
        <p:blipFill>
          <a:blip r:embed="rId4"/>
          <a:srcRect/>
          <a:stretch>
            <a:fillRect/>
          </a:stretch>
        </p:blipFill>
        <p:spPr bwMode="auto">
          <a:xfrm>
            <a:off x="884238" y="1244600"/>
            <a:ext cx="7315200" cy="5486400"/>
          </a:xfrm>
          <a:prstGeom prst="rect">
            <a:avLst/>
          </a:prstGeom>
          <a:noFill/>
          <a:ln w="9525">
            <a:noFill/>
            <a:miter lim="800000"/>
            <a:headEnd/>
            <a:tailEnd/>
          </a:ln>
        </p:spPr>
      </p:pic>
      <p:pic>
        <p:nvPicPr>
          <p:cNvPr id="6" name="Picture 5" descr="20120826H1wind75.gif"/>
          <p:cNvPicPr>
            <a:picLocks noChangeAspect="1"/>
          </p:cNvPicPr>
          <p:nvPr/>
        </p:nvPicPr>
        <p:blipFill>
          <a:blip r:embed="rId5"/>
          <a:srcRect/>
          <a:stretch>
            <a:fillRect/>
          </a:stretch>
        </p:blipFill>
        <p:spPr bwMode="auto">
          <a:xfrm>
            <a:off x="884238" y="1244600"/>
            <a:ext cx="7315200" cy="5486400"/>
          </a:xfrm>
          <a:prstGeom prst="rect">
            <a:avLst/>
          </a:prstGeom>
          <a:noFill/>
          <a:ln w="9525">
            <a:noFill/>
            <a:miter lim="800000"/>
            <a:headEnd/>
            <a:tailEnd/>
          </a:ln>
        </p:spPr>
      </p:pic>
      <p:sp>
        <p:nvSpPr>
          <p:cNvPr id="27652" name="TextBox 4"/>
          <p:cNvSpPr txBox="1">
            <a:spLocks noChangeArrowheads="1"/>
          </p:cNvSpPr>
          <p:nvPr/>
        </p:nvSpPr>
        <p:spPr bwMode="auto">
          <a:xfrm>
            <a:off x="0" y="-4763"/>
            <a:ext cx="9144000" cy="769938"/>
          </a:xfrm>
          <a:prstGeom prst="rect">
            <a:avLst/>
          </a:prstGeom>
          <a:noFill/>
          <a:ln w="9525">
            <a:noFill/>
            <a:miter lim="800000"/>
            <a:headEnd/>
            <a:tailEnd/>
          </a:ln>
        </p:spPr>
        <p:txBody>
          <a:bodyPr>
            <a:spAutoFit/>
          </a:bodyPr>
          <a:lstStyle/>
          <a:p>
            <a:pPr algn="ctr"/>
            <a:r>
              <a:rPr lang="en-US" sz="2400" b="1">
                <a:solidFill>
                  <a:srgbClr val="C00000"/>
                </a:solidFill>
                <a:latin typeface="Calibri" pitchFamily="34" charset="0"/>
                <a:ea typeface="ＭＳ Ｐゴシック"/>
                <a:cs typeface="ＭＳ Ｐゴシック"/>
              </a:rPr>
              <a:t>Isaac 120826h1</a:t>
            </a:r>
          </a:p>
          <a:p>
            <a:pPr algn="ctr"/>
            <a:r>
              <a:rPr lang="en-US" sz="2000" b="1">
                <a:solidFill>
                  <a:srgbClr val="C00000"/>
                </a:solidFill>
                <a:latin typeface="Calibri" pitchFamily="34" charset="0"/>
                <a:ea typeface="ＭＳ Ｐゴシック"/>
                <a:cs typeface="ＭＳ Ｐゴシック"/>
              </a:rPr>
              <a:t>Tilted Vortex (S-N with height)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260</TotalTime>
  <Words>442</Words>
  <Application>Microsoft Macintosh PowerPoint</Application>
  <PresentationFormat>On-screen Show (4:3)</PresentationFormat>
  <Paragraphs>79</Paragraphs>
  <Slides>14</Slides>
  <Notes>7</Notes>
  <HiddenSlides>0</HiddenSlides>
  <MMClips>0</MMClips>
  <ScaleCrop>false</ScaleCrop>
  <HeadingPairs>
    <vt:vector size="6" baseType="variant">
      <vt:variant>
        <vt:lpstr>Fonts Used</vt:lpstr>
      </vt:variant>
      <vt:variant>
        <vt:i4>3</vt:i4>
      </vt:variant>
      <vt:variant>
        <vt:lpstr>Design Template</vt:lpstr>
      </vt:variant>
      <vt:variant>
        <vt:i4>1</vt:i4>
      </vt:variant>
      <vt:variant>
        <vt:lpstr>Slide Titles</vt:lpstr>
      </vt:variant>
      <vt:variant>
        <vt:i4>14</vt:i4>
      </vt:variant>
    </vt:vector>
  </HeadingPairs>
  <TitlesOfParts>
    <vt:vector size="18" baseType="lpstr">
      <vt:lpstr>Arial</vt:lpstr>
      <vt:lpstr>Calibri</vt:lpstr>
      <vt:lpstr>ＭＳ Ｐゴシック</vt:lpstr>
      <vt:lpstr>Office Theme</vt:lpstr>
      <vt:lpstr>Slide 1</vt:lpstr>
      <vt:lpstr>Caribbean</vt:lpstr>
      <vt:lpstr>Slide 3</vt:lpstr>
      <vt:lpstr>Slide 4</vt:lpstr>
      <vt:lpstr>Slide 5</vt:lpstr>
      <vt:lpstr>Gulf of Mexico</vt:lpstr>
      <vt:lpstr>Slide 7</vt:lpstr>
      <vt:lpstr>Slide 8</vt:lpstr>
      <vt:lpstr>Slide 9</vt:lpstr>
      <vt:lpstr>Slide 10</vt:lpstr>
      <vt:lpstr>Slide 11</vt:lpstr>
      <vt:lpstr>Slide 12</vt:lpstr>
      <vt:lpstr>Slide 13</vt:lpstr>
      <vt:lpstr>Slide 14</vt:lpstr>
    </vt:vector>
  </TitlesOfParts>
  <Company>University of Miami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Jason P. Dunion</dc:creator>
  <cp:lastModifiedBy> </cp:lastModifiedBy>
  <cp:revision>39</cp:revision>
  <dcterms:created xsi:type="dcterms:W3CDTF">2012-09-04T22:04:13Z</dcterms:created>
  <dcterms:modified xsi:type="dcterms:W3CDTF">2012-09-05T13:44:54Z</dcterms:modified>
</cp:coreProperties>
</file>