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62" r:id="rId2"/>
    <p:sldId id="263" r:id="rId3"/>
    <p:sldId id="257" r:id="rId4"/>
    <p:sldId id="275" r:id="rId5"/>
    <p:sldId id="276" r:id="rId6"/>
    <p:sldId id="277" r:id="rId7"/>
    <p:sldId id="261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0B219"/>
    <a:srgbClr val="B20F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E7EA1-BCD4-7D40-8668-7998E973C7B9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04F11-2FCF-3F4F-B8D4-67BFCF40C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04F11-2FCF-3F4F-B8D4-67BFCF40CB8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04F11-2FCF-3F4F-B8D4-67BFCF40CB8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04F11-2FCF-3F4F-B8D4-67BFCF40CB8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04F11-2FCF-3F4F-B8D4-67BFCF40CB8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CE5D3-94EC-4843-8B32-2A6BEBF395E0}" type="datetimeFigureOut">
              <a:rPr lang="en-US" smtClean="0"/>
              <a:pPr/>
              <a:t>9/23/10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F1AF-44B6-104F-B803-02B9D2AEB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75.png"/><Relationship Id="rId8" Type="http://schemas.openxmlformats.org/officeDocument/2006/relationships/image" Target="../media/image84.png"/><Relationship Id="rId9" Type="http://schemas.openxmlformats.org/officeDocument/2006/relationships/image" Target="../media/image85.png"/><Relationship Id="rId10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Relationship Id="rId1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57.png"/><Relationship Id="rId11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png"/><Relationship Id="rId9" Type="http://schemas.openxmlformats.org/officeDocument/2006/relationships/image" Target="../media/image66.png"/><Relationship Id="rId10" Type="http://schemas.openxmlformats.org/officeDocument/2006/relationships/image" Target="../media/image67.png"/><Relationship Id="rId11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8" Type="http://schemas.openxmlformats.org/officeDocument/2006/relationships/image" Target="../media/image75.png"/><Relationship Id="rId9" Type="http://schemas.openxmlformats.org/officeDocument/2006/relationships/image" Target="../media/image76.png"/><Relationship Id="rId10" Type="http://schemas.openxmlformats.org/officeDocument/2006/relationships/image" Target="../media/image77.png"/><Relationship Id="rId11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88054"/>
            <a:ext cx="7772400" cy="2998146"/>
          </a:xfrm>
        </p:spPr>
        <p:txBody>
          <a:bodyPr/>
          <a:lstStyle/>
          <a:p>
            <a:r>
              <a:rPr lang="en-US" dirty="0" smtClean="0"/>
              <a:t>Some Recent Results with HEDAS</a:t>
            </a:r>
            <a:br>
              <a:rPr lang="en-US" dirty="0" smtClean="0"/>
            </a:br>
            <a:r>
              <a:rPr lang="en-US" dirty="0" smtClean="0"/>
              <a:t>for 10 Analysis Cycles of</a:t>
            </a:r>
            <a:br>
              <a:rPr lang="en-US" dirty="0" smtClean="0"/>
            </a:br>
            <a:r>
              <a:rPr lang="en-US" dirty="0" smtClean="0"/>
              <a:t>Hurricane Earl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50320"/>
            <a:ext cx="9144000" cy="2285759"/>
          </a:xfrm>
        </p:spPr>
        <p:txBody>
          <a:bodyPr/>
          <a:lstStyle/>
          <a:p>
            <a:r>
              <a:rPr lang="en-US" dirty="0" smtClean="0"/>
              <a:t>Presented by Altug Aksoy (HRD)</a:t>
            </a:r>
          </a:p>
          <a:p>
            <a:endParaRPr lang="en-US" sz="1600" dirty="0" smtClean="0"/>
          </a:p>
          <a:p>
            <a:r>
              <a:rPr lang="en-US" sz="2200" dirty="0" smtClean="0"/>
              <a:t>HRD DA Group: </a:t>
            </a:r>
            <a:r>
              <a:rPr lang="en-US" sz="2200" dirty="0" err="1" smtClean="0"/>
              <a:t>Tomi</a:t>
            </a:r>
            <a:r>
              <a:rPr lang="en-US" sz="2200" dirty="0" smtClean="0"/>
              <a:t> Vukicevic, Altug Aksoy, Kathryn Sellwood, Sim Aberson</a:t>
            </a:r>
          </a:p>
          <a:p>
            <a:r>
              <a:rPr lang="en-US" sz="2200" dirty="0" smtClean="0"/>
              <a:t>HRD Modeling Group: </a:t>
            </a:r>
            <a:r>
              <a:rPr lang="en-US" sz="2200" dirty="0" err="1" smtClean="0"/>
              <a:t>Gopal</a:t>
            </a:r>
            <a:r>
              <a:rPr lang="en-US" sz="2200" dirty="0" smtClean="0"/>
              <a:t>, Lisa R. </a:t>
            </a:r>
            <a:r>
              <a:rPr lang="en-US" sz="2200" dirty="0" err="1" smtClean="0"/>
              <a:t>Bucci</a:t>
            </a:r>
            <a:r>
              <a:rPr lang="en-US" sz="2200" dirty="0" smtClean="0"/>
              <a:t>, </a:t>
            </a:r>
            <a:r>
              <a:rPr lang="en-US" sz="2200" dirty="0" err="1" smtClean="0"/>
              <a:t>Thiago</a:t>
            </a:r>
            <a:r>
              <a:rPr lang="en-US" sz="2200" dirty="0" smtClean="0"/>
              <a:t> </a:t>
            </a:r>
            <a:r>
              <a:rPr lang="en-US" sz="2200" dirty="0" err="1" smtClean="0"/>
              <a:t>Quirino</a:t>
            </a:r>
            <a:endParaRPr lang="en-US" sz="2200" dirty="0" smtClean="0"/>
          </a:p>
          <a:p>
            <a:r>
              <a:rPr lang="en-US" sz="2200" dirty="0" smtClean="0"/>
              <a:t>From H*Wind Group: </a:t>
            </a:r>
            <a:r>
              <a:rPr lang="en-US" sz="2200" dirty="0" err="1" smtClean="0"/>
              <a:t>Bachir</a:t>
            </a:r>
            <a:r>
              <a:rPr lang="en-US" sz="2200" dirty="0" smtClean="0"/>
              <a:t> </a:t>
            </a:r>
            <a:r>
              <a:rPr lang="en-US" sz="2200" dirty="0" err="1" smtClean="0"/>
              <a:t>Annane</a:t>
            </a:r>
            <a:endParaRPr lang="en-US" sz="2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mslp_0829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646" y="5039294"/>
            <a:ext cx="2438399" cy="1828799"/>
          </a:xfrm>
          <a:prstGeom prst="rect">
            <a:avLst/>
          </a:prstGeom>
        </p:spPr>
      </p:pic>
      <p:pic>
        <p:nvPicPr>
          <p:cNvPr id="25" name="Picture 24" descr="mslp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111" y="5039294"/>
            <a:ext cx="2438399" cy="1828799"/>
          </a:xfrm>
          <a:prstGeom prst="rect">
            <a:avLst/>
          </a:prstGeom>
        </p:spPr>
      </p:pic>
      <p:pic>
        <p:nvPicPr>
          <p:cNvPr id="20" name="Picture 19" descr="mslp_0829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39" y="3161654"/>
            <a:ext cx="2438399" cy="1828798"/>
          </a:xfrm>
          <a:prstGeom prst="rect">
            <a:avLst/>
          </a:prstGeom>
        </p:spPr>
      </p:pic>
      <p:pic>
        <p:nvPicPr>
          <p:cNvPr id="19" name="Picture 18" descr="mslp_0829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646" y="3161654"/>
            <a:ext cx="2438399" cy="1828798"/>
          </a:xfrm>
          <a:prstGeom prst="rect">
            <a:avLst/>
          </a:prstGeom>
        </p:spPr>
      </p:pic>
      <p:pic>
        <p:nvPicPr>
          <p:cNvPr id="18" name="Picture 17" descr="mslp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6111" y="3161654"/>
            <a:ext cx="2438399" cy="1828799"/>
          </a:xfrm>
          <a:prstGeom prst="rect">
            <a:avLst/>
          </a:prstGeom>
        </p:spPr>
      </p:pic>
      <p:pic>
        <p:nvPicPr>
          <p:cNvPr id="17" name="Picture 16" descr="mslp_0829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9178" y="3161654"/>
            <a:ext cx="2438399" cy="1828799"/>
          </a:xfrm>
          <a:prstGeom prst="rect">
            <a:avLst/>
          </a:prstGeom>
        </p:spPr>
      </p:pic>
      <p:pic>
        <p:nvPicPr>
          <p:cNvPr id="13" name="Picture 12" descr="mslp_08290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539" y="1250387"/>
            <a:ext cx="2438400" cy="1828799"/>
          </a:xfrm>
          <a:prstGeom prst="rect">
            <a:avLst/>
          </a:prstGeom>
        </p:spPr>
      </p:pic>
      <p:pic>
        <p:nvPicPr>
          <p:cNvPr id="14" name="Picture 13" descr="mslp_0829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4646" y="1250387"/>
            <a:ext cx="2438399" cy="1828799"/>
          </a:xfrm>
          <a:prstGeom prst="rect">
            <a:avLst/>
          </a:prstGeom>
        </p:spPr>
      </p:pic>
      <p:pic>
        <p:nvPicPr>
          <p:cNvPr id="15" name="Picture 14" descr="mslp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96111" y="1250387"/>
            <a:ext cx="2438399" cy="1828798"/>
          </a:xfrm>
          <a:prstGeom prst="rect">
            <a:avLst/>
          </a:prstGeom>
        </p:spPr>
      </p:pic>
      <p:pic>
        <p:nvPicPr>
          <p:cNvPr id="16" name="Picture 15" descr="mslp_08290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79178" y="1250387"/>
            <a:ext cx="2438399" cy="182879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82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VORTEX-SCALE DIAGNOSTICS OF FINAL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ANALYSES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10-M Temperature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3357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08-29 12Z</a:t>
            </a:r>
            <a:endParaRPr lang="en-US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393414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00Z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5520403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12Z</a:t>
            </a:r>
            <a:endParaRPr lang="en-US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7567946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08-31 00Z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1303357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09-01 12Z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3393414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00Z</a:t>
            </a:r>
            <a:endParaRPr lang="en-US" sz="1700" dirty="0"/>
          </a:p>
        </p:txBody>
      </p:sp>
      <p:sp>
        <p:nvSpPr>
          <p:cNvPr id="29" name="TextBox 28"/>
          <p:cNvSpPr txBox="1"/>
          <p:nvPr/>
        </p:nvSpPr>
        <p:spPr>
          <a:xfrm>
            <a:off x="5520403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12Z</a:t>
            </a:r>
            <a:endParaRPr lang="en-US" sz="1700" dirty="0"/>
          </a:p>
        </p:txBody>
      </p:sp>
      <p:sp>
        <p:nvSpPr>
          <p:cNvPr id="30" name="TextBox 29"/>
          <p:cNvSpPr txBox="1"/>
          <p:nvPr/>
        </p:nvSpPr>
        <p:spPr>
          <a:xfrm>
            <a:off x="7567946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00Z</a:t>
            </a:r>
            <a:endParaRPr lang="en-US" sz="1700" dirty="0"/>
          </a:p>
        </p:txBody>
      </p:sp>
      <p:sp>
        <p:nvSpPr>
          <p:cNvPr id="31" name="TextBox 30"/>
          <p:cNvSpPr txBox="1"/>
          <p:nvPr/>
        </p:nvSpPr>
        <p:spPr>
          <a:xfrm>
            <a:off x="3393414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12Z</a:t>
            </a:r>
            <a:endParaRPr lang="en-US" sz="1700" dirty="0"/>
          </a:p>
        </p:txBody>
      </p:sp>
      <p:sp>
        <p:nvSpPr>
          <p:cNvPr id="32" name="TextBox 31"/>
          <p:cNvSpPr txBox="1"/>
          <p:nvPr/>
        </p:nvSpPr>
        <p:spPr>
          <a:xfrm>
            <a:off x="5520403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09-04 00Z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HEDAS Real-Time Runs under HFIP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smtClean="0"/>
              <a:t>High-resolution data assimilation system using a square-root ensemble Kalman filter (EnKF)</a:t>
            </a:r>
          </a:p>
          <a:p>
            <a:r>
              <a:rPr lang="en-US" sz="2600" dirty="0" smtClean="0"/>
              <a:t>Only runs when aircraft data is available</a:t>
            </a:r>
          </a:p>
          <a:p>
            <a:r>
              <a:rPr lang="en-US" sz="2600" dirty="0" smtClean="0"/>
              <a:t>Initial ensemble perturbations from GFS-EnKF (Jeff Whitaker, ESRL)</a:t>
            </a:r>
          </a:p>
          <a:p>
            <a:r>
              <a:rPr lang="en-US" sz="2600" dirty="0" smtClean="0"/>
              <a:t>3-hour ensemble spin-up</a:t>
            </a:r>
          </a:p>
          <a:p>
            <a:r>
              <a:rPr lang="en-US" sz="2600" dirty="0" smtClean="0"/>
              <a:t>Data cycling for the duration of aircraft data (usually, 4-5 hours)</a:t>
            </a:r>
          </a:p>
          <a:p>
            <a:r>
              <a:rPr lang="en-US" sz="2600" dirty="0" smtClean="0"/>
              <a:t>Final analysis is provided to the HRD modeling group: Deterministic </a:t>
            </a:r>
            <a:r>
              <a:rPr lang="en-US" sz="2600" dirty="0" err="1" smtClean="0"/>
              <a:t>HWRFx</a:t>
            </a:r>
            <a:r>
              <a:rPr lang="en-US" sz="2600" dirty="0" smtClean="0"/>
              <a:t> run from final mean vortex analysis</a:t>
            </a:r>
          </a:p>
          <a:p>
            <a:endParaRPr lang="en-US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OBSERVATION SPACE DIAGNOSTICS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Individual-Case and Cumulative Statistics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vr_rmse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14" y="1392834"/>
            <a:ext cx="1877776" cy="1408332"/>
          </a:xfrm>
          <a:prstGeom prst="rect">
            <a:avLst/>
          </a:prstGeom>
        </p:spPr>
      </p:pic>
      <p:pic>
        <p:nvPicPr>
          <p:cNvPr id="5" name="Picture 4" descr="vr_rmse_0829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555" y="1392834"/>
            <a:ext cx="1877776" cy="1408332"/>
          </a:xfrm>
          <a:prstGeom prst="rect">
            <a:avLst/>
          </a:prstGeom>
        </p:spPr>
      </p:pic>
      <p:pic>
        <p:nvPicPr>
          <p:cNvPr id="6" name="Picture 5" descr="vr_rmse_0830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996" y="1392834"/>
            <a:ext cx="1877776" cy="1408332"/>
          </a:xfrm>
          <a:prstGeom prst="rect">
            <a:avLst/>
          </a:prstGeom>
        </p:spPr>
      </p:pic>
      <p:pic>
        <p:nvPicPr>
          <p:cNvPr id="8" name="Picture 7" descr="vr_rmse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114" y="2682257"/>
            <a:ext cx="1877776" cy="1408331"/>
          </a:xfrm>
          <a:prstGeom prst="rect">
            <a:avLst/>
          </a:prstGeom>
        </p:spPr>
      </p:pic>
      <p:pic>
        <p:nvPicPr>
          <p:cNvPr id="9" name="Picture 8" descr="vr_rmse_08291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0555" y="2682257"/>
            <a:ext cx="1877776" cy="1408331"/>
          </a:xfrm>
          <a:prstGeom prst="rect">
            <a:avLst/>
          </a:prstGeom>
        </p:spPr>
      </p:pic>
      <p:pic>
        <p:nvPicPr>
          <p:cNvPr id="10" name="Picture 9" descr="vr_rmse_0830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0996" y="2682257"/>
            <a:ext cx="1877776" cy="1408331"/>
          </a:xfrm>
          <a:prstGeom prst="rect">
            <a:avLst/>
          </a:prstGeom>
        </p:spPr>
      </p:pic>
      <p:pic>
        <p:nvPicPr>
          <p:cNvPr id="12" name="Picture 11" descr="vr_rmse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0114" y="3969614"/>
            <a:ext cx="1877776" cy="1408331"/>
          </a:xfrm>
          <a:prstGeom prst="rect">
            <a:avLst/>
          </a:prstGeom>
        </p:spPr>
      </p:pic>
      <p:pic>
        <p:nvPicPr>
          <p:cNvPr id="13" name="Picture 12" descr="vr_rmse_082918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0555" y="3969614"/>
            <a:ext cx="1877776" cy="1408331"/>
          </a:xfrm>
          <a:prstGeom prst="rect">
            <a:avLst/>
          </a:prstGeom>
        </p:spPr>
      </p:pic>
      <p:pic>
        <p:nvPicPr>
          <p:cNvPr id="14" name="Picture 13" descr="vr_rmse_0830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0996" y="3969614"/>
            <a:ext cx="1877776" cy="1408331"/>
          </a:xfrm>
          <a:prstGeom prst="rect">
            <a:avLst/>
          </a:prstGeom>
        </p:spPr>
      </p:pic>
      <p:pic>
        <p:nvPicPr>
          <p:cNvPr id="16" name="Picture 15" descr="vr_rmse_082906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80114" y="5260693"/>
            <a:ext cx="1877776" cy="1408331"/>
          </a:xfrm>
          <a:prstGeom prst="rect">
            <a:avLst/>
          </a:prstGeom>
        </p:spPr>
      </p:pic>
      <p:pic>
        <p:nvPicPr>
          <p:cNvPr id="17" name="Picture 16" descr="vr_rmse_082918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10555" y="5260693"/>
            <a:ext cx="1877776" cy="1408331"/>
          </a:xfrm>
          <a:prstGeom prst="rect">
            <a:avLst/>
          </a:prstGeom>
        </p:spPr>
      </p:pic>
      <p:pic>
        <p:nvPicPr>
          <p:cNvPr id="18" name="Picture 17" descr="vr_rmse_083006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40996" y="5260693"/>
            <a:ext cx="1877776" cy="140833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12722" y="1151208"/>
            <a:ext cx="141969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Doppler Wind</a:t>
            </a:r>
            <a:endParaRPr lang="en-US" sz="1700" dirty="0"/>
          </a:p>
        </p:txBody>
      </p:sp>
      <p:sp>
        <p:nvSpPr>
          <p:cNvPr id="21" name="TextBox 20"/>
          <p:cNvSpPr txBox="1"/>
          <p:nvPr/>
        </p:nvSpPr>
        <p:spPr>
          <a:xfrm>
            <a:off x="4904560" y="1151208"/>
            <a:ext cx="68976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SFMR</a:t>
            </a:r>
            <a:endParaRPr lang="en-US" sz="1700" dirty="0"/>
          </a:p>
        </p:txBody>
      </p:sp>
      <p:sp>
        <p:nvSpPr>
          <p:cNvPr id="22" name="TextBox 21"/>
          <p:cNvSpPr txBox="1"/>
          <p:nvPr/>
        </p:nvSpPr>
        <p:spPr>
          <a:xfrm>
            <a:off x="6508576" y="1151208"/>
            <a:ext cx="13426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 U</a:t>
            </a:r>
            <a:endParaRPr lang="en-US" sz="17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7344" y="1973315"/>
            <a:ext cx="116857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RMS (O-M)</a:t>
            </a:r>
            <a:endParaRPr lang="en-US" sz="1700" dirty="0"/>
          </a:p>
        </p:txBody>
      </p:sp>
      <p:sp>
        <p:nvSpPr>
          <p:cNvPr id="25" name="TextBox 24"/>
          <p:cNvSpPr txBox="1"/>
          <p:nvPr/>
        </p:nvSpPr>
        <p:spPr>
          <a:xfrm>
            <a:off x="1017344" y="3253857"/>
            <a:ext cx="127747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Mean (O-M)</a:t>
            </a:r>
            <a:endParaRPr lang="en-US" sz="1700" dirty="0"/>
          </a:p>
        </p:txBody>
      </p:sp>
      <p:sp>
        <p:nvSpPr>
          <p:cNvPr id="26" name="TextBox 25"/>
          <p:cNvSpPr txBox="1"/>
          <p:nvPr/>
        </p:nvSpPr>
        <p:spPr>
          <a:xfrm>
            <a:off x="1017344" y="4401528"/>
            <a:ext cx="12362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RMSE</a:t>
            </a:r>
          </a:p>
          <a:p>
            <a:r>
              <a:rPr lang="en-US" sz="1700" dirty="0" smtClean="0"/>
              <a:t>Consistency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1017344" y="5683726"/>
            <a:ext cx="13481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Number of</a:t>
            </a:r>
          </a:p>
          <a:p>
            <a:r>
              <a:rPr lang="en-US" sz="1700" dirty="0" smtClean="0"/>
              <a:t>Observations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2819865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46742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77183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8807" y="1097922"/>
            <a:ext cx="1358780" cy="87539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/>
          </p:cNvSpPr>
          <p:nvPr/>
        </p:nvSpPr>
        <p:spPr>
          <a:xfrm>
            <a:off x="187929" y="1190135"/>
            <a:ext cx="73152" cy="73152"/>
          </a:xfrm>
          <a:prstGeom prst="ellipse">
            <a:avLst/>
          </a:prstGeom>
          <a:solidFill>
            <a:srgbClr val="B20F0F"/>
          </a:solidFill>
          <a:ln>
            <a:solidFill>
              <a:srgbClr val="B20F0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/>
          </p:cNvSpPr>
          <p:nvPr/>
        </p:nvSpPr>
        <p:spPr>
          <a:xfrm>
            <a:off x="187929" y="1430226"/>
            <a:ext cx="73152" cy="73152"/>
          </a:xfrm>
          <a:prstGeom prst="ellipse">
            <a:avLst/>
          </a:prstGeom>
          <a:solidFill>
            <a:srgbClr val="20B219"/>
          </a:solidFill>
          <a:ln>
            <a:solidFill>
              <a:srgbClr val="20B21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139603" y="1670317"/>
            <a:ext cx="169804" cy="15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39603" y="1838845"/>
            <a:ext cx="169804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48382" y="1093689"/>
            <a:ext cx="1058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Prior </a:t>
            </a:r>
            <a:r>
              <a:rPr lang="en-US" sz="1000" dirty="0" err="1" smtClean="0"/>
              <a:t>Indiv’l</a:t>
            </a:r>
            <a:r>
              <a:rPr lang="en-US" sz="1000" dirty="0" smtClean="0"/>
              <a:t> Case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248382" y="1331102"/>
            <a:ext cx="1277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Posterior </a:t>
            </a:r>
            <a:r>
              <a:rPr lang="en-US" sz="1000" dirty="0" err="1" smtClean="0"/>
              <a:t>Indiv’l</a:t>
            </a:r>
            <a:r>
              <a:rPr lang="en-US" sz="1000" dirty="0" smtClean="0"/>
              <a:t> Case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245516" y="1534507"/>
            <a:ext cx="7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Indiv’l</a:t>
            </a:r>
            <a:r>
              <a:rPr lang="en-US" sz="1000" dirty="0" smtClean="0"/>
              <a:t> Case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245516" y="1699606"/>
            <a:ext cx="771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Cumulative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OBSERVATION SPACE DIAGNOSTICS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Individual-Case and Cumulative Statistics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vr_rmse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14" y="1392834"/>
            <a:ext cx="1877776" cy="1408331"/>
          </a:xfrm>
          <a:prstGeom prst="rect">
            <a:avLst/>
          </a:prstGeom>
        </p:spPr>
      </p:pic>
      <p:pic>
        <p:nvPicPr>
          <p:cNvPr id="5" name="Picture 4" descr="vr_rmse_0829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555" y="1392834"/>
            <a:ext cx="1877776" cy="1408331"/>
          </a:xfrm>
          <a:prstGeom prst="rect">
            <a:avLst/>
          </a:prstGeom>
        </p:spPr>
      </p:pic>
      <p:pic>
        <p:nvPicPr>
          <p:cNvPr id="6" name="Picture 5" descr="vr_rmse_0830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996" y="1392834"/>
            <a:ext cx="1877776" cy="1408331"/>
          </a:xfrm>
          <a:prstGeom prst="rect">
            <a:avLst/>
          </a:prstGeom>
        </p:spPr>
      </p:pic>
      <p:pic>
        <p:nvPicPr>
          <p:cNvPr id="8" name="Picture 7" descr="vr_rmse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115" y="2682257"/>
            <a:ext cx="1877774" cy="1408331"/>
          </a:xfrm>
          <a:prstGeom prst="rect">
            <a:avLst/>
          </a:prstGeom>
        </p:spPr>
      </p:pic>
      <p:pic>
        <p:nvPicPr>
          <p:cNvPr id="9" name="Picture 8" descr="vr_rmse_08291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0556" y="2682257"/>
            <a:ext cx="1877774" cy="1408331"/>
          </a:xfrm>
          <a:prstGeom prst="rect">
            <a:avLst/>
          </a:prstGeom>
        </p:spPr>
      </p:pic>
      <p:pic>
        <p:nvPicPr>
          <p:cNvPr id="10" name="Picture 9" descr="vr_rmse_0830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0997" y="2682257"/>
            <a:ext cx="1877774" cy="1408331"/>
          </a:xfrm>
          <a:prstGeom prst="rect">
            <a:avLst/>
          </a:prstGeom>
        </p:spPr>
      </p:pic>
      <p:pic>
        <p:nvPicPr>
          <p:cNvPr id="12" name="Picture 11" descr="vr_rmse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0115" y="3969614"/>
            <a:ext cx="1877774" cy="1408331"/>
          </a:xfrm>
          <a:prstGeom prst="rect">
            <a:avLst/>
          </a:prstGeom>
        </p:spPr>
      </p:pic>
      <p:pic>
        <p:nvPicPr>
          <p:cNvPr id="13" name="Picture 12" descr="vr_rmse_082918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0556" y="3969614"/>
            <a:ext cx="1877774" cy="1408331"/>
          </a:xfrm>
          <a:prstGeom prst="rect">
            <a:avLst/>
          </a:prstGeom>
        </p:spPr>
      </p:pic>
      <p:pic>
        <p:nvPicPr>
          <p:cNvPr id="14" name="Picture 13" descr="vr_rmse_0830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0998" y="3969614"/>
            <a:ext cx="1877774" cy="1408331"/>
          </a:xfrm>
          <a:prstGeom prst="rect">
            <a:avLst/>
          </a:prstGeom>
        </p:spPr>
      </p:pic>
      <p:pic>
        <p:nvPicPr>
          <p:cNvPr id="16" name="Picture 15" descr="vr_rmse_082906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80115" y="5260693"/>
            <a:ext cx="1877774" cy="1408331"/>
          </a:xfrm>
          <a:prstGeom prst="rect">
            <a:avLst/>
          </a:prstGeom>
        </p:spPr>
      </p:pic>
      <p:pic>
        <p:nvPicPr>
          <p:cNvPr id="17" name="Picture 16" descr="vr_rmse_082918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10556" y="5260693"/>
            <a:ext cx="1877774" cy="1408331"/>
          </a:xfrm>
          <a:prstGeom prst="rect">
            <a:avLst/>
          </a:prstGeom>
        </p:spPr>
      </p:pic>
      <p:pic>
        <p:nvPicPr>
          <p:cNvPr id="18" name="Picture 17" descr="vr_rmse_083006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40997" y="5260693"/>
            <a:ext cx="1877774" cy="140833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51256" y="1151208"/>
            <a:ext cx="13426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</a:t>
            </a:r>
            <a:r>
              <a:rPr lang="en-US" sz="1700" dirty="0" smtClean="0"/>
              <a:t> T</a:t>
            </a:r>
            <a:endParaRPr lang="en-US" sz="17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8133" y="1151208"/>
            <a:ext cx="13426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</a:t>
            </a:r>
            <a:r>
              <a:rPr lang="en-US" sz="1700" dirty="0" smtClean="0"/>
              <a:t> Q</a:t>
            </a:r>
            <a:endParaRPr lang="en-US" sz="1700" dirty="0"/>
          </a:p>
        </p:txBody>
      </p:sp>
      <p:sp>
        <p:nvSpPr>
          <p:cNvPr id="22" name="TextBox 21"/>
          <p:cNvSpPr txBox="1"/>
          <p:nvPr/>
        </p:nvSpPr>
        <p:spPr>
          <a:xfrm>
            <a:off x="6508576" y="1151208"/>
            <a:ext cx="13426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 P</a:t>
            </a:r>
            <a:endParaRPr lang="en-US" sz="17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7344" y="1973315"/>
            <a:ext cx="116857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RMS (O-M)</a:t>
            </a:r>
            <a:endParaRPr lang="en-US" sz="1700" dirty="0"/>
          </a:p>
        </p:txBody>
      </p:sp>
      <p:sp>
        <p:nvSpPr>
          <p:cNvPr id="25" name="TextBox 24"/>
          <p:cNvSpPr txBox="1"/>
          <p:nvPr/>
        </p:nvSpPr>
        <p:spPr>
          <a:xfrm>
            <a:off x="1017344" y="3253857"/>
            <a:ext cx="127747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Mean (O-M)</a:t>
            </a:r>
            <a:endParaRPr lang="en-US" sz="1700" dirty="0"/>
          </a:p>
        </p:txBody>
      </p:sp>
      <p:sp>
        <p:nvSpPr>
          <p:cNvPr id="26" name="TextBox 25"/>
          <p:cNvSpPr txBox="1"/>
          <p:nvPr/>
        </p:nvSpPr>
        <p:spPr>
          <a:xfrm>
            <a:off x="1017344" y="4401528"/>
            <a:ext cx="12362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RMSE</a:t>
            </a:r>
          </a:p>
          <a:p>
            <a:r>
              <a:rPr lang="en-US" sz="1700" dirty="0" smtClean="0"/>
              <a:t>Consistency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1017344" y="5683726"/>
            <a:ext cx="13481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Number of</a:t>
            </a:r>
          </a:p>
          <a:p>
            <a:r>
              <a:rPr lang="en-US" sz="1700" dirty="0" smtClean="0"/>
              <a:t>Observations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2819865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46742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77183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8807" y="1097922"/>
            <a:ext cx="1358780" cy="87539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>
            <a:spLocks/>
          </p:cNvSpPr>
          <p:nvPr/>
        </p:nvSpPr>
        <p:spPr>
          <a:xfrm>
            <a:off x="187929" y="1190135"/>
            <a:ext cx="73152" cy="73152"/>
          </a:xfrm>
          <a:prstGeom prst="ellipse">
            <a:avLst/>
          </a:prstGeom>
          <a:solidFill>
            <a:srgbClr val="B20F0F"/>
          </a:solidFill>
          <a:ln>
            <a:solidFill>
              <a:srgbClr val="B20F0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>
            <a:spLocks/>
          </p:cNvSpPr>
          <p:nvPr/>
        </p:nvSpPr>
        <p:spPr>
          <a:xfrm>
            <a:off x="187929" y="1430226"/>
            <a:ext cx="73152" cy="73152"/>
          </a:xfrm>
          <a:prstGeom prst="ellipse">
            <a:avLst/>
          </a:prstGeom>
          <a:solidFill>
            <a:srgbClr val="20B219"/>
          </a:solidFill>
          <a:ln>
            <a:solidFill>
              <a:srgbClr val="20B21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139603" y="1670317"/>
            <a:ext cx="169804" cy="15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39603" y="1838845"/>
            <a:ext cx="169804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48382" y="1093689"/>
            <a:ext cx="1058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Prior </a:t>
            </a:r>
            <a:r>
              <a:rPr lang="en-US" sz="1000" dirty="0" err="1" smtClean="0"/>
              <a:t>Indiv’l</a:t>
            </a:r>
            <a:r>
              <a:rPr lang="en-US" sz="1000" dirty="0" smtClean="0"/>
              <a:t> Case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248382" y="1331102"/>
            <a:ext cx="1277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Posterior </a:t>
            </a:r>
            <a:r>
              <a:rPr lang="en-US" sz="1000" dirty="0" err="1" smtClean="0"/>
              <a:t>Indiv’l</a:t>
            </a:r>
            <a:r>
              <a:rPr lang="en-US" sz="1000" dirty="0" smtClean="0"/>
              <a:t> Case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245516" y="1534507"/>
            <a:ext cx="7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Indiv’l</a:t>
            </a:r>
            <a:r>
              <a:rPr lang="en-US" sz="1000" dirty="0" smtClean="0"/>
              <a:t> Case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245516" y="1699606"/>
            <a:ext cx="771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Cumulative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OBSERVATION SPACE DIAGNOSTICS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First- and Last-Cycle (O-M) Distributions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vr_rmse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14" y="1392834"/>
            <a:ext cx="1877776" cy="1408331"/>
          </a:xfrm>
          <a:prstGeom prst="rect">
            <a:avLst/>
          </a:prstGeom>
        </p:spPr>
      </p:pic>
      <p:pic>
        <p:nvPicPr>
          <p:cNvPr id="5" name="Picture 4" descr="vr_rmse_0829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555" y="1392834"/>
            <a:ext cx="1877776" cy="1408331"/>
          </a:xfrm>
          <a:prstGeom prst="rect">
            <a:avLst/>
          </a:prstGeom>
        </p:spPr>
      </p:pic>
      <p:pic>
        <p:nvPicPr>
          <p:cNvPr id="6" name="Picture 5" descr="vr_rmse_0830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996" y="1392834"/>
            <a:ext cx="1877776" cy="1408331"/>
          </a:xfrm>
          <a:prstGeom prst="rect">
            <a:avLst/>
          </a:prstGeom>
        </p:spPr>
      </p:pic>
      <p:pic>
        <p:nvPicPr>
          <p:cNvPr id="8" name="Picture 7" descr="vr_rmse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115" y="2682257"/>
            <a:ext cx="1877774" cy="1408331"/>
          </a:xfrm>
          <a:prstGeom prst="rect">
            <a:avLst/>
          </a:prstGeom>
        </p:spPr>
      </p:pic>
      <p:pic>
        <p:nvPicPr>
          <p:cNvPr id="9" name="Picture 8" descr="vr_rmse_08291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0556" y="2682257"/>
            <a:ext cx="1877774" cy="1408331"/>
          </a:xfrm>
          <a:prstGeom prst="rect">
            <a:avLst/>
          </a:prstGeom>
        </p:spPr>
      </p:pic>
      <p:pic>
        <p:nvPicPr>
          <p:cNvPr id="10" name="Picture 9" descr="vr_rmse_0830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0997" y="2682257"/>
            <a:ext cx="1877774" cy="1408331"/>
          </a:xfrm>
          <a:prstGeom prst="rect">
            <a:avLst/>
          </a:prstGeom>
        </p:spPr>
      </p:pic>
      <p:pic>
        <p:nvPicPr>
          <p:cNvPr id="12" name="Picture 11" descr="vr_rmse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0115" y="3969614"/>
            <a:ext cx="1877774" cy="1408331"/>
          </a:xfrm>
          <a:prstGeom prst="rect">
            <a:avLst/>
          </a:prstGeom>
        </p:spPr>
      </p:pic>
      <p:pic>
        <p:nvPicPr>
          <p:cNvPr id="13" name="Picture 12" descr="vr_rmse_082918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0556" y="3969614"/>
            <a:ext cx="1877774" cy="1408331"/>
          </a:xfrm>
          <a:prstGeom prst="rect">
            <a:avLst/>
          </a:prstGeom>
        </p:spPr>
      </p:pic>
      <p:pic>
        <p:nvPicPr>
          <p:cNvPr id="14" name="Picture 13" descr="vr_rmse_0830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0997" y="3969614"/>
            <a:ext cx="1877774" cy="1408331"/>
          </a:xfrm>
          <a:prstGeom prst="rect">
            <a:avLst/>
          </a:prstGeom>
        </p:spPr>
      </p:pic>
      <p:pic>
        <p:nvPicPr>
          <p:cNvPr id="16" name="Picture 15" descr="vr_rmse_082906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80115" y="5260693"/>
            <a:ext cx="1877774" cy="1408331"/>
          </a:xfrm>
          <a:prstGeom prst="rect">
            <a:avLst/>
          </a:prstGeom>
        </p:spPr>
      </p:pic>
      <p:pic>
        <p:nvPicPr>
          <p:cNvPr id="17" name="Picture 16" descr="vr_rmse_082918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10556" y="5260693"/>
            <a:ext cx="1877774" cy="1408331"/>
          </a:xfrm>
          <a:prstGeom prst="rect">
            <a:avLst/>
          </a:prstGeom>
        </p:spPr>
      </p:pic>
      <p:pic>
        <p:nvPicPr>
          <p:cNvPr id="18" name="Picture 17" descr="vr_rmse_083006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40997" y="5260693"/>
            <a:ext cx="1877774" cy="140833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12722" y="1151208"/>
            <a:ext cx="141969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Doppler Wind</a:t>
            </a:r>
            <a:endParaRPr lang="en-US" sz="1700" dirty="0"/>
          </a:p>
        </p:txBody>
      </p:sp>
      <p:sp>
        <p:nvSpPr>
          <p:cNvPr id="21" name="TextBox 20"/>
          <p:cNvSpPr txBox="1"/>
          <p:nvPr/>
        </p:nvSpPr>
        <p:spPr>
          <a:xfrm>
            <a:off x="4904560" y="1151208"/>
            <a:ext cx="68976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SFMR</a:t>
            </a:r>
            <a:endParaRPr lang="en-US" sz="1700" dirty="0"/>
          </a:p>
        </p:txBody>
      </p:sp>
      <p:sp>
        <p:nvSpPr>
          <p:cNvPr id="22" name="TextBox 21"/>
          <p:cNvSpPr txBox="1"/>
          <p:nvPr/>
        </p:nvSpPr>
        <p:spPr>
          <a:xfrm>
            <a:off x="6508576" y="1151208"/>
            <a:ext cx="13426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 U</a:t>
            </a:r>
            <a:endParaRPr lang="en-US" sz="1700" dirty="0"/>
          </a:p>
        </p:txBody>
      </p:sp>
      <p:sp>
        <p:nvSpPr>
          <p:cNvPr id="24" name="TextBox 23"/>
          <p:cNvSpPr txBox="1"/>
          <p:nvPr/>
        </p:nvSpPr>
        <p:spPr>
          <a:xfrm>
            <a:off x="520008" y="1866743"/>
            <a:ext cx="156478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First-Cycle Prior </a:t>
            </a:r>
            <a:endParaRPr lang="en-US" sz="1700" dirty="0"/>
          </a:p>
        </p:txBody>
      </p:sp>
      <p:sp>
        <p:nvSpPr>
          <p:cNvPr id="25" name="TextBox 24"/>
          <p:cNvSpPr txBox="1"/>
          <p:nvPr/>
        </p:nvSpPr>
        <p:spPr>
          <a:xfrm>
            <a:off x="520008" y="3156166"/>
            <a:ext cx="193735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First-Cycle Posterior</a:t>
            </a:r>
            <a:endParaRPr lang="en-US" sz="1700" dirty="0"/>
          </a:p>
        </p:txBody>
      </p:sp>
      <p:sp>
        <p:nvSpPr>
          <p:cNvPr id="26" name="TextBox 25"/>
          <p:cNvSpPr txBox="1"/>
          <p:nvPr/>
        </p:nvSpPr>
        <p:spPr>
          <a:xfrm>
            <a:off x="520008" y="4437052"/>
            <a:ext cx="153838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Last-Cycle Prior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520008" y="5728131"/>
            <a:ext cx="191095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Last-Cycle Posterior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2819865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46742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77183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OBSERVATION SPACE DIAGNOSTICS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First- and Last-Cycle (O-M) Distributions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vr_rmse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15" y="1392834"/>
            <a:ext cx="1877774" cy="1408331"/>
          </a:xfrm>
          <a:prstGeom prst="rect">
            <a:avLst/>
          </a:prstGeom>
        </p:spPr>
      </p:pic>
      <p:pic>
        <p:nvPicPr>
          <p:cNvPr id="5" name="Picture 4" descr="vr_rmse_0829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556" y="1392834"/>
            <a:ext cx="1877774" cy="1408331"/>
          </a:xfrm>
          <a:prstGeom prst="rect">
            <a:avLst/>
          </a:prstGeom>
        </p:spPr>
      </p:pic>
      <p:pic>
        <p:nvPicPr>
          <p:cNvPr id="6" name="Picture 5" descr="vr_rmse_0830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997" y="1392834"/>
            <a:ext cx="1877774" cy="1408331"/>
          </a:xfrm>
          <a:prstGeom prst="rect">
            <a:avLst/>
          </a:prstGeom>
        </p:spPr>
      </p:pic>
      <p:pic>
        <p:nvPicPr>
          <p:cNvPr id="8" name="Picture 7" descr="vr_rmse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115" y="2682257"/>
            <a:ext cx="1877774" cy="1408330"/>
          </a:xfrm>
          <a:prstGeom prst="rect">
            <a:avLst/>
          </a:prstGeom>
        </p:spPr>
      </p:pic>
      <p:pic>
        <p:nvPicPr>
          <p:cNvPr id="9" name="Picture 8" descr="vr_rmse_08291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0556" y="2682257"/>
            <a:ext cx="1877774" cy="1408330"/>
          </a:xfrm>
          <a:prstGeom prst="rect">
            <a:avLst/>
          </a:prstGeom>
        </p:spPr>
      </p:pic>
      <p:pic>
        <p:nvPicPr>
          <p:cNvPr id="10" name="Picture 9" descr="vr_rmse_0830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0997" y="2682257"/>
            <a:ext cx="1877774" cy="1408330"/>
          </a:xfrm>
          <a:prstGeom prst="rect">
            <a:avLst/>
          </a:prstGeom>
        </p:spPr>
      </p:pic>
      <p:pic>
        <p:nvPicPr>
          <p:cNvPr id="12" name="Picture 11" descr="vr_rmse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0115" y="3969614"/>
            <a:ext cx="1877774" cy="1408330"/>
          </a:xfrm>
          <a:prstGeom prst="rect">
            <a:avLst/>
          </a:prstGeom>
        </p:spPr>
      </p:pic>
      <p:pic>
        <p:nvPicPr>
          <p:cNvPr id="13" name="Picture 12" descr="vr_rmse_082918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0556" y="3969614"/>
            <a:ext cx="1877774" cy="1408330"/>
          </a:xfrm>
          <a:prstGeom prst="rect">
            <a:avLst/>
          </a:prstGeom>
        </p:spPr>
      </p:pic>
      <p:pic>
        <p:nvPicPr>
          <p:cNvPr id="14" name="Picture 13" descr="vr_rmse_0830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0997" y="3969614"/>
            <a:ext cx="1877774" cy="1408330"/>
          </a:xfrm>
          <a:prstGeom prst="rect">
            <a:avLst/>
          </a:prstGeom>
        </p:spPr>
      </p:pic>
      <p:pic>
        <p:nvPicPr>
          <p:cNvPr id="16" name="Picture 15" descr="vr_rmse_082906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80115" y="5260693"/>
            <a:ext cx="1877774" cy="1408330"/>
          </a:xfrm>
          <a:prstGeom prst="rect">
            <a:avLst/>
          </a:prstGeom>
        </p:spPr>
      </p:pic>
      <p:pic>
        <p:nvPicPr>
          <p:cNvPr id="17" name="Picture 16" descr="vr_rmse_082918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10556" y="5260693"/>
            <a:ext cx="1877774" cy="1408330"/>
          </a:xfrm>
          <a:prstGeom prst="rect">
            <a:avLst/>
          </a:prstGeom>
        </p:spPr>
      </p:pic>
      <p:pic>
        <p:nvPicPr>
          <p:cNvPr id="18" name="Picture 17" descr="vr_rmse_083006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40997" y="5260693"/>
            <a:ext cx="1877774" cy="140833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51256" y="1151208"/>
            <a:ext cx="13426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</a:t>
            </a:r>
            <a:r>
              <a:rPr lang="en-US" sz="1700" dirty="0" smtClean="0"/>
              <a:t> T</a:t>
            </a:r>
            <a:endParaRPr lang="en-US" sz="17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8133" y="1151208"/>
            <a:ext cx="134262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</a:t>
            </a:r>
            <a:r>
              <a:rPr lang="en-US" sz="1700" dirty="0" smtClean="0"/>
              <a:t> Q</a:t>
            </a:r>
          </a:p>
          <a:p>
            <a:pPr algn="ctr"/>
            <a:endParaRPr lang="en-US" sz="1700" dirty="0"/>
          </a:p>
        </p:txBody>
      </p:sp>
      <p:sp>
        <p:nvSpPr>
          <p:cNvPr id="22" name="TextBox 21"/>
          <p:cNvSpPr txBox="1"/>
          <p:nvPr/>
        </p:nvSpPr>
        <p:spPr>
          <a:xfrm>
            <a:off x="6508576" y="1151208"/>
            <a:ext cx="134262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[Drop + FL] P</a:t>
            </a:r>
            <a:endParaRPr lang="en-US" sz="1700" dirty="0"/>
          </a:p>
        </p:txBody>
      </p:sp>
      <p:sp>
        <p:nvSpPr>
          <p:cNvPr id="24" name="TextBox 23"/>
          <p:cNvSpPr txBox="1"/>
          <p:nvPr/>
        </p:nvSpPr>
        <p:spPr>
          <a:xfrm>
            <a:off x="520008" y="1866743"/>
            <a:ext cx="156478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First-Cycle Prior </a:t>
            </a:r>
            <a:endParaRPr lang="en-US" sz="1700" dirty="0"/>
          </a:p>
        </p:txBody>
      </p:sp>
      <p:sp>
        <p:nvSpPr>
          <p:cNvPr id="25" name="TextBox 24"/>
          <p:cNvSpPr txBox="1"/>
          <p:nvPr/>
        </p:nvSpPr>
        <p:spPr>
          <a:xfrm>
            <a:off x="520008" y="3156166"/>
            <a:ext cx="193735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First-Cycle Posterior</a:t>
            </a:r>
            <a:endParaRPr lang="en-US" sz="1700" dirty="0"/>
          </a:p>
        </p:txBody>
      </p:sp>
      <p:sp>
        <p:nvSpPr>
          <p:cNvPr id="26" name="TextBox 25"/>
          <p:cNvSpPr txBox="1"/>
          <p:nvPr/>
        </p:nvSpPr>
        <p:spPr>
          <a:xfrm>
            <a:off x="520008" y="4437052"/>
            <a:ext cx="153838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Last-Cycle Prior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520008" y="5728131"/>
            <a:ext cx="191095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/>
              <a:t>Last-Cycle Posterior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2819865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46742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77183" y="660505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Assim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cycles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mslp_0829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646" y="5039294"/>
            <a:ext cx="2438401" cy="1828800"/>
          </a:xfrm>
          <a:prstGeom prst="rect">
            <a:avLst/>
          </a:prstGeom>
        </p:spPr>
      </p:pic>
      <p:pic>
        <p:nvPicPr>
          <p:cNvPr id="25" name="Picture 24" descr="mslp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111" y="5039294"/>
            <a:ext cx="2438401" cy="1828800"/>
          </a:xfrm>
          <a:prstGeom prst="rect">
            <a:avLst/>
          </a:prstGeom>
        </p:spPr>
      </p:pic>
      <p:pic>
        <p:nvPicPr>
          <p:cNvPr id="20" name="Picture 19" descr="mslp_0829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39" y="3161654"/>
            <a:ext cx="2438400" cy="1828800"/>
          </a:xfrm>
          <a:prstGeom prst="rect">
            <a:avLst/>
          </a:prstGeom>
        </p:spPr>
      </p:pic>
      <p:pic>
        <p:nvPicPr>
          <p:cNvPr id="19" name="Picture 18" descr="mslp_0829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646" y="3161654"/>
            <a:ext cx="2438400" cy="1828800"/>
          </a:xfrm>
          <a:prstGeom prst="rect">
            <a:avLst/>
          </a:prstGeom>
        </p:spPr>
      </p:pic>
      <p:pic>
        <p:nvPicPr>
          <p:cNvPr id="18" name="Picture 17" descr="mslp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6111" y="3161654"/>
            <a:ext cx="2438401" cy="1828800"/>
          </a:xfrm>
          <a:prstGeom prst="rect">
            <a:avLst/>
          </a:prstGeom>
        </p:spPr>
      </p:pic>
      <p:pic>
        <p:nvPicPr>
          <p:cNvPr id="17" name="Picture 16" descr="mslp_08290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9178" y="3161654"/>
            <a:ext cx="2438401" cy="1828800"/>
          </a:xfrm>
          <a:prstGeom prst="rect">
            <a:avLst/>
          </a:prstGeom>
        </p:spPr>
      </p:pic>
      <p:pic>
        <p:nvPicPr>
          <p:cNvPr id="13" name="Picture 12" descr="mslp_0829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539" y="1250387"/>
            <a:ext cx="2438401" cy="1828800"/>
          </a:xfrm>
          <a:prstGeom prst="rect">
            <a:avLst/>
          </a:prstGeom>
        </p:spPr>
      </p:pic>
      <p:pic>
        <p:nvPicPr>
          <p:cNvPr id="14" name="Picture 13" descr="mslp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4646" y="1250387"/>
            <a:ext cx="2438401" cy="1828800"/>
          </a:xfrm>
          <a:prstGeom prst="rect">
            <a:avLst/>
          </a:prstGeom>
        </p:spPr>
      </p:pic>
      <p:pic>
        <p:nvPicPr>
          <p:cNvPr id="15" name="Picture 14" descr="mslp_08290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96111" y="1250387"/>
            <a:ext cx="2438400" cy="1828800"/>
          </a:xfrm>
          <a:prstGeom prst="rect">
            <a:avLst/>
          </a:prstGeom>
        </p:spPr>
      </p:pic>
      <p:pic>
        <p:nvPicPr>
          <p:cNvPr id="16" name="Picture 15" descr="mslp_0829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9178" y="1250387"/>
            <a:ext cx="2438400" cy="1828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82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VORTEX-SCALE DIAGNOSTICS OF FINAL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Mean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Sea-Level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Pressure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3357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08-29 12Z</a:t>
            </a:r>
            <a:endParaRPr lang="en-US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393414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00Z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5520403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12Z</a:t>
            </a:r>
            <a:endParaRPr lang="en-US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7567946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08-31 00Z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1303357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09-01 12Z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3393414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00Z</a:t>
            </a:r>
            <a:endParaRPr lang="en-US" sz="1700" dirty="0"/>
          </a:p>
        </p:txBody>
      </p:sp>
      <p:sp>
        <p:nvSpPr>
          <p:cNvPr id="29" name="TextBox 28"/>
          <p:cNvSpPr txBox="1"/>
          <p:nvPr/>
        </p:nvSpPr>
        <p:spPr>
          <a:xfrm>
            <a:off x="5520403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12Z</a:t>
            </a:r>
            <a:endParaRPr lang="en-US" sz="1700" dirty="0"/>
          </a:p>
        </p:txBody>
      </p:sp>
      <p:sp>
        <p:nvSpPr>
          <p:cNvPr id="30" name="TextBox 29"/>
          <p:cNvSpPr txBox="1"/>
          <p:nvPr/>
        </p:nvSpPr>
        <p:spPr>
          <a:xfrm>
            <a:off x="7567946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00Z</a:t>
            </a:r>
            <a:endParaRPr lang="en-US" sz="1700" dirty="0"/>
          </a:p>
        </p:txBody>
      </p:sp>
      <p:sp>
        <p:nvSpPr>
          <p:cNvPr id="31" name="TextBox 30"/>
          <p:cNvSpPr txBox="1"/>
          <p:nvPr/>
        </p:nvSpPr>
        <p:spPr>
          <a:xfrm>
            <a:off x="3393414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12Z</a:t>
            </a:r>
            <a:endParaRPr lang="en-US" sz="1700" dirty="0"/>
          </a:p>
        </p:txBody>
      </p:sp>
      <p:sp>
        <p:nvSpPr>
          <p:cNvPr id="32" name="TextBox 31"/>
          <p:cNvSpPr txBox="1"/>
          <p:nvPr/>
        </p:nvSpPr>
        <p:spPr>
          <a:xfrm>
            <a:off x="5520403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09-04 00Z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mslp_0829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646" y="5039294"/>
            <a:ext cx="2438400" cy="1828800"/>
          </a:xfrm>
          <a:prstGeom prst="rect">
            <a:avLst/>
          </a:prstGeom>
        </p:spPr>
      </p:pic>
      <p:pic>
        <p:nvPicPr>
          <p:cNvPr id="25" name="Picture 24" descr="mslp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111" y="5039294"/>
            <a:ext cx="2438400" cy="1828800"/>
          </a:xfrm>
          <a:prstGeom prst="rect">
            <a:avLst/>
          </a:prstGeom>
        </p:spPr>
      </p:pic>
      <p:pic>
        <p:nvPicPr>
          <p:cNvPr id="20" name="Picture 19" descr="mslp_0829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39" y="3161654"/>
            <a:ext cx="2438400" cy="1828799"/>
          </a:xfrm>
          <a:prstGeom prst="rect">
            <a:avLst/>
          </a:prstGeom>
        </p:spPr>
      </p:pic>
      <p:pic>
        <p:nvPicPr>
          <p:cNvPr id="19" name="Picture 18" descr="mslp_0829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646" y="3161654"/>
            <a:ext cx="2438400" cy="1828799"/>
          </a:xfrm>
          <a:prstGeom prst="rect">
            <a:avLst/>
          </a:prstGeom>
        </p:spPr>
      </p:pic>
      <p:pic>
        <p:nvPicPr>
          <p:cNvPr id="18" name="Picture 17" descr="mslp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6111" y="3161654"/>
            <a:ext cx="2438400" cy="1828800"/>
          </a:xfrm>
          <a:prstGeom prst="rect">
            <a:avLst/>
          </a:prstGeom>
        </p:spPr>
      </p:pic>
      <p:pic>
        <p:nvPicPr>
          <p:cNvPr id="17" name="Picture 16" descr="mslp_08290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9178" y="3161654"/>
            <a:ext cx="2438400" cy="1828800"/>
          </a:xfrm>
          <a:prstGeom prst="rect">
            <a:avLst/>
          </a:prstGeom>
        </p:spPr>
      </p:pic>
      <p:pic>
        <p:nvPicPr>
          <p:cNvPr id="13" name="Picture 12" descr="mslp_0829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539" y="1250387"/>
            <a:ext cx="2438400" cy="1828800"/>
          </a:xfrm>
          <a:prstGeom prst="rect">
            <a:avLst/>
          </a:prstGeom>
        </p:spPr>
      </p:pic>
      <p:pic>
        <p:nvPicPr>
          <p:cNvPr id="14" name="Picture 13" descr="mslp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4646" y="1250387"/>
            <a:ext cx="2438400" cy="1828800"/>
          </a:xfrm>
          <a:prstGeom prst="rect">
            <a:avLst/>
          </a:prstGeom>
        </p:spPr>
      </p:pic>
      <p:pic>
        <p:nvPicPr>
          <p:cNvPr id="15" name="Picture 14" descr="mslp_08290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96111" y="1250387"/>
            <a:ext cx="2438400" cy="1828799"/>
          </a:xfrm>
          <a:prstGeom prst="rect">
            <a:avLst/>
          </a:prstGeom>
        </p:spPr>
      </p:pic>
      <p:pic>
        <p:nvPicPr>
          <p:cNvPr id="16" name="Picture 15" descr="mslp_0829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9178" y="1250387"/>
            <a:ext cx="2438400" cy="182879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82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VORTEX-SCALE DIAGNOSTICS OF FINAL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ANALYSES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10-M Wind Speed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3357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08-29 12Z</a:t>
            </a:r>
            <a:endParaRPr lang="en-US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393414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00Z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5520403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12Z</a:t>
            </a:r>
            <a:endParaRPr lang="en-US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7567946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08-31 00Z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1303357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09-01 12Z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3393414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00Z</a:t>
            </a:r>
            <a:endParaRPr lang="en-US" sz="1700" dirty="0"/>
          </a:p>
        </p:txBody>
      </p:sp>
      <p:sp>
        <p:nvSpPr>
          <p:cNvPr id="29" name="TextBox 28"/>
          <p:cNvSpPr txBox="1"/>
          <p:nvPr/>
        </p:nvSpPr>
        <p:spPr>
          <a:xfrm>
            <a:off x="5520403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12Z</a:t>
            </a:r>
            <a:endParaRPr lang="en-US" sz="1700" dirty="0"/>
          </a:p>
        </p:txBody>
      </p:sp>
      <p:sp>
        <p:nvSpPr>
          <p:cNvPr id="30" name="TextBox 29"/>
          <p:cNvSpPr txBox="1"/>
          <p:nvPr/>
        </p:nvSpPr>
        <p:spPr>
          <a:xfrm>
            <a:off x="7567946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00Z</a:t>
            </a:r>
            <a:endParaRPr lang="en-US" sz="1700" dirty="0"/>
          </a:p>
        </p:txBody>
      </p:sp>
      <p:sp>
        <p:nvSpPr>
          <p:cNvPr id="31" name="TextBox 30"/>
          <p:cNvSpPr txBox="1"/>
          <p:nvPr/>
        </p:nvSpPr>
        <p:spPr>
          <a:xfrm>
            <a:off x="3393414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12Z</a:t>
            </a:r>
            <a:endParaRPr lang="en-US" sz="1700" dirty="0"/>
          </a:p>
        </p:txBody>
      </p:sp>
      <p:sp>
        <p:nvSpPr>
          <p:cNvPr id="32" name="TextBox 31"/>
          <p:cNvSpPr txBox="1"/>
          <p:nvPr/>
        </p:nvSpPr>
        <p:spPr>
          <a:xfrm>
            <a:off x="5520403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09-04 00Z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mslp_0829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646" y="5039294"/>
            <a:ext cx="2438400" cy="1828799"/>
          </a:xfrm>
          <a:prstGeom prst="rect">
            <a:avLst/>
          </a:prstGeom>
        </p:spPr>
      </p:pic>
      <p:pic>
        <p:nvPicPr>
          <p:cNvPr id="25" name="Picture 24" descr="mslp_0829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111" y="5039294"/>
            <a:ext cx="2438400" cy="1828799"/>
          </a:xfrm>
          <a:prstGeom prst="rect">
            <a:avLst/>
          </a:prstGeom>
        </p:spPr>
      </p:pic>
      <p:pic>
        <p:nvPicPr>
          <p:cNvPr id="20" name="Picture 19" descr="mslp_0829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39" y="3161654"/>
            <a:ext cx="2438399" cy="1828799"/>
          </a:xfrm>
          <a:prstGeom prst="rect">
            <a:avLst/>
          </a:prstGeom>
        </p:spPr>
      </p:pic>
      <p:pic>
        <p:nvPicPr>
          <p:cNvPr id="19" name="Picture 18" descr="mslp_0829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646" y="3161654"/>
            <a:ext cx="2438399" cy="1828799"/>
          </a:xfrm>
          <a:prstGeom prst="rect">
            <a:avLst/>
          </a:prstGeom>
        </p:spPr>
      </p:pic>
      <p:pic>
        <p:nvPicPr>
          <p:cNvPr id="18" name="Picture 17" descr="mslp_0829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6111" y="3161654"/>
            <a:ext cx="2438400" cy="1828799"/>
          </a:xfrm>
          <a:prstGeom prst="rect">
            <a:avLst/>
          </a:prstGeom>
        </p:spPr>
      </p:pic>
      <p:pic>
        <p:nvPicPr>
          <p:cNvPr id="17" name="Picture 16" descr="mslp_08290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9178" y="3161654"/>
            <a:ext cx="2438400" cy="1828799"/>
          </a:xfrm>
          <a:prstGeom prst="rect">
            <a:avLst/>
          </a:prstGeom>
        </p:spPr>
      </p:pic>
      <p:pic>
        <p:nvPicPr>
          <p:cNvPr id="13" name="Picture 12" descr="mslp_0829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539" y="1250387"/>
            <a:ext cx="2438400" cy="1828799"/>
          </a:xfrm>
          <a:prstGeom prst="rect">
            <a:avLst/>
          </a:prstGeom>
        </p:spPr>
      </p:pic>
      <p:pic>
        <p:nvPicPr>
          <p:cNvPr id="14" name="Picture 13" descr="mslp_08290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4646" y="1250387"/>
            <a:ext cx="2438400" cy="1828799"/>
          </a:xfrm>
          <a:prstGeom prst="rect">
            <a:avLst/>
          </a:prstGeom>
        </p:spPr>
      </p:pic>
      <p:pic>
        <p:nvPicPr>
          <p:cNvPr id="15" name="Picture 14" descr="mslp_08290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96111" y="1250387"/>
            <a:ext cx="2438399" cy="1828799"/>
          </a:xfrm>
          <a:prstGeom prst="rect">
            <a:avLst/>
          </a:prstGeom>
        </p:spPr>
      </p:pic>
      <p:pic>
        <p:nvPicPr>
          <p:cNvPr id="16" name="Picture 15" descr="mslp_0829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9178" y="1250387"/>
            <a:ext cx="2438399" cy="182879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82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VORTEX-SCALE DIAGNOSTICS OF FINAL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ANALYSES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10-M Temperature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3357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08-29 12Z</a:t>
            </a:r>
            <a:endParaRPr lang="en-US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393414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00Z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5520403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08-30 12Z</a:t>
            </a:r>
            <a:endParaRPr lang="en-US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7567946" y="1151208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08-31 00Z</a:t>
            </a:r>
            <a:endParaRPr lang="en-US" sz="1700" dirty="0"/>
          </a:p>
        </p:txBody>
      </p:sp>
      <p:sp>
        <p:nvSpPr>
          <p:cNvPr id="27" name="TextBox 26"/>
          <p:cNvSpPr txBox="1"/>
          <p:nvPr/>
        </p:nvSpPr>
        <p:spPr>
          <a:xfrm>
            <a:off x="1303357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09-01 12Z</a:t>
            </a:r>
            <a:endParaRPr lang="en-US" sz="1700" dirty="0"/>
          </a:p>
        </p:txBody>
      </p:sp>
      <p:sp>
        <p:nvSpPr>
          <p:cNvPr id="28" name="TextBox 27"/>
          <p:cNvSpPr txBox="1"/>
          <p:nvPr/>
        </p:nvSpPr>
        <p:spPr>
          <a:xfrm>
            <a:off x="3393414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00Z</a:t>
            </a:r>
            <a:endParaRPr lang="en-US" sz="1700" dirty="0"/>
          </a:p>
        </p:txBody>
      </p:sp>
      <p:sp>
        <p:nvSpPr>
          <p:cNvPr id="29" name="TextBox 28"/>
          <p:cNvSpPr txBox="1"/>
          <p:nvPr/>
        </p:nvSpPr>
        <p:spPr>
          <a:xfrm>
            <a:off x="5520403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09-02 12Z</a:t>
            </a:r>
            <a:endParaRPr lang="en-US" sz="1700" dirty="0"/>
          </a:p>
        </p:txBody>
      </p:sp>
      <p:sp>
        <p:nvSpPr>
          <p:cNvPr id="30" name="TextBox 29"/>
          <p:cNvSpPr txBox="1"/>
          <p:nvPr/>
        </p:nvSpPr>
        <p:spPr>
          <a:xfrm>
            <a:off x="7567946" y="3043646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00Z</a:t>
            </a:r>
            <a:endParaRPr lang="en-US" sz="1700" dirty="0"/>
          </a:p>
        </p:txBody>
      </p:sp>
      <p:sp>
        <p:nvSpPr>
          <p:cNvPr id="31" name="TextBox 30"/>
          <p:cNvSpPr txBox="1"/>
          <p:nvPr/>
        </p:nvSpPr>
        <p:spPr>
          <a:xfrm>
            <a:off x="3393414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09-03 12Z</a:t>
            </a:r>
            <a:endParaRPr lang="en-US" sz="1700" dirty="0"/>
          </a:p>
        </p:txBody>
      </p:sp>
      <p:sp>
        <p:nvSpPr>
          <p:cNvPr id="32" name="TextBox 31"/>
          <p:cNvSpPr txBox="1"/>
          <p:nvPr/>
        </p:nvSpPr>
        <p:spPr>
          <a:xfrm>
            <a:off x="5520403" y="4910509"/>
            <a:ext cx="106952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 smtClean="0"/>
              <a:t>09-04 00Z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582</Words>
  <Application>Microsoft Macintosh PowerPoint</Application>
  <PresentationFormat>On-screen Show (4:3)</PresentationFormat>
  <Paragraphs>117</Paragraphs>
  <Slides>10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Some Recent Results with HEDAS for 10 Analysis Cycles of Hurricane Earl</vt:lpstr>
      <vt:lpstr>HEDAS Real-Time Runs under HFIP</vt:lpstr>
      <vt:lpstr>OBSERVATION SPACE DIAGNOSTICS Individual-Case and Cumulative Statistics</vt:lpstr>
      <vt:lpstr>OBSERVATION SPACE DIAGNOSTICS Individual-Case and Cumulative Statistics</vt:lpstr>
      <vt:lpstr>OBSERVATION SPACE DIAGNOSTICS First- and Last-Cycle (O-M) Distributions</vt:lpstr>
      <vt:lpstr>OBSERVATION SPACE DIAGNOSTICS First- and Last-Cycle (O-M) Distributions</vt:lpstr>
      <vt:lpstr>Slide 7</vt:lpstr>
      <vt:lpstr>Slide 8</vt:lpstr>
      <vt:lpstr>Slide 9</vt:lpstr>
      <vt:lpstr>Slide 10</vt:lpstr>
    </vt:vector>
  </TitlesOfParts>
  <Company>USDC/NOAA/AOML/HRD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HEDAS ANALYSIS DIAGNOSTICS and HWRFx-HEDAS FORECAST PERFORMANCE for 4 CASES OF HURRICANE EARL</dc:title>
  <dc:creator>Altug Aksoy</dc:creator>
  <cp:lastModifiedBy>Altug Aksoy</cp:lastModifiedBy>
  <cp:revision>38</cp:revision>
  <dcterms:created xsi:type="dcterms:W3CDTF">2010-09-23T13:29:23Z</dcterms:created>
  <dcterms:modified xsi:type="dcterms:W3CDTF">2010-09-23T19:02:10Z</dcterms:modified>
</cp:coreProperties>
</file>