
<file path=[Content_Types].xml><?xml version="1.0" encoding="utf-8"?>
<Types xmlns="http://schemas.openxmlformats.org/package/2006/content-types">
  <Override PartName="/ppt/slides/slide17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Default Extension="png" ContentType="image/png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15.xml" ContentType="application/vnd.openxmlformats-officedocument.presentationml.slide+xml"/>
  <Override PartName="/ppt/viewProps.xml" ContentType="application/vnd.openxmlformats-officedocument.presentationml.viewProps+xml"/>
  <Default Extension="bin" ContentType="application/vnd.openxmlformats-officedocument.presentationml.printerSettings"/>
  <Default Extension="wmf" ContentType="image/x-wmf"/>
  <Override PartName="/docProps/core.xml" ContentType="application/vnd.openxmlformats-package.core-properties+xml"/>
  <Override PartName="/ppt/slides/slide9.xml" ContentType="application/vnd.openxmlformats-officedocument.presentationml.slide+xml"/>
  <Default Extension="rels" ContentType="application/vnd.openxmlformats-package.relationships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6.xml" ContentType="application/vnd.openxmlformats-officedocument.presentationml.slide+xml"/>
  <Override PartName="/ppt/slides/slide16.xml" ContentType="application/vnd.openxmlformats-officedocument.presentationml.slide+xml"/>
  <Override PartName="/ppt/slides/slide1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SpecialPlsOnTitleSld="0" saveSubsetFonts="1" autoCompressPictures="0">
  <p:sldMasterIdLst>
    <p:sldMasterId id="2147483648" r:id="rId1"/>
  </p:sldMasterIdLst>
  <p:notesMasterIdLst>
    <p:notesMasterId r:id="rId19"/>
  </p:notesMasterIdLst>
  <p:sldIdLst>
    <p:sldId id="257" r:id="rId2"/>
    <p:sldId id="258" r:id="rId3"/>
    <p:sldId id="260" r:id="rId4"/>
    <p:sldId id="261" r:id="rId5"/>
    <p:sldId id="262" r:id="rId6"/>
    <p:sldId id="264" r:id="rId7"/>
    <p:sldId id="256" r:id="rId8"/>
    <p:sldId id="263" r:id="rId9"/>
    <p:sldId id="270" r:id="rId10"/>
    <p:sldId id="269" r:id="rId11"/>
    <p:sldId id="271" r:id="rId12"/>
    <p:sldId id="272" r:id="rId13"/>
    <p:sldId id="265" r:id="rId14"/>
    <p:sldId id="267" r:id="rId15"/>
    <p:sldId id="273" r:id="rId16"/>
    <p:sldId id="274" r:id="rId17"/>
    <p:sldId id="268" r:id="rId18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2pPr>
    <a:lvl3pPr marL="9144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3pPr>
    <a:lvl4pPr marL="13716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4pPr>
    <a:lvl5pPr marL="18288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26FE1F"/>
    <a:srgbClr val="1B0CFA"/>
    <a:srgbClr val="D82A12"/>
    <a:srgbClr val="112388"/>
    <a:srgbClr val="FEF9F8"/>
    <a:srgbClr val="F1BFFF"/>
    <a:srgbClr val="FFBFC4"/>
    <a:srgbClr val="FFCDBF"/>
    <a:srgbClr val="FFE1BF"/>
    <a:srgbClr val="FFFEBE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>
      <p:cViewPr>
        <p:scale>
          <a:sx n="150" d="100"/>
          <a:sy n="150" d="100"/>
        </p:scale>
        <p:origin x="-105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slide" Target="slides/slide13.xml"/><Relationship Id="rId20" Type="http://schemas.openxmlformats.org/officeDocument/2006/relationships/printerSettings" Target="printerSettings/printerSettings1.bin"/><Relationship Id="rId4" Type="http://schemas.openxmlformats.org/officeDocument/2006/relationships/slide" Target="slides/slide3.xml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7" Type="http://schemas.openxmlformats.org/officeDocument/2006/relationships/slide" Target="slides/slide6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24" Type="http://schemas.openxmlformats.org/officeDocument/2006/relationships/tableStyles" Target="tableStyles.xml"/><Relationship Id="rId6" Type="http://schemas.openxmlformats.org/officeDocument/2006/relationships/slide" Target="slides/slide5.xml"/><Relationship Id="rId16" Type="http://schemas.openxmlformats.org/officeDocument/2006/relationships/slide" Target="slides/slide15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19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Relationship Id="rId18" Type="http://schemas.openxmlformats.org/officeDocument/2006/relationships/slide" Target="slides/slide1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a typeface="+mn-ea"/>
                <a:cs typeface="+mn-cs"/>
              </a:defRPr>
            </a:lvl1pPr>
          </a:lstStyle>
          <a:p>
            <a:pPr>
              <a:defRPr/>
            </a:pPr>
            <a:fld id="{126852F3-E855-444C-B3D0-259CA9AB2943}" type="datetime1">
              <a:rPr lang="en-US"/>
              <a:pPr>
                <a:defRPr/>
              </a:pPr>
              <a:t>1/28/10</a:t>
            </a:fld>
            <a:endParaRPr lang="en-US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94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94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a typeface="+mn-ea"/>
                <a:cs typeface="+mn-cs"/>
              </a:defRPr>
            </a:lvl1pPr>
          </a:lstStyle>
          <a:p>
            <a:pPr>
              <a:defRPr/>
            </a:pPr>
            <a:fld id="{9D7ACA89-A2B1-FA4B-BE0A-D872D78E8C0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640D6C-67EB-E743-BFD4-BD12814507E0}" type="datetime1">
              <a:rPr lang="en-US"/>
              <a:pPr>
                <a:defRPr/>
              </a:pPr>
              <a:t>1/28/10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Aksoy, 19 Jan. 2010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B5E6F3-9EA2-7446-B84F-378CB7723815}" type="datetime1">
              <a:rPr lang="en-US"/>
              <a:pPr>
                <a:defRPr/>
              </a:pPr>
              <a:t>1/28/10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Aksoy, 19 Jan. 2010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7CF150-B8F5-D04C-AB1A-4EA610E07A5E}" type="datetime1">
              <a:rPr lang="en-US"/>
              <a:pPr>
                <a:defRPr/>
              </a:pPr>
              <a:t>1/28/10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Aksoy, 19 Jan. 2010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D1635C-FA66-FB4C-B528-C352313F5C78}" type="datetime1">
              <a:rPr lang="en-US"/>
              <a:pPr>
                <a:defRPr/>
              </a:pPr>
              <a:t>1/28/10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Aksoy, 19 Jan. 2010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AC8A57-C5AE-B242-93C1-EAF17D21D901}" type="datetime1">
              <a:rPr lang="en-US"/>
              <a:pPr>
                <a:defRPr/>
              </a:pPr>
              <a:t>1/28/10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Aksoy, 19 Jan. 2010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735C28-C3F7-BB4D-9366-950728261667}" type="datetime1">
              <a:rPr lang="en-US"/>
              <a:pPr>
                <a:defRPr/>
              </a:pPr>
              <a:t>1/28/10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Aksoy, 19 Jan. 2010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16F787-8228-8447-992F-2CB96D413FA3}" type="datetime1">
              <a:rPr lang="en-US"/>
              <a:pPr>
                <a:defRPr/>
              </a:pPr>
              <a:t>1/28/10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Aksoy, 19 Jan. 2010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94C5E7-9711-C44D-9F76-CE7132FCFDB4}" type="datetime1">
              <a:rPr lang="en-US"/>
              <a:pPr>
                <a:defRPr/>
              </a:pPr>
              <a:t>1/28/10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Aksoy, 19 Jan. 2010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1F1C69-461F-9146-8D60-FFD78DDC892C}" type="datetime1">
              <a:rPr lang="en-US"/>
              <a:pPr>
                <a:defRPr/>
              </a:pPr>
              <a:t>1/28/10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Aksoy, 19 Jan. 2010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5EE43B-39A7-2842-B9E4-7D07D783FC95}" type="datetime1">
              <a:rPr lang="en-US"/>
              <a:pPr>
                <a:defRPr/>
              </a:pPr>
              <a:t>1/28/10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Aksoy, 19 Jan. 2010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EF446F-18BB-C64E-95E2-3EB668A97EB3}" type="datetime1">
              <a:rPr lang="en-US"/>
              <a:pPr>
                <a:defRPr/>
              </a:pPr>
              <a:t>1/28/10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Aksoy, 19 Jan. 2010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DFF9DB05-F866-4742-B21A-B6399477BCDE}" type="datetime1">
              <a:rPr lang="en-US"/>
              <a:pPr>
                <a:defRPr/>
              </a:pPr>
              <a:t>1/28/10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248400" y="6492875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Calibri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Aksoy, 19 Jan. 2010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-128"/>
          <a:cs typeface="ＭＳ Ｐゴシック" charset="-128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  <a:cs typeface="ＭＳ Ｐゴシック" charset="-128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  <a:cs typeface="ＭＳ Ｐゴシック" charset="-128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  <a:cs typeface="ＭＳ Ｐゴシック" charset="-128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  <a:cs typeface="ＭＳ Ｐゴシック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200" kern="120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charset="-128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kern="1200">
          <a:solidFill>
            <a:schemeClr val="tx1"/>
          </a:solidFill>
          <a:latin typeface="+mn-lt"/>
          <a:ea typeface="ＭＳ Ｐゴシック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4" Type="http://schemas.openxmlformats.org/officeDocument/2006/relationships/image" Target="../media/image18.png"/><Relationship Id="rId5" Type="http://schemas.openxmlformats.org/officeDocument/2006/relationships/image" Target="../media/image19.png"/><Relationship Id="rId7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6.png"/><Relationship Id="rId9" Type="http://schemas.openxmlformats.org/officeDocument/2006/relationships/image" Target="../media/image12.png"/><Relationship Id="rId3" Type="http://schemas.openxmlformats.org/officeDocument/2006/relationships/image" Target="../media/image17.png"/><Relationship Id="rId6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0.png"/><Relationship Id="rId3" Type="http://schemas.openxmlformats.org/officeDocument/2006/relationships/image" Target="../media/image21.png"/><Relationship Id="rId5" Type="http://schemas.openxmlformats.org/officeDocument/2006/relationships/image" Target="../media/image23.png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image" Target="../media/image26.png"/><Relationship Id="rId5" Type="http://schemas.openxmlformats.org/officeDocument/2006/relationships/image" Target="../media/image27.png"/><Relationship Id="rId7" Type="http://schemas.openxmlformats.org/officeDocument/2006/relationships/image" Target="../media/image29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4.png"/><Relationship Id="rId3" Type="http://schemas.openxmlformats.org/officeDocument/2006/relationships/image" Target="../media/image25.png"/><Relationship Id="rId6" Type="http://schemas.openxmlformats.org/officeDocument/2006/relationships/image" Target="../media/image28.png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image" Target="../media/image32.png"/><Relationship Id="rId5" Type="http://schemas.openxmlformats.org/officeDocument/2006/relationships/image" Target="../media/image33.png"/><Relationship Id="rId7" Type="http://schemas.openxmlformats.org/officeDocument/2006/relationships/image" Target="../media/image35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0.png"/><Relationship Id="rId3" Type="http://schemas.openxmlformats.org/officeDocument/2006/relationships/image" Target="../media/image31.png"/><Relationship Id="rId6" Type="http://schemas.openxmlformats.org/officeDocument/2006/relationships/image" Target="../media/image34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4" Type="http://schemas.openxmlformats.org/officeDocument/2006/relationships/image" Target="../media/image38.png"/><Relationship Id="rId5" Type="http://schemas.openxmlformats.org/officeDocument/2006/relationships/image" Target="../media/image39.png"/><Relationship Id="rId7" Type="http://schemas.openxmlformats.org/officeDocument/2006/relationships/image" Target="../media/image41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6.png"/><Relationship Id="rId3" Type="http://schemas.openxmlformats.org/officeDocument/2006/relationships/image" Target="../media/image37.png"/><Relationship Id="rId6" Type="http://schemas.openxmlformats.org/officeDocument/2006/relationships/image" Target="../media/image40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3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3" Type="http://schemas.openxmlformats.org/officeDocument/2006/relationships/image" Target="../media/image6.w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png"/><Relationship Id="rId3" Type="http://schemas.openxmlformats.org/officeDocument/2006/relationships/image" Target="../media/image10.png"/><Relationship Id="rId5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4" descr="rsmas_logo.pd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32650" y="5024438"/>
            <a:ext cx="1919288" cy="1919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9" name="Picture 6" descr="noaa_logo2.pd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832350"/>
            <a:ext cx="2193925" cy="2195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0" name="TextBox 7"/>
          <p:cNvSpPr txBox="1">
            <a:spLocks noChangeArrowheads="1"/>
          </p:cNvSpPr>
          <p:nvPr/>
        </p:nvSpPr>
        <p:spPr bwMode="auto">
          <a:xfrm>
            <a:off x="212027" y="477838"/>
            <a:ext cx="8750112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3200" b="1" dirty="0">
                <a:latin typeface="Calibri" charset="0"/>
              </a:rPr>
              <a:t>The Ensemble Kalman Filter System for</a:t>
            </a:r>
          </a:p>
          <a:p>
            <a:pPr algn="ctr"/>
            <a:r>
              <a:rPr lang="en-US" sz="3200" b="1" dirty="0">
                <a:latin typeface="Calibri" charset="0"/>
              </a:rPr>
              <a:t>Hurricane Data Assimilation at NOAA/AOML/HRD:</a:t>
            </a:r>
          </a:p>
          <a:p>
            <a:pPr algn="ctr"/>
            <a:endParaRPr lang="en-US" sz="400" b="1" dirty="0">
              <a:latin typeface="Calibri" charset="0"/>
            </a:endParaRPr>
          </a:p>
          <a:p>
            <a:pPr algn="ctr"/>
            <a:r>
              <a:rPr lang="en-US" sz="3200" b="1" dirty="0">
                <a:latin typeface="Calibri" charset="0"/>
              </a:rPr>
              <a:t>Preliminary Evaluation of Simulated</a:t>
            </a:r>
            <a:r>
              <a:rPr lang="en-US" sz="3200" b="1" dirty="0" smtClean="0">
                <a:latin typeface="Calibri" charset="0"/>
              </a:rPr>
              <a:t/>
            </a:r>
            <a:br>
              <a:rPr lang="en-US" sz="3200" b="1" dirty="0" smtClean="0">
                <a:latin typeface="Calibri" charset="0"/>
              </a:rPr>
            </a:br>
            <a:r>
              <a:rPr lang="en-US" sz="3200" b="1" dirty="0" smtClean="0">
                <a:latin typeface="Calibri" charset="0"/>
              </a:rPr>
              <a:t>Radar Doppler and Dropwindsonde Observations</a:t>
            </a:r>
            <a:endParaRPr lang="en-US" sz="3200" b="1" dirty="0">
              <a:latin typeface="Calibri" charset="0"/>
            </a:endParaRPr>
          </a:p>
        </p:txBody>
      </p:sp>
      <p:sp>
        <p:nvSpPr>
          <p:cNvPr id="14341" name="TextBox 8"/>
          <p:cNvSpPr txBox="1">
            <a:spLocks noChangeArrowheads="1"/>
          </p:cNvSpPr>
          <p:nvPr/>
        </p:nvSpPr>
        <p:spPr bwMode="auto">
          <a:xfrm>
            <a:off x="1214438" y="2998788"/>
            <a:ext cx="6750050" cy="273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b="1">
                <a:latin typeface="Calibri" charset="0"/>
              </a:rPr>
              <a:t>Altug Aksoy</a:t>
            </a:r>
            <a:r>
              <a:rPr lang="en-US" b="1" baseline="30000">
                <a:latin typeface="Calibri" charset="0"/>
              </a:rPr>
              <a:t>1,2</a:t>
            </a:r>
            <a:r>
              <a:rPr lang="en-US">
                <a:latin typeface="Calibri" charset="0"/>
              </a:rPr>
              <a:t>, Tomislava Vukicevic</a:t>
            </a:r>
            <a:r>
              <a:rPr lang="en-US" baseline="30000">
                <a:latin typeface="Calibri" charset="0"/>
              </a:rPr>
              <a:t>1</a:t>
            </a:r>
            <a:r>
              <a:rPr lang="en-US">
                <a:latin typeface="Calibri" charset="0"/>
              </a:rPr>
              <a:t>, Sylvie Lorsolo</a:t>
            </a:r>
            <a:r>
              <a:rPr lang="en-US" baseline="30000">
                <a:latin typeface="Calibri" charset="0"/>
              </a:rPr>
              <a:t>1,2</a:t>
            </a:r>
            <a:endParaRPr lang="en-US">
              <a:latin typeface="Calibri" charset="0"/>
            </a:endParaRPr>
          </a:p>
          <a:p>
            <a:pPr algn="ctr"/>
            <a:r>
              <a:rPr lang="en-US">
                <a:latin typeface="Calibri" charset="0"/>
              </a:rPr>
              <a:t>Kathryn Sellwood</a:t>
            </a:r>
            <a:r>
              <a:rPr lang="en-US" baseline="30000">
                <a:latin typeface="Calibri" charset="0"/>
              </a:rPr>
              <a:t>1,2</a:t>
            </a:r>
            <a:r>
              <a:rPr lang="en-US">
                <a:latin typeface="Calibri" charset="0"/>
              </a:rPr>
              <a:t>, and Sim Aberson</a:t>
            </a:r>
            <a:r>
              <a:rPr lang="en-US" baseline="30000">
                <a:latin typeface="Calibri" charset="0"/>
              </a:rPr>
              <a:t>1</a:t>
            </a:r>
            <a:endParaRPr lang="en-US">
              <a:latin typeface="Calibri" charset="0"/>
            </a:endParaRPr>
          </a:p>
          <a:p>
            <a:pPr algn="ctr"/>
            <a:endParaRPr lang="en-US">
              <a:latin typeface="Calibri" charset="0"/>
            </a:endParaRPr>
          </a:p>
          <a:p>
            <a:pPr algn="ctr"/>
            <a:r>
              <a:rPr lang="en-US" sz="2000" baseline="30000">
                <a:latin typeface="Calibri" charset="0"/>
              </a:rPr>
              <a:t>1</a:t>
            </a:r>
            <a:r>
              <a:rPr lang="en-US" sz="2000">
                <a:latin typeface="Calibri" charset="0"/>
              </a:rPr>
              <a:t>NOAA Hurricane Research Division</a:t>
            </a:r>
          </a:p>
          <a:p>
            <a:pPr algn="ctr"/>
            <a:r>
              <a:rPr lang="en-US" sz="2000" baseline="30000">
                <a:latin typeface="Calibri" charset="0"/>
              </a:rPr>
              <a:t>2</a:t>
            </a:r>
            <a:r>
              <a:rPr lang="en-US" sz="2000">
                <a:latin typeface="Calibri" charset="0"/>
              </a:rPr>
              <a:t>U. Miami RSMAS Coop. Inst. Marine Atmos. Studies</a:t>
            </a:r>
            <a:endParaRPr lang="en-US" sz="2000" baseline="30000">
              <a:latin typeface="Calibri" charset="0"/>
            </a:endParaRPr>
          </a:p>
          <a:p>
            <a:pPr algn="ctr"/>
            <a:r>
              <a:rPr lang="en-US" sz="2000">
                <a:latin typeface="Calibri" charset="0"/>
              </a:rPr>
              <a:t>Miami, FL</a:t>
            </a:r>
          </a:p>
          <a:p>
            <a:pPr algn="ctr"/>
            <a:endParaRPr lang="en-US" sz="2000">
              <a:latin typeface="Calibri" charset="0"/>
            </a:endParaRPr>
          </a:p>
          <a:p>
            <a:pPr algn="ctr"/>
            <a:r>
              <a:rPr lang="en-US" sz="2000">
                <a:latin typeface="Calibri" charset="0"/>
              </a:rPr>
              <a:t>altug.aksoy@noaa.gov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pPr algn="ctr"/>
            <a:r>
              <a:rPr lang="en-US" sz="3600" b="1" dirty="0">
                <a:latin typeface="Calibri" charset="0"/>
              </a:rPr>
              <a:t>The Nature Run:</a:t>
            </a:r>
            <a:r>
              <a:rPr lang="en-US" sz="3600" b="1" dirty="0" smtClean="0">
                <a:latin typeface="Calibri" charset="0"/>
              </a:rPr>
              <a:t/>
            </a:r>
            <a:br>
              <a:rPr lang="en-US" sz="3600" b="1" dirty="0" smtClean="0">
                <a:latin typeface="Calibri" charset="0"/>
              </a:rPr>
            </a:br>
            <a:r>
              <a:rPr lang="en-US" sz="3600" b="1" dirty="0" smtClean="0">
                <a:latin typeface="Calibri" charset="0"/>
              </a:rPr>
              <a:t>Extracted Observations at 00Z</a:t>
            </a:r>
            <a:endParaRPr lang="en-US" sz="3600" b="1" dirty="0">
              <a:latin typeface="Calibri" charset="0"/>
            </a:endParaRPr>
          </a:p>
        </p:txBody>
      </p:sp>
      <p:pic>
        <p:nvPicPr>
          <p:cNvPr id="3" name="Picture 2" descr="mslp_0z_bw_contour_vr_leg_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18682" y="1562732"/>
            <a:ext cx="5446232" cy="5070280"/>
          </a:xfrm>
          <a:prstGeom prst="rect">
            <a:avLst/>
          </a:prstGeom>
        </p:spPr>
      </p:pic>
      <p:sp>
        <p:nvSpPr>
          <p:cNvPr id="4" name="TextBox 29"/>
          <p:cNvSpPr txBox="1">
            <a:spLocks noChangeArrowheads="1"/>
          </p:cNvSpPr>
          <p:nvPr/>
        </p:nvSpPr>
        <p:spPr bwMode="auto">
          <a:xfrm>
            <a:off x="6900334" y="3408368"/>
            <a:ext cx="1969309" cy="83099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600" dirty="0" smtClean="0">
                <a:latin typeface="Calibri" charset="0"/>
              </a:rPr>
              <a:t>1 Leg – Doppler wind</a:t>
            </a:r>
            <a:br>
              <a:rPr lang="en-US" sz="1600" dirty="0" smtClean="0">
                <a:latin typeface="Calibri" charset="0"/>
              </a:rPr>
            </a:br>
            <a:r>
              <a:rPr lang="en-US" sz="1600" dirty="0" smtClean="0">
                <a:latin typeface="Calibri" charset="0"/>
              </a:rPr>
              <a:t>observation locations</a:t>
            </a:r>
            <a:br>
              <a:rPr lang="en-US" sz="1600" dirty="0" smtClean="0">
                <a:latin typeface="Calibri" charset="0"/>
              </a:rPr>
            </a:br>
            <a:r>
              <a:rPr lang="en-US" sz="1600" dirty="0" smtClean="0">
                <a:latin typeface="Calibri" charset="0"/>
              </a:rPr>
              <a:t>(~10</a:t>
            </a:r>
            <a:r>
              <a:rPr lang="en-US" sz="1600" baseline="30000" dirty="0" smtClean="0">
                <a:latin typeface="Calibri" charset="0"/>
              </a:rPr>
              <a:t>4</a:t>
            </a:r>
            <a:r>
              <a:rPr lang="en-US" sz="1600" dirty="0" smtClean="0">
                <a:latin typeface="Calibri" charset="0"/>
              </a:rPr>
              <a:t> </a:t>
            </a:r>
            <a:r>
              <a:rPr lang="en-US" sz="1600" dirty="0" err="1" smtClean="0">
                <a:latin typeface="Calibri" charset="0"/>
              </a:rPr>
              <a:t>obs</a:t>
            </a:r>
            <a:r>
              <a:rPr lang="en-US" sz="1600" dirty="0" smtClean="0">
                <a:latin typeface="Calibri" charset="0"/>
              </a:rPr>
              <a:t> / leg)</a:t>
            </a:r>
            <a:endParaRPr lang="en-US" sz="1600" dirty="0">
              <a:latin typeface="Calibri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pPr algn="ctr"/>
            <a:r>
              <a:rPr lang="en-US" sz="3600" b="1" dirty="0">
                <a:latin typeface="Calibri" charset="0"/>
              </a:rPr>
              <a:t>The Nature Run:</a:t>
            </a:r>
            <a:r>
              <a:rPr lang="en-US" sz="3600" b="1" dirty="0" smtClean="0">
                <a:latin typeface="Calibri" charset="0"/>
              </a:rPr>
              <a:t/>
            </a:r>
            <a:br>
              <a:rPr lang="en-US" sz="3600" b="1" dirty="0" smtClean="0">
                <a:latin typeface="Calibri" charset="0"/>
              </a:rPr>
            </a:br>
            <a:r>
              <a:rPr lang="en-US" sz="3600" b="1" dirty="0" smtClean="0">
                <a:latin typeface="Calibri" charset="0"/>
              </a:rPr>
              <a:t>Extracted Observations at 00Z</a:t>
            </a:r>
            <a:endParaRPr lang="en-US" sz="3600" b="1" dirty="0">
              <a:latin typeface="Calibri" charset="0"/>
            </a:endParaRPr>
          </a:p>
        </p:txBody>
      </p:sp>
      <p:pic>
        <p:nvPicPr>
          <p:cNvPr id="3" name="Picture 2" descr="mslp_0z_bw_contour_vr_leg_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18682" y="1562732"/>
            <a:ext cx="5446232" cy="5070280"/>
          </a:xfrm>
          <a:prstGeom prst="rect">
            <a:avLst/>
          </a:prstGeom>
        </p:spPr>
      </p:pic>
      <p:sp>
        <p:nvSpPr>
          <p:cNvPr id="4" name="TextBox 29"/>
          <p:cNvSpPr txBox="1">
            <a:spLocks noChangeArrowheads="1"/>
          </p:cNvSpPr>
          <p:nvPr/>
        </p:nvSpPr>
        <p:spPr bwMode="auto">
          <a:xfrm>
            <a:off x="6900334" y="3408368"/>
            <a:ext cx="2089735" cy="156966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600" dirty="0" smtClean="0">
                <a:latin typeface="Calibri" charset="0"/>
              </a:rPr>
              <a:t>1 Leg – Doppler wind</a:t>
            </a:r>
            <a:br>
              <a:rPr lang="en-US" sz="1600" dirty="0" smtClean="0">
                <a:latin typeface="Calibri" charset="0"/>
              </a:rPr>
            </a:br>
            <a:r>
              <a:rPr lang="en-US" sz="1600" dirty="0" smtClean="0">
                <a:latin typeface="Calibri" charset="0"/>
              </a:rPr>
              <a:t>observation locations</a:t>
            </a:r>
            <a:br>
              <a:rPr lang="en-US" sz="1600" dirty="0" smtClean="0">
                <a:latin typeface="Calibri" charset="0"/>
              </a:rPr>
            </a:br>
            <a:r>
              <a:rPr lang="en-US" sz="1600" dirty="0" smtClean="0">
                <a:latin typeface="Calibri" charset="0"/>
              </a:rPr>
              <a:t>(~10</a:t>
            </a:r>
            <a:r>
              <a:rPr lang="en-US" sz="1600" baseline="30000" dirty="0" smtClean="0">
                <a:latin typeface="Calibri" charset="0"/>
              </a:rPr>
              <a:t>4</a:t>
            </a:r>
            <a:r>
              <a:rPr lang="en-US" sz="1600" dirty="0" smtClean="0">
                <a:latin typeface="Calibri" charset="0"/>
              </a:rPr>
              <a:t> </a:t>
            </a:r>
            <a:r>
              <a:rPr lang="en-US" sz="1600" dirty="0" err="1" smtClean="0">
                <a:latin typeface="Calibri" charset="0"/>
              </a:rPr>
              <a:t>obs</a:t>
            </a:r>
            <a:r>
              <a:rPr lang="en-US" sz="1600" dirty="0" smtClean="0">
                <a:latin typeface="Calibri" charset="0"/>
              </a:rPr>
              <a:t> / leg)</a:t>
            </a:r>
          </a:p>
          <a:p>
            <a:r>
              <a:rPr lang="en-US" sz="1600" dirty="0" smtClean="0">
                <a:latin typeface="Calibri" charset="0"/>
              </a:rPr>
              <a:t>&amp;</a:t>
            </a:r>
          </a:p>
          <a:p>
            <a:r>
              <a:rPr lang="en-US" sz="1600" dirty="0" smtClean="0">
                <a:latin typeface="Calibri" charset="0"/>
              </a:rPr>
              <a:t>Dropsonde locations</a:t>
            </a:r>
            <a:br>
              <a:rPr lang="en-US" sz="1600" dirty="0" smtClean="0">
                <a:latin typeface="Calibri" charset="0"/>
              </a:rPr>
            </a:br>
            <a:r>
              <a:rPr lang="en-US" sz="1600" dirty="0" smtClean="0">
                <a:latin typeface="Calibri" charset="0"/>
              </a:rPr>
              <a:t>(purple, ~10</a:t>
            </a:r>
            <a:r>
              <a:rPr lang="en-US" sz="1600" baseline="30000" dirty="0" smtClean="0">
                <a:latin typeface="Calibri" charset="0"/>
              </a:rPr>
              <a:t>3</a:t>
            </a:r>
            <a:r>
              <a:rPr lang="en-US" sz="1600" dirty="0" smtClean="0">
                <a:latin typeface="Calibri" charset="0"/>
              </a:rPr>
              <a:t> </a:t>
            </a:r>
            <a:r>
              <a:rPr lang="en-US" sz="1600" dirty="0" err="1" smtClean="0">
                <a:latin typeface="Calibri" charset="0"/>
              </a:rPr>
              <a:t>obs</a:t>
            </a:r>
            <a:r>
              <a:rPr lang="en-US" sz="1600" dirty="0" smtClean="0">
                <a:latin typeface="Calibri" charset="0"/>
              </a:rPr>
              <a:t> / leg)</a:t>
            </a:r>
            <a:endParaRPr lang="en-US" sz="1600" dirty="0">
              <a:latin typeface="Calibri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3" descr="nature_10m_wsp_wind_0800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2135191" y="2341237"/>
            <a:ext cx="2226249" cy="17745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7" name="Picture 5" descr="nature_10m_mslp_0800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2135191" y="4455779"/>
            <a:ext cx="2226249" cy="17745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8" name="Picture 6" descr="nature_10m_wsp_wind_0800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6919942" y="2341237"/>
            <a:ext cx="2226249" cy="17745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9" name="Picture 7" descr="nature_10m_mslp_0800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 bwMode="auto">
          <a:xfrm>
            <a:off x="6919942" y="4455779"/>
            <a:ext cx="2226249" cy="17745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10" name="Title 1"/>
          <p:cNvSpPr>
            <a:spLocks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pPr algn="ctr"/>
            <a:r>
              <a:rPr lang="en-US" sz="3600" b="1" dirty="0">
                <a:latin typeface="Calibri" charset="0"/>
              </a:rPr>
              <a:t>The</a:t>
            </a:r>
            <a:r>
              <a:rPr lang="en-US" sz="3600" b="1" dirty="0" smtClean="0">
                <a:latin typeface="Calibri" charset="0"/>
              </a:rPr>
              <a:t> Ensemble Forecast with No DA (CTRL):</a:t>
            </a:r>
            <a:r>
              <a:rPr lang="en-US" sz="3600" b="1" dirty="0">
                <a:latin typeface="Calibri" charset="0"/>
              </a:rPr>
              <a:t/>
            </a:r>
            <a:br>
              <a:rPr lang="en-US" sz="3600" b="1" dirty="0">
                <a:latin typeface="Calibri" charset="0"/>
              </a:rPr>
            </a:br>
            <a:r>
              <a:rPr lang="en-US" sz="3600" b="1" dirty="0">
                <a:latin typeface="Calibri" charset="0"/>
              </a:rPr>
              <a:t>6-Hr Evolution of the Vortex</a:t>
            </a:r>
          </a:p>
        </p:txBody>
      </p:sp>
      <p:sp>
        <p:nvSpPr>
          <p:cNvPr id="21511" name="TextBox 29"/>
          <p:cNvSpPr txBox="1">
            <a:spLocks noChangeArrowheads="1"/>
          </p:cNvSpPr>
          <p:nvPr/>
        </p:nvSpPr>
        <p:spPr bwMode="auto">
          <a:xfrm>
            <a:off x="1423036" y="1653127"/>
            <a:ext cx="1584087" cy="338554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600" b="1" dirty="0">
                <a:latin typeface="Calibri" charset="0"/>
              </a:rPr>
              <a:t>8 November </a:t>
            </a:r>
            <a:r>
              <a:rPr lang="en-US" sz="1600" b="1" dirty="0" smtClean="0">
                <a:latin typeface="Calibri" charset="0"/>
              </a:rPr>
              <a:t>00Z</a:t>
            </a:r>
            <a:endParaRPr lang="en-US" sz="1600" b="1" dirty="0" smtClean="0">
              <a:latin typeface="Calibri" charset="0"/>
            </a:endParaRPr>
          </a:p>
        </p:txBody>
      </p:sp>
      <p:sp>
        <p:nvSpPr>
          <p:cNvPr id="21512" name="TextBox 29"/>
          <p:cNvSpPr txBox="1">
            <a:spLocks noChangeArrowheads="1"/>
          </p:cNvSpPr>
          <p:nvPr/>
        </p:nvSpPr>
        <p:spPr bwMode="auto">
          <a:xfrm>
            <a:off x="6214403" y="1653127"/>
            <a:ext cx="1584087" cy="338554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600" b="1" dirty="0">
                <a:latin typeface="Calibri" charset="0"/>
              </a:rPr>
              <a:t>8 November </a:t>
            </a:r>
            <a:r>
              <a:rPr lang="en-US" sz="1600" b="1" dirty="0" smtClean="0">
                <a:latin typeface="Calibri" charset="0"/>
              </a:rPr>
              <a:t>06Z</a:t>
            </a:r>
            <a:endParaRPr lang="en-US" sz="1600" b="1" dirty="0" smtClean="0">
              <a:latin typeface="Calibri" charset="0"/>
            </a:endParaRPr>
          </a:p>
        </p:txBody>
      </p:sp>
      <p:pic>
        <p:nvPicPr>
          <p:cNvPr id="13" name="Picture 3" descr="nature_10m_wsp_wind_0800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 bwMode="auto">
          <a:xfrm>
            <a:off x="1573" y="2341237"/>
            <a:ext cx="2226249" cy="17745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5" descr="nature_10m_mslp_0800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 bwMode="auto">
          <a:xfrm>
            <a:off x="1573" y="4455779"/>
            <a:ext cx="2226249" cy="17745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6" descr="nature_10m_wsp_wind_0800.pn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 bwMode="auto">
          <a:xfrm>
            <a:off x="4803258" y="2341237"/>
            <a:ext cx="2226249" cy="17745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7" descr="nature_10m_mslp_0800.pn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 bwMode="auto">
          <a:xfrm>
            <a:off x="4803258" y="4455779"/>
            <a:ext cx="2226249" cy="17745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15" name="AutoShape 11"/>
          <p:cNvSpPr>
            <a:spLocks noChangeArrowheads="1"/>
          </p:cNvSpPr>
          <p:nvPr/>
        </p:nvSpPr>
        <p:spPr bwMode="auto">
          <a:xfrm>
            <a:off x="4201581" y="3996261"/>
            <a:ext cx="847725" cy="522288"/>
          </a:xfrm>
          <a:prstGeom prst="rightArrow">
            <a:avLst>
              <a:gd name="adj1" fmla="val 40426"/>
              <a:gd name="adj2" fmla="val 57365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9" name="TextBox 29"/>
          <p:cNvSpPr txBox="1">
            <a:spLocks noChangeArrowheads="1"/>
          </p:cNvSpPr>
          <p:nvPr/>
        </p:nvSpPr>
        <p:spPr bwMode="auto">
          <a:xfrm>
            <a:off x="274523" y="2415117"/>
            <a:ext cx="688911" cy="30777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 dirty="0" smtClean="0">
                <a:latin typeface="Calibri" charset="0"/>
              </a:rPr>
              <a:t>Nature</a:t>
            </a:r>
            <a:endParaRPr lang="en-US" sz="1400" dirty="0">
              <a:latin typeface="Calibri" charset="0"/>
            </a:endParaRPr>
          </a:p>
        </p:txBody>
      </p:sp>
      <p:sp>
        <p:nvSpPr>
          <p:cNvPr id="20" name="TextBox 29"/>
          <p:cNvSpPr txBox="1">
            <a:spLocks noChangeArrowheads="1"/>
          </p:cNvSpPr>
          <p:nvPr/>
        </p:nvSpPr>
        <p:spPr bwMode="auto">
          <a:xfrm>
            <a:off x="2415081" y="2415117"/>
            <a:ext cx="945942" cy="30777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 dirty="0" smtClean="0">
                <a:latin typeface="Calibri" charset="0"/>
              </a:rPr>
              <a:t>Ens. Mean</a:t>
            </a:r>
            <a:endParaRPr lang="en-US" sz="1400" dirty="0">
              <a:latin typeface="Calibri" charset="0"/>
            </a:endParaRPr>
          </a:p>
        </p:txBody>
      </p:sp>
      <p:sp>
        <p:nvSpPr>
          <p:cNvPr id="21" name="TextBox 29"/>
          <p:cNvSpPr txBox="1">
            <a:spLocks noChangeArrowheads="1"/>
          </p:cNvSpPr>
          <p:nvPr/>
        </p:nvSpPr>
        <p:spPr bwMode="auto">
          <a:xfrm>
            <a:off x="5083590" y="2406650"/>
            <a:ext cx="688911" cy="30777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 dirty="0" smtClean="0">
                <a:latin typeface="Calibri" charset="0"/>
              </a:rPr>
              <a:t>Nature</a:t>
            </a:r>
            <a:endParaRPr lang="en-US" sz="1400" dirty="0">
              <a:latin typeface="Calibri" charset="0"/>
            </a:endParaRPr>
          </a:p>
        </p:txBody>
      </p:sp>
      <p:sp>
        <p:nvSpPr>
          <p:cNvPr id="22" name="TextBox 29"/>
          <p:cNvSpPr txBox="1">
            <a:spLocks noChangeArrowheads="1"/>
          </p:cNvSpPr>
          <p:nvPr/>
        </p:nvSpPr>
        <p:spPr bwMode="auto">
          <a:xfrm>
            <a:off x="7215681" y="2406650"/>
            <a:ext cx="945942" cy="30777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 dirty="0" smtClean="0">
                <a:latin typeface="Calibri" charset="0"/>
              </a:rPr>
              <a:t>Ens. Mean</a:t>
            </a:r>
            <a:endParaRPr lang="en-US" sz="1400" dirty="0">
              <a:latin typeface="Calibri" charset="0"/>
            </a:endParaRPr>
          </a:p>
        </p:txBody>
      </p:sp>
      <p:sp>
        <p:nvSpPr>
          <p:cNvPr id="23" name="TextBox 29"/>
          <p:cNvSpPr txBox="1">
            <a:spLocks noChangeArrowheads="1"/>
          </p:cNvSpPr>
          <p:nvPr/>
        </p:nvSpPr>
        <p:spPr bwMode="auto">
          <a:xfrm>
            <a:off x="160861" y="2099207"/>
            <a:ext cx="3985486" cy="338554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600" dirty="0">
                <a:latin typeface="Calibri" charset="0"/>
              </a:rPr>
              <a:t>10-m Wind Speed (</a:t>
            </a:r>
            <a:r>
              <a:rPr lang="en-US" sz="1600" dirty="0" err="1">
                <a:latin typeface="Calibri" charset="0"/>
              </a:rPr>
              <a:t>m/s</a:t>
            </a:r>
            <a:r>
              <a:rPr lang="en-US" sz="1600" dirty="0" smtClean="0">
                <a:latin typeface="Calibri" charset="0"/>
              </a:rPr>
              <a:t>) &amp; 10</a:t>
            </a:r>
            <a:r>
              <a:rPr lang="en-US" sz="1600" dirty="0">
                <a:latin typeface="Calibri" charset="0"/>
              </a:rPr>
              <a:t>-m Wind Vectors</a:t>
            </a:r>
          </a:p>
        </p:txBody>
      </p:sp>
      <p:sp>
        <p:nvSpPr>
          <p:cNvPr id="24" name="TextBox 29"/>
          <p:cNvSpPr txBox="1">
            <a:spLocks noChangeArrowheads="1"/>
          </p:cNvSpPr>
          <p:nvPr/>
        </p:nvSpPr>
        <p:spPr bwMode="auto">
          <a:xfrm>
            <a:off x="846688" y="4206870"/>
            <a:ext cx="2687955" cy="338554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600" dirty="0">
                <a:latin typeface="Calibri" charset="0"/>
              </a:rPr>
              <a:t>Mean Sea </a:t>
            </a:r>
            <a:r>
              <a:rPr lang="en-US" sz="1600" dirty="0" smtClean="0">
                <a:latin typeface="Calibri" charset="0"/>
              </a:rPr>
              <a:t>Level Pressure </a:t>
            </a:r>
            <a:r>
              <a:rPr lang="en-US" sz="1600" dirty="0">
                <a:latin typeface="Calibri" charset="0"/>
              </a:rPr>
              <a:t>(</a:t>
            </a:r>
            <a:r>
              <a:rPr lang="en-US" sz="1600" dirty="0" err="1">
                <a:latin typeface="Calibri" charset="0"/>
              </a:rPr>
              <a:t>mb</a:t>
            </a:r>
            <a:r>
              <a:rPr lang="en-US" sz="1600" dirty="0">
                <a:latin typeface="Calibri" charset="0"/>
              </a:rPr>
              <a:t>)</a:t>
            </a:r>
          </a:p>
        </p:txBody>
      </p:sp>
      <p:sp>
        <p:nvSpPr>
          <p:cNvPr id="25" name="TextBox 29"/>
          <p:cNvSpPr txBox="1">
            <a:spLocks noChangeArrowheads="1"/>
          </p:cNvSpPr>
          <p:nvPr/>
        </p:nvSpPr>
        <p:spPr bwMode="auto">
          <a:xfrm>
            <a:off x="4944526" y="2099205"/>
            <a:ext cx="3985486" cy="338554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600" dirty="0">
                <a:latin typeface="Calibri" charset="0"/>
              </a:rPr>
              <a:t>10-m Wind Speed (</a:t>
            </a:r>
            <a:r>
              <a:rPr lang="en-US" sz="1600" dirty="0" err="1">
                <a:latin typeface="Calibri" charset="0"/>
              </a:rPr>
              <a:t>m/s</a:t>
            </a:r>
            <a:r>
              <a:rPr lang="en-US" sz="1600" dirty="0" smtClean="0">
                <a:latin typeface="Calibri" charset="0"/>
              </a:rPr>
              <a:t>) &amp; 10</a:t>
            </a:r>
            <a:r>
              <a:rPr lang="en-US" sz="1600" dirty="0">
                <a:latin typeface="Calibri" charset="0"/>
              </a:rPr>
              <a:t>-m Wind Vectors</a:t>
            </a:r>
          </a:p>
        </p:txBody>
      </p:sp>
      <p:sp>
        <p:nvSpPr>
          <p:cNvPr id="26" name="TextBox 29"/>
          <p:cNvSpPr txBox="1">
            <a:spLocks noChangeArrowheads="1"/>
          </p:cNvSpPr>
          <p:nvPr/>
        </p:nvSpPr>
        <p:spPr bwMode="auto">
          <a:xfrm>
            <a:off x="5630353" y="4206868"/>
            <a:ext cx="2687955" cy="338554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600" dirty="0">
                <a:latin typeface="Calibri" charset="0"/>
              </a:rPr>
              <a:t>Mean Sea </a:t>
            </a:r>
            <a:r>
              <a:rPr lang="en-US" sz="1600" dirty="0" smtClean="0">
                <a:latin typeface="Calibri" charset="0"/>
              </a:rPr>
              <a:t>Level Pressure </a:t>
            </a:r>
            <a:r>
              <a:rPr lang="en-US" sz="1600" dirty="0">
                <a:latin typeface="Calibri" charset="0"/>
              </a:rPr>
              <a:t>(</a:t>
            </a:r>
            <a:r>
              <a:rPr lang="en-US" sz="1600" dirty="0" err="1">
                <a:latin typeface="Calibri" charset="0"/>
              </a:rPr>
              <a:t>mb</a:t>
            </a:r>
            <a:r>
              <a:rPr lang="en-US" sz="1600" dirty="0">
                <a:latin typeface="Calibri" charset="0"/>
              </a:rPr>
              <a:t>)</a:t>
            </a:r>
          </a:p>
        </p:txBody>
      </p:sp>
      <p:sp>
        <p:nvSpPr>
          <p:cNvPr id="27" name="TextBox 29"/>
          <p:cNvSpPr txBox="1">
            <a:spLocks noChangeArrowheads="1"/>
          </p:cNvSpPr>
          <p:nvPr/>
        </p:nvSpPr>
        <p:spPr bwMode="auto">
          <a:xfrm>
            <a:off x="274523" y="3668183"/>
            <a:ext cx="1172992" cy="30777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 dirty="0" smtClean="0">
                <a:latin typeface="Calibri" charset="0"/>
              </a:rPr>
              <a:t>Max = 26 </a:t>
            </a:r>
            <a:r>
              <a:rPr lang="en-US" sz="1400" dirty="0" err="1" smtClean="0">
                <a:latin typeface="Calibri" charset="0"/>
              </a:rPr>
              <a:t>m/s</a:t>
            </a:r>
            <a:endParaRPr lang="en-US" sz="1400" dirty="0">
              <a:latin typeface="Calibri" charset="0"/>
            </a:endParaRPr>
          </a:p>
        </p:txBody>
      </p:sp>
      <p:sp>
        <p:nvSpPr>
          <p:cNvPr id="28" name="TextBox 29"/>
          <p:cNvSpPr txBox="1">
            <a:spLocks noChangeArrowheads="1"/>
          </p:cNvSpPr>
          <p:nvPr/>
        </p:nvSpPr>
        <p:spPr bwMode="auto">
          <a:xfrm>
            <a:off x="2415081" y="3668183"/>
            <a:ext cx="1172992" cy="30777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 dirty="0" smtClean="0">
                <a:latin typeface="Calibri" charset="0"/>
              </a:rPr>
              <a:t>Max = 16 </a:t>
            </a:r>
            <a:r>
              <a:rPr lang="en-US" sz="1400" dirty="0" err="1" smtClean="0">
                <a:latin typeface="Calibri" charset="0"/>
              </a:rPr>
              <a:t>m/s</a:t>
            </a:r>
            <a:endParaRPr lang="en-US" sz="1400" dirty="0">
              <a:latin typeface="Calibri" charset="0"/>
            </a:endParaRPr>
          </a:p>
        </p:txBody>
      </p:sp>
      <p:sp>
        <p:nvSpPr>
          <p:cNvPr id="29" name="TextBox 29"/>
          <p:cNvSpPr txBox="1">
            <a:spLocks noChangeArrowheads="1"/>
          </p:cNvSpPr>
          <p:nvPr/>
        </p:nvSpPr>
        <p:spPr bwMode="auto">
          <a:xfrm>
            <a:off x="5083590" y="3659716"/>
            <a:ext cx="1172992" cy="30777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 dirty="0" smtClean="0">
                <a:latin typeface="Calibri" charset="0"/>
              </a:rPr>
              <a:t>Max = 36 </a:t>
            </a:r>
            <a:r>
              <a:rPr lang="en-US" sz="1400" dirty="0" err="1" smtClean="0">
                <a:latin typeface="Calibri" charset="0"/>
              </a:rPr>
              <a:t>m/s</a:t>
            </a:r>
            <a:endParaRPr lang="en-US" sz="1400" dirty="0">
              <a:latin typeface="Calibri" charset="0"/>
            </a:endParaRPr>
          </a:p>
        </p:txBody>
      </p:sp>
      <p:sp>
        <p:nvSpPr>
          <p:cNvPr id="30" name="TextBox 29"/>
          <p:cNvSpPr txBox="1">
            <a:spLocks noChangeArrowheads="1"/>
          </p:cNvSpPr>
          <p:nvPr/>
        </p:nvSpPr>
        <p:spPr bwMode="auto">
          <a:xfrm>
            <a:off x="7215681" y="3659716"/>
            <a:ext cx="1172992" cy="30777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 dirty="0" smtClean="0">
                <a:latin typeface="Calibri" charset="0"/>
              </a:rPr>
              <a:t>Max = 17 </a:t>
            </a:r>
            <a:r>
              <a:rPr lang="en-US" sz="1400" dirty="0" err="1" smtClean="0">
                <a:latin typeface="Calibri" charset="0"/>
              </a:rPr>
              <a:t>m/s</a:t>
            </a:r>
            <a:endParaRPr lang="en-US" sz="1400" dirty="0">
              <a:latin typeface="Calibri" charset="0"/>
            </a:endParaRPr>
          </a:p>
        </p:txBody>
      </p:sp>
      <p:sp>
        <p:nvSpPr>
          <p:cNvPr id="31" name="TextBox 29"/>
          <p:cNvSpPr txBox="1">
            <a:spLocks noChangeArrowheads="1"/>
          </p:cNvSpPr>
          <p:nvPr/>
        </p:nvSpPr>
        <p:spPr bwMode="auto">
          <a:xfrm>
            <a:off x="274523" y="5734042"/>
            <a:ext cx="1195610" cy="30777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  <a:latin typeface="Calibri" charset="0"/>
              </a:rPr>
              <a:t>Min = 994 </a:t>
            </a:r>
            <a:r>
              <a:rPr lang="en-US" sz="1400" dirty="0" err="1" smtClean="0">
                <a:solidFill>
                  <a:schemeClr val="bg1"/>
                </a:solidFill>
                <a:latin typeface="Calibri" charset="0"/>
              </a:rPr>
              <a:t>mb</a:t>
            </a:r>
            <a:endParaRPr lang="en-US" sz="1400" dirty="0">
              <a:solidFill>
                <a:schemeClr val="bg1"/>
              </a:solidFill>
              <a:latin typeface="Calibri" charset="0"/>
            </a:endParaRPr>
          </a:p>
        </p:txBody>
      </p:sp>
      <p:sp>
        <p:nvSpPr>
          <p:cNvPr id="32" name="TextBox 29"/>
          <p:cNvSpPr txBox="1">
            <a:spLocks noChangeArrowheads="1"/>
          </p:cNvSpPr>
          <p:nvPr/>
        </p:nvSpPr>
        <p:spPr bwMode="auto">
          <a:xfrm>
            <a:off x="2415081" y="5734042"/>
            <a:ext cx="1287532" cy="30777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  <a:latin typeface="Calibri" charset="0"/>
              </a:rPr>
              <a:t>Min = 1002 </a:t>
            </a:r>
            <a:r>
              <a:rPr lang="en-US" sz="1400" dirty="0" err="1" smtClean="0">
                <a:solidFill>
                  <a:schemeClr val="bg1"/>
                </a:solidFill>
                <a:latin typeface="Calibri" charset="0"/>
              </a:rPr>
              <a:t>mb</a:t>
            </a:r>
            <a:endParaRPr lang="en-US" sz="1400" dirty="0">
              <a:solidFill>
                <a:schemeClr val="bg1"/>
              </a:solidFill>
              <a:latin typeface="Calibri" charset="0"/>
            </a:endParaRPr>
          </a:p>
        </p:txBody>
      </p:sp>
      <p:sp>
        <p:nvSpPr>
          <p:cNvPr id="33" name="TextBox 29"/>
          <p:cNvSpPr txBox="1">
            <a:spLocks noChangeArrowheads="1"/>
          </p:cNvSpPr>
          <p:nvPr/>
        </p:nvSpPr>
        <p:spPr bwMode="auto">
          <a:xfrm>
            <a:off x="5083590" y="5725575"/>
            <a:ext cx="1195610" cy="30777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  <a:latin typeface="Calibri" charset="0"/>
              </a:rPr>
              <a:t>Min = 984 </a:t>
            </a:r>
            <a:r>
              <a:rPr lang="en-US" sz="1400" dirty="0" err="1" smtClean="0">
                <a:solidFill>
                  <a:schemeClr val="bg1"/>
                </a:solidFill>
                <a:latin typeface="Calibri" charset="0"/>
              </a:rPr>
              <a:t>mb</a:t>
            </a:r>
            <a:endParaRPr lang="en-US" sz="1400" dirty="0">
              <a:solidFill>
                <a:schemeClr val="bg1"/>
              </a:solidFill>
              <a:latin typeface="Calibri" charset="0"/>
            </a:endParaRPr>
          </a:p>
        </p:txBody>
      </p:sp>
      <p:sp>
        <p:nvSpPr>
          <p:cNvPr id="34" name="TextBox 29"/>
          <p:cNvSpPr txBox="1">
            <a:spLocks noChangeArrowheads="1"/>
          </p:cNvSpPr>
          <p:nvPr/>
        </p:nvSpPr>
        <p:spPr bwMode="auto">
          <a:xfrm>
            <a:off x="7215681" y="5725575"/>
            <a:ext cx="1195610" cy="30777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  <a:latin typeface="Calibri" charset="0"/>
              </a:rPr>
              <a:t>Min = 999 </a:t>
            </a:r>
            <a:r>
              <a:rPr lang="en-US" sz="1400" dirty="0" err="1" smtClean="0">
                <a:solidFill>
                  <a:schemeClr val="bg1"/>
                </a:solidFill>
                <a:latin typeface="Calibri" charset="0"/>
              </a:rPr>
              <a:t>mb</a:t>
            </a:r>
            <a:r>
              <a:rPr lang="en-US" sz="1400" dirty="0" smtClean="0">
                <a:solidFill>
                  <a:schemeClr val="bg1"/>
                </a:solidFill>
                <a:latin typeface="Calibri" charset="0"/>
              </a:rPr>
              <a:t> </a:t>
            </a:r>
            <a:endParaRPr lang="en-US" sz="1400" dirty="0">
              <a:solidFill>
                <a:schemeClr val="bg1"/>
              </a:solidFill>
              <a:latin typeface="Calibri" charset="0"/>
            </a:endParaRPr>
          </a:p>
        </p:txBody>
      </p:sp>
      <p:cxnSp>
        <p:nvCxnSpPr>
          <p:cNvPr id="35" name="Straight Connector 34"/>
          <p:cNvCxnSpPr/>
          <p:nvPr/>
        </p:nvCxnSpPr>
        <p:spPr>
          <a:xfrm rot="16200000" flipH="1">
            <a:off x="535252" y="5987788"/>
            <a:ext cx="1376366" cy="8464"/>
          </a:xfrm>
          <a:prstGeom prst="line">
            <a:avLst/>
          </a:prstGeom>
          <a:ln w="19050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 rot="16200000" flipH="1">
            <a:off x="2457186" y="5987788"/>
            <a:ext cx="1376366" cy="8464"/>
          </a:xfrm>
          <a:prstGeom prst="line">
            <a:avLst/>
          </a:prstGeom>
          <a:ln w="19050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>
            <a:off x="1236137" y="6548437"/>
            <a:ext cx="1888063" cy="21696"/>
          </a:xfrm>
          <a:prstGeom prst="line">
            <a:avLst/>
          </a:prstGeom>
          <a:ln w="19050" cap="flat" cmpd="sng" algn="ctr">
            <a:solidFill>
              <a:schemeClr val="tx1"/>
            </a:solidFill>
            <a:prstDash val="solid"/>
            <a:round/>
            <a:headEnd type="arrow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TextBox 29"/>
          <p:cNvSpPr txBox="1">
            <a:spLocks noChangeArrowheads="1"/>
          </p:cNvSpPr>
          <p:nvPr/>
        </p:nvSpPr>
        <p:spPr bwMode="auto">
          <a:xfrm>
            <a:off x="1534551" y="6377516"/>
            <a:ext cx="1293320" cy="292388"/>
          </a:xfrm>
          <a:prstGeom prst="rect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square" lIns="0" rIns="0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300" dirty="0" smtClean="0">
                <a:latin typeface="Calibri" charset="0"/>
              </a:rPr>
              <a:t>~1° position error</a:t>
            </a:r>
            <a:endParaRPr lang="en-US" sz="1300" dirty="0">
              <a:latin typeface="Calibri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3" descr="nature_10m_wsp_wind_0800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1840349" y="1627188"/>
            <a:ext cx="3180477" cy="2535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1" name="Picture 5" descr="nature_10m_mslp_0800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1840349" y="4324350"/>
            <a:ext cx="3180478" cy="2535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2" name="Picture 6" descr="nature_10m_wsp_wind_0800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5280461" y="1627188"/>
            <a:ext cx="3180477" cy="2535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3" name="Picture 7" descr="nature_10m_mslp_0800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 bwMode="auto">
          <a:xfrm>
            <a:off x="5280461" y="4324350"/>
            <a:ext cx="3180478" cy="2535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5" name="TextBox 29"/>
          <p:cNvSpPr txBox="1">
            <a:spLocks noChangeArrowheads="1"/>
          </p:cNvSpPr>
          <p:nvPr/>
        </p:nvSpPr>
        <p:spPr bwMode="auto">
          <a:xfrm>
            <a:off x="2509838" y="1390650"/>
            <a:ext cx="1841500" cy="33813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600" b="1">
                <a:latin typeface="Calibri" charset="0"/>
              </a:rPr>
              <a:t>Zonal Wind U (m/s)</a:t>
            </a:r>
            <a:endParaRPr lang="en-US" sz="1600">
              <a:latin typeface="Calibri" charset="0"/>
            </a:endParaRPr>
          </a:p>
        </p:txBody>
      </p:sp>
      <p:sp>
        <p:nvSpPr>
          <p:cNvPr id="22536" name="TextBox 29"/>
          <p:cNvSpPr txBox="1">
            <a:spLocks noChangeArrowheads="1"/>
          </p:cNvSpPr>
          <p:nvPr/>
        </p:nvSpPr>
        <p:spPr bwMode="auto">
          <a:xfrm>
            <a:off x="6186488" y="1390650"/>
            <a:ext cx="1366837" cy="33813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600" b="1">
                <a:latin typeface="Calibri" charset="0"/>
              </a:rPr>
              <a:t>Pressure (mb)</a:t>
            </a:r>
            <a:endParaRPr lang="en-US" sz="1600">
              <a:latin typeface="Calibri" charset="0"/>
            </a:endParaRPr>
          </a:p>
        </p:txBody>
      </p:sp>
      <p:sp>
        <p:nvSpPr>
          <p:cNvPr id="22537" name="TextBox 29"/>
          <p:cNvSpPr txBox="1">
            <a:spLocks noChangeArrowheads="1"/>
          </p:cNvSpPr>
          <p:nvPr/>
        </p:nvSpPr>
        <p:spPr bwMode="auto">
          <a:xfrm>
            <a:off x="2636838" y="4083050"/>
            <a:ext cx="1562100" cy="33813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600" b="1">
                <a:latin typeface="Calibri" charset="0"/>
              </a:rPr>
              <a:t>Temperature (K)</a:t>
            </a:r>
            <a:endParaRPr lang="en-US" sz="1600">
              <a:latin typeface="Calibri" charset="0"/>
            </a:endParaRPr>
          </a:p>
        </p:txBody>
      </p:sp>
      <p:sp>
        <p:nvSpPr>
          <p:cNvPr id="22538" name="TextBox 29"/>
          <p:cNvSpPr txBox="1">
            <a:spLocks noChangeArrowheads="1"/>
          </p:cNvSpPr>
          <p:nvPr/>
        </p:nvSpPr>
        <p:spPr bwMode="auto">
          <a:xfrm>
            <a:off x="6003925" y="4083050"/>
            <a:ext cx="1708150" cy="33813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600" b="1">
                <a:latin typeface="Calibri" charset="0"/>
              </a:rPr>
              <a:t>Moisture Q (g/kg)</a:t>
            </a:r>
            <a:endParaRPr lang="en-US" sz="1600">
              <a:latin typeface="Calibri" charset="0"/>
            </a:endParaRPr>
          </a:p>
        </p:txBody>
      </p:sp>
      <p:sp>
        <p:nvSpPr>
          <p:cNvPr id="22539" name="TextBox 29"/>
          <p:cNvSpPr txBox="1">
            <a:spLocks noChangeArrowheads="1"/>
          </p:cNvSpPr>
          <p:nvPr/>
        </p:nvSpPr>
        <p:spPr bwMode="auto">
          <a:xfrm>
            <a:off x="0" y="2316162"/>
            <a:ext cx="2055370" cy="83099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600" dirty="0" smtClean="0">
                <a:latin typeface="Calibri" charset="0"/>
              </a:rPr>
              <a:t>(All </a:t>
            </a:r>
            <a:r>
              <a:rPr lang="en-US" sz="1600" dirty="0">
                <a:latin typeface="Calibri" charset="0"/>
              </a:rPr>
              <a:t>fields are plotted</a:t>
            </a:r>
            <a:br>
              <a:rPr lang="en-US" sz="1600" dirty="0">
                <a:latin typeface="Calibri" charset="0"/>
              </a:rPr>
            </a:br>
            <a:r>
              <a:rPr lang="en-US" sz="1600" dirty="0">
                <a:latin typeface="Calibri" charset="0"/>
              </a:rPr>
              <a:t>at lowest model </a:t>
            </a:r>
            <a:r>
              <a:rPr lang="en-US" sz="1600" dirty="0" smtClean="0">
                <a:latin typeface="Calibri" charset="0"/>
              </a:rPr>
              <a:t>level,</a:t>
            </a:r>
          </a:p>
          <a:p>
            <a:r>
              <a:rPr lang="en-US" sz="1600" dirty="0" smtClean="0">
                <a:latin typeface="Calibri" charset="0"/>
              </a:rPr>
              <a:t>~ </a:t>
            </a:r>
            <a:r>
              <a:rPr lang="en-US" sz="1600" dirty="0">
                <a:latin typeface="Calibri" charset="0"/>
              </a:rPr>
              <a:t>30 </a:t>
            </a:r>
            <a:r>
              <a:rPr lang="en-US" sz="1600" dirty="0" err="1">
                <a:latin typeface="Calibri" charset="0"/>
              </a:rPr>
              <a:t>m</a:t>
            </a:r>
            <a:r>
              <a:rPr lang="en-US" sz="1600" dirty="0">
                <a:latin typeface="Calibri" charset="0"/>
              </a:rPr>
              <a:t>)</a:t>
            </a:r>
          </a:p>
        </p:txBody>
      </p:sp>
      <p:sp>
        <p:nvSpPr>
          <p:cNvPr id="12" name="Title 1"/>
          <p:cNvSpPr>
            <a:spLocks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pPr algn="ctr"/>
            <a:r>
              <a:rPr lang="en-US" sz="3600" b="1" dirty="0">
                <a:latin typeface="Calibri" charset="0"/>
              </a:rPr>
              <a:t>The</a:t>
            </a:r>
            <a:r>
              <a:rPr lang="en-US" sz="3600" b="1" dirty="0" smtClean="0">
                <a:latin typeface="Calibri" charset="0"/>
              </a:rPr>
              <a:t> Ensemble Forecast with No DA (CTRL):</a:t>
            </a:r>
            <a:br>
              <a:rPr lang="en-US" sz="3600" b="1" dirty="0" smtClean="0">
                <a:latin typeface="Calibri" charset="0"/>
              </a:rPr>
            </a:br>
            <a:r>
              <a:rPr lang="en-US" sz="3600" b="1" dirty="0" smtClean="0">
                <a:latin typeface="Calibri" charset="0"/>
              </a:rPr>
              <a:t>Ensemble Spread at Initial Time (00Z)</a:t>
            </a:r>
            <a:endParaRPr lang="en-US" sz="3600" b="1" dirty="0">
              <a:latin typeface="Calibri" charset="0"/>
            </a:endParaRPr>
          </a:p>
        </p:txBody>
      </p:sp>
      <p:sp>
        <p:nvSpPr>
          <p:cNvPr id="13" name="TextBox 29"/>
          <p:cNvSpPr txBox="1">
            <a:spLocks noChangeArrowheads="1"/>
          </p:cNvSpPr>
          <p:nvPr/>
        </p:nvSpPr>
        <p:spPr bwMode="auto">
          <a:xfrm>
            <a:off x="-79981" y="1740430"/>
            <a:ext cx="2148745" cy="584776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600" b="1" dirty="0" smtClean="0">
                <a:solidFill>
                  <a:srgbClr val="FF0000"/>
                </a:solidFill>
                <a:latin typeface="Calibri" charset="0"/>
              </a:rPr>
              <a:t>Ens. Spread – shaded</a:t>
            </a:r>
          </a:p>
          <a:p>
            <a:r>
              <a:rPr lang="en-US" sz="1600" b="1" dirty="0" smtClean="0">
                <a:latin typeface="Calibri" charset="0"/>
              </a:rPr>
              <a:t>Ens. Mean – contoured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pPr algn="ctr"/>
            <a:r>
              <a:rPr lang="en-US" sz="3600" b="1" dirty="0">
                <a:latin typeface="Calibri" charset="0"/>
              </a:rPr>
              <a:t>Observation Space Statistics:</a:t>
            </a:r>
            <a:endParaRPr lang="en-US" sz="3600" b="1" dirty="0" smtClean="0">
              <a:latin typeface="Calibri" charset="0"/>
            </a:endParaRPr>
          </a:p>
          <a:p>
            <a:pPr algn="ctr"/>
            <a:r>
              <a:rPr lang="en-US" sz="3600" b="1" dirty="0" smtClean="0">
                <a:latin typeface="Calibri" charset="0"/>
              </a:rPr>
              <a:t>Prior Innovation </a:t>
            </a:r>
            <a:r>
              <a:rPr lang="en-US" sz="3600" b="1" dirty="0" smtClean="0">
                <a:latin typeface="Calibri" charset="0"/>
              </a:rPr>
              <a:t>Distributions </a:t>
            </a:r>
            <a:r>
              <a:rPr lang="en-US" sz="3600" b="1" dirty="0" smtClean="0">
                <a:latin typeface="Calibri" charset="0"/>
              </a:rPr>
              <a:t>(00Z)</a:t>
            </a:r>
            <a:endParaRPr lang="en-US" sz="3600" b="1" dirty="0">
              <a:latin typeface="Calibri" charset="0"/>
            </a:endParaRPr>
          </a:p>
        </p:txBody>
      </p:sp>
      <p:sp>
        <p:nvSpPr>
          <p:cNvPr id="24579" name="TextBox 29"/>
          <p:cNvSpPr txBox="1">
            <a:spLocks noChangeArrowheads="1"/>
          </p:cNvSpPr>
          <p:nvPr/>
        </p:nvSpPr>
        <p:spPr bwMode="auto">
          <a:xfrm>
            <a:off x="732653" y="1820865"/>
            <a:ext cx="1881188" cy="338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600" b="1" dirty="0">
                <a:latin typeface="Calibri" charset="0"/>
              </a:rPr>
              <a:t>Doppler Wind (</a:t>
            </a:r>
            <a:r>
              <a:rPr lang="en-US" sz="1600" b="1" dirty="0" err="1">
                <a:latin typeface="Calibri" charset="0"/>
              </a:rPr>
              <a:t>m/s</a:t>
            </a:r>
            <a:r>
              <a:rPr lang="en-US" sz="1600" b="1" dirty="0">
                <a:latin typeface="Calibri" charset="0"/>
              </a:rPr>
              <a:t>)</a:t>
            </a:r>
          </a:p>
        </p:txBody>
      </p:sp>
      <p:pic>
        <p:nvPicPr>
          <p:cNvPr id="24580" name="Picture 16" descr="rankhists_0z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246659" y="2141538"/>
            <a:ext cx="2853176" cy="19671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1" name="Picture 17" descr="rankhists_3z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246659" y="4446706"/>
            <a:ext cx="2853176" cy="1963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4" name="TextBox 29"/>
          <p:cNvSpPr txBox="1">
            <a:spLocks noChangeArrowheads="1"/>
          </p:cNvSpPr>
          <p:nvPr/>
        </p:nvSpPr>
        <p:spPr bwMode="auto">
          <a:xfrm>
            <a:off x="3745247" y="1820448"/>
            <a:ext cx="1553931" cy="338554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600" b="1" dirty="0">
                <a:latin typeface="Calibri" charset="0"/>
              </a:rPr>
              <a:t>Dropsonde</a:t>
            </a:r>
            <a:r>
              <a:rPr lang="en-US" sz="1600" b="1" dirty="0" smtClean="0">
                <a:latin typeface="Calibri" charset="0"/>
              </a:rPr>
              <a:t> T (K)</a:t>
            </a:r>
            <a:endParaRPr lang="en-US" sz="1600" b="1" dirty="0">
              <a:latin typeface="Calibri" charset="0"/>
            </a:endParaRPr>
          </a:p>
        </p:txBody>
      </p:sp>
      <p:pic>
        <p:nvPicPr>
          <p:cNvPr id="24585" name="Picture 10" descr="rankhists_0z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3095624" y="2141537"/>
            <a:ext cx="2853176" cy="19671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6" name="Picture 11" descr="rankhists_3z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 bwMode="auto">
          <a:xfrm>
            <a:off x="3098572" y="4448500"/>
            <a:ext cx="2847280" cy="1963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9" name="TextBox 29"/>
          <p:cNvSpPr txBox="1">
            <a:spLocks noChangeArrowheads="1"/>
          </p:cNvSpPr>
          <p:nvPr/>
        </p:nvSpPr>
        <p:spPr bwMode="auto">
          <a:xfrm>
            <a:off x="6467958" y="1820448"/>
            <a:ext cx="1805502" cy="338554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600" b="1" dirty="0">
                <a:latin typeface="Calibri" charset="0"/>
              </a:rPr>
              <a:t>Dropsonde</a:t>
            </a:r>
            <a:r>
              <a:rPr lang="en-US" sz="1600" b="1" dirty="0" smtClean="0">
                <a:latin typeface="Calibri" charset="0"/>
              </a:rPr>
              <a:t> U (</a:t>
            </a:r>
            <a:r>
              <a:rPr lang="en-US" sz="1600" b="1" dirty="0" err="1" smtClean="0">
                <a:latin typeface="Calibri" charset="0"/>
              </a:rPr>
              <a:t>m/s</a:t>
            </a:r>
            <a:r>
              <a:rPr lang="en-US" sz="1600" b="1" dirty="0" smtClean="0">
                <a:latin typeface="Calibri" charset="0"/>
              </a:rPr>
              <a:t>)</a:t>
            </a:r>
            <a:endParaRPr lang="en-US" sz="1600" b="1" dirty="0">
              <a:latin typeface="Calibri" charset="0"/>
            </a:endParaRPr>
          </a:p>
        </p:txBody>
      </p:sp>
      <p:pic>
        <p:nvPicPr>
          <p:cNvPr id="24590" name="Picture 21" descr="rankhists_0z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 bwMode="auto">
          <a:xfrm>
            <a:off x="5944119" y="2141537"/>
            <a:ext cx="2853176" cy="19671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91" name="Picture 22" descr="rankhists_3z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 bwMode="auto">
          <a:xfrm>
            <a:off x="5944119" y="4447848"/>
            <a:ext cx="2853176" cy="19671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TextBox 29"/>
          <p:cNvSpPr txBox="1">
            <a:spLocks noChangeArrowheads="1"/>
          </p:cNvSpPr>
          <p:nvPr/>
        </p:nvSpPr>
        <p:spPr bwMode="auto">
          <a:xfrm>
            <a:off x="744497" y="4191531"/>
            <a:ext cx="1857500" cy="338554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600" b="1" dirty="0" smtClean="0">
                <a:latin typeface="Calibri" charset="0"/>
              </a:rPr>
              <a:t>Dropsonde</a:t>
            </a:r>
            <a:r>
              <a:rPr lang="en-US" sz="1600" b="1" dirty="0" smtClean="0">
                <a:latin typeface="Calibri" charset="0"/>
              </a:rPr>
              <a:t> W </a:t>
            </a:r>
            <a:r>
              <a:rPr lang="en-US" sz="1600" b="1" dirty="0" smtClean="0">
                <a:latin typeface="Calibri" charset="0"/>
              </a:rPr>
              <a:t>(</a:t>
            </a:r>
            <a:r>
              <a:rPr lang="en-US" sz="1600" b="1" dirty="0" err="1" smtClean="0">
                <a:latin typeface="Calibri" charset="0"/>
              </a:rPr>
              <a:t>m/s</a:t>
            </a:r>
            <a:r>
              <a:rPr lang="en-US" sz="1600" b="1" dirty="0" smtClean="0">
                <a:latin typeface="Calibri" charset="0"/>
              </a:rPr>
              <a:t>)</a:t>
            </a:r>
            <a:endParaRPr lang="en-US" sz="1600" b="1" dirty="0">
              <a:latin typeface="Calibri" charset="0"/>
            </a:endParaRPr>
          </a:p>
        </p:txBody>
      </p:sp>
      <p:sp>
        <p:nvSpPr>
          <p:cNvPr id="19" name="TextBox 29"/>
          <p:cNvSpPr txBox="1">
            <a:spLocks noChangeArrowheads="1"/>
          </p:cNvSpPr>
          <p:nvPr/>
        </p:nvSpPr>
        <p:spPr bwMode="auto">
          <a:xfrm>
            <a:off x="3613054" y="4191114"/>
            <a:ext cx="1869121" cy="338554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600" b="1" dirty="0">
                <a:latin typeface="Calibri" charset="0"/>
              </a:rPr>
              <a:t>Dropsonde</a:t>
            </a:r>
            <a:r>
              <a:rPr lang="en-US" sz="1600" b="1" dirty="0" smtClean="0">
                <a:latin typeface="Calibri" charset="0"/>
              </a:rPr>
              <a:t> Q (</a:t>
            </a:r>
            <a:r>
              <a:rPr lang="en-US" sz="1600" b="1" dirty="0" err="1" smtClean="0">
                <a:latin typeface="Calibri" charset="0"/>
              </a:rPr>
              <a:t>g</a:t>
            </a:r>
            <a:r>
              <a:rPr lang="en-US" sz="1600" b="1" dirty="0" smtClean="0">
                <a:latin typeface="Calibri" charset="0"/>
              </a:rPr>
              <a:t>/kg)</a:t>
            </a:r>
            <a:endParaRPr lang="en-US" sz="1600" b="1" dirty="0">
              <a:latin typeface="Calibri" charset="0"/>
            </a:endParaRPr>
          </a:p>
        </p:txBody>
      </p:sp>
      <p:sp>
        <p:nvSpPr>
          <p:cNvPr id="20" name="TextBox 29"/>
          <p:cNvSpPr txBox="1">
            <a:spLocks noChangeArrowheads="1"/>
          </p:cNvSpPr>
          <p:nvPr/>
        </p:nvSpPr>
        <p:spPr bwMode="auto">
          <a:xfrm>
            <a:off x="6467956" y="4191114"/>
            <a:ext cx="1805502" cy="338554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600" b="1" dirty="0">
                <a:latin typeface="Calibri" charset="0"/>
              </a:rPr>
              <a:t>Dropsonde</a:t>
            </a:r>
            <a:r>
              <a:rPr lang="en-US" sz="1600" b="1" dirty="0" smtClean="0">
                <a:latin typeface="Calibri" charset="0"/>
              </a:rPr>
              <a:t> V (</a:t>
            </a:r>
            <a:r>
              <a:rPr lang="en-US" sz="1600" b="1" dirty="0" err="1" smtClean="0">
                <a:latin typeface="Calibri" charset="0"/>
              </a:rPr>
              <a:t>m/s</a:t>
            </a:r>
            <a:r>
              <a:rPr lang="en-US" sz="1600" b="1" dirty="0" smtClean="0">
                <a:latin typeface="Calibri" charset="0"/>
              </a:rPr>
              <a:t>)</a:t>
            </a:r>
            <a:endParaRPr lang="en-US" sz="1600" b="1" dirty="0">
              <a:latin typeface="Calibri" charset="0"/>
            </a:endParaRPr>
          </a:p>
        </p:txBody>
      </p:sp>
      <p:sp>
        <p:nvSpPr>
          <p:cNvPr id="21" name="TextBox 29"/>
          <p:cNvSpPr txBox="1">
            <a:spLocks noChangeArrowheads="1"/>
          </p:cNvSpPr>
          <p:nvPr/>
        </p:nvSpPr>
        <p:spPr bwMode="auto">
          <a:xfrm rot="16200000">
            <a:off x="-607557" y="2935939"/>
            <a:ext cx="1710725" cy="2923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3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charset="0"/>
              </a:rPr>
              <a:t>Normalized Frequency</a:t>
            </a:r>
            <a:endParaRPr lang="en-US" sz="1300" dirty="0">
              <a:solidFill>
                <a:schemeClr val="tx1">
                  <a:lumMod val="65000"/>
                  <a:lumOff val="35000"/>
                </a:schemeClr>
              </a:solidFill>
              <a:latin typeface="Calibri" charset="0"/>
            </a:endParaRPr>
          </a:p>
        </p:txBody>
      </p:sp>
      <p:sp>
        <p:nvSpPr>
          <p:cNvPr id="22" name="TextBox 29"/>
          <p:cNvSpPr txBox="1">
            <a:spLocks noChangeArrowheads="1"/>
          </p:cNvSpPr>
          <p:nvPr/>
        </p:nvSpPr>
        <p:spPr bwMode="auto">
          <a:xfrm rot="16200000">
            <a:off x="-607558" y="5281207"/>
            <a:ext cx="1710725" cy="2923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3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charset="0"/>
              </a:rPr>
              <a:t>Normalized Frequency</a:t>
            </a:r>
            <a:endParaRPr lang="en-US" sz="1300" dirty="0">
              <a:solidFill>
                <a:schemeClr val="tx1">
                  <a:lumMod val="65000"/>
                  <a:lumOff val="35000"/>
                </a:schemeClr>
              </a:solidFill>
              <a:latin typeface="Calibri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3" descr="nature_10m_wsp_wind_0800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2782095" y="1879410"/>
            <a:ext cx="2989535" cy="2383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1" name="Picture 5" descr="nature_10m_mslp_0800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2782096" y="4474968"/>
            <a:ext cx="2989535" cy="2383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2" name="Picture 6" descr="nature_10m_wsp_wind_0800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6120603" y="1879410"/>
            <a:ext cx="2989535" cy="2383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3" name="Picture 7" descr="nature_10m_mslp_0800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 bwMode="auto">
          <a:xfrm>
            <a:off x="6120604" y="4474968"/>
            <a:ext cx="2989535" cy="2383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le 1"/>
          <p:cNvSpPr>
            <a:spLocks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pPr algn="ctr"/>
            <a:r>
              <a:rPr lang="en-US" sz="3600" b="1" dirty="0" smtClean="0">
                <a:latin typeface="Calibri" charset="0"/>
              </a:rPr>
              <a:t>A Closer Look at U/V Biases at 00Z</a:t>
            </a:r>
          </a:p>
          <a:p>
            <a:pPr algn="ctr"/>
            <a:r>
              <a:rPr lang="en-US" sz="3600" b="1" dirty="0" smtClean="0">
                <a:latin typeface="Calibri" charset="0"/>
              </a:rPr>
              <a:t>Comparison of CTRL to Nature</a:t>
            </a:r>
            <a:endParaRPr lang="en-US" sz="3600" b="1" dirty="0">
              <a:latin typeface="Calibri" charset="0"/>
            </a:endParaRPr>
          </a:p>
        </p:txBody>
      </p:sp>
      <p:pic>
        <p:nvPicPr>
          <p:cNvPr id="14" name="Picture 3" descr="nature_10m_wsp_wind_0800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 bwMode="auto">
          <a:xfrm>
            <a:off x="-84670" y="1879410"/>
            <a:ext cx="2989535" cy="2383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5" descr="nature_10m_mslp_0800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 bwMode="auto">
          <a:xfrm>
            <a:off x="-84669" y="4474968"/>
            <a:ext cx="2989535" cy="2383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5" name="TextBox 29"/>
          <p:cNvSpPr txBox="1">
            <a:spLocks noChangeArrowheads="1"/>
          </p:cNvSpPr>
          <p:nvPr/>
        </p:nvSpPr>
        <p:spPr bwMode="auto">
          <a:xfrm>
            <a:off x="178122" y="1483787"/>
            <a:ext cx="2294957" cy="52322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tabLst>
                <a:tab pos="685800" algn="l"/>
              </a:tabLst>
            </a:pPr>
            <a:r>
              <a:rPr lang="en-US" sz="1400" b="1" dirty="0" smtClean="0">
                <a:latin typeface="Calibri" charset="0"/>
              </a:rPr>
              <a:t>Nature:	</a:t>
            </a:r>
            <a:r>
              <a:rPr lang="en-US" sz="1400" dirty="0" smtClean="0">
                <a:latin typeface="Calibri" charset="0"/>
              </a:rPr>
              <a:t>U </a:t>
            </a:r>
            <a:r>
              <a:rPr lang="en-US" sz="1400" dirty="0">
                <a:latin typeface="Calibri" charset="0"/>
              </a:rPr>
              <a:t>(</a:t>
            </a:r>
            <a:r>
              <a:rPr lang="en-US" sz="1400" dirty="0" err="1">
                <a:latin typeface="Calibri" charset="0"/>
              </a:rPr>
              <a:t>m/s</a:t>
            </a:r>
            <a:r>
              <a:rPr lang="en-US" sz="1400" dirty="0" smtClean="0">
                <a:latin typeface="Calibri" charset="0"/>
              </a:rPr>
              <a:t>) – shaded</a:t>
            </a:r>
          </a:p>
          <a:p>
            <a:pPr>
              <a:tabLst>
                <a:tab pos="685800" algn="l"/>
              </a:tabLst>
            </a:pPr>
            <a:r>
              <a:rPr lang="en-US" sz="1400" dirty="0" smtClean="0">
                <a:latin typeface="Calibri" charset="0"/>
              </a:rPr>
              <a:t>	Wind Speed – cont.</a:t>
            </a:r>
            <a:endParaRPr lang="en-US" sz="1400" dirty="0">
              <a:latin typeface="Calibri" charset="0"/>
            </a:endParaRPr>
          </a:p>
        </p:txBody>
      </p:sp>
      <p:sp>
        <p:nvSpPr>
          <p:cNvPr id="16" name="TextBox 29"/>
          <p:cNvSpPr txBox="1">
            <a:spLocks noChangeArrowheads="1"/>
          </p:cNvSpPr>
          <p:nvPr/>
        </p:nvSpPr>
        <p:spPr bwMode="auto">
          <a:xfrm>
            <a:off x="3048322" y="1483787"/>
            <a:ext cx="2294957" cy="52322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tabLst>
                <a:tab pos="685800" algn="l"/>
              </a:tabLst>
            </a:pPr>
            <a:r>
              <a:rPr lang="en-US" sz="1400" b="1" dirty="0" smtClean="0">
                <a:latin typeface="Calibri" charset="0"/>
              </a:rPr>
              <a:t>CTRL:	</a:t>
            </a:r>
            <a:r>
              <a:rPr lang="en-US" sz="1400" dirty="0" smtClean="0">
                <a:latin typeface="Calibri" charset="0"/>
              </a:rPr>
              <a:t>U </a:t>
            </a:r>
            <a:r>
              <a:rPr lang="en-US" sz="1400" dirty="0">
                <a:latin typeface="Calibri" charset="0"/>
              </a:rPr>
              <a:t>(</a:t>
            </a:r>
            <a:r>
              <a:rPr lang="en-US" sz="1400" dirty="0" err="1">
                <a:latin typeface="Calibri" charset="0"/>
              </a:rPr>
              <a:t>m/s</a:t>
            </a:r>
            <a:r>
              <a:rPr lang="en-US" sz="1400" dirty="0" smtClean="0">
                <a:latin typeface="Calibri" charset="0"/>
              </a:rPr>
              <a:t>) – shaded</a:t>
            </a:r>
          </a:p>
          <a:p>
            <a:pPr>
              <a:tabLst>
                <a:tab pos="685800" algn="l"/>
              </a:tabLst>
            </a:pPr>
            <a:r>
              <a:rPr lang="en-US" sz="1400" dirty="0" smtClean="0">
                <a:latin typeface="Calibri" charset="0"/>
              </a:rPr>
              <a:t>	Wind Speed – cont.</a:t>
            </a:r>
            <a:endParaRPr lang="en-US" sz="1400" dirty="0">
              <a:latin typeface="Calibri" charset="0"/>
            </a:endParaRPr>
          </a:p>
        </p:txBody>
      </p:sp>
      <p:sp>
        <p:nvSpPr>
          <p:cNvPr id="17" name="TextBox 29"/>
          <p:cNvSpPr txBox="1">
            <a:spLocks noChangeArrowheads="1"/>
          </p:cNvSpPr>
          <p:nvPr/>
        </p:nvSpPr>
        <p:spPr bwMode="auto">
          <a:xfrm>
            <a:off x="880879" y="4269327"/>
            <a:ext cx="733269" cy="30777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tabLst>
                <a:tab pos="685800" algn="l"/>
              </a:tabLst>
            </a:pPr>
            <a:r>
              <a:rPr lang="en-US" sz="1400" dirty="0" smtClean="0">
                <a:latin typeface="Calibri" charset="0"/>
              </a:rPr>
              <a:t>V (</a:t>
            </a:r>
            <a:r>
              <a:rPr lang="en-US" sz="1400" dirty="0" err="1" smtClean="0">
                <a:latin typeface="Calibri" charset="0"/>
              </a:rPr>
              <a:t>m/s</a:t>
            </a:r>
            <a:r>
              <a:rPr lang="en-US" sz="1400" dirty="0" smtClean="0">
                <a:latin typeface="Calibri" charset="0"/>
              </a:rPr>
              <a:t>)</a:t>
            </a:r>
            <a:endParaRPr lang="en-US" sz="1400" dirty="0">
              <a:latin typeface="Calibri" charset="0"/>
            </a:endParaRPr>
          </a:p>
        </p:txBody>
      </p:sp>
      <p:sp>
        <p:nvSpPr>
          <p:cNvPr id="18" name="TextBox 29"/>
          <p:cNvSpPr txBox="1">
            <a:spLocks noChangeArrowheads="1"/>
          </p:cNvSpPr>
          <p:nvPr/>
        </p:nvSpPr>
        <p:spPr bwMode="auto">
          <a:xfrm>
            <a:off x="3751079" y="4269327"/>
            <a:ext cx="715560" cy="30777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tabLst>
                <a:tab pos="685800" algn="l"/>
              </a:tabLst>
            </a:pPr>
            <a:r>
              <a:rPr lang="en-US" sz="1400" dirty="0" smtClean="0">
                <a:latin typeface="Calibri" charset="0"/>
              </a:rPr>
              <a:t>V (</a:t>
            </a:r>
            <a:r>
              <a:rPr lang="en-US" sz="1400" dirty="0" err="1" smtClean="0">
                <a:latin typeface="Calibri" charset="0"/>
              </a:rPr>
              <a:t>m/s</a:t>
            </a:r>
            <a:r>
              <a:rPr lang="en-US" sz="1400" dirty="0" smtClean="0">
                <a:latin typeface="Calibri" charset="0"/>
              </a:rPr>
              <a:t>)</a:t>
            </a:r>
            <a:endParaRPr lang="en-US" sz="1400" dirty="0">
              <a:latin typeface="Calibri" charset="0"/>
            </a:endParaRPr>
          </a:p>
        </p:txBody>
      </p:sp>
      <p:sp>
        <p:nvSpPr>
          <p:cNvPr id="19" name="TextBox 29"/>
          <p:cNvSpPr txBox="1">
            <a:spLocks noChangeArrowheads="1"/>
          </p:cNvSpPr>
          <p:nvPr/>
        </p:nvSpPr>
        <p:spPr bwMode="auto">
          <a:xfrm>
            <a:off x="6375718" y="1483787"/>
            <a:ext cx="2394130" cy="52322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tabLst>
                <a:tab pos="685800" algn="l"/>
                <a:tab pos="1143000" algn="l"/>
              </a:tabLst>
            </a:pPr>
            <a:r>
              <a:rPr lang="en-US" sz="1400" b="1" dirty="0" smtClean="0">
                <a:latin typeface="Calibri" charset="0"/>
              </a:rPr>
              <a:t>Nature – CTRL:	</a:t>
            </a:r>
            <a:r>
              <a:rPr lang="en-US" sz="1400" dirty="0" smtClean="0">
                <a:latin typeface="Calibri" charset="0"/>
              </a:rPr>
              <a:t>U </a:t>
            </a:r>
            <a:r>
              <a:rPr lang="en-US" sz="1400" dirty="0">
                <a:latin typeface="Calibri" charset="0"/>
              </a:rPr>
              <a:t>(</a:t>
            </a:r>
            <a:r>
              <a:rPr lang="en-US" sz="1400" dirty="0" err="1">
                <a:latin typeface="Calibri" charset="0"/>
              </a:rPr>
              <a:t>m/</a:t>
            </a:r>
            <a:r>
              <a:rPr lang="en-US" sz="1400" dirty="0" err="1" smtClean="0">
                <a:latin typeface="Calibri" charset="0"/>
              </a:rPr>
              <a:t>s</a:t>
            </a:r>
            <a:r>
              <a:rPr lang="en-US" sz="1400" dirty="0" smtClean="0">
                <a:latin typeface="Calibri" charset="0"/>
              </a:rPr>
              <a:t>)</a:t>
            </a:r>
          </a:p>
          <a:p>
            <a:pPr>
              <a:tabLst>
                <a:tab pos="685800" algn="l"/>
                <a:tab pos="1143000" algn="l"/>
              </a:tabLst>
            </a:pPr>
            <a:r>
              <a:rPr lang="en-US" sz="1400" dirty="0" smtClean="0">
                <a:latin typeface="Calibri" charset="0"/>
              </a:rPr>
              <a:t>		Drop locations</a:t>
            </a:r>
            <a:endParaRPr lang="en-US" sz="1400" dirty="0">
              <a:latin typeface="Calibri" charset="0"/>
            </a:endParaRPr>
          </a:p>
        </p:txBody>
      </p:sp>
      <p:sp>
        <p:nvSpPr>
          <p:cNvPr id="20" name="TextBox 29"/>
          <p:cNvSpPr txBox="1">
            <a:spLocks noChangeArrowheads="1"/>
          </p:cNvSpPr>
          <p:nvPr/>
        </p:nvSpPr>
        <p:spPr bwMode="auto">
          <a:xfrm>
            <a:off x="7527222" y="4269327"/>
            <a:ext cx="715560" cy="30777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tabLst>
                <a:tab pos="685800" algn="l"/>
              </a:tabLst>
            </a:pPr>
            <a:r>
              <a:rPr lang="en-US" sz="1400" dirty="0" smtClean="0">
                <a:latin typeface="Calibri" charset="0"/>
              </a:rPr>
              <a:t>V (</a:t>
            </a:r>
            <a:r>
              <a:rPr lang="en-US" sz="1400" dirty="0" err="1" smtClean="0">
                <a:latin typeface="Calibri" charset="0"/>
              </a:rPr>
              <a:t>m/s</a:t>
            </a:r>
            <a:r>
              <a:rPr lang="en-US" sz="1400" dirty="0" smtClean="0">
                <a:latin typeface="Calibri" charset="0"/>
              </a:rPr>
              <a:t>)</a:t>
            </a:r>
            <a:endParaRPr lang="en-US" sz="1400" dirty="0">
              <a:latin typeface="Calibri" charset="0"/>
            </a:endParaRPr>
          </a:p>
        </p:txBody>
      </p:sp>
      <p:sp>
        <p:nvSpPr>
          <p:cNvPr id="21" name="AutoShape 11"/>
          <p:cNvSpPr>
            <a:spLocks noChangeArrowheads="1"/>
          </p:cNvSpPr>
          <p:nvPr/>
        </p:nvSpPr>
        <p:spPr bwMode="auto">
          <a:xfrm>
            <a:off x="5717114" y="4080927"/>
            <a:ext cx="847725" cy="522288"/>
          </a:xfrm>
          <a:prstGeom prst="rightArrow">
            <a:avLst>
              <a:gd name="adj1" fmla="val 40426"/>
              <a:gd name="adj2" fmla="val 57365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1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pPr algn="ctr"/>
            <a:r>
              <a:rPr lang="en-US" sz="3600" b="1" dirty="0" smtClean="0">
                <a:latin typeface="Calibri" charset="0"/>
              </a:rPr>
              <a:t>Assimilation of Doppler Wind:</a:t>
            </a:r>
          </a:p>
          <a:p>
            <a:pPr algn="ctr"/>
            <a:r>
              <a:rPr lang="en-US" sz="3600" b="1" dirty="0" smtClean="0">
                <a:latin typeface="Calibri" charset="0"/>
              </a:rPr>
              <a:t>First 3 Analyses (Very Preliminary!)</a:t>
            </a:r>
            <a:endParaRPr lang="en-US" sz="3600" b="1" dirty="0">
              <a:latin typeface="Calibri" charset="0"/>
            </a:endParaRPr>
          </a:p>
        </p:txBody>
      </p:sp>
      <p:sp>
        <p:nvSpPr>
          <p:cNvPr id="24579" name="TextBox 29"/>
          <p:cNvSpPr txBox="1">
            <a:spLocks noChangeArrowheads="1"/>
          </p:cNvSpPr>
          <p:nvPr/>
        </p:nvSpPr>
        <p:spPr bwMode="auto">
          <a:xfrm>
            <a:off x="343894" y="1558388"/>
            <a:ext cx="1879741" cy="584776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600" b="1" dirty="0">
                <a:latin typeface="Calibri" charset="0"/>
              </a:rPr>
              <a:t>Doppler Wind (</a:t>
            </a:r>
            <a:r>
              <a:rPr lang="en-US" sz="1600" b="1" dirty="0" err="1">
                <a:latin typeface="Calibri" charset="0"/>
              </a:rPr>
              <a:t>m/s</a:t>
            </a:r>
            <a:r>
              <a:rPr lang="en-US" sz="1600" b="1" dirty="0" smtClean="0">
                <a:latin typeface="Calibri" charset="0"/>
              </a:rPr>
              <a:t>)</a:t>
            </a:r>
          </a:p>
          <a:p>
            <a:pPr algn="ctr"/>
            <a:r>
              <a:rPr lang="en-US" sz="1600" b="1" dirty="0" smtClean="0">
                <a:latin typeface="Calibri" charset="0"/>
              </a:rPr>
              <a:t>Assimilated</a:t>
            </a:r>
            <a:endParaRPr lang="en-US" sz="1600" b="1" dirty="0">
              <a:latin typeface="Calibri" charset="0"/>
            </a:endParaRPr>
          </a:p>
        </p:txBody>
      </p:sp>
      <p:pic>
        <p:nvPicPr>
          <p:cNvPr id="24580" name="Picture 16" descr="rankhists_0z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76479" y="2141539"/>
            <a:ext cx="2295003" cy="17212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1" name="Picture 17" descr="rankhists_3z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78849" y="4446707"/>
            <a:ext cx="2290262" cy="17176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4" name="TextBox 29"/>
          <p:cNvSpPr txBox="1">
            <a:spLocks noChangeArrowheads="1"/>
          </p:cNvSpPr>
          <p:nvPr/>
        </p:nvSpPr>
        <p:spPr bwMode="auto">
          <a:xfrm>
            <a:off x="2737674" y="1820448"/>
            <a:ext cx="1553931" cy="338554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600" b="1" dirty="0">
                <a:latin typeface="Calibri" charset="0"/>
              </a:rPr>
              <a:t>Dropsonde</a:t>
            </a:r>
            <a:r>
              <a:rPr lang="en-US" sz="1600" b="1" dirty="0" smtClean="0">
                <a:latin typeface="Calibri" charset="0"/>
              </a:rPr>
              <a:t> T (K)</a:t>
            </a:r>
            <a:endParaRPr lang="en-US" sz="1600" b="1" dirty="0">
              <a:latin typeface="Calibri" charset="0"/>
            </a:endParaRPr>
          </a:p>
        </p:txBody>
      </p:sp>
      <p:pic>
        <p:nvPicPr>
          <p:cNvPr id="24585" name="Picture 10" descr="rankhists_0z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2366622" y="2141538"/>
            <a:ext cx="2295003" cy="17212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6" name="Picture 11" descr="rankhists_3z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 bwMode="auto">
          <a:xfrm>
            <a:off x="2369570" y="4448501"/>
            <a:ext cx="2295003" cy="17212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9" name="TextBox 29"/>
          <p:cNvSpPr txBox="1">
            <a:spLocks noChangeArrowheads="1"/>
          </p:cNvSpPr>
          <p:nvPr/>
        </p:nvSpPr>
        <p:spPr bwMode="auto">
          <a:xfrm>
            <a:off x="4935431" y="1820448"/>
            <a:ext cx="1805502" cy="338554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600" b="1" dirty="0">
                <a:latin typeface="Calibri" charset="0"/>
              </a:rPr>
              <a:t>Dropsonde</a:t>
            </a:r>
            <a:r>
              <a:rPr lang="en-US" sz="1600" b="1" dirty="0" smtClean="0">
                <a:latin typeface="Calibri" charset="0"/>
              </a:rPr>
              <a:t> U (</a:t>
            </a:r>
            <a:r>
              <a:rPr lang="en-US" sz="1600" b="1" dirty="0" err="1" smtClean="0">
                <a:latin typeface="Calibri" charset="0"/>
              </a:rPr>
              <a:t>m/s</a:t>
            </a:r>
            <a:r>
              <a:rPr lang="en-US" sz="1600" b="1" dirty="0" smtClean="0">
                <a:latin typeface="Calibri" charset="0"/>
              </a:rPr>
              <a:t>)</a:t>
            </a:r>
            <a:endParaRPr lang="en-US" sz="1600" b="1" dirty="0">
              <a:latin typeface="Calibri" charset="0"/>
            </a:endParaRPr>
          </a:p>
        </p:txBody>
      </p:sp>
      <p:pic>
        <p:nvPicPr>
          <p:cNvPr id="24590" name="Picture 21" descr="rankhists_0z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 bwMode="auto">
          <a:xfrm>
            <a:off x="4664762" y="2141538"/>
            <a:ext cx="2295003" cy="17212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91" name="Picture 22" descr="rankhists_3z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 bwMode="auto">
          <a:xfrm>
            <a:off x="4664762" y="4447849"/>
            <a:ext cx="2295003" cy="17212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TextBox 29"/>
          <p:cNvSpPr txBox="1">
            <a:spLocks noChangeArrowheads="1"/>
          </p:cNvSpPr>
          <p:nvPr/>
        </p:nvSpPr>
        <p:spPr bwMode="auto">
          <a:xfrm>
            <a:off x="2605481" y="4191114"/>
            <a:ext cx="1869121" cy="338554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600" b="1" dirty="0">
                <a:latin typeface="Calibri" charset="0"/>
              </a:rPr>
              <a:t>Dropsonde</a:t>
            </a:r>
            <a:r>
              <a:rPr lang="en-US" sz="1600" b="1" dirty="0" smtClean="0">
                <a:latin typeface="Calibri" charset="0"/>
              </a:rPr>
              <a:t> Q (</a:t>
            </a:r>
            <a:r>
              <a:rPr lang="en-US" sz="1600" b="1" dirty="0" err="1" smtClean="0">
                <a:latin typeface="Calibri" charset="0"/>
              </a:rPr>
              <a:t>g</a:t>
            </a:r>
            <a:r>
              <a:rPr lang="en-US" sz="1600" b="1" dirty="0" smtClean="0">
                <a:latin typeface="Calibri" charset="0"/>
              </a:rPr>
              <a:t>/kg)</a:t>
            </a:r>
            <a:endParaRPr lang="en-US" sz="1600" b="1" dirty="0">
              <a:latin typeface="Calibri" charset="0"/>
            </a:endParaRPr>
          </a:p>
        </p:txBody>
      </p:sp>
      <p:sp>
        <p:nvSpPr>
          <p:cNvPr id="20" name="TextBox 29"/>
          <p:cNvSpPr txBox="1">
            <a:spLocks noChangeArrowheads="1"/>
          </p:cNvSpPr>
          <p:nvPr/>
        </p:nvSpPr>
        <p:spPr bwMode="auto">
          <a:xfrm>
            <a:off x="5011632" y="4191114"/>
            <a:ext cx="1805502" cy="338554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600" b="1" dirty="0">
                <a:latin typeface="Calibri" charset="0"/>
              </a:rPr>
              <a:t>Dropsonde</a:t>
            </a:r>
            <a:r>
              <a:rPr lang="en-US" sz="1600" b="1" dirty="0" smtClean="0">
                <a:latin typeface="Calibri" charset="0"/>
              </a:rPr>
              <a:t> V (</a:t>
            </a:r>
            <a:r>
              <a:rPr lang="en-US" sz="1600" b="1" dirty="0" err="1" smtClean="0">
                <a:latin typeface="Calibri" charset="0"/>
              </a:rPr>
              <a:t>m/s</a:t>
            </a:r>
            <a:r>
              <a:rPr lang="en-US" sz="1600" b="1" dirty="0" smtClean="0">
                <a:latin typeface="Calibri" charset="0"/>
              </a:rPr>
              <a:t>)</a:t>
            </a:r>
            <a:endParaRPr lang="en-US" sz="1600" b="1" dirty="0">
              <a:latin typeface="Calibri" charset="0"/>
            </a:endParaRPr>
          </a:p>
        </p:txBody>
      </p:sp>
      <p:sp>
        <p:nvSpPr>
          <p:cNvPr id="17" name="TextBox 29"/>
          <p:cNvSpPr txBox="1">
            <a:spLocks noChangeArrowheads="1"/>
          </p:cNvSpPr>
          <p:nvPr/>
        </p:nvSpPr>
        <p:spPr bwMode="auto">
          <a:xfrm>
            <a:off x="7212967" y="1820446"/>
            <a:ext cx="1805502" cy="338554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600" b="1" dirty="0">
                <a:latin typeface="Calibri" charset="0"/>
              </a:rPr>
              <a:t>Dropsonde</a:t>
            </a:r>
            <a:r>
              <a:rPr lang="en-US" sz="1600" b="1" dirty="0" smtClean="0">
                <a:latin typeface="Calibri" charset="0"/>
              </a:rPr>
              <a:t> U (</a:t>
            </a:r>
            <a:r>
              <a:rPr lang="en-US" sz="1600" b="1" dirty="0" err="1" smtClean="0">
                <a:latin typeface="Calibri" charset="0"/>
              </a:rPr>
              <a:t>m/s</a:t>
            </a:r>
            <a:r>
              <a:rPr lang="en-US" sz="1600" b="1" dirty="0" smtClean="0">
                <a:latin typeface="Calibri" charset="0"/>
              </a:rPr>
              <a:t>)</a:t>
            </a:r>
            <a:endParaRPr lang="en-US" sz="1600" b="1" dirty="0">
              <a:latin typeface="Calibri" charset="0"/>
            </a:endParaRPr>
          </a:p>
        </p:txBody>
      </p:sp>
      <p:pic>
        <p:nvPicPr>
          <p:cNvPr id="23" name="Picture 21" descr="rankhists_0z.pn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 bwMode="auto">
          <a:xfrm>
            <a:off x="6942298" y="2141536"/>
            <a:ext cx="2295003" cy="17212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TextBox 29"/>
          <p:cNvSpPr txBox="1">
            <a:spLocks noChangeArrowheads="1"/>
          </p:cNvSpPr>
          <p:nvPr/>
        </p:nvSpPr>
        <p:spPr bwMode="auto">
          <a:xfrm>
            <a:off x="343894" y="3929048"/>
            <a:ext cx="1879741" cy="584776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600" b="1" dirty="0">
                <a:latin typeface="Calibri" charset="0"/>
              </a:rPr>
              <a:t>Doppler Wind (</a:t>
            </a:r>
            <a:r>
              <a:rPr lang="en-US" sz="1600" b="1" dirty="0" err="1">
                <a:latin typeface="Calibri" charset="0"/>
              </a:rPr>
              <a:t>m/s</a:t>
            </a:r>
            <a:r>
              <a:rPr lang="en-US" sz="1600" b="1" dirty="0" smtClean="0">
                <a:latin typeface="Calibri" charset="0"/>
              </a:rPr>
              <a:t>)</a:t>
            </a:r>
          </a:p>
          <a:p>
            <a:pPr algn="ctr"/>
            <a:r>
              <a:rPr lang="en-US" sz="1600" b="1" dirty="0" smtClean="0">
                <a:latin typeface="Calibri" charset="0"/>
              </a:rPr>
              <a:t>Evaluated</a:t>
            </a:r>
            <a:endParaRPr lang="en-US" sz="1600" b="1" dirty="0">
              <a:latin typeface="Calibri" charset="0"/>
            </a:endParaRPr>
          </a:p>
        </p:txBody>
      </p:sp>
      <p:sp>
        <p:nvSpPr>
          <p:cNvPr id="25" name="TextBox 29"/>
          <p:cNvSpPr txBox="1">
            <a:spLocks noChangeArrowheads="1"/>
          </p:cNvSpPr>
          <p:nvPr/>
        </p:nvSpPr>
        <p:spPr bwMode="auto">
          <a:xfrm>
            <a:off x="6871154" y="4576761"/>
            <a:ext cx="1170312" cy="107721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600" b="1" dirty="0" smtClean="0">
                <a:solidFill>
                  <a:srgbClr val="1B0CFA"/>
                </a:solidFill>
                <a:latin typeface="Calibri" charset="0"/>
              </a:rPr>
              <a:t>RMS Error</a:t>
            </a:r>
          </a:p>
          <a:p>
            <a:r>
              <a:rPr lang="en-US" sz="1600" b="1" dirty="0" smtClean="0">
                <a:latin typeface="Calibri" charset="0"/>
              </a:rPr>
              <a:t>Ens. Spread</a:t>
            </a:r>
          </a:p>
          <a:p>
            <a:endParaRPr lang="en-US" sz="1600" b="1" dirty="0" smtClean="0">
              <a:solidFill>
                <a:srgbClr val="26FE1F"/>
              </a:solidFill>
              <a:latin typeface="Calibri" charset="0"/>
            </a:endParaRPr>
          </a:p>
          <a:p>
            <a:r>
              <a:rPr lang="en-US" sz="1600" b="1" dirty="0" smtClean="0">
                <a:solidFill>
                  <a:srgbClr val="26FE1F"/>
                </a:solidFill>
                <a:latin typeface="Calibri" charset="0"/>
              </a:rPr>
              <a:t>Bias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/>
          </p:nvPr>
        </p:nvSpPr>
        <p:spPr>
          <a:xfrm>
            <a:off x="457200" y="184150"/>
            <a:ext cx="8229600" cy="1143000"/>
          </a:xfrm>
        </p:spPr>
        <p:txBody>
          <a:bodyPr/>
          <a:lstStyle/>
          <a:p>
            <a:r>
              <a:rPr lang="en-US"/>
              <a:t>Summary and future work</a:t>
            </a:r>
          </a:p>
        </p:txBody>
      </p:sp>
      <p:sp>
        <p:nvSpPr>
          <p:cNvPr id="25603" name="Content Placeholder 2"/>
          <p:cNvSpPr>
            <a:spLocks noGrp="1"/>
          </p:cNvSpPr>
          <p:nvPr>
            <p:ph idx="1"/>
          </p:nvPr>
        </p:nvSpPr>
        <p:spPr>
          <a:xfrm>
            <a:off x="425450" y="1381125"/>
            <a:ext cx="8345488" cy="500697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700" dirty="0" err="1"/>
              <a:t>HWRFx-EnSRF</a:t>
            </a:r>
            <a:r>
              <a:rPr lang="en-US" sz="2700" dirty="0"/>
              <a:t> </a:t>
            </a:r>
            <a:r>
              <a:rPr lang="en-US" sz="2700" dirty="0" smtClean="0"/>
              <a:t>algorithm </a:t>
            </a:r>
            <a:r>
              <a:rPr lang="en-US" sz="2700" dirty="0"/>
              <a:t>is completed </a:t>
            </a:r>
          </a:p>
          <a:p>
            <a:pPr>
              <a:lnSpc>
                <a:spcPct val="90000"/>
              </a:lnSpc>
            </a:pPr>
            <a:r>
              <a:rPr lang="en-US" sz="2700" dirty="0"/>
              <a:t>Current capabilities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 </a:t>
            </a:r>
            <a:r>
              <a:rPr lang="en-US" sz="2400" dirty="0" err="1"/>
              <a:t>OSSEs</a:t>
            </a:r>
            <a:r>
              <a:rPr lang="en-US" sz="2400" dirty="0"/>
              <a:t> with Doppler wind and dropwindsonde observations </a:t>
            </a:r>
          </a:p>
          <a:p>
            <a:pPr>
              <a:lnSpc>
                <a:spcPct val="90000"/>
              </a:lnSpc>
            </a:pPr>
            <a:r>
              <a:rPr lang="en-US" sz="2700" dirty="0"/>
              <a:t>Ongoing development 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Assimilation of  airborne observations for  selected cases from  2008-09 seasons 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Testing  the sensitivity of analysis to prior</a:t>
            </a:r>
            <a:r>
              <a:rPr lang="en-US" sz="2400" dirty="0" smtClean="0"/>
              <a:t> and </a:t>
            </a:r>
            <a:r>
              <a:rPr lang="en-US" sz="2400" dirty="0"/>
              <a:t>observation error statistics</a:t>
            </a:r>
          </a:p>
          <a:p>
            <a:pPr>
              <a:lnSpc>
                <a:spcPct val="90000"/>
              </a:lnSpc>
            </a:pPr>
            <a:r>
              <a:rPr lang="en-US" sz="2700" dirty="0"/>
              <a:t>Near  future work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System test in real time in 2010 season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Coupling of regional and global </a:t>
            </a:r>
            <a:r>
              <a:rPr lang="en-US" sz="2400" dirty="0" err="1"/>
              <a:t>EnSRF</a:t>
            </a:r>
            <a:r>
              <a:rPr lang="en-US" sz="2400" dirty="0"/>
              <a:t> – collaboration with ESRL/PSD</a:t>
            </a:r>
          </a:p>
          <a:p>
            <a:pPr lvl="1">
              <a:lnSpc>
                <a:spcPct val="90000"/>
              </a:lnSpc>
            </a:pPr>
            <a:endParaRPr lang="en-US" sz="2400" dirty="0"/>
          </a:p>
          <a:p>
            <a:pPr>
              <a:lnSpc>
                <a:spcPct val="90000"/>
              </a:lnSpc>
            </a:pPr>
            <a:endParaRPr lang="en-US" sz="2700" dirty="0"/>
          </a:p>
          <a:p>
            <a:pPr>
              <a:lnSpc>
                <a:spcPct val="90000"/>
              </a:lnSpc>
            </a:pPr>
            <a:endParaRPr lang="en-US" sz="27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0" descr="g_iv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65588" y="4860925"/>
            <a:ext cx="3413125" cy="1436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3" name="Rectangle 24"/>
          <p:cNvSpPr>
            <a:spLocks/>
          </p:cNvSpPr>
          <p:nvPr/>
        </p:nvSpPr>
        <p:spPr bwMode="auto">
          <a:xfrm>
            <a:off x="3048000" y="5483225"/>
            <a:ext cx="1231900" cy="889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r>
              <a:rPr lang="en-US" sz="1200">
                <a:latin typeface="Arial Bold" charset="0"/>
                <a:ea typeface="Arial Bold" charset="0"/>
                <a:cs typeface="Arial Bold" charset="0"/>
                <a:sym typeface="Arial Bold" charset="0"/>
              </a:rPr>
              <a:t>C-Band Weather Radar</a:t>
            </a:r>
          </a:p>
        </p:txBody>
      </p:sp>
      <p:sp>
        <p:nvSpPr>
          <p:cNvPr id="15364" name="Rectangle 25"/>
          <p:cNvSpPr>
            <a:spLocks/>
          </p:cNvSpPr>
          <p:nvPr/>
        </p:nvSpPr>
        <p:spPr bwMode="auto">
          <a:xfrm>
            <a:off x="3365500" y="5038725"/>
            <a:ext cx="1841500" cy="355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r>
              <a:rPr lang="en-US" sz="1200">
                <a:latin typeface="Arial Bold" charset="0"/>
                <a:ea typeface="Arial Bold" charset="0"/>
                <a:cs typeface="Arial Bold" charset="0"/>
                <a:sym typeface="Arial Bold" charset="0"/>
              </a:rPr>
              <a:t>GPS navigation</a:t>
            </a:r>
          </a:p>
        </p:txBody>
      </p:sp>
      <p:sp>
        <p:nvSpPr>
          <p:cNvPr id="15365" name="Rectangle 26"/>
          <p:cNvSpPr>
            <a:spLocks/>
          </p:cNvSpPr>
          <p:nvPr/>
        </p:nvSpPr>
        <p:spPr bwMode="auto">
          <a:xfrm>
            <a:off x="4473575" y="5483225"/>
            <a:ext cx="1841500" cy="1155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r>
              <a:rPr lang="en-US" sz="1200">
                <a:latin typeface="Arial Bold" charset="0"/>
                <a:ea typeface="Arial Bold" charset="0"/>
                <a:cs typeface="Arial Bold" charset="0"/>
                <a:sym typeface="Arial Bold" charset="0"/>
              </a:rPr>
              <a:t>Stepped-frequency Microwave Radiometer</a:t>
            </a:r>
          </a:p>
        </p:txBody>
      </p:sp>
      <p:sp>
        <p:nvSpPr>
          <p:cNvPr id="34" name="Oval 33"/>
          <p:cNvSpPr/>
          <p:nvPr/>
        </p:nvSpPr>
        <p:spPr>
          <a:xfrm>
            <a:off x="6492875" y="5394325"/>
            <a:ext cx="1462088" cy="333375"/>
          </a:xfrm>
          <a:prstGeom prst="ellipse">
            <a:avLst/>
          </a:prstGeom>
          <a:solidFill>
            <a:srgbClr val="DBEEF4">
              <a:alpha val="27000"/>
            </a:srgbClr>
          </a:solidFill>
          <a:ln w="19050" cap="flat" cmpd="sng" algn="ctr">
            <a:solidFill>
              <a:schemeClr val="accent1">
                <a:shade val="95000"/>
                <a:satMod val="105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31" name="Oval 30"/>
          <p:cNvSpPr/>
          <p:nvPr/>
        </p:nvSpPr>
        <p:spPr>
          <a:xfrm>
            <a:off x="5207000" y="3673475"/>
            <a:ext cx="1227138" cy="333375"/>
          </a:xfrm>
          <a:prstGeom prst="ellipse">
            <a:avLst/>
          </a:prstGeom>
          <a:solidFill>
            <a:srgbClr val="DBEEF4">
              <a:alpha val="27000"/>
            </a:srgbClr>
          </a:solidFill>
          <a:ln w="19050" cap="flat" cmpd="sng" algn="ctr">
            <a:solidFill>
              <a:schemeClr val="accent1">
                <a:shade val="95000"/>
                <a:satMod val="105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32" name="Oval 31"/>
          <p:cNvSpPr/>
          <p:nvPr/>
        </p:nvSpPr>
        <p:spPr>
          <a:xfrm>
            <a:off x="6145213" y="6215063"/>
            <a:ext cx="1227137" cy="333375"/>
          </a:xfrm>
          <a:prstGeom prst="ellipse">
            <a:avLst/>
          </a:prstGeom>
          <a:solidFill>
            <a:srgbClr val="DBEEF4">
              <a:alpha val="27000"/>
            </a:srgbClr>
          </a:solidFill>
          <a:ln w="19050" cap="flat" cmpd="sng" algn="ctr">
            <a:solidFill>
              <a:schemeClr val="accent1">
                <a:shade val="95000"/>
                <a:satMod val="105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33" name="Oval 32"/>
          <p:cNvSpPr/>
          <p:nvPr/>
        </p:nvSpPr>
        <p:spPr>
          <a:xfrm>
            <a:off x="7223125" y="2752725"/>
            <a:ext cx="1463675" cy="333375"/>
          </a:xfrm>
          <a:prstGeom prst="ellipse">
            <a:avLst/>
          </a:prstGeom>
          <a:solidFill>
            <a:srgbClr val="DBEEF4">
              <a:alpha val="27000"/>
            </a:srgbClr>
          </a:solidFill>
          <a:ln w="19050" cap="flat" cmpd="sng" algn="ctr">
            <a:solidFill>
              <a:schemeClr val="accent1">
                <a:shade val="95000"/>
                <a:satMod val="105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153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200" b="1" smtClean="0"/>
              <a:t>NOAA Operates Three Aircraft to Observe Hurricane Environment and Vortex Structure:</a:t>
            </a:r>
          </a:p>
        </p:txBody>
      </p:sp>
      <p:pic>
        <p:nvPicPr>
          <p:cNvPr id="15371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03625" y="1955800"/>
            <a:ext cx="3863975" cy="14414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15372" name="Rectangle 6"/>
          <p:cNvSpPr>
            <a:spLocks/>
          </p:cNvSpPr>
          <p:nvPr/>
        </p:nvSpPr>
        <p:spPr bwMode="auto">
          <a:xfrm>
            <a:off x="3514725" y="2476500"/>
            <a:ext cx="742950" cy="1698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 anchor="ctr">
            <a:prstTxWarp prst="textNoShape">
              <a:avLst/>
            </a:prstTxWarp>
            <a:spAutoFit/>
          </a:bodyPr>
          <a:lstStyle/>
          <a:p>
            <a:r>
              <a:rPr lang="en-US" sz="1100">
                <a:latin typeface="Arial Bold" charset="0"/>
                <a:ea typeface="Arial Bold" charset="0"/>
                <a:cs typeface="Arial Bold" charset="0"/>
                <a:sym typeface="Arial Bold" charset="0"/>
              </a:rPr>
              <a:t>Humidity</a:t>
            </a:r>
          </a:p>
        </p:txBody>
      </p:sp>
      <p:sp>
        <p:nvSpPr>
          <p:cNvPr id="15373" name="Rectangle 7"/>
          <p:cNvSpPr>
            <a:spLocks/>
          </p:cNvSpPr>
          <p:nvPr/>
        </p:nvSpPr>
        <p:spPr bwMode="auto">
          <a:xfrm>
            <a:off x="2682875" y="2689225"/>
            <a:ext cx="908050" cy="1698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 anchor="ctr">
            <a:prstTxWarp prst="textNoShape">
              <a:avLst/>
            </a:prstTxWarp>
            <a:spAutoFit/>
          </a:bodyPr>
          <a:lstStyle/>
          <a:p>
            <a:r>
              <a:rPr lang="en-US" sz="1100">
                <a:latin typeface="Arial Bold" charset="0"/>
                <a:ea typeface="Arial Bold" charset="0"/>
                <a:cs typeface="Arial Bold" charset="0"/>
                <a:sym typeface="Arial Bold" charset="0"/>
              </a:rPr>
              <a:t>Gust probe</a:t>
            </a:r>
          </a:p>
        </p:txBody>
      </p:sp>
      <p:sp>
        <p:nvSpPr>
          <p:cNvPr id="15374" name="Rectangle 8"/>
          <p:cNvSpPr>
            <a:spLocks/>
          </p:cNvSpPr>
          <p:nvPr/>
        </p:nvSpPr>
        <p:spPr bwMode="auto">
          <a:xfrm>
            <a:off x="2249488" y="2930525"/>
            <a:ext cx="1768475" cy="1698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 anchor="ctr">
            <a:prstTxWarp prst="textNoShape">
              <a:avLst/>
            </a:prstTxWarp>
            <a:spAutoFit/>
          </a:bodyPr>
          <a:lstStyle/>
          <a:p>
            <a:r>
              <a:rPr lang="en-US" sz="1100">
                <a:latin typeface="Arial Bold" charset="0"/>
                <a:ea typeface="Arial Bold" charset="0"/>
                <a:cs typeface="Arial Bold" charset="0"/>
                <a:sym typeface="Arial Bold" charset="0"/>
              </a:rPr>
              <a:t>C-Band Weather Radar</a:t>
            </a:r>
          </a:p>
        </p:txBody>
      </p:sp>
      <p:sp>
        <p:nvSpPr>
          <p:cNvPr id="15375" name="Rectangle 9"/>
          <p:cNvSpPr>
            <a:spLocks/>
          </p:cNvSpPr>
          <p:nvPr/>
        </p:nvSpPr>
        <p:spPr bwMode="auto">
          <a:xfrm>
            <a:off x="4225925" y="1971675"/>
            <a:ext cx="846138" cy="5349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r>
              <a:rPr lang="en-US" sz="1100">
                <a:latin typeface="Arial Bold" charset="0"/>
                <a:ea typeface="Arial Bold" charset="0"/>
                <a:cs typeface="Arial Bold" charset="0"/>
                <a:sym typeface="Arial Bold" charset="0"/>
              </a:rPr>
              <a:t>Chemistry inlet</a:t>
            </a:r>
          </a:p>
        </p:txBody>
      </p:sp>
      <p:sp>
        <p:nvSpPr>
          <p:cNvPr id="15376" name="Rectangle 10"/>
          <p:cNvSpPr>
            <a:spLocks/>
          </p:cNvSpPr>
          <p:nvPr/>
        </p:nvSpPr>
        <p:spPr bwMode="auto">
          <a:xfrm>
            <a:off x="3522663" y="3159125"/>
            <a:ext cx="933450" cy="1698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 anchor="ctr">
            <a:prstTxWarp prst="textNoShape">
              <a:avLst/>
            </a:prstTxWarp>
            <a:spAutoFit/>
          </a:bodyPr>
          <a:lstStyle/>
          <a:p>
            <a:r>
              <a:rPr lang="en-US" sz="1100">
                <a:latin typeface="Arial Bold" charset="0"/>
                <a:ea typeface="Arial Bold" charset="0"/>
                <a:cs typeface="Arial Bold" charset="0"/>
                <a:sym typeface="Arial Bold" charset="0"/>
              </a:rPr>
              <a:t>Radiometer</a:t>
            </a:r>
          </a:p>
        </p:txBody>
      </p:sp>
      <p:sp>
        <p:nvSpPr>
          <p:cNvPr id="15377" name="Rectangle 11"/>
          <p:cNvSpPr>
            <a:spLocks/>
          </p:cNvSpPr>
          <p:nvPr/>
        </p:nvSpPr>
        <p:spPr bwMode="auto">
          <a:xfrm>
            <a:off x="4225925" y="3048000"/>
            <a:ext cx="1062038" cy="9937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r>
              <a:rPr lang="en-US" sz="1100">
                <a:latin typeface="Arial Bold" charset="0"/>
                <a:ea typeface="Arial Bold" charset="0"/>
                <a:cs typeface="Arial Bold" charset="0"/>
                <a:sym typeface="Arial Bold" charset="0"/>
              </a:rPr>
              <a:t>Lower-fuselage Weather Radar</a:t>
            </a:r>
          </a:p>
        </p:txBody>
      </p:sp>
      <p:sp>
        <p:nvSpPr>
          <p:cNvPr id="15378" name="Rectangle 12"/>
          <p:cNvSpPr>
            <a:spLocks/>
          </p:cNvSpPr>
          <p:nvPr/>
        </p:nvSpPr>
        <p:spPr bwMode="auto">
          <a:xfrm>
            <a:off x="5380038" y="3305175"/>
            <a:ext cx="1211262" cy="5349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r>
              <a:rPr lang="en-US" sz="1100">
                <a:latin typeface="Arial Bold" charset="0"/>
                <a:ea typeface="Arial Bold" charset="0"/>
                <a:cs typeface="Arial Bold" charset="0"/>
                <a:sym typeface="Arial Bold" charset="0"/>
              </a:rPr>
              <a:t>Launch tubes and chutes:</a:t>
            </a:r>
          </a:p>
        </p:txBody>
      </p:sp>
      <p:sp>
        <p:nvSpPr>
          <p:cNvPr id="15379" name="Rectangle 13"/>
          <p:cNvSpPr>
            <a:spLocks/>
          </p:cNvSpPr>
          <p:nvPr/>
        </p:nvSpPr>
        <p:spPr bwMode="auto">
          <a:xfrm>
            <a:off x="6561138" y="3086100"/>
            <a:ext cx="630237" cy="3063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r>
              <a:rPr lang="en-US" sz="1100">
                <a:latin typeface="Arial Bold" charset="0"/>
                <a:ea typeface="Arial Bold" charset="0"/>
                <a:cs typeface="Arial Bold" charset="0"/>
                <a:sym typeface="Arial Bold" charset="0"/>
              </a:rPr>
              <a:t>Pylons</a:t>
            </a:r>
          </a:p>
        </p:txBody>
      </p:sp>
      <p:sp>
        <p:nvSpPr>
          <p:cNvPr id="15380" name="Rectangle 14"/>
          <p:cNvSpPr>
            <a:spLocks/>
          </p:cNvSpPr>
          <p:nvPr/>
        </p:nvSpPr>
        <p:spPr bwMode="auto">
          <a:xfrm>
            <a:off x="7372350" y="2752725"/>
            <a:ext cx="1477963" cy="3063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r>
              <a:rPr lang="en-US" sz="1100">
                <a:latin typeface="Arial Bold" charset="0"/>
                <a:ea typeface="Arial Bold" charset="0"/>
                <a:cs typeface="Arial Bold" charset="0"/>
                <a:sym typeface="Arial Bold" charset="0"/>
              </a:rPr>
              <a:t>Tail Doppler Radar</a:t>
            </a:r>
          </a:p>
        </p:txBody>
      </p:sp>
      <p:sp>
        <p:nvSpPr>
          <p:cNvPr id="15381" name="Rectangle 16"/>
          <p:cNvSpPr>
            <a:spLocks/>
          </p:cNvSpPr>
          <p:nvPr/>
        </p:nvSpPr>
        <p:spPr bwMode="auto">
          <a:xfrm>
            <a:off x="4930775" y="2395538"/>
            <a:ext cx="1211263" cy="1682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 anchor="ctr">
            <a:prstTxWarp prst="textNoShape">
              <a:avLst/>
            </a:prstTxWarp>
            <a:spAutoFit/>
          </a:bodyPr>
          <a:lstStyle/>
          <a:p>
            <a:r>
              <a:rPr lang="en-US" sz="1100">
                <a:latin typeface="Arial Bold" charset="0"/>
                <a:ea typeface="Arial Bold" charset="0"/>
                <a:cs typeface="Arial Bold" charset="0"/>
                <a:sym typeface="Arial Bold" charset="0"/>
              </a:rPr>
              <a:t>Radar altimeter</a:t>
            </a:r>
          </a:p>
        </p:txBody>
      </p:sp>
      <p:sp>
        <p:nvSpPr>
          <p:cNvPr id="15382" name="Rectangle 17"/>
          <p:cNvSpPr>
            <a:spLocks/>
          </p:cNvSpPr>
          <p:nvPr/>
        </p:nvSpPr>
        <p:spPr bwMode="auto">
          <a:xfrm>
            <a:off x="3897313" y="2289175"/>
            <a:ext cx="847725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r>
              <a:rPr lang="en-US" sz="1100">
                <a:latin typeface="Arial Bold" charset="0"/>
                <a:ea typeface="Arial Bold" charset="0"/>
                <a:cs typeface="Arial Bold" charset="0"/>
                <a:sym typeface="Arial Bold" charset="0"/>
              </a:rPr>
              <a:t>GPS</a:t>
            </a:r>
          </a:p>
        </p:txBody>
      </p:sp>
      <p:sp>
        <p:nvSpPr>
          <p:cNvPr id="15383" name="Rectangle 18"/>
          <p:cNvSpPr>
            <a:spLocks/>
          </p:cNvSpPr>
          <p:nvPr/>
        </p:nvSpPr>
        <p:spPr bwMode="auto">
          <a:xfrm>
            <a:off x="6742113" y="3276600"/>
            <a:ext cx="2047875" cy="7651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r>
              <a:rPr lang="en-US" sz="1100">
                <a:latin typeface="Arial Bold" charset="0"/>
                <a:ea typeface="Arial Bold" charset="0"/>
                <a:cs typeface="Arial Bold" charset="0"/>
                <a:sym typeface="Arial Bold" charset="0"/>
              </a:rPr>
              <a:t>(Stepped-frequency Microwave Radiometer, cloud physics, aerosol)</a:t>
            </a:r>
          </a:p>
        </p:txBody>
      </p:sp>
      <p:sp>
        <p:nvSpPr>
          <p:cNvPr id="15384" name="TextBox 27"/>
          <p:cNvSpPr txBox="1">
            <a:spLocks noChangeArrowheads="1"/>
          </p:cNvSpPr>
          <p:nvPr/>
        </p:nvSpPr>
        <p:spPr bwMode="auto">
          <a:xfrm>
            <a:off x="0" y="2443163"/>
            <a:ext cx="213836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 b="1">
                <a:latin typeface="Calibri" charset="0"/>
              </a:rPr>
              <a:t>P-3 Aircraft</a:t>
            </a:r>
          </a:p>
          <a:p>
            <a:r>
              <a:rPr lang="en-US" sz="2000" b="1">
                <a:latin typeface="Calibri" charset="0"/>
              </a:rPr>
              <a:t>(eye penetrations)</a:t>
            </a:r>
            <a:endParaRPr lang="en-US" sz="2000">
              <a:latin typeface="Calibri" charset="0"/>
            </a:endParaRPr>
          </a:p>
        </p:txBody>
      </p:sp>
      <p:sp>
        <p:nvSpPr>
          <p:cNvPr id="15385" name="TextBox 28"/>
          <p:cNvSpPr txBox="1">
            <a:spLocks noChangeArrowheads="1"/>
          </p:cNvSpPr>
          <p:nvPr/>
        </p:nvSpPr>
        <p:spPr bwMode="auto">
          <a:xfrm>
            <a:off x="889000" y="5353050"/>
            <a:ext cx="19050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 b="1">
                <a:latin typeface="Calibri" charset="0"/>
              </a:rPr>
              <a:t>G-IV Aircraft</a:t>
            </a:r>
          </a:p>
          <a:p>
            <a:r>
              <a:rPr lang="en-US" sz="2000" b="1">
                <a:latin typeface="Calibri" charset="0"/>
              </a:rPr>
              <a:t>(environmental)</a:t>
            </a:r>
            <a:endParaRPr lang="en-US" sz="2000">
              <a:latin typeface="Calibri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355600" y="4010025"/>
            <a:ext cx="4217988" cy="72707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2000" b="1">
                <a:latin typeface="Calibri" pitchFamily="34" charset="0"/>
                <a:ea typeface="+mn-ea"/>
                <a:cs typeface="+mn-cs"/>
              </a:rPr>
              <a:t>HRD EnKF Effort Primarily Focusing on</a:t>
            </a:r>
          </a:p>
          <a:p>
            <a:pPr algn="ctr">
              <a:defRPr/>
            </a:pPr>
            <a:r>
              <a:rPr lang="en-US" sz="2000" b="1" i="1">
                <a:latin typeface="Calibri" pitchFamily="34" charset="0"/>
                <a:ea typeface="+mn-ea"/>
                <a:cs typeface="+mn-cs"/>
              </a:rPr>
              <a:t>Dropsonde </a:t>
            </a:r>
            <a:r>
              <a:rPr lang="en-US" sz="2000" b="1">
                <a:latin typeface="Calibri" pitchFamily="34" charset="0"/>
                <a:ea typeface="+mn-ea"/>
                <a:cs typeface="+mn-cs"/>
              </a:rPr>
              <a:t>and </a:t>
            </a:r>
            <a:r>
              <a:rPr lang="en-US" sz="2000" b="1" i="1">
                <a:latin typeface="Calibri" pitchFamily="34" charset="0"/>
                <a:ea typeface="+mn-ea"/>
                <a:cs typeface="+mn-cs"/>
              </a:rPr>
              <a:t>Doppler Radar </a:t>
            </a:r>
            <a:r>
              <a:rPr lang="en-US" sz="2000" b="1">
                <a:latin typeface="Calibri" pitchFamily="34" charset="0"/>
                <a:ea typeface="+mn-ea"/>
                <a:cs typeface="+mn-cs"/>
              </a:rPr>
              <a:t>Obs</a:t>
            </a:r>
            <a:endParaRPr lang="en-US" sz="2000">
              <a:latin typeface="Calibri" pitchFamily="34" charset="0"/>
              <a:ea typeface="+mn-ea"/>
              <a:cs typeface="+mn-cs"/>
            </a:endParaRPr>
          </a:p>
        </p:txBody>
      </p:sp>
      <p:sp>
        <p:nvSpPr>
          <p:cNvPr id="15387" name="Rectangle 23"/>
          <p:cNvSpPr>
            <a:spLocks/>
          </p:cNvSpPr>
          <p:nvPr/>
        </p:nvSpPr>
        <p:spPr bwMode="auto">
          <a:xfrm>
            <a:off x="6610350" y="5216525"/>
            <a:ext cx="1841500" cy="6223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r>
              <a:rPr lang="en-US" sz="1200">
                <a:latin typeface="Arial Bold" charset="0"/>
                <a:ea typeface="Arial Bold" charset="0"/>
                <a:cs typeface="Arial Bold" charset="0"/>
                <a:sym typeface="Arial Bold" charset="0"/>
              </a:rPr>
              <a:t>Tail Doppler Radar (new)</a:t>
            </a:r>
          </a:p>
        </p:txBody>
      </p:sp>
      <p:sp>
        <p:nvSpPr>
          <p:cNvPr id="15388" name="Rectangle 22"/>
          <p:cNvSpPr>
            <a:spLocks/>
          </p:cNvSpPr>
          <p:nvPr/>
        </p:nvSpPr>
        <p:spPr bwMode="auto">
          <a:xfrm>
            <a:off x="6248400" y="6061075"/>
            <a:ext cx="1841500" cy="6223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r>
              <a:rPr lang="en-US" sz="1200">
                <a:latin typeface="Arial Bold" charset="0"/>
                <a:ea typeface="Arial Bold" charset="0"/>
                <a:cs typeface="Arial Bold" charset="0"/>
                <a:sym typeface="Arial Bold" charset="0"/>
              </a:rPr>
              <a:t>Dropwindsonde chute</a:t>
            </a:r>
          </a:p>
        </p:txBody>
      </p:sp>
      <p:sp>
        <p:nvSpPr>
          <p:cNvPr id="15389" name="Rectangle 15"/>
          <p:cNvSpPr>
            <a:spLocks/>
          </p:cNvSpPr>
          <p:nvPr/>
        </p:nvSpPr>
        <p:spPr bwMode="auto">
          <a:xfrm>
            <a:off x="5365750" y="3616325"/>
            <a:ext cx="1287463" cy="7651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r>
              <a:rPr lang="en-US" sz="1100">
                <a:latin typeface="Arial Bold" charset="0"/>
                <a:ea typeface="Arial Bold" charset="0"/>
                <a:cs typeface="Arial Bold" charset="0"/>
                <a:sym typeface="Arial Bold" charset="0"/>
              </a:rPr>
              <a:t>Dropwindsonde, AXBT, AXCP, AXCTD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1785938"/>
          </a:xfrm>
        </p:spPr>
        <p:txBody>
          <a:bodyPr/>
          <a:lstStyle/>
          <a:p>
            <a:r>
              <a:rPr lang="en-US" smtClean="0"/>
              <a:t>Advanced data assimilation technique (Evensen 1994)</a:t>
            </a:r>
          </a:p>
          <a:p>
            <a:r>
              <a:rPr lang="en-US" smtClean="0"/>
              <a:t>An ensemble of forecasts provides </a:t>
            </a:r>
            <a:r>
              <a:rPr lang="en-US" b="1" smtClean="0"/>
              <a:t>flow-dependent</a:t>
            </a:r>
            <a:r>
              <a:rPr lang="en-US" smtClean="0"/>
              <a:t> background covariance information</a:t>
            </a:r>
          </a:p>
          <a:p>
            <a:r>
              <a:rPr lang="en-US" smtClean="0"/>
              <a:t>Available observations are assimilated serially</a:t>
            </a:r>
          </a:p>
        </p:txBody>
      </p:sp>
      <p:sp>
        <p:nvSpPr>
          <p:cNvPr id="16387" name="Title 1"/>
          <p:cNvSpPr>
            <a:spLocks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pPr algn="ctr"/>
            <a:r>
              <a:rPr lang="en-US" sz="3600" b="1">
                <a:latin typeface="Calibri" charset="0"/>
              </a:rPr>
              <a:t>Brief Overview of the</a:t>
            </a:r>
            <a:br>
              <a:rPr lang="en-US" sz="3600" b="1">
                <a:latin typeface="Calibri" charset="0"/>
              </a:rPr>
            </a:br>
            <a:r>
              <a:rPr lang="en-US" sz="3600" b="1">
                <a:latin typeface="Calibri" charset="0"/>
              </a:rPr>
              <a:t>Ensemble Kalman Filter (EnKF):</a:t>
            </a:r>
          </a:p>
        </p:txBody>
      </p:sp>
      <p:sp>
        <p:nvSpPr>
          <p:cNvPr id="16388" name="Text Box 5"/>
          <p:cNvSpPr txBox="1">
            <a:spLocks noChangeArrowheads="1"/>
          </p:cNvSpPr>
          <p:nvPr/>
        </p:nvSpPr>
        <p:spPr bwMode="auto">
          <a:xfrm>
            <a:off x="1003300" y="4246563"/>
            <a:ext cx="1352550" cy="1649412"/>
          </a:xfrm>
          <a:prstGeom prst="rect">
            <a:avLst/>
          </a:prstGeom>
          <a:solidFill>
            <a:srgbClr val="0000FF">
              <a:alpha val="30196"/>
            </a:srgbClr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120000"/>
            </a:pPr>
            <a:r>
              <a:rPr lang="en-US" sz="1200">
                <a:latin typeface="Tahoma" charset="0"/>
              </a:rPr>
              <a:t>Ensemble</a:t>
            </a:r>
          </a:p>
          <a:p>
            <a:pPr algn="ctr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120000"/>
            </a:pPr>
            <a:r>
              <a:rPr lang="en-US" sz="1200">
                <a:latin typeface="Tahoma" charset="0"/>
              </a:rPr>
              <a:t>From previous</a:t>
            </a:r>
          </a:p>
          <a:p>
            <a:pPr algn="ctr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120000"/>
            </a:pPr>
            <a:r>
              <a:rPr lang="en-US" sz="1200">
                <a:latin typeface="Tahoma" charset="0"/>
              </a:rPr>
              <a:t>Model run</a:t>
            </a:r>
          </a:p>
          <a:p>
            <a:pPr algn="ctr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120000"/>
            </a:pPr>
            <a:endParaRPr lang="en-US" sz="1200">
              <a:latin typeface="Tahoma" charset="0"/>
            </a:endParaRPr>
          </a:p>
          <a:p>
            <a:pPr algn="ctr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120000"/>
            </a:pPr>
            <a:r>
              <a:rPr lang="en-US" sz="1200">
                <a:latin typeface="Tahoma" charset="0"/>
              </a:rPr>
              <a:t>x</a:t>
            </a:r>
            <a:r>
              <a:rPr lang="en-US" sz="1200" baseline="-25000">
                <a:latin typeface="Tahoma" charset="0"/>
              </a:rPr>
              <a:t>1</a:t>
            </a:r>
            <a:r>
              <a:rPr lang="en-US" sz="1200" baseline="30000">
                <a:latin typeface="Tahoma" charset="0"/>
              </a:rPr>
              <a:t>f</a:t>
            </a:r>
          </a:p>
          <a:p>
            <a:pPr algn="ctr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120000"/>
            </a:pPr>
            <a:r>
              <a:rPr lang="en-US" sz="1200" baseline="30000">
                <a:latin typeface="Tahoma" charset="0"/>
              </a:rPr>
              <a:t>.</a:t>
            </a:r>
          </a:p>
          <a:p>
            <a:pPr algn="ctr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120000"/>
            </a:pPr>
            <a:r>
              <a:rPr lang="en-US" sz="1200" baseline="30000">
                <a:latin typeface="Tahoma" charset="0"/>
              </a:rPr>
              <a:t>.</a:t>
            </a:r>
          </a:p>
          <a:p>
            <a:pPr algn="ctr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120000"/>
            </a:pPr>
            <a:r>
              <a:rPr lang="en-US" sz="1200" baseline="30000">
                <a:latin typeface="Tahoma" charset="0"/>
              </a:rPr>
              <a:t>.</a:t>
            </a:r>
          </a:p>
          <a:p>
            <a:pPr algn="ctr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120000"/>
            </a:pPr>
            <a:r>
              <a:rPr lang="en-US" sz="1200">
                <a:latin typeface="Tahoma" charset="0"/>
              </a:rPr>
              <a:t>x</a:t>
            </a:r>
            <a:r>
              <a:rPr lang="en-US" sz="1200" baseline="-25000">
                <a:latin typeface="Tahoma" charset="0"/>
              </a:rPr>
              <a:t>N</a:t>
            </a:r>
            <a:r>
              <a:rPr lang="en-US" sz="1200" baseline="30000">
                <a:latin typeface="Tahoma" charset="0"/>
              </a:rPr>
              <a:t>f</a:t>
            </a:r>
          </a:p>
          <a:p>
            <a:pPr algn="ctr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120000"/>
            </a:pPr>
            <a:endParaRPr lang="en-US" sz="1200" baseline="30000">
              <a:latin typeface="Tahoma" charset="0"/>
            </a:endParaRPr>
          </a:p>
        </p:txBody>
      </p:sp>
      <p:sp>
        <p:nvSpPr>
          <p:cNvPr id="16389" name="Text Box 6"/>
          <p:cNvSpPr txBox="1">
            <a:spLocks noChangeArrowheads="1"/>
          </p:cNvSpPr>
          <p:nvPr/>
        </p:nvSpPr>
        <p:spPr bwMode="auto">
          <a:xfrm>
            <a:off x="5246688" y="4156075"/>
            <a:ext cx="1352550" cy="1831975"/>
          </a:xfrm>
          <a:prstGeom prst="rect">
            <a:avLst/>
          </a:prstGeom>
          <a:solidFill>
            <a:srgbClr val="FF0000">
              <a:alpha val="30196"/>
            </a:srgbClr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120000"/>
            </a:pPr>
            <a:r>
              <a:rPr lang="en-US" sz="1200">
                <a:latin typeface="Tahoma" charset="0"/>
              </a:rPr>
              <a:t>Updated</a:t>
            </a:r>
          </a:p>
          <a:p>
            <a:pPr algn="ctr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120000"/>
            </a:pPr>
            <a:r>
              <a:rPr lang="en-US" sz="1200">
                <a:latin typeface="Tahoma" charset="0"/>
              </a:rPr>
              <a:t>Ensemble</a:t>
            </a:r>
          </a:p>
          <a:p>
            <a:pPr algn="ctr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120000"/>
            </a:pPr>
            <a:r>
              <a:rPr lang="en-US" sz="1200">
                <a:latin typeface="Tahoma" charset="0"/>
              </a:rPr>
              <a:t>(Analysis)</a:t>
            </a:r>
          </a:p>
          <a:p>
            <a:pPr algn="ctr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120000"/>
            </a:pPr>
            <a:endParaRPr lang="en-US" sz="1200">
              <a:latin typeface="Tahoma" charset="0"/>
            </a:endParaRPr>
          </a:p>
          <a:p>
            <a:pPr algn="ctr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120000"/>
            </a:pPr>
            <a:endParaRPr lang="en-US" sz="1200">
              <a:latin typeface="Tahoma" charset="0"/>
            </a:endParaRPr>
          </a:p>
          <a:p>
            <a:pPr algn="ctr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120000"/>
            </a:pPr>
            <a:r>
              <a:rPr lang="en-US" sz="1200">
                <a:latin typeface="Tahoma" charset="0"/>
              </a:rPr>
              <a:t>x</a:t>
            </a:r>
            <a:r>
              <a:rPr lang="en-US" sz="1200" baseline="-25000">
                <a:latin typeface="Tahoma" charset="0"/>
              </a:rPr>
              <a:t>1</a:t>
            </a:r>
            <a:r>
              <a:rPr lang="en-US" sz="1200" baseline="30000">
                <a:latin typeface="Tahoma" charset="0"/>
              </a:rPr>
              <a:t>a</a:t>
            </a:r>
          </a:p>
          <a:p>
            <a:pPr algn="ctr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120000"/>
            </a:pPr>
            <a:r>
              <a:rPr lang="en-US" sz="1200" baseline="30000">
                <a:latin typeface="Tahoma" charset="0"/>
              </a:rPr>
              <a:t>.</a:t>
            </a:r>
          </a:p>
          <a:p>
            <a:pPr algn="ctr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120000"/>
            </a:pPr>
            <a:r>
              <a:rPr lang="en-US" sz="1200" baseline="30000">
                <a:latin typeface="Tahoma" charset="0"/>
              </a:rPr>
              <a:t>.</a:t>
            </a:r>
          </a:p>
          <a:p>
            <a:pPr algn="ctr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120000"/>
            </a:pPr>
            <a:r>
              <a:rPr lang="en-US" sz="1200" baseline="30000">
                <a:latin typeface="Tahoma" charset="0"/>
              </a:rPr>
              <a:t>.</a:t>
            </a:r>
          </a:p>
          <a:p>
            <a:pPr algn="ctr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120000"/>
            </a:pPr>
            <a:r>
              <a:rPr lang="en-US" sz="1200">
                <a:latin typeface="Tahoma" charset="0"/>
              </a:rPr>
              <a:t>x</a:t>
            </a:r>
            <a:r>
              <a:rPr lang="en-US" sz="1200" baseline="-25000">
                <a:latin typeface="Tahoma" charset="0"/>
              </a:rPr>
              <a:t>N</a:t>
            </a:r>
            <a:r>
              <a:rPr lang="en-US" sz="1200" baseline="30000">
                <a:latin typeface="Tahoma" charset="0"/>
              </a:rPr>
              <a:t>a</a:t>
            </a:r>
          </a:p>
          <a:p>
            <a:pPr algn="ctr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120000"/>
            </a:pPr>
            <a:endParaRPr lang="en-US" sz="1200" baseline="30000">
              <a:latin typeface="Tahoma" charset="0"/>
            </a:endParaRPr>
          </a:p>
        </p:txBody>
      </p:sp>
      <p:sp>
        <p:nvSpPr>
          <p:cNvPr id="16390" name="Text Box 7"/>
          <p:cNvSpPr txBox="1">
            <a:spLocks noChangeArrowheads="1"/>
          </p:cNvSpPr>
          <p:nvPr/>
        </p:nvSpPr>
        <p:spPr bwMode="auto">
          <a:xfrm>
            <a:off x="3127375" y="4556125"/>
            <a:ext cx="1352550" cy="1031875"/>
          </a:xfrm>
          <a:prstGeom prst="rect">
            <a:avLst/>
          </a:prstGeom>
          <a:solidFill>
            <a:srgbClr val="FF00FF">
              <a:alpha val="30196"/>
            </a:srgbClr>
          </a:solidFill>
          <a:ln w="9525">
            <a:solidFill>
              <a:srgbClr val="FF00FF"/>
            </a:solidFill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pPr algn="ctr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120000"/>
            </a:pPr>
            <a:r>
              <a:rPr lang="en-US" sz="1200">
                <a:latin typeface="Tahoma" charset="0"/>
              </a:rPr>
              <a:t>EnKF</a:t>
            </a:r>
          </a:p>
          <a:p>
            <a:pPr algn="ctr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120000"/>
            </a:pPr>
            <a:r>
              <a:rPr lang="en-US" sz="1200">
                <a:latin typeface="Tahoma" charset="0"/>
              </a:rPr>
              <a:t>Filter</a:t>
            </a:r>
            <a:endParaRPr lang="en-US" sz="1200" baseline="30000">
              <a:latin typeface="Tahoma" charset="0"/>
            </a:endParaRPr>
          </a:p>
        </p:txBody>
      </p:sp>
      <p:sp>
        <p:nvSpPr>
          <p:cNvPr id="16391" name="AutoShape 8"/>
          <p:cNvSpPr>
            <a:spLocks noChangeArrowheads="1"/>
          </p:cNvSpPr>
          <p:nvPr/>
        </p:nvSpPr>
        <p:spPr bwMode="auto">
          <a:xfrm>
            <a:off x="2382838" y="4867275"/>
            <a:ext cx="736600" cy="301625"/>
          </a:xfrm>
          <a:prstGeom prst="notchedRightArrow">
            <a:avLst>
              <a:gd name="adj1" fmla="val 50000"/>
              <a:gd name="adj2" fmla="val 61053"/>
            </a:avLst>
          </a:prstGeom>
          <a:solidFill>
            <a:srgbClr val="0000FF">
              <a:alpha val="30196"/>
            </a:srgbClr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6392" name="AutoShape 9"/>
          <p:cNvSpPr>
            <a:spLocks noChangeArrowheads="1"/>
          </p:cNvSpPr>
          <p:nvPr/>
        </p:nvSpPr>
        <p:spPr bwMode="auto">
          <a:xfrm>
            <a:off x="4498975" y="4867275"/>
            <a:ext cx="736600" cy="301625"/>
          </a:xfrm>
          <a:prstGeom prst="notchedRightArrow">
            <a:avLst>
              <a:gd name="adj1" fmla="val 50000"/>
              <a:gd name="adj2" fmla="val 61053"/>
            </a:avLst>
          </a:prstGeom>
          <a:solidFill>
            <a:srgbClr val="FF00FF">
              <a:alpha val="30196"/>
            </a:srgbClr>
          </a:solidFill>
          <a:ln w="9525">
            <a:solidFill>
              <a:srgbClr val="FF00FF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6393" name="AutoShape 10"/>
          <p:cNvSpPr>
            <a:spLocks noChangeArrowheads="1"/>
          </p:cNvSpPr>
          <p:nvPr/>
        </p:nvSpPr>
        <p:spPr bwMode="auto">
          <a:xfrm rot="5400000">
            <a:off x="3526631" y="4123532"/>
            <a:ext cx="554037" cy="298450"/>
          </a:xfrm>
          <a:prstGeom prst="notchedRightArrow">
            <a:avLst>
              <a:gd name="adj1" fmla="val 50000"/>
              <a:gd name="adj2" fmla="val 46410"/>
            </a:avLst>
          </a:prstGeom>
          <a:solidFill>
            <a:srgbClr val="FF6600">
              <a:alpha val="30196"/>
            </a:srgbClr>
          </a:solidFill>
          <a:ln w="9525">
            <a:solidFill>
              <a:srgbClr val="FF66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6394" name="Text Box 11"/>
          <p:cNvSpPr txBox="1">
            <a:spLocks noChangeArrowheads="1"/>
          </p:cNvSpPr>
          <p:nvPr/>
        </p:nvSpPr>
        <p:spPr bwMode="auto">
          <a:xfrm>
            <a:off x="3151188" y="3408363"/>
            <a:ext cx="1304925" cy="558800"/>
          </a:xfrm>
          <a:prstGeom prst="rect">
            <a:avLst/>
          </a:prstGeom>
          <a:solidFill>
            <a:srgbClr val="FF6600">
              <a:alpha val="30196"/>
            </a:srgbClr>
          </a:solidFill>
          <a:ln w="9525">
            <a:solidFill>
              <a:srgbClr val="FF6600"/>
            </a:solidFill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pPr algn="ctr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120000"/>
            </a:pPr>
            <a:r>
              <a:rPr lang="en-US" sz="1200">
                <a:latin typeface="Tahoma" charset="0"/>
              </a:rPr>
              <a:t>Observations</a:t>
            </a:r>
          </a:p>
          <a:p>
            <a:pPr algn="ctr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120000"/>
            </a:pPr>
            <a:r>
              <a:rPr lang="en-US" sz="1200">
                <a:latin typeface="Tahoma" charset="0"/>
              </a:rPr>
              <a:t>y</a:t>
            </a:r>
            <a:r>
              <a:rPr lang="en-US" sz="1200" baseline="30000">
                <a:latin typeface="Tahoma" charset="0"/>
              </a:rPr>
              <a:t>0</a:t>
            </a:r>
            <a:endParaRPr lang="en-US" sz="1200">
              <a:latin typeface="Tahoma" charset="0"/>
            </a:endParaRPr>
          </a:p>
        </p:txBody>
      </p:sp>
      <p:sp>
        <p:nvSpPr>
          <p:cNvPr id="16395" name="AutoShape 12"/>
          <p:cNvSpPr>
            <a:spLocks noChangeArrowheads="1"/>
          </p:cNvSpPr>
          <p:nvPr/>
        </p:nvSpPr>
        <p:spPr bwMode="auto">
          <a:xfrm>
            <a:off x="6615113" y="4867275"/>
            <a:ext cx="736600" cy="301625"/>
          </a:xfrm>
          <a:prstGeom prst="notchedRightArrow">
            <a:avLst>
              <a:gd name="adj1" fmla="val 50000"/>
              <a:gd name="adj2" fmla="val 61053"/>
            </a:avLst>
          </a:prstGeom>
          <a:solidFill>
            <a:srgbClr val="FF0000">
              <a:alpha val="30196"/>
            </a:srgbClr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6396" name="Text Box 13"/>
          <p:cNvSpPr txBox="1">
            <a:spLocks noChangeArrowheads="1"/>
          </p:cNvSpPr>
          <p:nvPr/>
        </p:nvSpPr>
        <p:spPr bwMode="auto">
          <a:xfrm>
            <a:off x="7364413" y="4556125"/>
            <a:ext cx="1352550" cy="1031875"/>
          </a:xfrm>
          <a:prstGeom prst="rect">
            <a:avLst/>
          </a:prstGeom>
          <a:solidFill>
            <a:srgbClr val="008000">
              <a:alpha val="30196"/>
            </a:srgbClr>
          </a:solidFill>
          <a:ln w="9525">
            <a:solidFill>
              <a:srgbClr val="008000"/>
            </a:solidFill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pPr algn="ctr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120000"/>
            </a:pPr>
            <a:r>
              <a:rPr lang="en-US" sz="1200">
                <a:latin typeface="Tahoma" charset="0"/>
              </a:rPr>
              <a:t>Forecast</a:t>
            </a:r>
          </a:p>
          <a:p>
            <a:pPr algn="ctr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120000"/>
            </a:pPr>
            <a:r>
              <a:rPr lang="en-US" sz="1200">
                <a:latin typeface="Tahoma" charset="0"/>
              </a:rPr>
              <a:t>(Model)</a:t>
            </a:r>
            <a:endParaRPr lang="en-US" sz="1200" baseline="30000">
              <a:latin typeface="Tahoma" charset="0"/>
            </a:endParaRPr>
          </a:p>
        </p:txBody>
      </p:sp>
      <p:sp>
        <p:nvSpPr>
          <p:cNvPr id="16397" name="AutoShape 14"/>
          <p:cNvSpPr>
            <a:spLocks noChangeArrowheads="1"/>
          </p:cNvSpPr>
          <p:nvPr/>
        </p:nvSpPr>
        <p:spPr bwMode="auto">
          <a:xfrm rot="5400000">
            <a:off x="7661276" y="5857875"/>
            <a:ext cx="800100" cy="301625"/>
          </a:xfrm>
          <a:prstGeom prst="notchedRightArrow">
            <a:avLst>
              <a:gd name="adj1" fmla="val 50000"/>
              <a:gd name="adj2" fmla="val 66316"/>
            </a:avLst>
          </a:prstGeom>
          <a:solidFill>
            <a:srgbClr val="008000">
              <a:alpha val="30196"/>
            </a:srgbClr>
          </a:solidFill>
          <a:ln w="9525">
            <a:solidFill>
              <a:srgbClr val="008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6398" name="AutoShape 15"/>
          <p:cNvSpPr>
            <a:spLocks noChangeArrowheads="1"/>
          </p:cNvSpPr>
          <p:nvPr/>
        </p:nvSpPr>
        <p:spPr bwMode="auto">
          <a:xfrm flipH="1">
            <a:off x="1785938" y="6315075"/>
            <a:ext cx="6227762" cy="301625"/>
          </a:xfrm>
          <a:prstGeom prst="notchedRightArrow">
            <a:avLst>
              <a:gd name="adj1" fmla="val 40315"/>
              <a:gd name="adj2" fmla="val 94825"/>
            </a:avLst>
          </a:prstGeom>
          <a:gradFill rotWithShape="1">
            <a:gsLst>
              <a:gs pos="0">
                <a:srgbClr val="008000">
                  <a:alpha val="29999"/>
                </a:srgbClr>
              </a:gs>
              <a:gs pos="100000">
                <a:srgbClr val="0000FF">
                  <a:alpha val="29999"/>
                </a:srgbClr>
              </a:gs>
            </a:gsLst>
            <a:lin ang="0" scaled="1"/>
          </a:gra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6399" name="AutoShape 16"/>
          <p:cNvSpPr>
            <a:spLocks noChangeArrowheads="1"/>
          </p:cNvSpPr>
          <p:nvPr/>
        </p:nvSpPr>
        <p:spPr bwMode="auto">
          <a:xfrm rot="16200000" flipV="1">
            <a:off x="1493838" y="6022975"/>
            <a:ext cx="469900" cy="301625"/>
          </a:xfrm>
          <a:prstGeom prst="notchedRightArrow">
            <a:avLst>
              <a:gd name="adj1" fmla="val 50000"/>
              <a:gd name="adj2" fmla="val 38947"/>
            </a:avLst>
          </a:prstGeom>
          <a:solidFill>
            <a:srgbClr val="0000FF">
              <a:alpha val="30196"/>
            </a:srgbClr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180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5257800"/>
          </a:xfrm>
        </p:spPr>
        <p:txBody>
          <a:bodyPr/>
          <a:lstStyle/>
          <a:p>
            <a:r>
              <a:rPr lang="en-US" b="1" smtClean="0">
                <a:solidFill>
                  <a:schemeClr val="folHlink"/>
                </a:solidFill>
              </a:rPr>
              <a:t>Forecast model:</a:t>
            </a:r>
          </a:p>
          <a:p>
            <a:pPr lvl="1"/>
            <a:r>
              <a:rPr lang="en-US" smtClean="0">
                <a:solidFill>
                  <a:schemeClr val="folHlink"/>
                </a:solidFill>
              </a:rPr>
              <a:t>Experimental Hurricane WRF (HWRF-X)</a:t>
            </a:r>
          </a:p>
          <a:p>
            <a:pPr lvl="1"/>
            <a:r>
              <a:rPr lang="en-US" smtClean="0">
                <a:solidFill>
                  <a:schemeClr val="folHlink"/>
                </a:solidFill>
              </a:rPr>
              <a:t>2 nested domains (9/3 km horizontal resolution, 42 vert. levels)</a:t>
            </a:r>
          </a:p>
          <a:p>
            <a:pPr lvl="1"/>
            <a:r>
              <a:rPr lang="en-US" smtClean="0">
                <a:solidFill>
                  <a:schemeClr val="folHlink"/>
                </a:solidFill>
              </a:rPr>
              <a:t>Static inner nest to accommodate covariance computations</a:t>
            </a:r>
          </a:p>
          <a:p>
            <a:pPr lvl="1"/>
            <a:r>
              <a:rPr lang="en-US" smtClean="0">
                <a:solidFill>
                  <a:schemeClr val="folHlink"/>
                </a:solidFill>
              </a:rPr>
              <a:t>Ferrier microphysics, explicit convection on inner nest</a:t>
            </a:r>
          </a:p>
          <a:p>
            <a:r>
              <a:rPr lang="en-US" b="1" smtClean="0">
                <a:solidFill>
                  <a:schemeClr val="hlink"/>
                </a:solidFill>
              </a:rPr>
              <a:t>Ensemble system:</a:t>
            </a:r>
          </a:p>
          <a:p>
            <a:pPr lvl="1"/>
            <a:r>
              <a:rPr lang="en-US" smtClean="0">
                <a:solidFill>
                  <a:schemeClr val="hlink"/>
                </a:solidFill>
              </a:rPr>
              <a:t>Currently initialized from GFS ensemble member analyses</a:t>
            </a:r>
          </a:p>
          <a:p>
            <a:pPr lvl="1"/>
            <a:r>
              <a:rPr lang="en-US" smtClean="0">
                <a:solidFill>
                  <a:schemeClr val="hlink"/>
                </a:solidFill>
              </a:rPr>
              <a:t>30 ensemble members</a:t>
            </a:r>
          </a:p>
          <a:p>
            <a:r>
              <a:rPr lang="en-US" b="1" smtClean="0">
                <a:solidFill>
                  <a:srgbClr val="006600"/>
                </a:solidFill>
              </a:rPr>
              <a:t>Data assimilation:</a:t>
            </a:r>
          </a:p>
          <a:p>
            <a:pPr lvl="1"/>
            <a:r>
              <a:rPr lang="en-US" smtClean="0">
                <a:solidFill>
                  <a:srgbClr val="006600"/>
                </a:solidFill>
              </a:rPr>
              <a:t>Square-root EnKF filter (Whitaker and Hamill 2002)</a:t>
            </a:r>
          </a:p>
          <a:p>
            <a:pPr lvl="1"/>
            <a:r>
              <a:rPr lang="en-US" smtClean="0">
                <a:solidFill>
                  <a:srgbClr val="006600"/>
                </a:solidFill>
              </a:rPr>
              <a:t>Covariance localization (Gaspari and Cohn 1999)</a:t>
            </a:r>
          </a:p>
          <a:p>
            <a:pPr lvl="1"/>
            <a:r>
              <a:rPr lang="en-US" smtClean="0">
                <a:solidFill>
                  <a:srgbClr val="006600"/>
                </a:solidFill>
              </a:rPr>
              <a:t>Assimilates inner-core NOAA P-3 aircraft data on the inner nest</a:t>
            </a:r>
          </a:p>
          <a:p>
            <a:pPr lvl="1"/>
            <a:endParaRPr lang="en-US" smtClean="0">
              <a:solidFill>
                <a:schemeClr val="accent1"/>
              </a:solidFill>
            </a:endParaRPr>
          </a:p>
          <a:p>
            <a:pPr lvl="1"/>
            <a:endParaRPr lang="en-US" smtClean="0"/>
          </a:p>
        </p:txBody>
      </p:sp>
      <p:sp>
        <p:nvSpPr>
          <p:cNvPr id="17411" name="Title 1"/>
          <p:cNvSpPr>
            <a:spLocks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pPr algn="ctr"/>
            <a:r>
              <a:rPr lang="en-US" sz="3600" b="1">
                <a:latin typeface="Calibri" charset="0"/>
              </a:rPr>
              <a:t>The EnKF System at NOAA/HRD: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z="3600" b="1" smtClean="0"/>
              <a:t>Simulation of Aircraft Dropwindsonde</a:t>
            </a:r>
            <a:br>
              <a:rPr lang="en-US" sz="3600" b="1" smtClean="0"/>
            </a:br>
            <a:r>
              <a:rPr lang="en-US" sz="3600" b="1" smtClean="0"/>
              <a:t>Observations:</a:t>
            </a:r>
          </a:p>
        </p:txBody>
      </p:sp>
      <p:grpSp>
        <p:nvGrpSpPr>
          <p:cNvPr id="18435" name="Group 52"/>
          <p:cNvGrpSpPr>
            <a:grpSpLocks/>
          </p:cNvGrpSpPr>
          <p:nvPr/>
        </p:nvGrpSpPr>
        <p:grpSpPr bwMode="auto">
          <a:xfrm>
            <a:off x="642938" y="1892300"/>
            <a:ext cx="2741612" cy="2741613"/>
            <a:chOff x="405" y="1232"/>
            <a:chExt cx="1727" cy="1727"/>
          </a:xfrm>
        </p:grpSpPr>
        <p:sp>
          <p:nvSpPr>
            <p:cNvPr id="18446" name="Rectangle 30"/>
            <p:cNvSpPr>
              <a:spLocks noChangeArrowheads="1"/>
            </p:cNvSpPr>
            <p:nvPr/>
          </p:nvSpPr>
          <p:spPr bwMode="auto">
            <a:xfrm>
              <a:off x="405" y="1232"/>
              <a:ext cx="1727" cy="1727"/>
            </a:xfrm>
            <a:prstGeom prst="rect">
              <a:avLst/>
            </a:prstGeom>
            <a:solidFill>
              <a:srgbClr val="E9FFBD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8447" name="Oval 31"/>
            <p:cNvSpPr>
              <a:spLocks noChangeArrowheads="1"/>
            </p:cNvSpPr>
            <p:nvPr/>
          </p:nvSpPr>
          <p:spPr bwMode="auto">
            <a:xfrm rot="293455">
              <a:off x="630" y="1477"/>
              <a:ext cx="1292" cy="1274"/>
            </a:xfrm>
            <a:prstGeom prst="ellipse">
              <a:avLst/>
            </a:prstGeom>
            <a:solidFill>
              <a:srgbClr val="FFFEBE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8448" name="Oval 32"/>
            <p:cNvSpPr>
              <a:spLocks noChangeAspect="1" noChangeArrowheads="1"/>
            </p:cNvSpPr>
            <p:nvPr/>
          </p:nvSpPr>
          <p:spPr bwMode="auto">
            <a:xfrm rot="293455">
              <a:off x="790" y="1645"/>
              <a:ext cx="971" cy="958"/>
            </a:xfrm>
            <a:prstGeom prst="ellipse">
              <a:avLst/>
            </a:prstGeom>
            <a:solidFill>
              <a:srgbClr val="FFE1BF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8449" name="Oval 33"/>
            <p:cNvSpPr>
              <a:spLocks noChangeAspect="1" noChangeArrowheads="1"/>
            </p:cNvSpPr>
            <p:nvPr/>
          </p:nvSpPr>
          <p:spPr bwMode="auto">
            <a:xfrm rot="923099">
              <a:off x="914" y="1733"/>
              <a:ext cx="719" cy="767"/>
            </a:xfrm>
            <a:prstGeom prst="ellipse">
              <a:avLst/>
            </a:prstGeom>
            <a:solidFill>
              <a:srgbClr val="FFBFC4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8450" name="Oval 34"/>
            <p:cNvSpPr>
              <a:spLocks noChangeAspect="1" noChangeArrowheads="1"/>
            </p:cNvSpPr>
            <p:nvPr/>
          </p:nvSpPr>
          <p:spPr bwMode="auto">
            <a:xfrm rot="1529213">
              <a:off x="1027" y="1855"/>
              <a:ext cx="489" cy="522"/>
            </a:xfrm>
            <a:prstGeom prst="ellipse">
              <a:avLst/>
            </a:prstGeom>
            <a:solidFill>
              <a:srgbClr val="F1BFFF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8451" name="Oval 35"/>
            <p:cNvSpPr>
              <a:spLocks noChangeAspect="1" noChangeArrowheads="1"/>
            </p:cNvSpPr>
            <p:nvPr/>
          </p:nvSpPr>
          <p:spPr bwMode="auto">
            <a:xfrm rot="644599">
              <a:off x="1121" y="1962"/>
              <a:ext cx="294" cy="314"/>
            </a:xfrm>
            <a:prstGeom prst="ellipse">
              <a:avLst/>
            </a:prstGeom>
            <a:solidFill>
              <a:srgbClr val="C4BFFF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8452" name="Oval 36"/>
            <p:cNvSpPr>
              <a:spLocks noChangeArrowheads="1"/>
            </p:cNvSpPr>
            <p:nvPr/>
          </p:nvSpPr>
          <p:spPr bwMode="auto">
            <a:xfrm>
              <a:off x="705" y="2072"/>
              <a:ext cx="88" cy="8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8453" name="Oval 38"/>
            <p:cNvSpPr>
              <a:spLocks noChangeArrowheads="1"/>
            </p:cNvSpPr>
            <p:nvPr/>
          </p:nvSpPr>
          <p:spPr bwMode="auto">
            <a:xfrm>
              <a:off x="952" y="2072"/>
              <a:ext cx="88" cy="8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8454" name="Oval 39"/>
            <p:cNvSpPr>
              <a:spLocks noChangeArrowheads="1"/>
            </p:cNvSpPr>
            <p:nvPr/>
          </p:nvSpPr>
          <p:spPr bwMode="auto">
            <a:xfrm>
              <a:off x="1199" y="2072"/>
              <a:ext cx="88" cy="8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8455" name="Oval 40"/>
            <p:cNvSpPr>
              <a:spLocks noChangeArrowheads="1"/>
            </p:cNvSpPr>
            <p:nvPr/>
          </p:nvSpPr>
          <p:spPr bwMode="auto">
            <a:xfrm>
              <a:off x="1436" y="2072"/>
              <a:ext cx="88" cy="8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8456" name="Oval 41"/>
            <p:cNvSpPr>
              <a:spLocks noChangeArrowheads="1"/>
            </p:cNvSpPr>
            <p:nvPr/>
          </p:nvSpPr>
          <p:spPr bwMode="auto">
            <a:xfrm>
              <a:off x="1673" y="2072"/>
              <a:ext cx="88" cy="8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8457" name="Line 42"/>
            <p:cNvSpPr>
              <a:spLocks noChangeShapeType="1"/>
            </p:cNvSpPr>
            <p:nvPr/>
          </p:nvSpPr>
          <p:spPr bwMode="auto">
            <a:xfrm>
              <a:off x="511" y="2112"/>
              <a:ext cx="1552" cy="0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 type="diamond" w="lg" len="med"/>
              <a:tailEnd type="triangle" w="lg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8436" name="Rectangle 44"/>
          <p:cNvSpPr>
            <a:spLocks/>
          </p:cNvSpPr>
          <p:nvPr/>
        </p:nvSpPr>
        <p:spPr bwMode="auto">
          <a:xfrm>
            <a:off x="3675063" y="1881188"/>
            <a:ext cx="5468937" cy="281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</a:pPr>
            <a:r>
              <a:rPr lang="en-US" sz="2000">
                <a:latin typeface="Calibri" charset="0"/>
              </a:rPr>
              <a:t>One complete leg per assimilation cycle</a:t>
            </a: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</a:pPr>
            <a:r>
              <a:rPr lang="en-US" sz="2000">
                <a:latin typeface="Calibri" charset="0"/>
              </a:rPr>
              <a:t>Total leg length = 500 km</a:t>
            </a: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</a:pPr>
            <a:r>
              <a:rPr lang="en-US" sz="2000">
                <a:latin typeface="Calibri" charset="0"/>
              </a:rPr>
              <a:t>Drop release points determined based on starting point, track direction, release point resolution</a:t>
            </a: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</a:pPr>
            <a:r>
              <a:rPr lang="en-US" sz="2000">
                <a:latin typeface="Calibri" charset="0"/>
              </a:rPr>
              <a:t>Release point resolution = 25 km</a:t>
            </a:r>
            <a:br>
              <a:rPr lang="en-US" sz="2000">
                <a:latin typeface="Calibri" charset="0"/>
              </a:rPr>
            </a:br>
            <a:r>
              <a:rPr lang="en-US" sz="2000">
                <a:latin typeface="Calibri" charset="0"/>
              </a:rPr>
              <a:t>(i.e., 20 release points per leg)</a:t>
            </a: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</a:pPr>
            <a:r>
              <a:rPr lang="en-US" sz="2000">
                <a:latin typeface="Calibri" charset="0"/>
              </a:rPr>
              <a:t>Track direction rotated by 50° between legs</a:t>
            </a:r>
          </a:p>
        </p:txBody>
      </p:sp>
      <p:pic>
        <p:nvPicPr>
          <p:cNvPr id="18437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16263" y="4927600"/>
            <a:ext cx="1204912" cy="4492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18438" name="Line 47"/>
          <p:cNvSpPr>
            <a:spLocks noChangeShapeType="1"/>
          </p:cNvSpPr>
          <p:nvPr/>
        </p:nvSpPr>
        <p:spPr bwMode="auto">
          <a:xfrm>
            <a:off x="4413250" y="5199063"/>
            <a:ext cx="1504950" cy="0"/>
          </a:xfrm>
          <a:prstGeom prst="line">
            <a:avLst/>
          </a:prstGeom>
          <a:noFill/>
          <a:ln w="34925">
            <a:solidFill>
              <a:srgbClr val="333333"/>
            </a:solidFill>
            <a:prstDash val="sysDot"/>
            <a:round/>
            <a:headEnd/>
            <a:tailEnd type="triangle" w="lg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439" name="Line 48"/>
          <p:cNvSpPr>
            <a:spLocks noChangeShapeType="1"/>
          </p:cNvSpPr>
          <p:nvPr/>
        </p:nvSpPr>
        <p:spPr bwMode="auto">
          <a:xfrm>
            <a:off x="1482725" y="5199063"/>
            <a:ext cx="1504950" cy="0"/>
          </a:xfrm>
          <a:prstGeom prst="line">
            <a:avLst/>
          </a:prstGeom>
          <a:noFill/>
          <a:ln w="34925">
            <a:solidFill>
              <a:srgbClr val="333333"/>
            </a:solidFill>
            <a:prstDash val="sysDot"/>
            <a:round/>
            <a:headEnd type="diamond" w="lg" len="med"/>
            <a:tailEnd type="none" w="lg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440" name="Rectangle 49"/>
          <p:cNvSpPr>
            <a:spLocks noChangeArrowheads="1"/>
          </p:cNvSpPr>
          <p:nvPr/>
        </p:nvSpPr>
        <p:spPr bwMode="auto">
          <a:xfrm>
            <a:off x="6013450" y="5010150"/>
            <a:ext cx="23955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defTabSz="914400"/>
            <a:r>
              <a:rPr lang="en-US" sz="1800">
                <a:latin typeface="Calibri" charset="0"/>
              </a:rPr>
              <a:t>Flight altitude = 700 mb</a:t>
            </a:r>
          </a:p>
        </p:txBody>
      </p:sp>
      <p:pic>
        <p:nvPicPr>
          <p:cNvPr id="18441" name="Picture 50" descr="MCTN00711_0000[1]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11575" y="5892800"/>
            <a:ext cx="630238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42" name="AutoShape 51"/>
          <p:cNvSpPr>
            <a:spLocks noChangeArrowheads="1"/>
          </p:cNvSpPr>
          <p:nvPr/>
        </p:nvSpPr>
        <p:spPr bwMode="auto">
          <a:xfrm rot="4770535" flipV="1">
            <a:off x="3317875" y="5467351"/>
            <a:ext cx="623887" cy="347662"/>
          </a:xfrm>
          <a:custGeom>
            <a:avLst/>
            <a:gdLst>
              <a:gd name="T0" fmla="*/ 283400872 w 21600"/>
              <a:gd name="T1" fmla="*/ 175135 h 21600"/>
              <a:gd name="T2" fmla="*/ 50530630 w 21600"/>
              <a:gd name="T3" fmla="*/ 25031020 h 21600"/>
              <a:gd name="T4" fmla="*/ 279690073 w 21600"/>
              <a:gd name="T5" fmla="*/ 7347048 h 21600"/>
              <a:gd name="T6" fmla="*/ 568463623 w 21600"/>
              <a:gd name="T7" fmla="*/ 27028403 h 21600"/>
              <a:gd name="T8" fmla="*/ 514560046 w 21600"/>
              <a:gd name="T9" fmla="*/ 45858984 h 21600"/>
              <a:gd name="T10" fmla="*/ 405763454 w 21600"/>
              <a:gd name="T11" fmla="*/ 36531116 h 216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3163 w 21600"/>
              <a:gd name="T19" fmla="*/ 3163 h 21600"/>
              <a:gd name="T20" fmla="*/ 18437 w 21600"/>
              <a:gd name="T21" fmla="*/ 18437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9397" y="7898"/>
                </a:moveTo>
                <a:cubicBezTo>
                  <a:pt x="18152" y="4209"/>
                  <a:pt x="14693" y="1726"/>
                  <a:pt x="10800" y="1726"/>
                </a:cubicBezTo>
                <a:cubicBezTo>
                  <a:pt x="7493" y="1725"/>
                  <a:pt x="4449" y="3524"/>
                  <a:pt x="2853" y="6419"/>
                </a:cubicBezTo>
                <a:lnTo>
                  <a:pt x="1341" y="5586"/>
                </a:lnTo>
                <a:cubicBezTo>
                  <a:pt x="3241" y="2140"/>
                  <a:pt x="6864" y="-1"/>
                  <a:pt x="10800" y="0"/>
                </a:cubicBezTo>
                <a:cubicBezTo>
                  <a:pt x="15433" y="0"/>
                  <a:pt x="19551" y="2955"/>
                  <a:pt x="21032" y="7346"/>
                </a:cubicBezTo>
                <a:lnTo>
                  <a:pt x="23591" y="6482"/>
                </a:lnTo>
                <a:lnTo>
                  <a:pt x="21354" y="10998"/>
                </a:lnTo>
                <a:lnTo>
                  <a:pt x="16839" y="8761"/>
                </a:lnTo>
                <a:lnTo>
                  <a:pt x="19397" y="7898"/>
                </a:lnTo>
                <a:close/>
              </a:path>
            </a:pathLst>
          </a:custGeom>
          <a:solidFill>
            <a:srgbClr val="333333"/>
          </a:solidFill>
          <a:ln w="9525">
            <a:solidFill>
              <a:srgbClr val="333333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8443" name="Rectangle 53"/>
          <p:cNvSpPr>
            <a:spLocks noChangeArrowheads="1"/>
          </p:cNvSpPr>
          <p:nvPr/>
        </p:nvSpPr>
        <p:spPr bwMode="auto">
          <a:xfrm>
            <a:off x="4568825" y="5805488"/>
            <a:ext cx="40830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800">
                <a:latin typeface="Calibri" charset="0"/>
              </a:rPr>
              <a:t>Model quantities extracted every ~ 50 mb</a:t>
            </a:r>
          </a:p>
          <a:p>
            <a:r>
              <a:rPr lang="en-US" sz="1800">
                <a:latin typeface="Calibri" charset="0"/>
              </a:rPr>
              <a:t>U, V, T, Q observed</a:t>
            </a:r>
          </a:p>
        </p:txBody>
      </p:sp>
      <p:sp>
        <p:nvSpPr>
          <p:cNvPr id="18444" name="Rectangle 54"/>
          <p:cNvSpPr>
            <a:spLocks noChangeArrowheads="1"/>
          </p:cNvSpPr>
          <p:nvPr/>
        </p:nvSpPr>
        <p:spPr bwMode="auto">
          <a:xfrm>
            <a:off x="204788" y="5908675"/>
            <a:ext cx="29940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800">
                <a:latin typeface="Calibri" charset="0"/>
              </a:rPr>
              <a:t>Dropsonde advected by winds</a:t>
            </a:r>
          </a:p>
        </p:txBody>
      </p:sp>
      <p:sp>
        <p:nvSpPr>
          <p:cNvPr id="18445" name="AutoShape 55"/>
          <p:cNvSpPr>
            <a:spLocks noChangeArrowheads="1"/>
          </p:cNvSpPr>
          <p:nvPr/>
        </p:nvSpPr>
        <p:spPr bwMode="auto">
          <a:xfrm>
            <a:off x="3146425" y="5970588"/>
            <a:ext cx="476250" cy="288925"/>
          </a:xfrm>
          <a:prstGeom prst="notchedRightArrow">
            <a:avLst>
              <a:gd name="adj1" fmla="val 29065"/>
              <a:gd name="adj2" fmla="val 50549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1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z="3600" b="1" smtClean="0"/>
              <a:t>Simulation of Aircraft Radar Doppler Wind Observations:</a:t>
            </a:r>
          </a:p>
        </p:txBody>
      </p:sp>
      <p:sp>
        <p:nvSpPr>
          <p:cNvPr id="19459" name="Rectangle 44"/>
          <p:cNvSpPr>
            <a:spLocks/>
          </p:cNvSpPr>
          <p:nvPr/>
        </p:nvSpPr>
        <p:spPr bwMode="auto">
          <a:xfrm>
            <a:off x="4408488" y="1881188"/>
            <a:ext cx="4854575" cy="303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</a:pPr>
            <a:r>
              <a:rPr lang="en-US" sz="2000">
                <a:latin typeface="Calibri" charset="0"/>
              </a:rPr>
              <a:t>Same track information as dropwindsonde observations used</a:t>
            </a: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</a:pPr>
            <a:r>
              <a:rPr lang="en-US" sz="2000">
                <a:latin typeface="Calibri" charset="0"/>
              </a:rPr>
              <a:t>Radar beam(s) are simulated for each assumed observation location along simulated track</a:t>
            </a: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</a:pPr>
            <a:r>
              <a:rPr lang="en-US" sz="2000">
                <a:latin typeface="Calibri" charset="0"/>
              </a:rPr>
              <a:t>Observation location spacing = 5 km</a:t>
            </a: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</a:pPr>
            <a:r>
              <a:rPr lang="en-US" sz="2000">
                <a:latin typeface="Calibri" charset="0"/>
              </a:rPr>
              <a:t>40 bins are extracted along simulated radar beams with 0.5-km vertical and</a:t>
            </a:r>
            <a:br>
              <a:rPr lang="en-US" sz="2000">
                <a:latin typeface="Calibri" charset="0"/>
              </a:rPr>
            </a:br>
            <a:r>
              <a:rPr lang="en-US" sz="2000">
                <a:latin typeface="Calibri" charset="0"/>
              </a:rPr>
              <a:t>3-km horizontal resolution</a:t>
            </a: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</a:pPr>
            <a:endParaRPr lang="en-US" sz="2000">
              <a:latin typeface="Calibri" charset="0"/>
            </a:endParaRPr>
          </a:p>
        </p:txBody>
      </p:sp>
      <p:pic>
        <p:nvPicPr>
          <p:cNvPr id="1946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4625" y="1982788"/>
            <a:ext cx="4124325" cy="2874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1" name="Rectangle 44"/>
          <p:cNvSpPr>
            <a:spLocks/>
          </p:cNvSpPr>
          <p:nvPr/>
        </p:nvSpPr>
        <p:spPr bwMode="auto">
          <a:xfrm>
            <a:off x="889000" y="5011738"/>
            <a:ext cx="6983413" cy="184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marL="342900" indent="-342900" eaLnBrk="0" hangingPunct="0">
              <a:spcBef>
                <a:spcPct val="20000"/>
              </a:spcBef>
              <a:buFont typeface="Arial" charset="0"/>
              <a:buNone/>
            </a:pPr>
            <a:r>
              <a:rPr lang="en-US" sz="1700" b="1">
                <a:latin typeface="Calibri" charset="0"/>
              </a:rPr>
              <a:t>Doppler wind forward operator:</a:t>
            </a: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</a:pPr>
            <a:r>
              <a:rPr lang="en-US" sz="1700">
                <a:latin typeface="Calibri" charset="0"/>
              </a:rPr>
              <a:t>Coordinate transformation from aircraft-relative to Earth-relative azimuth and elevation (Lee et al. 1994)</a:t>
            </a: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</a:pPr>
            <a:r>
              <a:rPr lang="en-US" sz="1700">
                <a:latin typeface="Calibri" charset="0"/>
              </a:rPr>
              <a:t>Interpolation of model U, V, W to observation location and computation of Doppler wind:</a:t>
            </a: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None/>
            </a:pPr>
            <a:r>
              <a:rPr lang="en-US" sz="1400">
                <a:latin typeface="Courier New" charset="0"/>
              </a:rPr>
              <a:t>	Vr = U*sin(az)*cos(elev) + V*cos(az)*cos(elev) + W*sin(elev)</a:t>
            </a: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</a:pPr>
            <a:endParaRPr lang="en-US" sz="1800">
              <a:latin typeface="Calibri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82" name="Group 14"/>
          <p:cNvGrpSpPr>
            <a:grpSpLocks/>
          </p:cNvGrpSpPr>
          <p:nvPr/>
        </p:nvGrpSpPr>
        <p:grpSpPr bwMode="auto">
          <a:xfrm>
            <a:off x="2155825" y="-2490788"/>
            <a:ext cx="9236075" cy="13039726"/>
            <a:chOff x="624" y="-1536"/>
            <a:chExt cx="6912" cy="8945"/>
          </a:xfrm>
        </p:grpSpPr>
        <p:pic>
          <p:nvPicPr>
            <p:cNvPr id="20487" name="Picture 3" descr="nhc_paloma_track.pdf"/>
            <p:cNvPicPr>
              <a:picLocks noChangeAspect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624" y="-1536"/>
              <a:ext cx="6912" cy="89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" name="TextBox 7"/>
            <p:cNvSpPr txBox="1"/>
            <p:nvPr/>
          </p:nvSpPr>
          <p:spPr>
            <a:xfrm>
              <a:off x="2640" y="2681"/>
              <a:ext cx="624" cy="28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404040"/>
              </a:solidFill>
            </a:ln>
            <a:effectLst>
              <a:outerShdw blurRad="50800" dist="38100" dir="2700000">
                <a:srgbClr val="000000">
                  <a:alpha val="43000"/>
                </a:srgbClr>
              </a:outerShdw>
            </a:effectLst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rPr>
                <a:t>07-12Z: 75 </a:t>
              </a:r>
              <a:r>
                <a:rPr lang="en-US" sz="10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rPr>
                <a:t>kt</a:t>
              </a:r>
              <a:r>
                <a:rPr lang="en-US" sz="1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rPr>
                <a:t> </a:t>
              </a:r>
            </a:p>
          </p:txBody>
        </p:sp>
        <p:cxnSp>
          <p:nvCxnSpPr>
            <p:cNvPr id="10" name="Straight Arrow Connector 9"/>
            <p:cNvCxnSpPr/>
            <p:nvPr/>
          </p:nvCxnSpPr>
          <p:spPr>
            <a:xfrm>
              <a:off x="3264" y="2836"/>
              <a:ext cx="192" cy="137"/>
            </a:xfrm>
            <a:prstGeom prst="straightConnector1">
              <a:avLst/>
            </a:prstGeom>
            <a:ln w="19050" cap="flat" cmpd="sng" algn="ctr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/>
            <p:cNvSpPr txBox="1"/>
            <p:nvPr/>
          </p:nvSpPr>
          <p:spPr>
            <a:xfrm>
              <a:off x="3744" y="3116"/>
              <a:ext cx="672" cy="279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404040"/>
              </a:solidFill>
            </a:ln>
            <a:effectLst>
              <a:outerShdw blurRad="50800" dist="38100" dir="2700000">
                <a:srgbClr val="000000">
                  <a:alpha val="43000"/>
                </a:srgbClr>
              </a:outerShdw>
            </a:effectLst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rPr>
                <a:t>08-12Z: 125 </a:t>
              </a:r>
              <a:r>
                <a:rPr lang="en-US" sz="10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rPr>
                <a:t>kt</a:t>
              </a:r>
              <a:r>
                <a:rPr lang="en-US" sz="1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rPr>
                <a:t> </a:t>
              </a:r>
            </a:p>
          </p:txBody>
        </p:sp>
        <p:cxnSp>
          <p:nvCxnSpPr>
            <p:cNvPr id="12" name="Straight Arrow Connector 11"/>
            <p:cNvCxnSpPr/>
            <p:nvPr/>
          </p:nvCxnSpPr>
          <p:spPr>
            <a:xfrm rot="16200000" flipV="1">
              <a:off x="3578" y="2950"/>
              <a:ext cx="236" cy="96"/>
            </a:xfrm>
            <a:prstGeom prst="straightConnector1">
              <a:avLst/>
            </a:prstGeom>
            <a:ln w="19050" cap="flat" cmpd="sng" algn="ctr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/>
            <p:cNvSpPr txBox="1"/>
            <p:nvPr/>
          </p:nvSpPr>
          <p:spPr>
            <a:xfrm>
              <a:off x="4152" y="2592"/>
              <a:ext cx="624" cy="279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404040"/>
              </a:solidFill>
            </a:ln>
            <a:effectLst>
              <a:outerShdw blurRad="50800" dist="38100" dir="2700000">
                <a:srgbClr val="000000">
                  <a:alpha val="43000"/>
                </a:srgbClr>
              </a:outerShdw>
            </a:effectLst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rPr>
                <a:t>09-12Z: 35 </a:t>
              </a:r>
              <a:r>
                <a:rPr lang="en-US" sz="10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rPr>
                <a:t>kt</a:t>
              </a:r>
              <a:r>
                <a:rPr lang="en-US" sz="1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rPr>
                <a:t> </a:t>
              </a:r>
            </a:p>
          </p:txBody>
        </p:sp>
        <p:cxnSp>
          <p:nvCxnSpPr>
            <p:cNvPr id="16" name="Straight Arrow Connector 15"/>
            <p:cNvCxnSpPr>
              <a:stCxn id="15" idx="1"/>
            </p:cNvCxnSpPr>
            <p:nvPr/>
          </p:nvCxnSpPr>
          <p:spPr>
            <a:xfrm rot="10800000" flipV="1">
              <a:off x="3840" y="2669"/>
              <a:ext cx="312" cy="78"/>
            </a:xfrm>
            <a:prstGeom prst="straightConnector1">
              <a:avLst/>
            </a:prstGeom>
            <a:ln w="19050" cap="flat" cmpd="sng" algn="ctr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483" name="Title 1"/>
          <p:cNvSpPr>
            <a:spLocks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pPr algn="ctr"/>
            <a:r>
              <a:rPr lang="en-US" sz="3600" b="1">
                <a:latin typeface="Calibri" charset="0"/>
              </a:rPr>
              <a:t>Experimental Setup: Hurricane Paloma</a:t>
            </a:r>
            <a:br>
              <a:rPr lang="en-US" sz="3600" b="1">
                <a:latin typeface="Calibri" charset="0"/>
              </a:rPr>
            </a:br>
            <a:r>
              <a:rPr lang="en-US" sz="3600" b="1">
                <a:latin typeface="Calibri" charset="0"/>
              </a:rPr>
              <a:t>(November 7-9 2008)</a:t>
            </a:r>
          </a:p>
        </p:txBody>
      </p:sp>
      <p:sp>
        <p:nvSpPr>
          <p:cNvPr id="20484" name="Rectangle 16"/>
          <p:cNvSpPr>
            <a:spLocks/>
          </p:cNvSpPr>
          <p:nvPr/>
        </p:nvSpPr>
        <p:spPr bwMode="auto">
          <a:xfrm>
            <a:off x="28575" y="1600200"/>
            <a:ext cx="3989388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</a:pPr>
            <a:r>
              <a:rPr lang="en-US" sz="2000" b="1">
                <a:solidFill>
                  <a:schemeClr val="folHlink"/>
                </a:solidFill>
                <a:latin typeface="Calibri" charset="0"/>
              </a:rPr>
              <a:t>Nature run:</a:t>
            </a:r>
          </a:p>
          <a:p>
            <a:pPr marL="742950" lvl="1" indent="-285750" eaLnBrk="0" hangingPunct="0">
              <a:spcBef>
                <a:spcPct val="20000"/>
              </a:spcBef>
              <a:buFont typeface="Arial" charset="0"/>
              <a:buChar char="–"/>
            </a:pPr>
            <a:r>
              <a:rPr lang="en-US" sz="1800">
                <a:solidFill>
                  <a:schemeClr val="folHlink"/>
                </a:solidFill>
                <a:latin typeface="Calibri" charset="0"/>
              </a:rPr>
              <a:t>Initialized from one GFS ensemble member on 07 00Z</a:t>
            </a:r>
          </a:p>
          <a:p>
            <a:pPr marL="742950" lvl="1" indent="-285750" eaLnBrk="0" hangingPunct="0">
              <a:spcBef>
                <a:spcPct val="20000"/>
              </a:spcBef>
              <a:buFont typeface="Arial" charset="0"/>
              <a:buChar char="–"/>
            </a:pPr>
            <a:r>
              <a:rPr lang="en-US" sz="1800">
                <a:solidFill>
                  <a:schemeClr val="folHlink"/>
                </a:solidFill>
                <a:latin typeface="Calibri" charset="0"/>
              </a:rPr>
              <a:t>Same model configuration as DA ensemble</a:t>
            </a:r>
          </a:p>
          <a:p>
            <a:pPr marL="742950" lvl="1" indent="-285750" eaLnBrk="0" hangingPunct="0">
              <a:spcBef>
                <a:spcPct val="20000"/>
              </a:spcBef>
              <a:buFont typeface="Arial" charset="0"/>
              <a:buChar char="–"/>
            </a:pPr>
            <a:r>
              <a:rPr lang="en-US" sz="1800">
                <a:solidFill>
                  <a:schemeClr val="folHlink"/>
                </a:solidFill>
                <a:latin typeface="Calibri" charset="0"/>
              </a:rPr>
              <a:t>Observations extracted every 1 hour between 08 00Z – 08 06Z</a:t>
            </a: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</a:pPr>
            <a:r>
              <a:rPr lang="en-US" sz="2000" b="1">
                <a:solidFill>
                  <a:schemeClr val="hlink"/>
                </a:solidFill>
                <a:latin typeface="Calibri" charset="0"/>
              </a:rPr>
              <a:t>DA run:</a:t>
            </a:r>
          </a:p>
          <a:p>
            <a:pPr marL="742950" lvl="1" indent="-285750" eaLnBrk="0" hangingPunct="0">
              <a:spcBef>
                <a:spcPct val="20000"/>
              </a:spcBef>
              <a:buFont typeface="Arial" charset="0"/>
              <a:buChar char="–"/>
            </a:pPr>
            <a:r>
              <a:rPr lang="en-US" sz="1800">
                <a:solidFill>
                  <a:schemeClr val="hlink"/>
                </a:solidFill>
                <a:latin typeface="Calibri" charset="0"/>
              </a:rPr>
              <a:t>Initialized from GFS ensemble member analyses on 07 18Z</a:t>
            </a:r>
            <a:br>
              <a:rPr lang="en-US" sz="1800">
                <a:solidFill>
                  <a:schemeClr val="hlink"/>
                </a:solidFill>
                <a:latin typeface="Calibri" charset="0"/>
              </a:rPr>
            </a:br>
            <a:r>
              <a:rPr lang="en-US" sz="1800">
                <a:solidFill>
                  <a:schemeClr val="hlink"/>
                </a:solidFill>
                <a:latin typeface="Calibri" charset="0"/>
              </a:rPr>
              <a:t>(6-hour spin-up before DA cycle)</a:t>
            </a:r>
          </a:p>
          <a:p>
            <a:pPr marL="742950" lvl="1" indent="-285750" eaLnBrk="0" hangingPunct="0">
              <a:spcBef>
                <a:spcPct val="20000"/>
              </a:spcBef>
              <a:buFont typeface="Arial" charset="0"/>
              <a:buChar char="–"/>
            </a:pPr>
            <a:r>
              <a:rPr lang="en-US" sz="1800">
                <a:solidFill>
                  <a:schemeClr val="hlink"/>
                </a:solidFill>
                <a:latin typeface="Calibri" charset="0"/>
              </a:rPr>
              <a:t>Observations assimilated every 1 hour for a 6-hr analysis cycle between 08 00Z – 08 06Z</a:t>
            </a:r>
            <a:br>
              <a:rPr lang="en-US" sz="1800">
                <a:solidFill>
                  <a:schemeClr val="hlink"/>
                </a:solidFill>
                <a:latin typeface="Calibri" charset="0"/>
              </a:rPr>
            </a:br>
            <a:r>
              <a:rPr lang="en-US" sz="1800">
                <a:solidFill>
                  <a:schemeClr val="hlink"/>
                </a:solidFill>
                <a:latin typeface="Calibri" charset="0"/>
              </a:rPr>
              <a:t>(7 observation sets, 6 cycles)</a:t>
            </a:r>
          </a:p>
          <a:p>
            <a:pPr marL="742950" lvl="1" indent="-285750" eaLnBrk="0" hangingPunct="0">
              <a:spcBef>
                <a:spcPct val="20000"/>
              </a:spcBef>
              <a:buFont typeface="Arial" charset="0"/>
              <a:buChar char="–"/>
            </a:pPr>
            <a:r>
              <a:rPr lang="en-US" sz="1800">
                <a:solidFill>
                  <a:schemeClr val="hlink"/>
                </a:solidFill>
                <a:latin typeface="Calibri" charset="0"/>
              </a:rPr>
              <a:t>Only vortex-scale observations assimilated on inner (3-km) nest</a:t>
            </a:r>
          </a:p>
          <a:p>
            <a:pPr marL="742950" lvl="1" indent="-285750" eaLnBrk="0" hangingPunct="0">
              <a:spcBef>
                <a:spcPct val="20000"/>
              </a:spcBef>
              <a:buFont typeface="Arial" charset="0"/>
              <a:buChar char="–"/>
            </a:pPr>
            <a:endParaRPr lang="en-US" sz="1800">
              <a:solidFill>
                <a:schemeClr val="hlink"/>
              </a:solidFill>
              <a:latin typeface="Calibri" charset="0"/>
            </a:endParaRPr>
          </a:p>
          <a:p>
            <a:pPr marL="742950" lvl="1" indent="-285750" eaLnBrk="0" hangingPunct="0">
              <a:spcBef>
                <a:spcPct val="20000"/>
              </a:spcBef>
              <a:buFont typeface="Arial" charset="0"/>
              <a:buChar char="–"/>
            </a:pPr>
            <a:endParaRPr lang="en-US" sz="1800">
              <a:solidFill>
                <a:schemeClr val="hlink"/>
              </a:solidFill>
              <a:latin typeface="Calibri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3" descr="nature_10m_wsp_wind_0800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2058988" y="2163430"/>
            <a:ext cx="2860675" cy="2280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7" name="Picture 5" descr="nature_10m_mslp_0800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2058988" y="4481180"/>
            <a:ext cx="2860675" cy="2280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8" name="Picture 6" descr="nature_10m_wsp_wind_0800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6183313" y="2163430"/>
            <a:ext cx="2860675" cy="2280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9" name="Picture 7" descr="nature_10m_mslp_0800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 bwMode="auto">
          <a:xfrm>
            <a:off x="6183313" y="4481180"/>
            <a:ext cx="2860675" cy="2280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10" name="Title 1"/>
          <p:cNvSpPr>
            <a:spLocks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pPr algn="ctr"/>
            <a:r>
              <a:rPr lang="en-US" sz="3600" b="1" dirty="0">
                <a:latin typeface="Calibri" charset="0"/>
              </a:rPr>
              <a:t>The Nature Run:</a:t>
            </a:r>
            <a:br>
              <a:rPr lang="en-US" sz="3600" b="1" dirty="0">
                <a:latin typeface="Calibri" charset="0"/>
              </a:rPr>
            </a:br>
            <a:r>
              <a:rPr lang="en-US" sz="3600" b="1" dirty="0">
                <a:latin typeface="Calibri" charset="0"/>
              </a:rPr>
              <a:t>6-Hr Evolution of the Vortex</a:t>
            </a:r>
          </a:p>
        </p:txBody>
      </p:sp>
      <p:sp>
        <p:nvSpPr>
          <p:cNvPr id="21511" name="TextBox 29"/>
          <p:cNvSpPr txBox="1">
            <a:spLocks noChangeArrowheads="1"/>
          </p:cNvSpPr>
          <p:nvPr/>
        </p:nvSpPr>
        <p:spPr bwMode="auto">
          <a:xfrm>
            <a:off x="2413000" y="1390650"/>
            <a:ext cx="2076450" cy="8255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600" b="1">
                <a:latin typeface="Calibri" charset="0"/>
              </a:rPr>
              <a:t>8 November 00Z</a:t>
            </a:r>
          </a:p>
          <a:p>
            <a:pPr algn="ctr"/>
            <a:r>
              <a:rPr lang="en-US" sz="1600" b="1">
                <a:latin typeface="Calibri" charset="0"/>
              </a:rPr>
              <a:t>24-hour Forecast</a:t>
            </a:r>
          </a:p>
          <a:p>
            <a:pPr algn="ctr"/>
            <a:r>
              <a:rPr lang="en-US" sz="1600" b="1">
                <a:latin typeface="Calibri" charset="0"/>
              </a:rPr>
              <a:t>(First Observation Set)</a:t>
            </a:r>
            <a:endParaRPr lang="en-US" sz="1600">
              <a:latin typeface="Calibri" charset="0"/>
            </a:endParaRPr>
          </a:p>
        </p:txBody>
      </p:sp>
      <p:sp>
        <p:nvSpPr>
          <p:cNvPr id="21512" name="TextBox 29"/>
          <p:cNvSpPr txBox="1">
            <a:spLocks noChangeArrowheads="1"/>
          </p:cNvSpPr>
          <p:nvPr/>
        </p:nvSpPr>
        <p:spPr bwMode="auto">
          <a:xfrm>
            <a:off x="6516688" y="1390650"/>
            <a:ext cx="2046287" cy="8255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600" b="1">
                <a:latin typeface="Calibri" charset="0"/>
              </a:rPr>
              <a:t>8 November 06Z</a:t>
            </a:r>
          </a:p>
          <a:p>
            <a:pPr algn="ctr"/>
            <a:r>
              <a:rPr lang="en-US" sz="1600" b="1">
                <a:latin typeface="Calibri" charset="0"/>
              </a:rPr>
              <a:t>30-hour Forecast</a:t>
            </a:r>
          </a:p>
          <a:p>
            <a:pPr algn="ctr"/>
            <a:r>
              <a:rPr lang="en-US" sz="1600" b="1">
                <a:latin typeface="Calibri" charset="0"/>
              </a:rPr>
              <a:t>(Last Observation Set)</a:t>
            </a:r>
            <a:endParaRPr lang="en-US" sz="1600">
              <a:latin typeface="Calibri" charset="0"/>
            </a:endParaRPr>
          </a:p>
        </p:txBody>
      </p:sp>
      <p:sp>
        <p:nvSpPr>
          <p:cNvPr id="21513" name="TextBox 29"/>
          <p:cNvSpPr txBox="1">
            <a:spLocks noChangeArrowheads="1"/>
          </p:cNvSpPr>
          <p:nvPr/>
        </p:nvSpPr>
        <p:spPr bwMode="auto">
          <a:xfrm>
            <a:off x="0" y="3030538"/>
            <a:ext cx="2187575" cy="5810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600" b="1" dirty="0">
                <a:latin typeface="Calibri" charset="0"/>
              </a:rPr>
              <a:t>10-m Wind Speed (</a:t>
            </a:r>
            <a:r>
              <a:rPr lang="en-US" sz="1600" b="1" dirty="0" err="1">
                <a:latin typeface="Calibri" charset="0"/>
              </a:rPr>
              <a:t>m/s</a:t>
            </a:r>
            <a:r>
              <a:rPr lang="en-US" sz="1600" b="1" dirty="0">
                <a:latin typeface="Calibri" charset="0"/>
              </a:rPr>
              <a:t>)</a:t>
            </a:r>
          </a:p>
          <a:p>
            <a:r>
              <a:rPr lang="en-US" sz="1600" b="1" dirty="0">
                <a:latin typeface="Calibri" charset="0"/>
              </a:rPr>
              <a:t>10-m Wind Vectors</a:t>
            </a:r>
            <a:endParaRPr lang="en-US" sz="1600" dirty="0">
              <a:latin typeface="Calibri" charset="0"/>
            </a:endParaRPr>
          </a:p>
        </p:txBody>
      </p:sp>
      <p:sp>
        <p:nvSpPr>
          <p:cNvPr id="21514" name="TextBox 29"/>
          <p:cNvSpPr txBox="1">
            <a:spLocks noChangeArrowheads="1"/>
          </p:cNvSpPr>
          <p:nvPr/>
        </p:nvSpPr>
        <p:spPr bwMode="auto">
          <a:xfrm>
            <a:off x="0" y="5324475"/>
            <a:ext cx="1498600" cy="5810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600" b="1">
                <a:latin typeface="Calibri" charset="0"/>
              </a:rPr>
              <a:t>Mean Sea Level</a:t>
            </a:r>
          </a:p>
          <a:p>
            <a:r>
              <a:rPr lang="en-US" sz="1600" b="1">
                <a:latin typeface="Calibri" charset="0"/>
              </a:rPr>
              <a:t>Pressure (mb)</a:t>
            </a:r>
            <a:endParaRPr lang="en-US" sz="1600">
              <a:latin typeface="Calibri" charset="0"/>
            </a:endParaRPr>
          </a:p>
        </p:txBody>
      </p:sp>
      <p:sp>
        <p:nvSpPr>
          <p:cNvPr id="21515" name="AutoShape 11"/>
          <p:cNvSpPr>
            <a:spLocks noChangeArrowheads="1"/>
          </p:cNvSpPr>
          <p:nvPr/>
        </p:nvSpPr>
        <p:spPr bwMode="auto">
          <a:xfrm>
            <a:off x="5175250" y="1600200"/>
            <a:ext cx="847725" cy="522288"/>
          </a:xfrm>
          <a:prstGeom prst="rightArrow">
            <a:avLst>
              <a:gd name="adj1" fmla="val 40426"/>
              <a:gd name="adj2" fmla="val 57365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1519" name="TextBox 29"/>
          <p:cNvSpPr txBox="1">
            <a:spLocks noChangeArrowheads="1"/>
          </p:cNvSpPr>
          <p:nvPr/>
        </p:nvSpPr>
        <p:spPr bwMode="auto">
          <a:xfrm>
            <a:off x="4953142" y="3650179"/>
            <a:ext cx="1330563" cy="101566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200" dirty="0">
                <a:latin typeface="Calibri" charset="0"/>
              </a:rPr>
              <a:t>Intensity </a:t>
            </a:r>
            <a:r>
              <a:rPr lang="en-US" sz="1200" dirty="0" smtClean="0">
                <a:latin typeface="Calibri" charset="0"/>
              </a:rPr>
              <a:t>increase:</a:t>
            </a:r>
          </a:p>
          <a:p>
            <a:pPr algn="ctr"/>
            <a:r>
              <a:rPr lang="en-US" sz="1200" dirty="0" smtClean="0">
                <a:latin typeface="Calibri" charset="0"/>
              </a:rPr>
              <a:t/>
            </a:r>
            <a:br>
              <a:rPr lang="en-US" sz="1200" dirty="0" smtClean="0">
                <a:latin typeface="Calibri" charset="0"/>
              </a:rPr>
            </a:br>
            <a:r>
              <a:rPr lang="en-US" sz="1200" dirty="0" smtClean="0">
                <a:latin typeface="Calibri" charset="0"/>
              </a:rPr>
              <a:t>994 </a:t>
            </a:r>
            <a:r>
              <a:rPr lang="en-US" sz="1200" dirty="0" err="1">
                <a:latin typeface="Calibri" charset="0"/>
              </a:rPr>
              <a:t>mb</a:t>
            </a:r>
            <a:r>
              <a:rPr lang="en-US" sz="1200" dirty="0">
                <a:latin typeface="Calibri" charset="0"/>
              </a:rPr>
              <a:t> to </a:t>
            </a:r>
            <a:r>
              <a:rPr lang="en-US" sz="1200" dirty="0" smtClean="0">
                <a:latin typeface="Calibri" charset="0"/>
              </a:rPr>
              <a:t>984 </a:t>
            </a:r>
            <a:r>
              <a:rPr lang="en-US" sz="1200" dirty="0" err="1" smtClean="0">
                <a:latin typeface="Calibri" charset="0"/>
              </a:rPr>
              <a:t>mb</a:t>
            </a:r>
            <a:endParaRPr lang="en-US" sz="1200" dirty="0" smtClean="0">
              <a:latin typeface="Calibri" charset="0"/>
            </a:endParaRPr>
          </a:p>
          <a:p>
            <a:pPr algn="ctr"/>
            <a:endParaRPr lang="en-US" sz="1200" dirty="0" smtClean="0">
              <a:latin typeface="Calibri" charset="0"/>
            </a:endParaRPr>
          </a:p>
          <a:p>
            <a:pPr algn="ctr"/>
            <a:r>
              <a:rPr lang="en-US" sz="1200" dirty="0" smtClean="0">
                <a:latin typeface="Calibri" charset="0"/>
              </a:rPr>
              <a:t>26 </a:t>
            </a:r>
            <a:r>
              <a:rPr lang="en-US" sz="1200" dirty="0" err="1" smtClean="0">
                <a:latin typeface="Calibri" charset="0"/>
              </a:rPr>
              <a:t>m/s</a:t>
            </a:r>
            <a:r>
              <a:rPr lang="en-US" sz="1200" dirty="0" smtClean="0">
                <a:latin typeface="Calibri" charset="0"/>
              </a:rPr>
              <a:t> to 36 </a:t>
            </a:r>
            <a:r>
              <a:rPr lang="en-US" sz="1200" dirty="0" err="1" smtClean="0">
                <a:latin typeface="Calibri" charset="0"/>
              </a:rPr>
              <a:t>m/s</a:t>
            </a:r>
            <a:r>
              <a:rPr lang="en-US" sz="1200" dirty="0" smtClean="0">
                <a:latin typeface="Calibri" charset="0"/>
              </a:rPr>
              <a:t> </a:t>
            </a:r>
            <a:endParaRPr lang="en-US" sz="1200" dirty="0">
              <a:latin typeface="Calibri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pPr algn="ctr"/>
            <a:r>
              <a:rPr lang="en-US" sz="3600" b="1" dirty="0">
                <a:latin typeface="Calibri" charset="0"/>
              </a:rPr>
              <a:t>The Nature Run:</a:t>
            </a:r>
            <a:r>
              <a:rPr lang="en-US" sz="3600" b="1" dirty="0" smtClean="0">
                <a:latin typeface="Calibri" charset="0"/>
              </a:rPr>
              <a:t/>
            </a:r>
            <a:br>
              <a:rPr lang="en-US" sz="3600" b="1" dirty="0" smtClean="0">
                <a:latin typeface="Calibri" charset="0"/>
              </a:rPr>
            </a:br>
            <a:r>
              <a:rPr lang="en-US" sz="3600" b="1" dirty="0" smtClean="0">
                <a:latin typeface="Calibri" charset="0"/>
              </a:rPr>
              <a:t>Extracted Observations at 00Z</a:t>
            </a:r>
            <a:endParaRPr lang="en-US" sz="3600" b="1" dirty="0">
              <a:latin typeface="Calibri" charset="0"/>
            </a:endParaRPr>
          </a:p>
        </p:txBody>
      </p:sp>
      <p:pic>
        <p:nvPicPr>
          <p:cNvPr id="3" name="Picture 2" descr="mslp_0z_bw_contour_vr_leg_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18682" y="1562732"/>
            <a:ext cx="5446232" cy="50702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3888</TotalTime>
  <Words>1285</Words>
  <Application>Microsoft Macintosh PowerPoint</Application>
  <PresentationFormat>On-screen Show (4:3)</PresentationFormat>
  <Paragraphs>208</Paragraphs>
  <Slides>17</Slides>
  <Notes>0</Notes>
  <HiddenSlides>1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Slide 1</vt:lpstr>
      <vt:lpstr>NOAA Operates Three Aircraft to Observe Hurricane Environment and Vortex Structure:</vt:lpstr>
      <vt:lpstr>Slide 3</vt:lpstr>
      <vt:lpstr>Slide 4</vt:lpstr>
      <vt:lpstr>Simulation of Aircraft Dropwindsonde Observations:</vt:lpstr>
      <vt:lpstr>Simulation of Aircraft Radar Doppler Wind Observations: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Summary and future work</vt:lpstr>
    </vt:vector>
  </TitlesOfParts>
  <Company>USDC/NOAA/AOML/HRD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Altug Aksoy</dc:creator>
  <cp:lastModifiedBy>Altug Aksoy</cp:lastModifiedBy>
  <cp:revision>49</cp:revision>
  <dcterms:created xsi:type="dcterms:W3CDTF">2010-01-28T13:46:31Z</dcterms:created>
  <dcterms:modified xsi:type="dcterms:W3CDTF">2010-01-28T15:53:36Z</dcterms:modified>
</cp:coreProperties>
</file>