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Default Extension="pdf" ContentType="application/pd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2" r:id="rId3"/>
    <p:sldId id="264" r:id="rId4"/>
    <p:sldId id="265" r:id="rId5"/>
    <p:sldId id="266" r:id="rId6"/>
    <p:sldId id="270" r:id="rId7"/>
    <p:sldId id="267" r:id="rId8"/>
    <p:sldId id="271" r:id="rId9"/>
    <p:sldId id="277" r:id="rId10"/>
    <p:sldId id="272" r:id="rId11"/>
    <p:sldId id="27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 horzBarState="maximized">
    <p:restoredLeft sz="15620"/>
    <p:restoredTop sz="94660"/>
  </p:normalViewPr>
  <p:slideViewPr>
    <p:cSldViewPr snapToGrid="0" snapToObjects="1">
      <p:cViewPr varScale="1">
        <p:scale>
          <a:sx n="165" d="100"/>
          <a:sy n="165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94BC4-4280-D54A-930B-005928DDDE5D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6CFE2-EDBA-0546-BD4E-699E39681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FC573-A97A-6D49-B84D-CEC977C18558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4E1CD-37A0-A040-ACB9-61B82EF680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2F64-F5D5-1242-9EDF-D53BB71D8408}" type="datetime1">
              <a:rPr lang="en-US" smtClean="0"/>
              <a:pPr/>
              <a:t>1/27/10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9B40-18FD-7D4E-BBA2-3BF43432E2A7}" type="datetime1">
              <a:rPr lang="en-US" smtClean="0"/>
              <a:pPr/>
              <a:t>1/27/10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DD4B-EBFE-E24F-93EE-E9E4085F2389}" type="datetime1">
              <a:rPr lang="en-US" smtClean="0"/>
              <a:pPr/>
              <a:t>1/27/10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81FAF-252B-DA47-88FF-36243BD06BBC}" type="datetime1">
              <a:rPr lang="en-US" smtClean="0"/>
              <a:pPr/>
              <a:t>1/27/10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21A53-92AE-8040-86F3-310F8326E8E6}" type="datetime1">
              <a:rPr lang="en-US" smtClean="0"/>
              <a:pPr/>
              <a:t>1/27/10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C599-0C32-8A47-A6BE-174F410B4A49}" type="datetime1">
              <a:rPr lang="en-US" smtClean="0"/>
              <a:pPr/>
              <a:t>1/27/10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FC39F-AF3A-0C45-918E-4922AA04C7CE}" type="datetime1">
              <a:rPr lang="en-US" smtClean="0"/>
              <a:pPr/>
              <a:t>1/27/10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B331-FAE5-6240-9C92-B9E4254EE9C1}" type="datetime1">
              <a:rPr lang="en-US" smtClean="0"/>
              <a:pPr/>
              <a:t>1/27/10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03EF-A30A-7440-912C-A5FC369DA788}" type="datetime1">
              <a:rPr lang="en-US" smtClean="0"/>
              <a:pPr/>
              <a:t>1/27/10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1A1E7-7624-F14B-AE1F-9B6E040CD2D9}" type="datetime1">
              <a:rPr lang="en-US" smtClean="0"/>
              <a:pPr/>
              <a:t>1/27/10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56E49-E1AE-584B-9A29-6121DC8E3CE1}" type="datetime1">
              <a:rPr lang="en-US" smtClean="0"/>
              <a:pPr/>
              <a:t>1/27/10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F419B-E883-C143-9BF1-EBB8DE4C5A02}" type="datetime1">
              <a:rPr lang="en-US" smtClean="0"/>
              <a:pPr/>
              <a:t>1/27/10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7D011-F86A-B747-B53F-97C032914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d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51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Performance of hurricane forecasts from global ensemble prediction systems during the 2009 season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67612"/>
            <a:ext cx="7772400" cy="254817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Tom Hamill</a:t>
            </a:r>
            <a:r>
              <a:rPr lang="en-US" sz="2800" dirty="0" smtClean="0"/>
              <a:t>, Jeff Whitaker, </a:t>
            </a:r>
          </a:p>
          <a:p>
            <a:pPr>
              <a:spcAft>
                <a:spcPts val="1800"/>
              </a:spcAft>
            </a:pPr>
            <a:r>
              <a:rPr lang="en-US" sz="2800" dirty="0" smtClean="0"/>
              <a:t>Stan Benjamin, and Mike </a:t>
            </a:r>
            <a:r>
              <a:rPr lang="en-US" sz="2800" dirty="0" err="1" smtClean="0"/>
              <a:t>Fiorino</a:t>
            </a:r>
            <a:endParaRPr lang="en-US" sz="2800" dirty="0" smtClean="0"/>
          </a:p>
          <a:p>
            <a:r>
              <a:rPr lang="en-US" sz="2400" i="1" dirty="0" smtClean="0"/>
              <a:t>NOAA Earth System Research Lab</a:t>
            </a:r>
          </a:p>
          <a:p>
            <a:pPr>
              <a:spcAft>
                <a:spcPts val="1800"/>
              </a:spcAft>
            </a:pPr>
            <a:r>
              <a:rPr lang="en-US" sz="2400" i="1" dirty="0" smtClean="0"/>
              <a:t>Boulder, Colorado</a:t>
            </a:r>
          </a:p>
          <a:p>
            <a:pPr>
              <a:spcAft>
                <a:spcPts val="1800"/>
              </a:spcAft>
            </a:pPr>
            <a:r>
              <a:rPr lang="en-US" sz="2400" dirty="0" err="1" smtClean="0"/>
              <a:t>tom.hamill@noaa.gov</a:t>
            </a:r>
            <a:endParaRPr lang="en-US" sz="2400" dirty="0"/>
          </a:p>
        </p:txBody>
      </p:sp>
      <p:pic>
        <p:nvPicPr>
          <p:cNvPr id="4" name="Picture 4" descr="noaa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884" y="152400"/>
            <a:ext cx="1487024" cy="1460811"/>
          </a:xfrm>
          <a:prstGeom prst="rect">
            <a:avLst/>
          </a:prstGeom>
          <a:noFill/>
        </p:spPr>
      </p:pic>
      <p:pic>
        <p:nvPicPr>
          <p:cNvPr id="5" name="Picture 5" descr="dsrc_glob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4042" y="228600"/>
            <a:ext cx="1944158" cy="1354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620000" y="152400"/>
            <a:ext cx="12747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b="1" dirty="0">
                <a:solidFill>
                  <a:srgbClr val="AD7A3A"/>
                </a:solidFill>
                <a:latin typeface="+mj-lt"/>
              </a:rPr>
              <a:t>NOAA Earth System</a:t>
            </a:r>
          </a:p>
          <a:p>
            <a:r>
              <a:rPr lang="en-US" sz="1000" b="1" dirty="0">
                <a:solidFill>
                  <a:srgbClr val="AD7A3A"/>
                </a:solidFill>
                <a:latin typeface="+mj-lt"/>
              </a:rPr>
              <a:t>Research Laboratory</a:t>
            </a:r>
            <a:endParaRPr lang="en-US" sz="1200" b="1" dirty="0">
              <a:latin typeface="+mj-l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Deterministic max wind speed forecast bias from parallel T382 GFS/GSI vs. T382 GFS/</a:t>
            </a:r>
            <a:r>
              <a:rPr lang="en-US" sz="3200" dirty="0" err="1" smtClean="0"/>
              <a:t>EnKF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60029" y="6121310"/>
            <a:ext cx="71537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EnKF</a:t>
            </a:r>
            <a:r>
              <a:rPr lang="en-US" sz="2000" dirty="0" smtClean="0"/>
              <a:t> initialized forecast appears to have improved max wind speed </a:t>
            </a:r>
          </a:p>
          <a:p>
            <a:r>
              <a:rPr lang="en-US" sz="2000" dirty="0" smtClean="0"/>
              <a:t>bias relative to GSI, but still some significant biases.</a:t>
            </a:r>
            <a:endParaRPr lang="en-US" sz="2000" dirty="0"/>
          </a:p>
        </p:txBody>
      </p:sp>
      <p:pic>
        <p:nvPicPr>
          <p:cNvPr id="10" name="Content Placeholder 9" descr="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5948" r="-594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the persistent lack of strength in modeled vortices? One hypothesis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11</a:t>
            </a:fld>
            <a:endParaRPr lang="en-US"/>
          </a:p>
        </p:txBody>
      </p:sp>
      <p:cxnSp>
        <p:nvCxnSpPr>
          <p:cNvPr id="6" name="Curved Connector 5"/>
          <p:cNvCxnSpPr/>
          <p:nvPr/>
        </p:nvCxnSpPr>
        <p:spPr>
          <a:xfrm>
            <a:off x="158227" y="3200316"/>
            <a:ext cx="1329037" cy="1144454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7"/>
          <p:cNvCxnSpPr/>
          <p:nvPr/>
        </p:nvCxnSpPr>
        <p:spPr>
          <a:xfrm flipH="1">
            <a:off x="1487264" y="3200316"/>
            <a:ext cx="1329037" cy="1144454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717530" y="3200316"/>
            <a:ext cx="1539467" cy="2234205"/>
            <a:chOff x="609600" y="3613675"/>
            <a:chExt cx="2658074" cy="1144454"/>
          </a:xfrm>
        </p:grpSpPr>
        <p:cxnSp>
          <p:nvCxnSpPr>
            <p:cNvPr id="9" name="Curved Connector 8"/>
            <p:cNvCxnSpPr/>
            <p:nvPr/>
          </p:nvCxnSpPr>
          <p:spPr>
            <a:xfrm>
              <a:off x="609600" y="3613675"/>
              <a:ext cx="1329037" cy="1144454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urved Connector 9"/>
            <p:cNvCxnSpPr/>
            <p:nvPr/>
          </p:nvCxnSpPr>
          <p:spPr>
            <a:xfrm flipH="1">
              <a:off x="1938637" y="3613675"/>
              <a:ext cx="1329037" cy="1144454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2256998" y="3630815"/>
            <a:ext cx="1137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first-guess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vortex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39329" y="4970663"/>
            <a:ext cx="1753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after adjustment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to observations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3693272" y="3712949"/>
            <a:ext cx="2028269" cy="1066135"/>
            <a:chOff x="3693272" y="3321135"/>
            <a:chExt cx="2028269" cy="1066135"/>
          </a:xfrm>
        </p:grpSpPr>
        <p:cxnSp>
          <p:nvCxnSpPr>
            <p:cNvPr id="24" name="Straight Arrow Connector 23"/>
            <p:cNvCxnSpPr/>
            <p:nvPr/>
          </p:nvCxnSpPr>
          <p:spPr>
            <a:xfrm>
              <a:off x="3693272" y="3321135"/>
              <a:ext cx="2028269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046944" y="3463940"/>
              <a:ext cx="130035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during the</a:t>
              </a:r>
            </a:p>
            <a:p>
              <a:r>
                <a:rPr lang="en-US" dirty="0" smtClean="0"/>
                <a:t>subsequent</a:t>
              </a:r>
            </a:p>
            <a:p>
              <a:r>
                <a:rPr lang="en-US" dirty="0" smtClean="0"/>
                <a:t>6-h forecast</a:t>
              </a:r>
              <a:endParaRPr lang="en-US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907928" y="3239001"/>
            <a:ext cx="2658074" cy="3301323"/>
            <a:chOff x="5907928" y="2847187"/>
            <a:chExt cx="2658074" cy="3301323"/>
          </a:xfrm>
        </p:grpSpPr>
        <p:grpSp>
          <p:nvGrpSpPr>
            <p:cNvPr id="15" name="Group 14"/>
            <p:cNvGrpSpPr/>
            <p:nvPr/>
          </p:nvGrpSpPr>
          <p:grpSpPr>
            <a:xfrm>
              <a:off x="6467231" y="2848775"/>
              <a:ext cx="1539467" cy="2234205"/>
              <a:chOff x="609600" y="3613675"/>
              <a:chExt cx="2658074" cy="1144454"/>
            </a:xfrm>
          </p:grpSpPr>
          <p:cxnSp>
            <p:nvCxnSpPr>
              <p:cNvPr id="16" name="Curved Connector 15"/>
              <p:cNvCxnSpPr/>
              <p:nvPr/>
            </p:nvCxnSpPr>
            <p:spPr>
              <a:xfrm>
                <a:off x="609600" y="3613675"/>
                <a:ext cx="1329037" cy="1144454"/>
              </a:xfrm>
              <a:prstGeom prst="curvedConnector3">
                <a:avLst>
                  <a:gd name="adj1" fmla="val 5000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urved Connector 16"/>
              <p:cNvCxnSpPr/>
              <p:nvPr/>
            </p:nvCxnSpPr>
            <p:spPr>
              <a:xfrm flipH="1">
                <a:off x="1938637" y="3613675"/>
                <a:ext cx="1329037" cy="1144454"/>
              </a:xfrm>
              <a:prstGeom prst="curvedConnector3">
                <a:avLst>
                  <a:gd name="adj1" fmla="val 5000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Curved Connector 19"/>
            <p:cNvCxnSpPr/>
            <p:nvPr/>
          </p:nvCxnSpPr>
          <p:spPr>
            <a:xfrm>
              <a:off x="5907928" y="2848775"/>
              <a:ext cx="1329037" cy="1144454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urved Connector 20"/>
            <p:cNvCxnSpPr/>
            <p:nvPr/>
          </p:nvCxnSpPr>
          <p:spPr>
            <a:xfrm flipH="1">
              <a:off x="7236965" y="2848775"/>
              <a:ext cx="1329037" cy="1144454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10800000" flipV="1">
              <a:off x="6112282" y="2848775"/>
              <a:ext cx="440919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8006699" y="2847187"/>
              <a:ext cx="526641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5400000" flipH="1" flipV="1">
              <a:off x="6713020" y="4518762"/>
              <a:ext cx="104789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6467231" y="5225180"/>
              <a:ext cx="208734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model reproduces</a:t>
              </a:r>
            </a:p>
            <a:p>
              <a:r>
                <a:rPr lang="en-US" dirty="0" smtClean="0"/>
                <a:t>a vortex at the only</a:t>
              </a:r>
            </a:p>
            <a:p>
              <a:r>
                <a:rPr lang="en-US" dirty="0" smtClean="0"/>
                <a:t>scales it can support</a:t>
              </a:r>
              <a:endParaRPr lang="en-US" dirty="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608247" y="1756390"/>
            <a:ext cx="6348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AT COARSE RESOLUTION THE MODEL SIMPLY CANNOT </a:t>
            </a:r>
          </a:p>
          <a:p>
            <a:pPr algn="ctr"/>
            <a:r>
              <a:rPr lang="en-US" sz="2000" dirty="0" smtClean="0"/>
              <a:t>SUPPORT INTENSE VORTICES, EVEN IF PROPERLY ANALYZED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542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0070"/>
            <a:ext cx="8229600" cy="4525963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EnKF</a:t>
            </a:r>
            <a:r>
              <a:rPr lang="en-US" sz="2000" dirty="0" smtClean="0"/>
              <a:t> + high-resolution global model showed remarkable success in 2009 season</a:t>
            </a:r>
          </a:p>
          <a:p>
            <a:pPr lvl="1"/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track forecasts competitive with state-of-the art ECMWF forecast ensemble.</a:t>
            </a:r>
          </a:p>
          <a:p>
            <a:pPr lvl="1"/>
            <a:r>
              <a:rPr lang="en-US" sz="1600" dirty="0" smtClean="0"/>
              <a:t>track forecasts clearly better than NCEP, CMC operational, FIM.</a:t>
            </a:r>
          </a:p>
          <a:p>
            <a:pPr lvl="1"/>
            <a:r>
              <a:rPr lang="en-US" sz="1600" dirty="0" smtClean="0"/>
              <a:t>good consistency between ensemble spread and error.</a:t>
            </a:r>
          </a:p>
          <a:p>
            <a:pPr lvl="1"/>
            <a:r>
              <a:rPr lang="en-US" sz="1600" dirty="0" smtClean="0"/>
              <a:t>generally better tropical wind analyses.</a:t>
            </a:r>
          </a:p>
          <a:p>
            <a:pPr lvl="1">
              <a:spcAft>
                <a:spcPts val="600"/>
              </a:spcAft>
            </a:pPr>
            <a:r>
              <a:rPr lang="en-US" sz="1600" dirty="0" smtClean="0"/>
              <a:t>user-friendly, real-time tracker software.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Improvement in TC forecasts likely due to both to increased model resolution and </a:t>
            </a:r>
            <a:r>
              <a:rPr lang="en-US" sz="2000" dirty="0" err="1" smtClean="0"/>
              <a:t>EnKF</a:t>
            </a:r>
            <a:endParaRPr lang="en-US" sz="2000" dirty="0" smtClean="0"/>
          </a:p>
          <a:p>
            <a:r>
              <a:rPr lang="en-US" sz="2000" dirty="0" smtClean="0"/>
              <a:t>Some questions</a:t>
            </a:r>
          </a:p>
          <a:p>
            <a:pPr lvl="1"/>
            <a:r>
              <a:rPr lang="en-US" sz="1600" dirty="0" smtClean="0"/>
              <a:t>improve methods for vortex initialization in </a:t>
            </a:r>
            <a:r>
              <a:rPr lang="en-US" sz="1600" dirty="0" err="1" smtClean="0"/>
              <a:t>EnKF</a:t>
            </a:r>
            <a:r>
              <a:rPr lang="en-US" sz="1600" dirty="0" smtClean="0"/>
              <a:t>.  Incorporate relocation?</a:t>
            </a:r>
          </a:p>
          <a:p>
            <a:pPr lvl="1"/>
            <a:r>
              <a:rPr lang="en-US" sz="1600" dirty="0" smtClean="0"/>
              <a:t>methods for treating hurricane-related model error?</a:t>
            </a:r>
          </a:p>
          <a:p>
            <a:pPr lvl="1"/>
            <a:r>
              <a:rPr lang="en-US" sz="1600" dirty="0" smtClean="0"/>
              <a:t>resolution impacts of global model in </a:t>
            </a:r>
            <a:r>
              <a:rPr lang="en-US" sz="1600" dirty="0" err="1" smtClean="0"/>
              <a:t>EnKF</a:t>
            </a:r>
            <a:r>
              <a:rPr lang="en-US" sz="1600" dirty="0" smtClean="0"/>
              <a:t>?</a:t>
            </a:r>
          </a:p>
          <a:p>
            <a:pPr lvl="1"/>
            <a:r>
              <a:rPr lang="en-US" sz="1600" dirty="0" smtClean="0"/>
              <a:t>effect of assimilating position and intensity of </a:t>
            </a:r>
            <a:r>
              <a:rPr lang="en-US" sz="1600" dirty="0" err="1" smtClean="0"/>
              <a:t>TCVitals</a:t>
            </a:r>
            <a:r>
              <a:rPr lang="en-US" sz="1600" dirty="0" smtClean="0"/>
              <a:t> separately?</a:t>
            </a:r>
          </a:p>
          <a:p>
            <a:pPr lvl="1"/>
            <a:r>
              <a:rPr lang="en-US" sz="1600" dirty="0" smtClean="0"/>
              <a:t>will nesting of high-resolution regional </a:t>
            </a:r>
            <a:r>
              <a:rPr lang="en-US" sz="1600" dirty="0" err="1" smtClean="0"/>
              <a:t>EnKF</a:t>
            </a:r>
            <a:r>
              <a:rPr lang="en-US" sz="1600" dirty="0" smtClean="0"/>
              <a:t> and SREF forecasts provide even better results?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8203" y="6167120"/>
            <a:ext cx="83685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Acknowledgments: NOAA HFIP program for support, U. Texas NSF supercomputer  for CPU cycles </a:t>
            </a:r>
          </a:p>
          <a:p>
            <a:pPr marL="0" lvl="1"/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 make real-time ensemble forecasts; Tim </a:t>
            </a:r>
            <a:r>
              <a:rPr lang="en-US" sz="1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Marchok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(tracker files); Darryl Kleist (GFS parallel runs).</a:t>
            </a:r>
            <a:endParaRPr lang="en-US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5139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Testing performed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2757"/>
            <a:ext cx="8229600" cy="4525963"/>
          </a:xfrm>
        </p:spPr>
        <p:txBody>
          <a:bodyPr>
            <a:noAutofit/>
          </a:bodyPr>
          <a:lstStyle/>
          <a:p>
            <a:r>
              <a:rPr lang="en-US" sz="2200" dirty="0" smtClean="0"/>
              <a:t>Ran a global ensemble square-root filter (“</a:t>
            </a:r>
            <a:r>
              <a:rPr lang="en-US" sz="2200" dirty="0" err="1" smtClean="0"/>
              <a:t>EnKF</a:t>
            </a:r>
            <a:r>
              <a:rPr lang="en-US" sz="2200" dirty="0" smtClean="0"/>
              <a:t>”) data assimilation</a:t>
            </a:r>
          </a:p>
          <a:p>
            <a:pPr lvl="1"/>
            <a:r>
              <a:rPr lang="en-US" sz="2200" dirty="0" smtClean="0"/>
              <a:t>T382L64 (~30 km) version of NCEP GFS, 60 members</a:t>
            </a:r>
          </a:p>
          <a:p>
            <a:pPr lvl="1"/>
            <a:r>
              <a:rPr lang="en-US" sz="2200" dirty="0" smtClean="0"/>
              <a:t>Full observational data stream + “</a:t>
            </a:r>
            <a:r>
              <a:rPr lang="en-US" sz="2200" dirty="0" err="1" smtClean="0"/>
              <a:t>TCVitals</a:t>
            </a:r>
            <a:r>
              <a:rPr lang="en-US" sz="2200" dirty="0" smtClean="0"/>
              <a:t>” (min central pressure)</a:t>
            </a:r>
          </a:p>
          <a:p>
            <a:r>
              <a:rPr lang="en-US" sz="2200" dirty="0" smtClean="0"/>
              <a:t>20-member ensemble forecasts to 7 days for most active days during hurricane season.</a:t>
            </a:r>
          </a:p>
          <a:p>
            <a:pPr lvl="1"/>
            <a:r>
              <a:rPr lang="en-US" sz="2200" dirty="0" smtClean="0"/>
              <a:t>T382L64 GFS ensemble (GEFS) from </a:t>
            </a:r>
            <a:r>
              <a:rPr lang="en-US" sz="2200" dirty="0" err="1" smtClean="0"/>
              <a:t>EnKF</a:t>
            </a:r>
            <a:r>
              <a:rPr lang="en-US" sz="2200" dirty="0" smtClean="0"/>
              <a:t> initial conditions</a:t>
            </a:r>
          </a:p>
          <a:p>
            <a:pPr lvl="1"/>
            <a:r>
              <a:rPr lang="en-US" sz="2200" dirty="0" smtClean="0"/>
              <a:t>30-km “FIM” model from GFS </a:t>
            </a:r>
            <a:r>
              <a:rPr lang="en-US" sz="2200" dirty="0" err="1" smtClean="0"/>
              <a:t>EnKF</a:t>
            </a:r>
            <a:r>
              <a:rPr lang="en-US" sz="2200" dirty="0" smtClean="0"/>
              <a:t> initial conditions</a:t>
            </a:r>
          </a:p>
          <a:p>
            <a:pPr lvl="1"/>
            <a:r>
              <a:rPr lang="en-US" sz="2200" dirty="0" smtClean="0"/>
              <a:t>ECMWF (T399) and CMC via “TIGGE” database.</a:t>
            </a:r>
          </a:p>
          <a:p>
            <a:r>
              <a:rPr lang="en-US" sz="2200" dirty="0" smtClean="0"/>
              <a:t>Deterministic forecasts from T382 GFS/GSI and GFS/</a:t>
            </a:r>
            <a:r>
              <a:rPr lang="en-US" sz="2200" dirty="0" err="1" smtClean="0"/>
              <a:t>EnKF</a:t>
            </a:r>
            <a:endParaRPr lang="en-US" sz="2200" dirty="0" smtClean="0"/>
          </a:p>
          <a:p>
            <a:r>
              <a:rPr lang="en-US" sz="2200" dirty="0" smtClean="0"/>
              <a:t>Compare against “best track” files compiled by NHC and Joint Typhoon Warning Center</a:t>
            </a:r>
          </a:p>
          <a:p>
            <a:r>
              <a:rPr lang="en-US" sz="2200" dirty="0" smtClean="0"/>
              <a:t>Also: Jeff Whitaker presentation yesterday on global </a:t>
            </a:r>
            <a:r>
              <a:rPr lang="en-US" sz="2200" dirty="0" err="1" smtClean="0"/>
              <a:t>EnKF</a:t>
            </a:r>
            <a:r>
              <a:rPr lang="en-US" sz="2200" dirty="0" smtClean="0"/>
              <a:t> (IOAS-AOLS 6B.1) for tropical cyclones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5003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Rules for including a particular storm</a:t>
            </a:r>
            <a:br>
              <a:rPr lang="en-US" dirty="0" smtClean="0"/>
            </a:br>
            <a:r>
              <a:rPr lang="en-US" dirty="0" smtClean="0"/>
              <a:t>in comparisons of models A vs. B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030148"/>
            <a:ext cx="8229600" cy="45259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/>
              <a:t>Storm must be tracked and at least tropical depression strength at initial time of forecast</a:t>
            </a:r>
          </a:p>
          <a:p>
            <a:r>
              <a:rPr lang="en-US" sz="2400" dirty="0" smtClean="0"/>
              <a:t>Ensemble scores computed only when at least 20 members’ forecasts computed</a:t>
            </a:r>
          </a:p>
          <a:p>
            <a:pPr lvl="1">
              <a:spcAft>
                <a:spcPts val="1200"/>
              </a:spcAft>
            </a:pPr>
            <a:r>
              <a:rPr lang="en-US" sz="2400" dirty="0" smtClean="0"/>
              <a:t>but if storm dies out in some members, compute mean error and spread from remaining ones.</a:t>
            </a:r>
          </a:p>
          <a:p>
            <a:r>
              <a:rPr lang="en-US" sz="2400" dirty="0" smtClean="0"/>
              <a:t>When comparing forecast model A to forecast model B, count a storm as a sample only when both models have forecast available. 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Experimental T382 GEFS/</a:t>
            </a:r>
            <a:r>
              <a:rPr lang="en-US" dirty="0" err="1" smtClean="0"/>
              <a:t>EnKF</a:t>
            </a:r>
            <a:r>
              <a:rPr lang="en-US" dirty="0" smtClean="0"/>
              <a:t> vs. </a:t>
            </a:r>
            <a:br>
              <a:rPr lang="en-US" dirty="0" smtClean="0"/>
            </a:br>
            <a:r>
              <a:rPr lang="en-US" dirty="0" smtClean="0"/>
              <a:t>operational T126 GEFS/ET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33548" y="6013589"/>
            <a:ext cx="49378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higher resolution + </a:t>
            </a:r>
            <a:r>
              <a:rPr lang="en-US" sz="2000" dirty="0" err="1" smtClean="0"/>
              <a:t>EnKF</a:t>
            </a:r>
            <a:r>
              <a:rPr lang="en-US" sz="2000" dirty="0" smtClean="0"/>
              <a:t> = clear improvement</a:t>
            </a:r>
          </a:p>
          <a:p>
            <a:r>
              <a:rPr lang="en-US" sz="2000" dirty="0" smtClean="0"/>
              <a:t>but how much from resolution vs. </a:t>
            </a:r>
            <a:r>
              <a:rPr lang="en-US" sz="2000" dirty="0" err="1" smtClean="0"/>
              <a:t>EnKF</a:t>
            </a:r>
            <a:r>
              <a:rPr lang="en-US" sz="2000" dirty="0" smtClean="0"/>
              <a:t>?</a:t>
            </a:r>
            <a:endParaRPr lang="en-US" sz="2000" dirty="0"/>
          </a:p>
        </p:txBody>
      </p:sp>
      <p:pic>
        <p:nvPicPr>
          <p:cNvPr id="10" name="Content Placeholder 9" descr="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5948" r="-594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T382 GEFS/</a:t>
            </a:r>
            <a:r>
              <a:rPr lang="en-US" dirty="0" err="1" smtClean="0"/>
              <a:t>EnKF</a:t>
            </a:r>
            <a:r>
              <a:rPr lang="en-US" dirty="0" smtClean="0"/>
              <a:t> vs. </a:t>
            </a:r>
            <a:br>
              <a:rPr lang="en-US" dirty="0" smtClean="0"/>
            </a:br>
            <a:r>
              <a:rPr lang="en-US" dirty="0" smtClean="0"/>
              <a:t>operational T399 ECMWF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92512" y="6125517"/>
            <a:ext cx="5435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competitive with ECMWF in position error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1" name="Content Placeholder 10" descr="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5948" r="-5948"/>
          <a:stretch>
            <a:fillRect/>
          </a:stretch>
        </p:blipFill>
        <p:spPr/>
      </p:pic>
      <p:pic>
        <p:nvPicPr>
          <p:cNvPr id="7" name="Picture 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6827563" y="5903731"/>
            <a:ext cx="923925" cy="6834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T382 GEFS/</a:t>
            </a:r>
            <a:r>
              <a:rPr lang="en-US" dirty="0" err="1" smtClean="0"/>
              <a:t>EnKF</a:t>
            </a:r>
            <a:r>
              <a:rPr lang="en-US" dirty="0" smtClean="0"/>
              <a:t> vs. </a:t>
            </a:r>
            <a:br>
              <a:rPr lang="en-US" dirty="0" smtClean="0"/>
            </a:br>
            <a:r>
              <a:rPr lang="en-US" dirty="0" smtClean="0"/>
              <a:t>operational Canadian Centre </a:t>
            </a:r>
            <a:r>
              <a:rPr lang="en-US" dirty="0" err="1" smtClean="0"/>
              <a:t>EnKF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76020" y="6013589"/>
            <a:ext cx="49737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lower in error than CMC; they run </a:t>
            </a:r>
            <a:r>
              <a:rPr lang="en-US" sz="2000" dirty="0" err="1" smtClean="0"/>
              <a:t>EnKF</a:t>
            </a:r>
            <a:r>
              <a:rPr lang="en-US" sz="2000" dirty="0" smtClean="0"/>
              <a:t> at</a:t>
            </a:r>
          </a:p>
          <a:p>
            <a:r>
              <a:rPr lang="en-US" sz="2000" dirty="0" smtClean="0"/>
              <a:t>lower resolution and do no assimilate </a:t>
            </a:r>
            <a:r>
              <a:rPr lang="en-US" sz="2000" dirty="0" err="1" smtClean="0"/>
              <a:t>TCVitals</a:t>
            </a:r>
            <a:endParaRPr lang="en-US" sz="2000" dirty="0" smtClean="0"/>
          </a:p>
        </p:txBody>
      </p:sp>
      <p:pic>
        <p:nvPicPr>
          <p:cNvPr id="11" name="Content Placeholder 10" descr="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5948" r="-594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T382 GEFS/</a:t>
            </a:r>
            <a:r>
              <a:rPr lang="en-US" dirty="0" err="1" smtClean="0"/>
              <a:t>EnKF</a:t>
            </a:r>
            <a:r>
              <a:rPr lang="en-US" dirty="0" smtClean="0"/>
              <a:t> vs. </a:t>
            </a:r>
            <a:br>
              <a:rPr lang="en-US" dirty="0" smtClean="0"/>
            </a:br>
            <a:r>
              <a:rPr lang="en-US" dirty="0" smtClean="0"/>
              <a:t>experimental FIM/</a:t>
            </a:r>
            <a:r>
              <a:rPr lang="en-US" dirty="0" err="1" smtClean="0"/>
              <a:t>EnKF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60231" y="6125517"/>
            <a:ext cx="6982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FIM ensemble with somewhat higher errors than GEFS</a:t>
            </a:r>
            <a:endParaRPr lang="en-US" sz="2400" dirty="0"/>
          </a:p>
        </p:txBody>
      </p:sp>
      <p:pic>
        <p:nvPicPr>
          <p:cNvPr id="14" name="Content Placeholder 13" descr="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5948" r="-594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Deterministic track forecasts from</a:t>
            </a:r>
            <a:br>
              <a:rPr lang="en-US" sz="3600" dirty="0" smtClean="0"/>
            </a:br>
            <a:r>
              <a:rPr lang="en-US" sz="3600" dirty="0" smtClean="0"/>
              <a:t>parallel T382 GFS/GSI vs. T382 GFS/</a:t>
            </a:r>
            <a:r>
              <a:rPr lang="en-US" sz="3600" dirty="0" err="1" smtClean="0"/>
              <a:t>EnKF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10032" y="1715473"/>
            <a:ext cx="6971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This “parallel” version of GSI now uses </a:t>
            </a:r>
            <a:r>
              <a:rPr lang="en-US" dirty="0" err="1" smtClean="0">
                <a:solidFill>
                  <a:srgbClr val="FF0000"/>
                </a:solidFill>
              </a:rPr>
              <a:t>TCVitals</a:t>
            </a:r>
            <a:r>
              <a:rPr lang="en-US" dirty="0" smtClean="0">
                <a:solidFill>
                  <a:srgbClr val="FF0000"/>
                </a:solidFill>
              </a:rPr>
              <a:t> min pressure pseudo-</a:t>
            </a:r>
            <a:r>
              <a:rPr lang="en-US" dirty="0" err="1" smtClean="0">
                <a:solidFill>
                  <a:srgbClr val="FF0000"/>
                </a:solidFill>
              </a:rPr>
              <a:t>obs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Content Placeholder 8" descr="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1338" r="-11338"/>
          <a:stretch>
            <a:fillRect/>
          </a:stretch>
        </p:blipFill>
        <p:spPr>
          <a:xfrm>
            <a:off x="262306" y="2084806"/>
            <a:ext cx="8424494" cy="4226024"/>
          </a:xfrm>
        </p:spPr>
      </p:pic>
      <p:sp>
        <p:nvSpPr>
          <p:cNvPr id="10" name="TextBox 9"/>
          <p:cNvSpPr txBox="1"/>
          <p:nvPr/>
        </p:nvSpPr>
        <p:spPr>
          <a:xfrm>
            <a:off x="870024" y="6310830"/>
            <a:ext cx="7054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General slight improvement of </a:t>
            </a:r>
            <a:r>
              <a:rPr lang="en-US" dirty="0" err="1" smtClean="0"/>
              <a:t>EnKF</a:t>
            </a:r>
            <a:r>
              <a:rPr lang="en-US" dirty="0" smtClean="0"/>
              <a:t> except at longest lead (small sample).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Tropical winds from parallel tests of T190 GFS/GSI &amp; GFS/</a:t>
            </a:r>
            <a:r>
              <a:rPr lang="en-US" dirty="0" err="1" smtClean="0"/>
              <a:t>EnKF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D011-F86A-B747-B53F-97C032914B1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Content Placeholder 4" descr="u850verif_7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0610" r="-1061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027" y="6295806"/>
            <a:ext cx="6997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EnKF</a:t>
            </a:r>
            <a:r>
              <a:rPr lang="en-US" dirty="0" smtClean="0"/>
              <a:t> provides better wind forecasts; better steering of tropical cyclones?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6456</TotalTime>
  <Words>711</Words>
  <Application>Microsoft Macintosh PowerPoint</Application>
  <PresentationFormat>On-screen Show (4:3)</PresentationFormat>
  <Paragraphs>83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Performance of hurricane forecasts from global ensemble prediction systems during the 2009 season  </vt:lpstr>
      <vt:lpstr>Testing performed</vt:lpstr>
      <vt:lpstr>Rules for including a particular storm in comparisons of models A vs. B</vt:lpstr>
      <vt:lpstr> Experimental T382 GEFS/EnKF vs.  operational T126 GEFS/ET</vt:lpstr>
      <vt:lpstr>T382 GEFS/EnKF vs.  operational T399 ECMWF</vt:lpstr>
      <vt:lpstr>T382 GEFS/EnKF vs.  operational Canadian Centre EnKF</vt:lpstr>
      <vt:lpstr>T382 GEFS/EnKF vs.  experimental FIM/EnKF</vt:lpstr>
      <vt:lpstr>Deterministic track forecasts from parallel T382 GFS/GSI vs. T382 GFS/EnKF</vt:lpstr>
      <vt:lpstr>Tropical winds from parallel tests of T190 GFS/GSI &amp; GFS/EnKF</vt:lpstr>
      <vt:lpstr>Deterministic max wind speed forecast bias from parallel T382 GFS/GSI vs. T382 GFS/EnKF</vt:lpstr>
      <vt:lpstr>Why the persistent lack of strength in modeled vortices? One hypothesis</vt:lpstr>
      <vt:lpstr>Conclusions</vt:lpstr>
    </vt:vector>
  </TitlesOfParts>
  <Company>NOAA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of hurricane forecasts from global ensemble prediction systems during the 2009 season  </dc:title>
  <dc:creator>Tom Hamill</dc:creator>
  <cp:lastModifiedBy>Tom Hamill</cp:lastModifiedBy>
  <cp:revision>18</cp:revision>
  <cp:lastPrinted>2010-01-14T16:37:51Z</cp:lastPrinted>
  <dcterms:created xsi:type="dcterms:W3CDTF">2010-01-27T17:08:29Z</dcterms:created>
  <dcterms:modified xsi:type="dcterms:W3CDTF">2010-01-27T17:10:28Z</dcterms:modified>
</cp:coreProperties>
</file>