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notesSlides/notesSlide6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bin" ContentType="application/vnd.openxmlformats-officedocument.oleObject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9"/>
  </p:notesMasterIdLst>
  <p:handoutMasterIdLst>
    <p:handoutMasterId r:id="rId10"/>
  </p:handoutMasterIdLst>
  <p:sldIdLst>
    <p:sldId id="256" r:id="rId3"/>
    <p:sldId id="257" r:id="rId4"/>
    <p:sldId id="258" r:id="rId5"/>
    <p:sldId id="259" r:id="rId6"/>
    <p:sldId id="260" r:id="rId7"/>
    <p:sldId id="261" r:id="rId8"/>
  </p:sldIdLst>
  <p:sldSz cx="10080625" cy="7559675" type="screen4x3"/>
  <p:notesSz cx="7772400" cy="10058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470" y="-102"/>
      </p:cViewPr>
      <p:guideLst>
        <p:guide orient="horz" pos="2381"/>
        <p:guide pos="317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372676" cy="502221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en-US" sz="1400" b="0" i="0" u="none" strike="noStrike" kern="1200">
              <a:ln>
                <a:noFill/>
              </a:ln>
              <a:latin typeface="Liberation Sans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399446" y="0"/>
            <a:ext cx="3372676" cy="502221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en-US" sz="1400" b="0" i="0" u="none" strike="noStrike" kern="1200">
              <a:ln>
                <a:noFill/>
              </a:ln>
              <a:latin typeface="Liberation Sans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9555713"/>
            <a:ext cx="3372676" cy="502221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="b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en-US" sz="1400" b="0" i="0" u="none" strike="noStrike" kern="1200">
              <a:ln>
                <a:noFill/>
              </a:ln>
              <a:latin typeface="Liberation Sans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399446" y="9555713"/>
            <a:ext cx="3372676" cy="502221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="b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1B9EE5A4-34F8-4ED0-978C-45DD74E0C766}" type="slidenum">
              <a:t>‹#›</a:t>
            </a:fld>
            <a:endParaRPr lang="en-US" sz="1400" b="0" i="0" u="none" strike="noStrike" kern="1200">
              <a:ln>
                <a:noFill/>
              </a:ln>
              <a:latin typeface="Liberation Sans" pitchFamily="18"/>
              <a:ea typeface="DejaVu LGC Sans" pitchFamily="2"/>
              <a:cs typeface="DejaVu LGC Sans" pitchFamily="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633320" y="946080"/>
            <a:ext cx="4727880" cy="3242520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1218960" y="4503600"/>
            <a:ext cx="5562000" cy="359927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216000" marR="0" indent="0" rtl="0" hangingPunct="0">
      <a:buNone/>
      <a:tabLst/>
      <a:defRPr lang="en-US" sz="2000" b="0" i="0" u="none" strike="noStrike">
        <a:ln>
          <a:noFill/>
        </a:ln>
        <a:latin typeface="Nimbus Roman No9 L" pitchFamily="18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1218960" y="4503600"/>
            <a:ext cx="5562000" cy="3509279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95280" y="754199"/>
            <a:ext cx="5181480" cy="3772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919" cy="4527000"/>
          </a:xfrm>
        </p:spPr>
        <p:txBody>
          <a:bodyPr vert="horz">
            <a:spAutoFit/>
          </a:bodyPr>
          <a:lstStyle/>
          <a:p>
            <a:pPr marL="0" algn="l" hangingPunct="1">
              <a:spcBef>
                <a:spcPts val="448"/>
              </a:spcBef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latin typeface="Calibri" pitchFamily="34"/>
            </a:endParaRPr>
          </a:p>
        </p:txBody>
      </p:sp>
      <p:sp>
        <p:nvSpPr>
          <p:cNvPr id="4" name="Slide Number Placeholder 3"/>
          <p:cNvSpPr/>
          <p:nvPr/>
        </p:nvSpPr>
        <p:spPr>
          <a:xfrm>
            <a:off x="4402440" y="9553680"/>
            <a:ext cx="3368160" cy="5029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b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980"/>
            </a:pPr>
            <a:fld id="{34CE37A0-36B1-41CB-ABEA-B07CAB2FBB4C}" type="slidenum">
              <a:t>2</a:t>
            </a:fld>
            <a:endParaRPr lang="en-US" sz="1200" b="0" i="0" u="none" strike="noStrike" kern="1200">
              <a:ln>
                <a:noFill/>
              </a:ln>
              <a:latin typeface="Liberation Sans" pitchFamily="18"/>
              <a:ea typeface="DejaVu LGC Sans" pitchFamily="2"/>
              <a:cs typeface="DejaVu LGC Sans" pitchFamily="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95280" y="754199"/>
            <a:ext cx="5181480" cy="3772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919" cy="4527000"/>
          </a:xfrm>
        </p:spPr>
        <p:txBody>
          <a:bodyPr vert="horz">
            <a:spAutoFit/>
          </a:bodyPr>
          <a:lstStyle/>
          <a:p>
            <a:pPr marL="0" algn="l" hangingPunct="1">
              <a:spcBef>
                <a:spcPts val="448"/>
              </a:spcBef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latin typeface="Calibri" pitchFamily="34"/>
            </a:endParaRPr>
          </a:p>
        </p:txBody>
      </p:sp>
      <p:sp>
        <p:nvSpPr>
          <p:cNvPr id="4" name="Slide Number Placeholder 3"/>
          <p:cNvSpPr/>
          <p:nvPr/>
        </p:nvSpPr>
        <p:spPr>
          <a:xfrm>
            <a:off x="4402440" y="9553680"/>
            <a:ext cx="3368160" cy="5029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b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980"/>
            </a:pPr>
            <a:fld id="{2AB40275-FD73-4A2A-88A5-17EA25AEADD1}" type="slidenum">
              <a:t>3</a:t>
            </a:fld>
            <a:endParaRPr lang="en-US" sz="1200" b="0" i="0" u="none" strike="noStrike" kern="1200">
              <a:ln>
                <a:noFill/>
              </a:ln>
              <a:latin typeface="Liberation Sans" pitchFamily="18"/>
              <a:ea typeface="DejaVu LGC Sans" pitchFamily="2"/>
              <a:cs typeface="DejaVu LGC Sans" pitchFamily="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836738" y="946150"/>
            <a:ext cx="4321175" cy="3241675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1218960" y="4503600"/>
            <a:ext cx="5562000" cy="359964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1218960" y="4503600"/>
            <a:ext cx="5562000" cy="359964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836738" y="946150"/>
            <a:ext cx="4321175" cy="3241675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1218960" y="4503600"/>
            <a:ext cx="5562000" cy="359964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6138" y="627063"/>
            <a:ext cx="2151062" cy="62372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9775" y="627063"/>
            <a:ext cx="6303963" cy="62372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BA3A379-DE2E-4D42-A245-7C630E853B4D}" type="slidenum"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5E4EA9D-075B-4F7F-9D47-B5BFEE12022B}" type="slidenum"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7723739-5C6B-4C65-9C0B-3FC64566E144}" type="slidenum"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9287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4925" y="1768475"/>
            <a:ext cx="4460875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076D104-F3B6-4AF4-82D7-7E7F1BA0B9A0}" type="slidenum"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8B9249B-DBDB-4F2A-9B21-3640CDA7A32C}" type="slidenum"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3DF5F11-D444-4959-9EE4-30F46603BBFE}" type="slidenum"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9CE96C7-95F2-4023-B068-F0F4EAF212ED}" type="slidenum">
              <a:t>‹#›</a:t>
            </a:fld>
            <a:endParaRPr lang="en-US"/>
          </a:p>
        </p:txBody>
      </p:sp>
    </p:spTree>
  </p:cSld>
  <p:clrMapOvr>
    <a:masterClrMapping/>
  </p:clrMapOvr>
  <p:transition/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F3D4919-BA4E-452B-8E30-1944F48F08C5}" type="slidenum"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7F60035-3572-4310-9D8F-17749FEBA691}" type="slidenum"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8E77619-5DF2-4089-937E-2CF1317233B2}" type="slidenum"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8850" y="301625"/>
            <a:ext cx="2266950" cy="64563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3212" cy="64563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4384920-1502-4D37-AE7D-180DF295279C}" type="slidenum"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9775" y="2101850"/>
            <a:ext cx="4227513" cy="476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9688" y="2101850"/>
            <a:ext cx="4227512" cy="476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40159" y="627120"/>
            <a:ext cx="860760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lvl="0"/>
            <a:r>
              <a:rPr lang="en-US"/>
              <a:t>Click to edit the title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40159" y="2101320"/>
            <a:ext cx="8607600" cy="4762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3200" b="0" i="0" u="none" strike="noStrike">
                <a:ln>
                  <a:noFill/>
                </a:ln>
                <a:latin typeface="Nimbus Roman No9 L" pitchFamily="18"/>
                <a:ea typeface="HG Mincho Light J" pitchFamily="2"/>
                <a:cs typeface="Tahoma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3200" b="0" i="0" u="none" strike="noStrike">
                <a:ln>
                  <a:noFill/>
                </a:ln>
                <a:latin typeface="Nimbus Roman No9 L" pitchFamily="18"/>
                <a:ea typeface="HG Mincho Light J" pitchFamily="2"/>
                <a:cs typeface="Tahoma" pitchFamily="2"/>
              </a:defRPr>
            </a:lvl1pPr>
            <a:lvl2pPr marL="864000" marR="0" lvl="1" indent="-288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en-US" sz="2800" b="0" i="0" u="none" strike="noStrike">
                <a:ln>
                  <a:noFill/>
                </a:ln>
                <a:latin typeface="Nimbus Roman No9 L" pitchFamily="18"/>
                <a:ea typeface="HG Mincho Light J" pitchFamily="2"/>
                <a:cs typeface="Tahoma" pitchFamily="2"/>
              </a:defRPr>
            </a:lvl2pPr>
            <a:lvl3pPr marL="1296000" marR="0" lvl="2" indent="-216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en-US" sz="2400" b="0" i="0" u="none" strike="noStrike">
                <a:ln>
                  <a:noFill/>
                </a:ln>
                <a:latin typeface="Nimbus Roman No9 L" pitchFamily="18"/>
                <a:ea typeface="HG Mincho Light J" pitchFamily="2"/>
                <a:cs typeface="Tahoma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en-US" sz="2000" b="0" i="0" u="none" strike="noStrike">
                <a:ln>
                  <a:noFill/>
                </a:ln>
                <a:latin typeface="Nimbus Roman No9 L" pitchFamily="18"/>
                <a:ea typeface="HG Mincho Light J" pitchFamily="2"/>
                <a:cs typeface="Tahoma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>
                <a:ln>
                  <a:noFill/>
                </a:ln>
                <a:latin typeface="Nimbus Roman No9 L" pitchFamily="18"/>
                <a:ea typeface="HG Mincho Light J" pitchFamily="2"/>
                <a:cs typeface="Tahoma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>
                <a:ln>
                  <a:noFill/>
                </a:ln>
                <a:latin typeface="Nimbus Roman No9 L" pitchFamily="18"/>
                <a:ea typeface="HG Mincho Light J" pitchFamily="2"/>
                <a:cs typeface="Tahoma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>
                <a:ln>
                  <a:noFill/>
                </a:ln>
                <a:latin typeface="Nimbus Roman No9 L" pitchFamily="18"/>
                <a:ea typeface="HG Mincho Light J" pitchFamily="2"/>
                <a:cs typeface="Tahoma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>
                <a:ln>
                  <a:noFill/>
                </a:ln>
                <a:latin typeface="Nimbus Roman No9 L" pitchFamily="18"/>
                <a:ea typeface="HG Mincho Light J" pitchFamily="2"/>
                <a:cs typeface="Tahoma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>
                <a:ln>
                  <a:noFill/>
                </a:ln>
                <a:latin typeface="Nimbus Roman No9 L" pitchFamily="18"/>
                <a:ea typeface="HG Mincho Light J" pitchFamily="2"/>
                <a:cs typeface="Tahoma" pitchFamily="2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7481519"/>
            <a:ext cx="10080000" cy="78120"/>
          </a:xfrm>
          <a:prstGeom prst="rect">
            <a:avLst/>
          </a:prstGeom>
          <a:solidFill>
            <a:srgbClr val="0062B1"/>
          </a:solidFill>
          <a:ln w="0">
            <a:solidFill>
              <a:srgbClr val="0062B1"/>
            </a:solidFill>
            <a:prstDash val="solid"/>
          </a:ln>
        </p:spPr>
        <p:txBody>
          <a:bodyPr vert="horz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Liberation Sans" pitchFamily="18"/>
              <a:ea typeface="DejaVu LGC Sans" pitchFamily="2"/>
              <a:cs typeface="DejaVu LGC Sans" pitchFamily="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marL="0" marR="0" lvl="0" indent="0" algn="ctr" rtl="0" hangingPunct="0">
        <a:buNone/>
        <a:tabLst/>
        <a:defRPr lang="en-US" sz="5400" b="0" i="0" u="none" strike="noStrike">
          <a:ln>
            <a:noFill/>
          </a:ln>
          <a:latin typeface="Nimbus Sans L" pitchFamily="34"/>
          <a:ea typeface="HG Mincho Light J" pitchFamily="2"/>
          <a:cs typeface="Tahoma" pitchFamily="2"/>
        </a:defRPr>
      </a:lvl1pPr>
    </p:titleStyle>
    <p:bodyStyle>
      <a:lvl1pPr marL="432000" marR="0" indent="0" rtl="0" hangingPunct="0">
        <a:spcBef>
          <a:spcPts val="0"/>
        </a:spcBef>
        <a:spcAft>
          <a:spcPts val="1417"/>
        </a:spcAft>
        <a:tabLst/>
        <a:defRPr lang="en-US" sz="3200" b="0" i="0" u="none" strike="noStrike">
          <a:ln>
            <a:noFill/>
          </a:ln>
          <a:latin typeface="Nimbus Roman No9 L" pitchFamily="18"/>
          <a:cs typeface="Tahoma" pitchFamily="2"/>
        </a:defRPr>
      </a:lvl1pPr>
    </p:bodyStyle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503999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="ctr"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503999" y="1768680"/>
            <a:ext cx="9071640" cy="498924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/>
          <a:lstStyle>
            <a:defPPr marL="342720" marR="0" lvl="0" indent="-342720" algn="l" rtl="0" hangingPunct="1">
              <a:lnSpc>
                <a:spcPct val="100000"/>
              </a:lnSpc>
              <a:spcBef>
                <a:spcPts val="7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34"/>
              <a:buNone/>
              <a:tabLst>
                <a:tab pos="914040" algn="l"/>
                <a:tab pos="1828439" algn="l"/>
                <a:tab pos="2742839" algn="l"/>
                <a:tab pos="3657239" algn="l"/>
                <a:tab pos="4571639" algn="l"/>
                <a:tab pos="5486040" algn="l"/>
                <a:tab pos="6400440" algn="l"/>
                <a:tab pos="7314840" algn="l"/>
                <a:tab pos="8229240" algn="l"/>
                <a:tab pos="9143640" algn="l"/>
                <a:tab pos="10058040" algn="l"/>
              </a:tabLst>
              <a:defRPr lang="en-US" sz="3200" b="0" i="0" u="none" strike="noStrike" baseline="0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DejaVu LGC Sans" pitchFamily="2"/>
                <a:cs typeface="DejaVu LGC Sans" pitchFamily="2"/>
              </a:defRPr>
            </a:defPPr>
            <a:lvl1pPr marL="342720" marR="0" lvl="0" indent="-342720" algn="l" rtl="0" hangingPunct="1">
              <a:lnSpc>
                <a:spcPct val="100000"/>
              </a:lnSpc>
              <a:spcBef>
                <a:spcPts val="7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34"/>
              <a:buChar char="•"/>
              <a:tabLst>
                <a:tab pos="914040" algn="l"/>
                <a:tab pos="1828439" algn="l"/>
                <a:tab pos="2742839" algn="l"/>
                <a:tab pos="3657239" algn="l"/>
                <a:tab pos="4571639" algn="l"/>
                <a:tab pos="5486040" algn="l"/>
                <a:tab pos="6400440" algn="l"/>
                <a:tab pos="7314840" algn="l"/>
                <a:tab pos="8229240" algn="l"/>
                <a:tab pos="9143640" algn="l"/>
                <a:tab pos="10058040" algn="l"/>
              </a:tabLst>
              <a:defRPr lang="en-US" sz="3200" b="0" i="0" u="none" strike="noStrike" baseline="0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DejaVu LGC Sans" pitchFamily="2"/>
                <a:cs typeface="DejaVu LGC Sans" pitchFamily="2"/>
              </a:defRPr>
            </a:lvl1pPr>
            <a:lvl2pPr marL="742680" marR="0" lvl="1" indent="-285480" algn="l" rtl="0" hangingPunct="1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34"/>
              <a:buChar char="–"/>
              <a:tabLst>
                <a:tab pos="914040" algn="l"/>
                <a:tab pos="1828439" algn="l"/>
                <a:tab pos="2742840" algn="l"/>
                <a:tab pos="3657240" algn="l"/>
                <a:tab pos="4571639" algn="l"/>
                <a:tab pos="5486040" algn="l"/>
                <a:tab pos="6400440" algn="l"/>
                <a:tab pos="7314840" algn="l"/>
                <a:tab pos="8229240" algn="l"/>
                <a:tab pos="9143640" algn="l"/>
                <a:tab pos="10058040" algn="l"/>
              </a:tabLst>
              <a:defRPr lang="en-US" sz="2800" b="0" i="0" u="none" strike="noStrike" baseline="0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DejaVu LGC Sans" pitchFamily="2"/>
                <a:cs typeface="DejaVu LGC Sans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34"/>
              <a:buChar char="•"/>
              <a:tabLst>
                <a:tab pos="1828799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3999" algn="l"/>
                <a:tab pos="10058399" algn="l"/>
              </a:tabLst>
              <a:def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DejaVu LGC Sans" pitchFamily="2"/>
                <a:cs typeface="DejaVu LGC Sans" pitchFamily="2"/>
              </a:defRPr>
            </a:lvl3pPr>
            <a:lvl4pPr marL="1600199" marR="0" lvl="3" indent="-22860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34"/>
              <a:buChar char="–"/>
              <a:tabLst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3999" algn="l"/>
                <a:tab pos="10058400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DejaVu LGC Sans" pitchFamily="2"/>
                <a:cs typeface="DejaVu LGC Sans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34"/>
              <a:buChar char="»"/>
              <a:tabLst>
                <a:tab pos="2743199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399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DejaVu LGC Sans" pitchFamily="2"/>
                <a:cs typeface="DejaVu LGC Sans" pitchFamily="2"/>
              </a:defRPr>
            </a:lvl5pPr>
            <a:lvl6pPr marL="2057400" marR="0" lvl="5" indent="-22860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34"/>
              <a:buChar char="»"/>
              <a:tabLst>
                <a:tab pos="2743199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399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DejaVu LGC Sans" pitchFamily="2"/>
                <a:cs typeface="DejaVu LGC Sans" pitchFamily="2"/>
              </a:defRPr>
            </a:lvl6pPr>
            <a:lvl7pPr marL="2057400" marR="0" lvl="6" indent="-22860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34"/>
              <a:buChar char="»"/>
              <a:tabLst>
                <a:tab pos="2743199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399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DejaVu LGC Sans" pitchFamily="2"/>
                <a:cs typeface="DejaVu LGC Sans" pitchFamily="2"/>
              </a:defRPr>
            </a:lvl7pPr>
            <a:lvl8pPr marL="2057400" marR="0" lvl="7" indent="-22860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34"/>
              <a:buChar char="»"/>
              <a:tabLst>
                <a:tab pos="2743199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399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DejaVu LGC Sans" pitchFamily="2"/>
                <a:cs typeface="DejaVu LGC Sans" pitchFamily="2"/>
              </a:defRPr>
            </a:lvl8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9" y="6886800"/>
            <a:ext cx="2348280" cy="520919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/>
          <a:lstStyle>
            <a:lvl1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lang="en-US" sz="1800" b="0" i="0" u="none" strike="noStrike" baseline="0">
                <a:solidFill>
                  <a:srgbClr val="000000"/>
                </a:solidFill>
                <a:latin typeface="Calibri" pitchFamily="34"/>
                <a:ea typeface="DejaVu LGC Sans" pitchFamily="2"/>
                <a:cs typeface="DejaVu LGC Sans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000" y="6886800"/>
            <a:ext cx="3194640" cy="520919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/>
          <a:lstStyle>
            <a:lvl1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lang="en-US" sz="1800" b="0" i="0" u="none" strike="noStrike" baseline="0">
                <a:solidFill>
                  <a:srgbClr val="000000"/>
                </a:solidFill>
                <a:latin typeface="Calibri" pitchFamily="34"/>
                <a:ea typeface="DejaVu LGC Sans" pitchFamily="2"/>
                <a:cs typeface="DejaVu LGC Sans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000" y="6886800"/>
            <a:ext cx="2348280" cy="520919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/>
          <a:lstStyle>
            <a:lvl1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lang="en-US" sz="1800" b="0" i="0" u="none" strike="noStrike" baseline="0">
                <a:solidFill>
                  <a:srgbClr val="000000"/>
                </a:solidFill>
                <a:latin typeface="Calibri" pitchFamily="34"/>
                <a:ea typeface="DejaVu LGC Sans" pitchFamily="2"/>
                <a:cs typeface="DejaVu LGC Sans" pitchFamily="2"/>
              </a:defRPr>
            </a:lvl1pPr>
          </a:lstStyle>
          <a:p>
            <a:pPr lvl="0"/>
            <a:fld id="{61B8F5D3-B016-4E0A-9377-F2B508A02B0B}" type="slidenum"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marL="0" marR="0" indent="0" algn="ctr" rtl="0" hangingPunct="1">
        <a:lnSpc>
          <a:spcPct val="100000"/>
        </a:lnSpc>
        <a:spcBef>
          <a:spcPts val="0"/>
        </a:spcBef>
        <a:spcAft>
          <a:spcPts val="0"/>
        </a:spcAft>
        <a:buNone/>
        <a:tabLst>
          <a:tab pos="0" algn="l"/>
          <a:tab pos="914400" algn="l"/>
          <a:tab pos="1828800" algn="l"/>
          <a:tab pos="2743199" algn="l"/>
          <a:tab pos="3657600" algn="l"/>
          <a:tab pos="4572000" algn="l"/>
          <a:tab pos="5486399" algn="l"/>
          <a:tab pos="6400799" algn="l"/>
          <a:tab pos="7315200" algn="l"/>
          <a:tab pos="8229600" algn="l"/>
          <a:tab pos="9144000" algn="l"/>
          <a:tab pos="10058400" algn="l"/>
        </a:tabLst>
        <a:defRPr lang="en-US" sz="4400" b="0" i="0" u="none" strike="noStrike" baseline="0">
          <a:ln>
            <a:noFill/>
          </a:ln>
          <a:solidFill>
            <a:srgbClr val="000000"/>
          </a:solidFill>
          <a:latin typeface="Calibri" pitchFamily="34"/>
        </a:defRPr>
      </a:lvl1pPr>
    </p:titleStyle>
    <p:bodyStyle>
      <a:lvl1pPr marL="342720" marR="0" indent="0" algn="l" rtl="0" hangingPunct="1">
        <a:lnSpc>
          <a:spcPct val="100000"/>
        </a:lnSpc>
        <a:spcBef>
          <a:spcPts val="799"/>
        </a:spcBef>
        <a:spcAft>
          <a:spcPts val="0"/>
        </a:spcAft>
        <a:tabLst>
          <a:tab pos="914040" algn="l"/>
          <a:tab pos="1828439" algn="l"/>
          <a:tab pos="2742839" algn="l"/>
          <a:tab pos="3657239" algn="l"/>
          <a:tab pos="4571639" algn="l"/>
          <a:tab pos="5486040" algn="l"/>
          <a:tab pos="6400440" algn="l"/>
          <a:tab pos="7314840" algn="l"/>
          <a:tab pos="8229240" algn="l"/>
          <a:tab pos="9143640" algn="l"/>
          <a:tab pos="10058040" algn="l"/>
        </a:tabLst>
        <a:defRPr lang="en-US" sz="3200" b="0" i="0" u="none" strike="noStrike" baseline="0">
          <a:ln>
            <a:noFill/>
          </a:ln>
          <a:solidFill>
            <a:srgbClr val="000000"/>
          </a:solidFill>
          <a:latin typeface="Calibri" pitchFamily="34"/>
        </a:defRPr>
      </a:lvl1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765000" y="2220840"/>
            <a:ext cx="8607600" cy="1597320"/>
          </a:xfrm>
        </p:spPr>
        <p:txBody>
          <a:bodyPr/>
          <a:lstStyle/>
          <a:p>
            <a:pPr lvl="0"/>
            <a:r>
              <a:rPr lang="en-US" sz="3600">
                <a:latin typeface="Bitstream Vera Sans" pitchFamily="34"/>
              </a:rPr>
              <a:t>HRD Science Meeting</a:t>
            </a:r>
            <a:br>
              <a:rPr lang="en-US" sz="3600">
                <a:latin typeface="Bitstream Vera Sans" pitchFamily="34"/>
              </a:rPr>
            </a:br>
            <a:r>
              <a:rPr lang="en-US" sz="2400">
                <a:latin typeface="Bitstream Vera Sans" pitchFamily="34"/>
              </a:rPr>
              <a:t>8 October, 2009</a:t>
            </a:r>
            <a:br>
              <a:rPr lang="en-US" sz="2400">
                <a:latin typeface="Bitstream Vera Sans" pitchFamily="34"/>
              </a:rPr>
            </a:br>
            <a:r>
              <a:rPr lang="en-US" sz="2400">
                <a:latin typeface="Bitstream Vera Sans" pitchFamily="34"/>
              </a:rPr>
              <a:t>Brad Klotz and Eric Uhlhorn</a:t>
            </a:r>
            <a:r>
              <a:rPr lang="en-US" sz="2800">
                <a:latin typeface="Bitstream Vera Sans" pitchFamily="34"/>
              </a:rPr>
              <a:t/>
            </a:r>
            <a:br>
              <a:rPr lang="en-US" sz="2800">
                <a:latin typeface="Bitstream Vera Sans" pitchFamily="34"/>
              </a:rPr>
            </a:br>
            <a:r>
              <a:rPr lang="en-US" sz="2400">
                <a:latin typeface="Bitstream Vera Sans" pitchFamily="34"/>
              </a:rPr>
              <a:t>NOAA/HRD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Why?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343520" y="0"/>
            <a:ext cx="7223760" cy="772920"/>
          </a:xfrm>
        </p:spPr>
        <p:txBody>
          <a:bodyPr wrap="none" lIns="91440" tIns="45720" rIns="91440" bIns="45720" anchorCtr="0">
            <a:spAutoFit/>
          </a:bodyPr>
          <a:lstStyle/>
          <a:p>
            <a:pPr lvl="0"/>
            <a:r>
              <a:rPr lang="en-US" sz="4000">
                <a:latin typeface="Bitstream Vera Sans" pitchFamily="34"/>
              </a:rPr>
              <a:t>Why?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468312" y="731837"/>
            <a:ext cx="9156240" cy="1515800"/>
          </a:xfrm>
        </p:spPr>
        <p:txBody>
          <a:bodyPr wrap="square" lIns="91440" tIns="45720" rIns="91440" bIns="45720" anchor="t" anchorCtr="0">
            <a:spAutoFit/>
          </a:bodyPr>
          <a:lstStyle>
            <a:defPPr marL="342720" marR="0" lvl="0" indent="-342720" algn="l" rtl="0" hangingPunct="1">
              <a:lnSpc>
                <a:spcPct val="100000"/>
              </a:lnSpc>
              <a:spcBef>
                <a:spcPts val="7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34"/>
              <a:buNone/>
              <a:tabLst>
                <a:tab pos="914040" algn="l"/>
                <a:tab pos="1828439" algn="l"/>
                <a:tab pos="2742839" algn="l"/>
                <a:tab pos="3657239" algn="l"/>
                <a:tab pos="4571639" algn="l"/>
                <a:tab pos="5486040" algn="l"/>
                <a:tab pos="6400440" algn="l"/>
                <a:tab pos="7314840" algn="l"/>
                <a:tab pos="8229240" algn="l"/>
                <a:tab pos="9143640" algn="l"/>
                <a:tab pos="10058040" algn="l"/>
              </a:tabLst>
              <a:defRPr lang="en-US" sz="3200" b="0" i="0" u="none" strike="noStrike" baseline="0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DejaVu LGC Sans" pitchFamily="2"/>
                <a:cs typeface="DejaVu LGC Sans" pitchFamily="2"/>
              </a:defRPr>
            </a:defPPr>
            <a:lvl1pPr marL="342720" marR="0" lvl="0" indent="-342720" algn="l" rtl="0" hangingPunct="1">
              <a:lnSpc>
                <a:spcPct val="100000"/>
              </a:lnSpc>
              <a:spcBef>
                <a:spcPts val="7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34"/>
              <a:buChar char="•"/>
              <a:tabLst>
                <a:tab pos="914040" algn="l"/>
                <a:tab pos="1828439" algn="l"/>
                <a:tab pos="2742839" algn="l"/>
                <a:tab pos="3657239" algn="l"/>
                <a:tab pos="4571639" algn="l"/>
                <a:tab pos="5486040" algn="l"/>
                <a:tab pos="6400440" algn="l"/>
                <a:tab pos="7314840" algn="l"/>
                <a:tab pos="8229240" algn="l"/>
                <a:tab pos="9143640" algn="l"/>
                <a:tab pos="10058040" algn="l"/>
              </a:tabLst>
              <a:defRPr lang="en-US" sz="3200" b="0" i="0" u="none" strike="noStrike" baseline="0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DejaVu LGC Sans" pitchFamily="2"/>
                <a:cs typeface="DejaVu LGC Sans" pitchFamily="2"/>
              </a:defRPr>
            </a:lvl1pPr>
            <a:lvl2pPr marL="742680" marR="0" lvl="1" indent="-285480" algn="l" rtl="0" hangingPunct="1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34"/>
              <a:buChar char="–"/>
              <a:tabLst>
                <a:tab pos="914040" algn="l"/>
                <a:tab pos="1828439" algn="l"/>
                <a:tab pos="2742840" algn="l"/>
                <a:tab pos="3657240" algn="l"/>
                <a:tab pos="4571639" algn="l"/>
                <a:tab pos="5486040" algn="l"/>
                <a:tab pos="6400440" algn="l"/>
                <a:tab pos="7314840" algn="l"/>
                <a:tab pos="8229240" algn="l"/>
                <a:tab pos="9143640" algn="l"/>
                <a:tab pos="10058040" algn="l"/>
              </a:tabLst>
              <a:defRPr lang="en-US" sz="2800" b="0" i="0" u="none" strike="noStrike" baseline="0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DejaVu LGC Sans" pitchFamily="2"/>
                <a:cs typeface="DejaVu LGC Sans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34"/>
              <a:buChar char="•"/>
              <a:tabLst>
                <a:tab pos="1828799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3999" algn="l"/>
                <a:tab pos="10058399" algn="l"/>
              </a:tabLst>
              <a:def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DejaVu LGC Sans" pitchFamily="2"/>
                <a:cs typeface="DejaVu LGC Sans" pitchFamily="2"/>
              </a:defRPr>
            </a:lvl3pPr>
            <a:lvl4pPr marL="1600199" marR="0" lvl="3" indent="-22860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34"/>
              <a:buChar char="–"/>
              <a:tabLst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3999" algn="l"/>
                <a:tab pos="10058400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DejaVu LGC Sans" pitchFamily="2"/>
                <a:cs typeface="DejaVu LGC Sans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34"/>
              <a:buChar char="»"/>
              <a:tabLst>
                <a:tab pos="2743199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399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DejaVu LGC Sans" pitchFamily="2"/>
                <a:cs typeface="DejaVu LGC Sans" pitchFamily="2"/>
              </a:defRPr>
            </a:lvl5pPr>
            <a:lvl6pPr marL="2057400" marR="0" lvl="5" indent="-22860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34"/>
              <a:buChar char="»"/>
              <a:tabLst>
                <a:tab pos="2743199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399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DejaVu LGC Sans" pitchFamily="2"/>
                <a:cs typeface="DejaVu LGC Sans" pitchFamily="2"/>
              </a:defRPr>
            </a:lvl6pPr>
            <a:lvl7pPr marL="2057400" marR="0" lvl="6" indent="-22860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34"/>
              <a:buChar char="»"/>
              <a:tabLst>
                <a:tab pos="2743199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399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DejaVu LGC Sans" pitchFamily="2"/>
                <a:cs typeface="DejaVu LGC Sans" pitchFamily="2"/>
              </a:defRPr>
            </a:lvl7pPr>
            <a:lvl8pPr marL="2057400" marR="0" lvl="7" indent="-22860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34"/>
              <a:buChar char="»"/>
              <a:tabLst>
                <a:tab pos="2743199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399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DejaVu LGC Sans" pitchFamily="2"/>
                <a:cs typeface="DejaVu LGC Sans" pitchFamily="2"/>
              </a:defRPr>
            </a:lvl8pPr>
          </a:lstStyle>
          <a:p>
            <a:pPr lvl="0">
              <a:spcBef>
                <a:spcPts val="499"/>
              </a:spcBef>
            </a:pPr>
            <a:r>
              <a:rPr lang="en-US" sz="2000" dirty="0">
                <a:latin typeface="Bitstream Vera Sans" pitchFamily="34"/>
              </a:rPr>
              <a:t>SFMR allegedly performs poorly in heavy rain/weak-to-moderate winds</a:t>
            </a:r>
          </a:p>
          <a:p>
            <a:pPr lvl="0">
              <a:spcBef>
                <a:spcPts val="499"/>
              </a:spcBef>
            </a:pPr>
            <a:r>
              <a:rPr lang="en-US" sz="2000" dirty="0">
                <a:latin typeface="Bitstream Vera Sans" pitchFamily="34"/>
              </a:rPr>
              <a:t>Hypothesis: Microwave absorption by rain is not properly budgeted in RTE</a:t>
            </a:r>
          </a:p>
          <a:p>
            <a:pPr lvl="0">
              <a:spcBef>
                <a:spcPts val="499"/>
              </a:spcBef>
            </a:pPr>
            <a:r>
              <a:rPr lang="en-US" sz="2000" dirty="0">
                <a:latin typeface="Bitstream Vera Sans" pitchFamily="34"/>
              </a:rPr>
              <a:t>Obtain SFMR measurements in such conditions</a:t>
            </a:r>
          </a:p>
          <a:p>
            <a:pPr lvl="0">
              <a:spcBef>
                <a:spcPts val="499"/>
              </a:spcBef>
              <a:buNone/>
            </a:pPr>
            <a:endParaRPr lang="en-US" sz="200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755650" y="5243513"/>
          <a:ext cx="3024188" cy="1812925"/>
        </p:xfrm>
        <a:graphic>
          <a:graphicData uri="http://schemas.openxmlformats.org/presentationml/2006/ole">
            <p:oleObj spid="_x0000_s1026" r:id="rId4" imgW="0" imgH="0" progId="Equation.3">
              <p:embed/>
            </p:oleObj>
          </a:graphicData>
        </a:graphic>
      </p:graphicFrame>
      <p:pic>
        <p:nvPicPr>
          <p:cNvPr id="5" name="Content Placeholder 4"/>
          <p:cNvPicPr>
            <a:picLocks noChangeAspect="1"/>
          </p:cNvPicPr>
          <p:nvPr/>
        </p:nvPicPr>
        <p:blipFill>
          <a:blip r:embed="rId5" cstate="print">
            <a:alphaModFix/>
            <a:lum/>
          </a:blip>
          <a:srcRect l="7547" r="7547" b="49236"/>
          <a:stretch>
            <a:fillRect/>
          </a:stretch>
        </p:blipFill>
        <p:spPr>
          <a:xfrm>
            <a:off x="163512" y="2103437"/>
            <a:ext cx="5629679" cy="252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2"/>
          <p:cNvPicPr>
            <a:picLocks noChangeAspect="1"/>
          </p:cNvPicPr>
          <p:nvPr/>
        </p:nvPicPr>
        <p:blipFill>
          <a:blip r:embed="rId6" cstate="print">
            <a:alphaModFix/>
            <a:lum/>
          </a:blip>
          <a:srcRect/>
          <a:stretch>
            <a:fillRect/>
          </a:stretch>
        </p:blipFill>
        <p:spPr>
          <a:xfrm>
            <a:off x="5421312" y="4160837"/>
            <a:ext cx="4451760" cy="313955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56160" y="7086600"/>
            <a:ext cx="1086840" cy="42660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94912727-E914-4640-B8FF-066BB6D74E82}" type="datetime1">
              <a:rPr lang="en-US" sz="1500" b="0" i="0" u="none" strike="noStrike" kern="1200">
                <a:ln>
                  <a:noFill/>
                </a:ln>
                <a:latin typeface="Bitstream Vera Sans" pitchFamily="34"/>
                <a:ea typeface="DejaVu LGC Sans" pitchFamily="2"/>
                <a:cs typeface="DejaVu LGC Sans" pitchFamily="2"/>
              </a:rPr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t>10/7/2009</a:t>
            </a:fld>
            <a:endParaRPr lang="en-US" sz="1500" b="0" i="0" u="none" strike="noStrike" kern="1200">
              <a:ln>
                <a:noFill/>
              </a:ln>
              <a:latin typeface="Bitstream Vera Sans" pitchFamily="34"/>
              <a:ea typeface="DejaVu LGC Sans" pitchFamily="2"/>
              <a:cs typeface="DejaVu LGC Sans" pitchFamily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4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 l="4248" t="5480" r="5169" b="5673"/>
          <a:stretch>
            <a:fillRect/>
          </a:stretch>
        </p:blipFill>
        <p:spPr>
          <a:xfrm>
            <a:off x="167760" y="3359880"/>
            <a:ext cx="5376240" cy="394776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" name="Group 12"/>
          <p:cNvGrpSpPr/>
          <p:nvPr/>
        </p:nvGrpSpPr>
        <p:grpSpPr>
          <a:xfrm>
            <a:off x="1105919" y="3349080"/>
            <a:ext cx="4050361" cy="411120"/>
            <a:chOff x="1105919" y="3349080"/>
            <a:chExt cx="4050361" cy="411120"/>
          </a:xfrm>
        </p:grpSpPr>
        <p:sp>
          <p:nvSpPr>
            <p:cNvPr id="4" name="TextBox 5"/>
            <p:cNvSpPr/>
            <p:nvPr/>
          </p:nvSpPr>
          <p:spPr>
            <a:xfrm>
              <a:off x="1105919" y="3354120"/>
              <a:ext cx="674640" cy="40608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sp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US" sz="1800" b="0" i="0" u="none" strike="noStrike" kern="1200">
                  <a:ln>
                    <a:noFill/>
                  </a:ln>
                  <a:latin typeface="Liberation Sans" pitchFamily="18"/>
                  <a:ea typeface="DejaVu LGC Sans" pitchFamily="2"/>
                  <a:cs typeface="DejaVu LGC Sans" pitchFamily="2"/>
                </a:rPr>
                <a:t>15K</a:t>
              </a:r>
            </a:p>
          </p:txBody>
        </p:sp>
        <p:sp>
          <p:nvSpPr>
            <p:cNvPr id="5" name="TextBox 6"/>
            <p:cNvSpPr/>
            <p:nvPr/>
          </p:nvSpPr>
          <p:spPr>
            <a:xfrm>
              <a:off x="1861920" y="3354120"/>
              <a:ext cx="674640" cy="40608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sp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US" sz="1800" b="0" i="0" u="none" strike="noStrike" kern="1200">
                  <a:ln>
                    <a:noFill/>
                  </a:ln>
                  <a:latin typeface="Liberation Sans" pitchFamily="18"/>
                  <a:ea typeface="DejaVu LGC Sans" pitchFamily="2"/>
                  <a:cs typeface="DejaVu LGC Sans" pitchFamily="2"/>
                </a:rPr>
                <a:t>10K</a:t>
              </a:r>
            </a:p>
          </p:txBody>
        </p:sp>
        <p:sp>
          <p:nvSpPr>
            <p:cNvPr id="6" name="TextBox 7"/>
            <p:cNvSpPr/>
            <p:nvPr/>
          </p:nvSpPr>
          <p:spPr>
            <a:xfrm>
              <a:off x="2593440" y="3354120"/>
              <a:ext cx="753480" cy="40608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sp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US" sz="1800" b="0" i="0" u="none" strike="noStrike" kern="1200">
                  <a:ln>
                    <a:noFill/>
                  </a:ln>
                  <a:latin typeface="Liberation Sans" pitchFamily="18"/>
                  <a:ea typeface="DejaVu LGC Sans" pitchFamily="2"/>
                  <a:cs typeface="DejaVu LGC Sans" pitchFamily="2"/>
                </a:rPr>
                <a:t>7.5K</a:t>
              </a:r>
            </a:p>
          </p:txBody>
        </p:sp>
        <p:sp>
          <p:nvSpPr>
            <p:cNvPr id="7" name="TextBox 8"/>
            <p:cNvSpPr/>
            <p:nvPr/>
          </p:nvSpPr>
          <p:spPr>
            <a:xfrm>
              <a:off x="3379320" y="3354120"/>
              <a:ext cx="516960" cy="40608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sp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US" sz="1800" b="0" i="0" u="none" strike="noStrike" kern="1200">
                  <a:ln>
                    <a:noFill/>
                  </a:ln>
                  <a:latin typeface="Liberation Sans" pitchFamily="18"/>
                  <a:ea typeface="DejaVu LGC Sans" pitchFamily="2"/>
                  <a:cs typeface="DejaVu LGC Sans" pitchFamily="2"/>
                </a:rPr>
                <a:t>5K</a:t>
              </a:r>
            </a:p>
          </p:txBody>
        </p:sp>
        <p:sp>
          <p:nvSpPr>
            <p:cNvPr id="8" name="TextBox 9"/>
            <p:cNvSpPr/>
            <p:nvPr/>
          </p:nvSpPr>
          <p:spPr>
            <a:xfrm>
              <a:off x="4021560" y="3354120"/>
              <a:ext cx="753480" cy="40608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sp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US" sz="1800" b="0" i="0" u="none" strike="noStrike" kern="1200">
                  <a:ln>
                    <a:noFill/>
                  </a:ln>
                  <a:latin typeface="Liberation Sans" pitchFamily="18"/>
                  <a:ea typeface="DejaVu LGC Sans" pitchFamily="2"/>
                  <a:cs typeface="DejaVu LGC Sans" pitchFamily="2"/>
                </a:rPr>
                <a:t>1.5K</a:t>
              </a:r>
            </a:p>
          </p:txBody>
        </p:sp>
        <p:sp>
          <p:nvSpPr>
            <p:cNvPr id="9" name="TextBox 10"/>
            <p:cNvSpPr/>
            <p:nvPr/>
          </p:nvSpPr>
          <p:spPr>
            <a:xfrm>
              <a:off x="4639320" y="3349080"/>
              <a:ext cx="516960" cy="40608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sp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US" sz="1800" b="0" i="0" u="none" strike="noStrike" kern="1200">
                  <a:ln>
                    <a:noFill/>
                  </a:ln>
                  <a:latin typeface="Liberation Sans" pitchFamily="18"/>
                  <a:ea typeface="DejaVu LGC Sans" pitchFamily="2"/>
                  <a:cs typeface="DejaVu LGC Sans" pitchFamily="2"/>
                </a:rPr>
                <a:t>5K</a:t>
              </a: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756000" y="110160"/>
            <a:ext cx="4116239" cy="3081960"/>
            <a:chOff x="756000" y="110160"/>
            <a:chExt cx="4116239" cy="3081960"/>
          </a:xfrm>
        </p:grpSpPr>
        <p:pic>
          <p:nvPicPr>
            <p:cNvPr id="11" name="Content Placeholder 6"/>
            <p:cNvPicPr>
              <a:picLocks noChangeAspect="1"/>
            </p:cNvPicPr>
            <p:nvPr/>
          </p:nvPicPr>
          <p:blipFill>
            <a:blip r:embed="rId4" cstate="print">
              <a:alphaModFix/>
              <a:lum/>
            </a:blip>
            <a:srcRect/>
            <a:stretch>
              <a:fillRect/>
            </a:stretch>
          </p:blipFill>
          <p:spPr>
            <a:xfrm>
              <a:off x="756000" y="110160"/>
              <a:ext cx="4116239" cy="30816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" name="TextBox 11"/>
            <p:cNvSpPr txBox="1"/>
            <p:nvPr/>
          </p:nvSpPr>
          <p:spPr>
            <a:xfrm>
              <a:off x="756000" y="110160"/>
              <a:ext cx="4116239" cy="3081960"/>
            </a:xfrm>
            <a:prstGeom prst="rect">
              <a:avLst/>
            </a:prstGeom>
            <a:noFill/>
            <a:ln>
              <a:noFill/>
            </a:ln>
          </p:spPr>
          <p:txBody>
            <a:bodyPr vert="horz" lIns="90000" tIns="46800" rIns="90000" bIns="46800" anchor="t" anchorCtr="0" compatLnSpc="0">
              <a:sp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latin typeface="Liberation Sans" pitchFamily="18"/>
                <a:ea typeface="DejaVu LGC Sans" pitchFamily="2"/>
                <a:cs typeface="DejaVu LGC Sans" pitchFamily="2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788000" y="83880"/>
            <a:ext cx="4116239" cy="3192120"/>
            <a:chOff x="4788000" y="83880"/>
            <a:chExt cx="4116239" cy="3192120"/>
          </a:xfrm>
        </p:grpSpPr>
        <p:pic>
          <p:nvPicPr>
            <p:cNvPr id="14" name="Content Placeholder 7"/>
            <p:cNvPicPr>
              <a:picLocks noChangeAspect="1"/>
            </p:cNvPicPr>
            <p:nvPr/>
          </p:nvPicPr>
          <p:blipFill>
            <a:blip r:embed="rId5" cstate="print">
              <a:alphaModFix/>
              <a:lum/>
            </a:blip>
            <a:srcRect r="3405" b="-20"/>
            <a:stretch>
              <a:fillRect/>
            </a:stretch>
          </p:blipFill>
          <p:spPr>
            <a:xfrm>
              <a:off x="4788000" y="83880"/>
              <a:ext cx="4116239" cy="319176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" name="TextBox 14"/>
            <p:cNvSpPr txBox="1"/>
            <p:nvPr/>
          </p:nvSpPr>
          <p:spPr>
            <a:xfrm>
              <a:off x="4788000" y="83880"/>
              <a:ext cx="4116239" cy="3192120"/>
            </a:xfrm>
            <a:prstGeom prst="rect">
              <a:avLst/>
            </a:prstGeom>
            <a:noFill/>
            <a:ln>
              <a:noFill/>
            </a:ln>
          </p:spPr>
          <p:txBody>
            <a:bodyPr vert="horz" lIns="90000" tIns="46800" rIns="90000" bIns="46800" anchor="t" anchorCtr="0" compatLnSpc="0">
              <a:sp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latin typeface="Liberation Sans" pitchFamily="18"/>
                <a:ea typeface="DejaVu LGC Sans" pitchFamily="2"/>
                <a:cs typeface="DejaVu LGC Sans" pitchFamily="2"/>
              </a:endParaRPr>
            </a:p>
          </p:txBody>
        </p:sp>
      </p:grpSp>
      <p:pic>
        <p:nvPicPr>
          <p:cNvPr id="16" name="Picture 2"/>
          <p:cNvPicPr>
            <a:picLocks noChangeAspect="1"/>
          </p:cNvPicPr>
          <p:nvPr/>
        </p:nvPicPr>
        <p:blipFill>
          <a:blip r:embed="rId6" cstate="print">
            <a:alphaModFix/>
            <a:lum/>
          </a:blip>
          <a:srcRect/>
          <a:stretch>
            <a:fillRect/>
          </a:stretch>
        </p:blipFill>
        <p:spPr>
          <a:xfrm>
            <a:off x="5459400" y="3669480"/>
            <a:ext cx="4620240" cy="33231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765000" y="0"/>
            <a:ext cx="8607600" cy="914400"/>
          </a:xfrm>
        </p:spPr>
        <p:txBody>
          <a:bodyPr/>
          <a:lstStyle/>
          <a:p>
            <a:pPr lvl="0"/>
            <a:r>
              <a:rPr lang="en-US" sz="4000">
                <a:latin typeface="Bitstream Vera Sans" pitchFamily="34"/>
              </a:rPr>
              <a:t>SFMR Algorithm - Improvements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392112" y="884237"/>
            <a:ext cx="9296399" cy="5486399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3200" b="0" i="0" u="none" strike="noStrike">
                <a:ln>
                  <a:noFill/>
                </a:ln>
                <a:latin typeface="Nimbus Roman No9 L" pitchFamily="18"/>
                <a:ea typeface="HG Mincho Light J" pitchFamily="2"/>
                <a:cs typeface="Tahoma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3200" b="0" i="0" u="none" strike="noStrike">
                <a:ln>
                  <a:noFill/>
                </a:ln>
                <a:latin typeface="Nimbus Roman No9 L" pitchFamily="18"/>
                <a:ea typeface="HG Mincho Light J" pitchFamily="2"/>
                <a:cs typeface="Tahoma" pitchFamily="2"/>
              </a:defRPr>
            </a:lvl1pPr>
            <a:lvl2pPr marL="864000" marR="0" lvl="1" indent="-288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en-US" sz="2800" b="0" i="0" u="none" strike="noStrike">
                <a:ln>
                  <a:noFill/>
                </a:ln>
                <a:latin typeface="Nimbus Roman No9 L" pitchFamily="18"/>
                <a:ea typeface="HG Mincho Light J" pitchFamily="2"/>
                <a:cs typeface="Tahoma" pitchFamily="2"/>
              </a:defRPr>
            </a:lvl2pPr>
            <a:lvl3pPr marL="1296000" marR="0" lvl="2" indent="-216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en-US" sz="2400" b="0" i="0" u="none" strike="noStrike">
                <a:ln>
                  <a:noFill/>
                </a:ln>
                <a:latin typeface="Nimbus Roman No9 L" pitchFamily="18"/>
                <a:ea typeface="HG Mincho Light J" pitchFamily="2"/>
                <a:cs typeface="Tahoma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en-US" sz="2000" b="0" i="0" u="none" strike="noStrike">
                <a:ln>
                  <a:noFill/>
                </a:ln>
                <a:latin typeface="Nimbus Roman No9 L" pitchFamily="18"/>
                <a:ea typeface="HG Mincho Light J" pitchFamily="2"/>
                <a:cs typeface="Tahoma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>
                <a:ln>
                  <a:noFill/>
                </a:ln>
                <a:latin typeface="Nimbus Roman No9 L" pitchFamily="18"/>
                <a:ea typeface="HG Mincho Light J" pitchFamily="2"/>
                <a:cs typeface="Tahoma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>
                <a:ln>
                  <a:noFill/>
                </a:ln>
                <a:latin typeface="Nimbus Roman No9 L" pitchFamily="18"/>
                <a:ea typeface="HG Mincho Light J" pitchFamily="2"/>
                <a:cs typeface="Tahoma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>
                <a:ln>
                  <a:noFill/>
                </a:ln>
                <a:latin typeface="Nimbus Roman No9 L" pitchFamily="18"/>
                <a:ea typeface="HG Mincho Light J" pitchFamily="2"/>
                <a:cs typeface="Tahoma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>
                <a:ln>
                  <a:noFill/>
                </a:ln>
                <a:latin typeface="Nimbus Roman No9 L" pitchFamily="18"/>
                <a:ea typeface="HG Mincho Light J" pitchFamily="2"/>
                <a:cs typeface="Tahoma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>
                <a:ln>
                  <a:noFill/>
                </a:ln>
                <a:latin typeface="Nimbus Roman No9 L" pitchFamily="18"/>
                <a:ea typeface="HG Mincho Light J" pitchFamily="2"/>
                <a:cs typeface="Tahoma" pitchFamily="2"/>
              </a:defRPr>
            </a:lvl9pPr>
          </a:lstStyle>
          <a:p>
            <a:pPr lvl="0"/>
            <a:r>
              <a:rPr lang="en-US" sz="2600" dirty="0">
                <a:latin typeface="Bitstream Vera Sans" pitchFamily="34"/>
              </a:rPr>
              <a:t>1</a:t>
            </a:r>
            <a:r>
              <a:rPr lang="en-US" sz="2600" baseline="30000" dirty="0">
                <a:latin typeface="Bitstream Vera Sans" pitchFamily="34"/>
              </a:rPr>
              <a:t>st</a:t>
            </a:r>
            <a:r>
              <a:rPr lang="en-US" sz="2600" dirty="0">
                <a:latin typeface="Bitstream Vera Sans" pitchFamily="34"/>
              </a:rPr>
              <a:t> step:</a:t>
            </a:r>
          </a:p>
          <a:p>
            <a:pPr lvl="1" rtl="0" hangingPunct="0">
              <a:lnSpc>
                <a:spcPct val="150000"/>
              </a:lnSpc>
            </a:pPr>
            <a:r>
              <a:rPr lang="en-US" sz="2000" dirty="0">
                <a:latin typeface="Bitstream Vera Sans" pitchFamily="34"/>
              </a:rPr>
              <a:t>Collocate (in time) SFMR T</a:t>
            </a:r>
            <a:r>
              <a:rPr lang="en-US" sz="2000" baseline="-25000" dirty="0">
                <a:latin typeface="Bitstream Vera Sans" pitchFamily="34"/>
              </a:rPr>
              <a:t>B</a:t>
            </a:r>
            <a:r>
              <a:rPr lang="en-US" sz="2000" dirty="0">
                <a:latin typeface="Bitstream Vera Sans" pitchFamily="34"/>
              </a:rPr>
              <a:t> to GPS </a:t>
            </a:r>
            <a:r>
              <a:rPr lang="en-US" sz="2000" dirty="0" err="1">
                <a:latin typeface="Bitstream Vera Sans" pitchFamily="34"/>
              </a:rPr>
              <a:t>dropsonde</a:t>
            </a:r>
            <a:r>
              <a:rPr lang="en-US" sz="2000" dirty="0">
                <a:latin typeface="Bitstream Vera Sans" pitchFamily="34"/>
              </a:rPr>
              <a:t> </a:t>
            </a:r>
            <a:r>
              <a:rPr lang="en-US" sz="2000" dirty="0" err="1">
                <a:latin typeface="Bitstream Vera Sans" pitchFamily="34"/>
              </a:rPr>
              <a:t>sfc</a:t>
            </a:r>
            <a:r>
              <a:rPr lang="en-US" sz="2000" dirty="0">
                <a:latin typeface="Bitstream Vera Sans" pitchFamily="34"/>
              </a:rPr>
              <a:t>-adjusted winds</a:t>
            </a:r>
          </a:p>
          <a:p>
            <a:pPr lvl="2" rtl="0" hangingPunct="0">
              <a:lnSpc>
                <a:spcPct val="150000"/>
              </a:lnSpc>
            </a:pPr>
            <a:r>
              <a:rPr lang="en-US" sz="2000" dirty="0">
                <a:latin typeface="Bitstream Vera Sans" pitchFamily="34"/>
              </a:rPr>
              <a:t>Data pairs NOAA P3's 2006-2009, some high wind data from 2005</a:t>
            </a:r>
          </a:p>
          <a:p>
            <a:pPr lvl="2" rtl="0" hangingPunct="0">
              <a:lnSpc>
                <a:spcPct val="150000"/>
              </a:lnSpc>
            </a:pPr>
            <a:r>
              <a:rPr lang="en-US" sz="2000" dirty="0">
                <a:latin typeface="Bitstream Vera Sans" pitchFamily="34"/>
              </a:rPr>
              <a:t>Calculate RR for each pair using the current model</a:t>
            </a:r>
          </a:p>
          <a:p>
            <a:pPr lvl="2" rtl="0" hangingPunct="0">
              <a:lnSpc>
                <a:spcPct val="150000"/>
              </a:lnSpc>
            </a:pPr>
            <a:r>
              <a:rPr lang="en-US" sz="2000" dirty="0">
                <a:latin typeface="Bitstream Vera Sans" pitchFamily="34"/>
              </a:rPr>
              <a:t>Eliminate pairs with RR &gt; 1 mm/hr or RR &gt; 25 mm/hr for winds &gt; 50 m/s</a:t>
            </a:r>
          </a:p>
          <a:p>
            <a:pPr lvl="2" rtl="0" hangingPunct="0">
              <a:lnSpc>
                <a:spcPct val="150000"/>
              </a:lnSpc>
            </a:pPr>
            <a:r>
              <a:rPr lang="en-US" sz="2000" dirty="0">
                <a:latin typeface="Bitstream Vera Sans" pitchFamily="34"/>
              </a:rPr>
              <a:t>Solve for a new wind/emissivity function – similar to </a:t>
            </a:r>
            <a:r>
              <a:rPr lang="en-US" sz="2000" dirty="0" err="1">
                <a:latin typeface="Bitstream Vera Sans" pitchFamily="34"/>
              </a:rPr>
              <a:t>Uhlhorn</a:t>
            </a:r>
            <a:r>
              <a:rPr lang="en-US" sz="2000" dirty="0">
                <a:latin typeface="Bitstream Vera Sans" pitchFamily="34"/>
              </a:rPr>
              <a:t> et al. 2007</a:t>
            </a:r>
          </a:p>
          <a:p>
            <a:pPr lvl="3" rtl="0" hangingPunct="0">
              <a:lnSpc>
                <a:spcPct val="150000"/>
              </a:lnSpc>
            </a:pPr>
            <a:r>
              <a:rPr lang="en-US" dirty="0">
                <a:latin typeface="Bitstream Vera Sans" pitchFamily="34"/>
              </a:rPr>
              <a:t>Emissivity here refers to the mean excess emissivity </a:t>
            </a:r>
            <a:r>
              <a:rPr lang="en-US" dirty="0" smtClean="0">
                <a:latin typeface="Bitstream Vera Sans" pitchFamily="34"/>
              </a:rPr>
              <a:t>(</a:t>
            </a:r>
            <a:r>
              <a:rPr lang="en-US" dirty="0" err="1" smtClean="0">
                <a:latin typeface="Times New Roman"/>
                <a:cs typeface="Times New Roman"/>
              </a:rPr>
              <a:t>ɛ</a:t>
            </a:r>
            <a:r>
              <a:rPr lang="en-US" baseline="-25000" dirty="0" err="1" smtClean="0">
                <a:latin typeface="Bitstream Vera Sans" pitchFamily="34"/>
              </a:rPr>
              <a:t>w</a:t>
            </a:r>
            <a:r>
              <a:rPr lang="en-US" dirty="0">
                <a:latin typeface="Bitstream Vera Sans" pitchFamily="34"/>
              </a:rPr>
              <a:t>):</a:t>
            </a:r>
          </a:p>
          <a:p>
            <a:pPr lvl="3" rtl="0" hangingPunct="0">
              <a:lnSpc>
                <a:spcPct val="150000"/>
              </a:lnSpc>
            </a:pPr>
            <a:r>
              <a:rPr lang="en-US" dirty="0">
                <a:latin typeface="Bitstream Vera Sans" pitchFamily="34"/>
              </a:rPr>
              <a:t>  </a:t>
            </a:r>
            <a:r>
              <a:rPr lang="en-US" dirty="0" smtClean="0">
                <a:latin typeface="Times New Roman"/>
                <a:cs typeface="Times New Roman"/>
              </a:rPr>
              <a:t>ɛ</a:t>
            </a:r>
            <a:r>
              <a:rPr lang="en-US" baseline="30000" dirty="0" smtClean="0">
                <a:latin typeface="Bitstream Vera Sans" pitchFamily="34"/>
              </a:rPr>
              <a:t>*</a:t>
            </a:r>
            <a:r>
              <a:rPr lang="en-US" i="1" baseline="-25000" dirty="0" err="1" smtClean="0">
                <a:latin typeface="Bitstream Vera Sans" pitchFamily="34"/>
              </a:rPr>
              <a:t>i</a:t>
            </a:r>
            <a:r>
              <a:rPr lang="en-US" dirty="0" smtClean="0">
                <a:latin typeface="Bitstream Vera Sans" pitchFamily="34"/>
              </a:rPr>
              <a:t> </a:t>
            </a:r>
            <a:r>
              <a:rPr lang="en-US" dirty="0">
                <a:latin typeface="Bitstream Vera Sans" pitchFamily="34"/>
              </a:rPr>
              <a:t>=  </a:t>
            </a:r>
            <a:r>
              <a:rPr lang="en-US" dirty="0" err="1" smtClean="0">
                <a:latin typeface="Times New Roman"/>
                <a:cs typeface="Times New Roman"/>
              </a:rPr>
              <a:t>ɛ</a:t>
            </a:r>
            <a:r>
              <a:rPr lang="en-US" baseline="-25000" dirty="0" err="1" smtClean="0">
                <a:latin typeface="Bitstream Vera Sans" pitchFamily="34"/>
              </a:rPr>
              <a:t>w</a:t>
            </a:r>
            <a:r>
              <a:rPr lang="en-US" i="1" baseline="-25000" dirty="0" err="1" smtClean="0">
                <a:latin typeface="Bitstream Vera Sans" pitchFamily="34"/>
              </a:rPr>
              <a:t>i</a:t>
            </a:r>
            <a:r>
              <a:rPr lang="en-US" dirty="0" smtClean="0">
                <a:latin typeface="Bitstream Vera Sans" pitchFamily="34"/>
              </a:rPr>
              <a:t> </a:t>
            </a:r>
            <a:r>
              <a:rPr lang="en-US" dirty="0">
                <a:latin typeface="Bitstream Vera Sans" pitchFamily="34"/>
              </a:rPr>
              <a:t>a(</a:t>
            </a:r>
            <a:r>
              <a:rPr lang="en-US" dirty="0" err="1">
                <a:latin typeface="Bitstream Vera Sans" pitchFamily="34"/>
              </a:rPr>
              <a:t>f</a:t>
            </a:r>
            <a:r>
              <a:rPr lang="en-US" i="1" baseline="-25000" dirty="0" err="1">
                <a:latin typeface="Bitstream Vera Sans" pitchFamily="34"/>
              </a:rPr>
              <a:t>i</a:t>
            </a:r>
            <a:r>
              <a:rPr lang="en-US" dirty="0">
                <a:latin typeface="Bitstream Vera Sans" pitchFamily="34"/>
              </a:rPr>
              <a:t>)    , where a = 1.0 + 0.15f , </a:t>
            </a:r>
            <a:r>
              <a:rPr lang="en-US" dirty="0" smtClean="0">
                <a:latin typeface="Times New Roman"/>
                <a:cs typeface="Times New Roman"/>
              </a:rPr>
              <a:t>ɛ</a:t>
            </a:r>
            <a:r>
              <a:rPr lang="en-US" baseline="30000" dirty="0" smtClean="0">
                <a:latin typeface="Bitstream Vera Sans" pitchFamily="34"/>
              </a:rPr>
              <a:t>*</a:t>
            </a:r>
            <a:r>
              <a:rPr lang="en-US" i="1" baseline="-25000" dirty="0" err="1" smtClean="0">
                <a:latin typeface="Bitstream Vera Sans" pitchFamily="34"/>
              </a:rPr>
              <a:t>i</a:t>
            </a:r>
            <a:r>
              <a:rPr lang="en-US" dirty="0" smtClean="0">
                <a:latin typeface="Bitstream Vera Sans" pitchFamily="34"/>
              </a:rPr>
              <a:t> </a:t>
            </a:r>
            <a:r>
              <a:rPr lang="en-US" dirty="0">
                <a:latin typeface="Bitstream Vera Sans" pitchFamily="34"/>
              </a:rPr>
              <a:t>= </a:t>
            </a:r>
            <a:r>
              <a:rPr lang="en-US" dirty="0" err="1" smtClean="0">
                <a:latin typeface="Times New Roman"/>
                <a:cs typeface="Times New Roman"/>
              </a:rPr>
              <a:t>ɛ</a:t>
            </a:r>
            <a:r>
              <a:rPr lang="en-US" i="1" baseline="-25000" dirty="0" err="1" smtClean="0">
                <a:latin typeface="Bitstream Vera Sans" pitchFamily="34"/>
              </a:rPr>
              <a:t>i</a:t>
            </a:r>
            <a:r>
              <a:rPr lang="en-US" dirty="0" smtClean="0">
                <a:latin typeface="Bitstream Vera Sans" pitchFamily="34"/>
              </a:rPr>
              <a:t> </a:t>
            </a:r>
            <a:r>
              <a:rPr lang="en-US" dirty="0">
                <a:latin typeface="Bitstream Vera Sans" pitchFamily="34"/>
              </a:rPr>
              <a:t>- </a:t>
            </a:r>
            <a:r>
              <a:rPr lang="en-US" dirty="0" err="1" smtClean="0">
                <a:latin typeface="Times New Roman"/>
                <a:cs typeface="Times New Roman"/>
              </a:rPr>
              <a:t>ɛ</a:t>
            </a:r>
            <a:r>
              <a:rPr lang="en-US" baseline="-25000" dirty="0" err="1" smtClean="0">
                <a:latin typeface="Bitstream Vera Sans" pitchFamily="34"/>
              </a:rPr>
              <a:t>s</a:t>
            </a:r>
            <a:r>
              <a:rPr lang="en-US" i="1" baseline="-25000" dirty="0" err="1" smtClean="0">
                <a:latin typeface="Bitstream Vera Sans" pitchFamily="34"/>
              </a:rPr>
              <a:t>i</a:t>
            </a:r>
            <a:endParaRPr lang="en-US" i="1" baseline="-25000" dirty="0">
              <a:latin typeface="Bitstream Vera Sans" pitchFamily="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720" y="7086600"/>
            <a:ext cx="1088280" cy="42660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C4E9BCB7-D986-4844-B28F-934F7D437FE1}" type="datetime1">
              <a:rPr lang="en-US" sz="1500" b="0" i="0" u="none" strike="noStrike" kern="1200">
                <a:ln>
                  <a:noFill/>
                </a:ln>
                <a:latin typeface="Bitstream Vera Sans" pitchFamily="34"/>
                <a:ea typeface="DejaVu LGC Sans" pitchFamily="2"/>
                <a:cs typeface="DejaVu LGC Sans" pitchFamily="2"/>
              </a:rPr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t>10/7/2009</a:t>
            </a:fld>
            <a:endParaRPr lang="en-US" sz="1500" b="0" i="0" u="none" strike="noStrike" kern="1200">
              <a:ln>
                <a:noFill/>
              </a:ln>
              <a:latin typeface="Bitstream Vera Sans" pitchFamily="34"/>
              <a:ea typeface="DejaVu LGC Sans" pitchFamily="2"/>
              <a:cs typeface="DejaVu LGC Sans" pitchFamily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685799" y="0"/>
            <a:ext cx="8607600" cy="685799"/>
          </a:xfrm>
        </p:spPr>
        <p:txBody>
          <a:bodyPr>
            <a:spAutoFit/>
          </a:bodyPr>
          <a:lstStyle/>
          <a:p>
            <a:pPr lvl="0"/>
            <a:r>
              <a:rPr lang="en-US" sz="4000">
                <a:latin typeface="Bitstream Vera Sans" pitchFamily="34"/>
              </a:rPr>
              <a:t>Rainrate Verification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4720" y="7086600"/>
            <a:ext cx="1088280" cy="42660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F3986C14-98AD-4348-8C4F-D63F67BC9FDF}" type="datetime1">
              <a:rPr lang="en-US" sz="1500" b="0" i="0" u="none" strike="noStrike" kern="1200">
                <a:ln>
                  <a:noFill/>
                </a:ln>
                <a:latin typeface="Bitstream Vera Sans" pitchFamily="34"/>
                <a:ea typeface="DejaVu LGC Sans" pitchFamily="2"/>
                <a:cs typeface="DejaVu LGC Sans" pitchFamily="2"/>
              </a:rPr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t>10/7/2009</a:t>
            </a:fld>
            <a:endParaRPr lang="en-US" sz="1500" b="0" i="0" u="none" strike="noStrike" kern="1200">
              <a:ln>
                <a:noFill/>
              </a:ln>
              <a:latin typeface="Bitstream Vera Sans" pitchFamily="34"/>
              <a:ea typeface="DejaVu LGC Sans" pitchFamily="2"/>
              <a:cs typeface="DejaVu LGC Sans" pitchFamily="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28800" y="5943600"/>
            <a:ext cx="6172200" cy="42732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Liberation Sans" pitchFamily="18"/>
              <a:ea typeface="DejaVu LGC Sans" pitchFamily="2"/>
              <a:cs typeface="DejaVu LGC Sans" pitchFamily="2"/>
            </a:endParaRPr>
          </a:p>
        </p:txBody>
      </p:sp>
      <p:pic>
        <p:nvPicPr>
          <p:cNvPr id="5" name="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1143000" y="685799"/>
            <a:ext cx="7543799" cy="52578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 Placeholder 5"/>
          <p:cNvSpPr txBox="1">
            <a:spLocks noGrp="1"/>
          </p:cNvSpPr>
          <p:nvPr>
            <p:ph type="body" idx="4294967295"/>
          </p:nvPr>
        </p:nvSpPr>
        <p:spPr>
          <a:xfrm>
            <a:off x="1600200" y="6172200"/>
            <a:ext cx="6858000" cy="1143000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3200" b="0" i="0" u="none" strike="noStrike">
                <a:ln>
                  <a:noFill/>
                </a:ln>
                <a:latin typeface="Nimbus Roman No9 L" pitchFamily="18"/>
                <a:ea typeface="HG Mincho Light J" pitchFamily="2"/>
                <a:cs typeface="Tahoma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3200" b="0" i="0" u="none" strike="noStrike">
                <a:ln>
                  <a:noFill/>
                </a:ln>
                <a:latin typeface="Nimbus Roman No9 L" pitchFamily="18"/>
                <a:ea typeface="HG Mincho Light J" pitchFamily="2"/>
                <a:cs typeface="Tahoma" pitchFamily="2"/>
              </a:defRPr>
            </a:lvl1pPr>
            <a:lvl2pPr marL="864000" marR="0" lvl="1" indent="-288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en-US" sz="2800" b="0" i="0" u="none" strike="noStrike">
                <a:ln>
                  <a:noFill/>
                </a:ln>
                <a:latin typeface="Nimbus Roman No9 L" pitchFamily="18"/>
                <a:ea typeface="HG Mincho Light J" pitchFamily="2"/>
                <a:cs typeface="Tahoma" pitchFamily="2"/>
              </a:defRPr>
            </a:lvl2pPr>
            <a:lvl3pPr marL="1296000" marR="0" lvl="2" indent="-216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en-US" sz="2400" b="0" i="0" u="none" strike="noStrike">
                <a:ln>
                  <a:noFill/>
                </a:ln>
                <a:latin typeface="Nimbus Roman No9 L" pitchFamily="18"/>
                <a:ea typeface="HG Mincho Light J" pitchFamily="2"/>
                <a:cs typeface="Tahoma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en-US" sz="2000" b="0" i="0" u="none" strike="noStrike">
                <a:ln>
                  <a:noFill/>
                </a:ln>
                <a:latin typeface="Nimbus Roman No9 L" pitchFamily="18"/>
                <a:ea typeface="HG Mincho Light J" pitchFamily="2"/>
                <a:cs typeface="Tahoma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>
                <a:ln>
                  <a:noFill/>
                </a:ln>
                <a:latin typeface="Nimbus Roman No9 L" pitchFamily="18"/>
                <a:ea typeface="HG Mincho Light J" pitchFamily="2"/>
                <a:cs typeface="Tahoma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>
                <a:ln>
                  <a:noFill/>
                </a:ln>
                <a:latin typeface="Nimbus Roman No9 L" pitchFamily="18"/>
                <a:ea typeface="HG Mincho Light J" pitchFamily="2"/>
                <a:cs typeface="Tahoma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>
                <a:ln>
                  <a:noFill/>
                </a:ln>
                <a:latin typeface="Nimbus Roman No9 L" pitchFamily="18"/>
                <a:ea typeface="HG Mincho Light J" pitchFamily="2"/>
                <a:cs typeface="Tahoma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>
                <a:ln>
                  <a:noFill/>
                </a:ln>
                <a:latin typeface="Nimbus Roman No9 L" pitchFamily="18"/>
                <a:ea typeface="HG Mincho Light J" pitchFamily="2"/>
                <a:cs typeface="Tahoma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>
                <a:ln>
                  <a:noFill/>
                </a:ln>
                <a:latin typeface="Nimbus Roman No9 L" pitchFamily="18"/>
                <a:ea typeface="HG Mincho Light J" pitchFamily="2"/>
                <a:cs typeface="Tahoma" pitchFamily="2"/>
              </a:defRPr>
            </a:lvl9pPr>
          </a:lstStyle>
          <a:p>
            <a:pPr lvl="0"/>
            <a:r>
              <a:rPr lang="en-US" sz="2200" dirty="0">
                <a:latin typeface="Bitstream Vera Sans" pitchFamily="34"/>
              </a:rPr>
              <a:t>Need to first make sure that the data reflect the no rain condition (i.e. &lt; 1 mm/hr)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736200" y="0"/>
            <a:ext cx="8607600" cy="914400"/>
          </a:xfrm>
        </p:spPr>
        <p:txBody>
          <a:bodyPr/>
          <a:lstStyle/>
          <a:p>
            <a:pPr lvl="0"/>
            <a:r>
              <a:rPr lang="en-US" sz="4000">
                <a:latin typeface="Bitstream Vera Sans" pitchFamily="34"/>
              </a:rPr>
              <a:t>New wind/emissivity function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4720" y="7086600"/>
            <a:ext cx="1088280" cy="42660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BFD34FB6-6DF2-42A6-899D-6248B618392C}" type="datetime1">
              <a:rPr lang="en-US" sz="1500" b="0" i="0" u="none" strike="noStrike" kern="1200">
                <a:ln>
                  <a:noFill/>
                </a:ln>
                <a:latin typeface="Bitstream Vera Sans" pitchFamily="34"/>
                <a:ea typeface="DejaVu LGC Sans" pitchFamily="2"/>
                <a:cs typeface="DejaVu LGC Sans" pitchFamily="2"/>
              </a:rPr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t>10/7/2009</a:t>
            </a:fld>
            <a:endParaRPr lang="en-US" sz="1500" b="0" i="0" u="none" strike="noStrike" kern="1200">
              <a:ln>
                <a:noFill/>
              </a:ln>
              <a:latin typeface="Bitstream Vera Sans" pitchFamily="34"/>
              <a:ea typeface="DejaVu LGC Sans" pitchFamily="2"/>
              <a:cs typeface="DejaVu LGC Sans" pitchFamily="2"/>
            </a:endParaRPr>
          </a:p>
        </p:txBody>
      </p:sp>
      <p:pic>
        <p:nvPicPr>
          <p:cNvPr id="4" name="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228600" y="914400"/>
            <a:ext cx="7086600" cy="48006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1828800" y="5943600"/>
            <a:ext cx="6172200" cy="42732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Liberation Sans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4512" y="5943600"/>
            <a:ext cx="8915400" cy="887251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compatLnSpc="0">
            <a:spAutoFit/>
          </a:bodyPr>
          <a:lstStyle/>
          <a:p>
            <a:pPr lvl="0" hangingPunct="0"/>
            <a:r>
              <a:rPr lang="en-US" dirty="0" err="1" smtClean="0">
                <a:latin typeface="Bitstream Vera Sans"/>
                <a:cs typeface="Times New Roman"/>
              </a:rPr>
              <a:t>ɛ</a:t>
            </a:r>
            <a:r>
              <a:rPr lang="en-US" b="0" i="0" u="none" strike="noStrike" kern="1200" baseline="-25000" dirty="0" err="1" smtClean="0">
                <a:ln>
                  <a:noFill/>
                </a:ln>
                <a:latin typeface="Bitstream Vera Sans"/>
                <a:ea typeface="DejaVu LGC Sans" pitchFamily="2"/>
                <a:cs typeface="DejaVu LGC Sans" pitchFamily="2"/>
              </a:rPr>
              <a:t>w</a:t>
            </a:r>
            <a:r>
              <a:rPr lang="en-US" b="0" i="0" u="none" strike="noStrike" kern="1200" baseline="0" dirty="0" smtClean="0">
                <a:ln>
                  <a:noFill/>
                </a:ln>
                <a:latin typeface="Bitstream Vera Sans"/>
                <a:ea typeface="DejaVu LGC Sans" pitchFamily="2"/>
                <a:cs typeface="DejaVu LGC Sans" pitchFamily="2"/>
              </a:rPr>
              <a:t> </a:t>
            </a:r>
            <a:r>
              <a:rPr lang="en-US" b="0" i="0" u="none" strike="noStrike" kern="1200" baseline="0" dirty="0">
                <a:ln>
                  <a:noFill/>
                </a:ln>
                <a:latin typeface="Bitstream Vera Sans"/>
                <a:ea typeface="DejaVu LGC Sans" pitchFamily="2"/>
                <a:cs typeface="DejaVu LGC Sans" pitchFamily="2"/>
              </a:rPr>
              <a:t>= 6.3339E-04(U</a:t>
            </a:r>
            <a:r>
              <a:rPr lang="en-US" b="0" i="0" u="none" strike="noStrike" kern="1200" baseline="-25000" dirty="0">
                <a:ln>
                  <a:noFill/>
                </a:ln>
                <a:latin typeface="Bitstream Vera Sans"/>
                <a:ea typeface="DejaVu LGC Sans" pitchFamily="2"/>
                <a:cs typeface="DejaVu LGC Sans" pitchFamily="2"/>
              </a:rPr>
              <a:t>s</a:t>
            </a:r>
            <a:r>
              <a:rPr lang="en-US" b="0" i="0" u="none" strike="noStrike" kern="1200" baseline="0" dirty="0">
                <a:ln>
                  <a:noFill/>
                </a:ln>
                <a:latin typeface="Bitstream Vera Sans"/>
                <a:ea typeface="DejaVu LGC Sans" pitchFamily="2"/>
                <a:cs typeface="DejaVu LGC Sans" pitchFamily="2"/>
              </a:rPr>
              <a:t>) 					</a:t>
            </a:r>
            <a:r>
              <a:rPr lang="en-US" b="0" i="0" u="none" strike="noStrike" kern="1200" baseline="0" dirty="0" smtClean="0">
                <a:ln>
                  <a:noFill/>
                </a:ln>
                <a:latin typeface="Bitstream Vera Sans"/>
                <a:ea typeface="DejaVu LGC Sans" pitchFamily="2"/>
                <a:cs typeface="DejaVu LGC Sans" pitchFamily="2"/>
              </a:rPr>
              <a:t>U</a:t>
            </a:r>
            <a:r>
              <a:rPr lang="en-US" b="0" i="0" u="none" strike="noStrike" kern="1200" baseline="-25000" dirty="0" smtClean="0">
                <a:ln>
                  <a:noFill/>
                </a:ln>
                <a:latin typeface="Bitstream Vera Sans"/>
                <a:ea typeface="DejaVu LGC Sans" pitchFamily="2"/>
                <a:cs typeface="DejaVu LGC Sans" pitchFamily="2"/>
              </a:rPr>
              <a:t>s</a:t>
            </a:r>
            <a:r>
              <a:rPr lang="en-US" b="0" i="0" u="none" strike="noStrike" kern="1200" baseline="0" dirty="0" smtClean="0">
                <a:ln>
                  <a:noFill/>
                </a:ln>
                <a:latin typeface="Bitstream Vera Sans"/>
                <a:ea typeface="DejaVu LGC Sans" pitchFamily="2"/>
                <a:cs typeface="DejaVu LGC Sans" pitchFamily="2"/>
              </a:rPr>
              <a:t> </a:t>
            </a:r>
            <a:r>
              <a:rPr lang="en-US" b="0" i="0" u="none" strike="noStrike" kern="1200" baseline="0" dirty="0">
                <a:ln>
                  <a:noFill/>
                </a:ln>
                <a:latin typeface="Bitstream Vera Sans"/>
                <a:ea typeface="DejaVu LGC Sans" pitchFamily="2"/>
                <a:cs typeface="DejaVu LGC Sans" pitchFamily="2"/>
              </a:rPr>
              <a:t>&lt; 7 m/s</a:t>
            </a:r>
          </a:p>
          <a:p>
            <a:pPr lvl="0" hangingPunct="0"/>
            <a:r>
              <a:rPr lang="en-US" dirty="0" err="1" smtClean="0">
                <a:latin typeface="Bitstream Vera Sans"/>
                <a:cs typeface="Times New Roman"/>
              </a:rPr>
              <a:t>ɛ</a:t>
            </a:r>
            <a:r>
              <a:rPr lang="en-US" b="0" i="0" u="none" strike="noStrike" kern="1200" baseline="-25000" dirty="0" err="1" smtClean="0">
                <a:ln>
                  <a:noFill/>
                </a:ln>
                <a:latin typeface="Bitstream Vera Sans"/>
                <a:ea typeface="DejaVu LGC Sans" pitchFamily="2"/>
                <a:cs typeface="DejaVu LGC Sans" pitchFamily="2"/>
              </a:rPr>
              <a:t>w</a:t>
            </a:r>
            <a:r>
              <a:rPr lang="en-US" b="0" i="0" u="none" strike="noStrike" kern="1200" baseline="0" dirty="0" smtClean="0">
                <a:ln>
                  <a:noFill/>
                </a:ln>
                <a:latin typeface="Bitstream Vera Sans"/>
                <a:ea typeface="DejaVu LGC Sans" pitchFamily="2"/>
                <a:cs typeface="DejaVu LGC Sans" pitchFamily="2"/>
              </a:rPr>
              <a:t> </a:t>
            </a:r>
            <a:r>
              <a:rPr lang="en-US" b="0" i="0" u="none" strike="noStrike" kern="1200" baseline="0" dirty="0">
                <a:ln>
                  <a:noFill/>
                </a:ln>
                <a:latin typeface="Bitstream Vera Sans"/>
                <a:ea typeface="DejaVu LGC Sans" pitchFamily="2"/>
                <a:cs typeface="DejaVu LGC Sans" pitchFamily="2"/>
              </a:rPr>
              <a:t>= 3.668E-05(U</a:t>
            </a:r>
            <a:r>
              <a:rPr lang="en-US" b="0" i="0" u="none" strike="noStrike" kern="1200" baseline="-25000" dirty="0">
                <a:ln>
                  <a:noFill/>
                </a:ln>
                <a:latin typeface="Bitstream Vera Sans"/>
                <a:ea typeface="DejaVu LGC Sans" pitchFamily="2"/>
                <a:cs typeface="DejaVu LGC Sans" pitchFamily="2"/>
              </a:rPr>
              <a:t>s</a:t>
            </a:r>
            <a:r>
              <a:rPr lang="en-US" b="0" i="0" u="none" strike="noStrike" kern="1200" baseline="0" dirty="0">
                <a:ln>
                  <a:noFill/>
                </a:ln>
                <a:latin typeface="Bitstream Vera Sans"/>
                <a:ea typeface="DejaVu LGC Sans" pitchFamily="2"/>
                <a:cs typeface="DejaVu LGC Sans" pitchFamily="2"/>
              </a:rPr>
              <a:t>)</a:t>
            </a:r>
            <a:r>
              <a:rPr lang="en-US" b="0" i="0" u="none" strike="noStrike" kern="1200" baseline="30000" dirty="0">
                <a:ln>
                  <a:noFill/>
                </a:ln>
                <a:latin typeface="Bitstream Vera Sans"/>
                <a:ea typeface="DejaVu LGC Sans" pitchFamily="2"/>
                <a:cs typeface="DejaVu LGC Sans" pitchFamily="2"/>
              </a:rPr>
              <a:t>2</a:t>
            </a:r>
            <a:r>
              <a:rPr lang="en-US" b="0" i="0" u="none" strike="noStrike" kern="1200" baseline="0" dirty="0">
                <a:ln>
                  <a:noFill/>
                </a:ln>
                <a:latin typeface="Bitstream Vera Sans"/>
                <a:ea typeface="DejaVu LGC Sans" pitchFamily="2"/>
                <a:cs typeface="DejaVu LGC Sans" pitchFamily="2"/>
              </a:rPr>
              <a:t> + 1.201E-04(U</a:t>
            </a:r>
            <a:r>
              <a:rPr lang="en-US" b="0" i="0" u="none" strike="noStrike" kern="1200" baseline="-25000" dirty="0">
                <a:ln>
                  <a:noFill/>
                </a:ln>
                <a:latin typeface="Bitstream Vera Sans"/>
                <a:ea typeface="DejaVu LGC Sans" pitchFamily="2"/>
                <a:cs typeface="DejaVu LGC Sans" pitchFamily="2"/>
              </a:rPr>
              <a:t>s</a:t>
            </a:r>
            <a:r>
              <a:rPr lang="en-US" b="0" i="0" u="none" strike="noStrike" kern="1200" baseline="0" dirty="0">
                <a:ln>
                  <a:noFill/>
                </a:ln>
                <a:latin typeface="Bitstream Vera Sans"/>
                <a:ea typeface="DejaVu LGC Sans" pitchFamily="2"/>
                <a:cs typeface="DejaVu LGC Sans" pitchFamily="2"/>
              </a:rPr>
              <a:t>) + 1.797E-03        	7 m/s </a:t>
            </a:r>
            <a:r>
              <a:rPr lang="en-US" b="0" i="0" u="sng" strike="noStrike" kern="1200" baseline="0" dirty="0">
                <a:ln>
                  <a:noFill/>
                </a:ln>
                <a:uFillTx/>
                <a:latin typeface="Bitstream Vera Sans"/>
                <a:ea typeface="DejaVu LGC Sans" pitchFamily="2"/>
                <a:cs typeface="DejaVu LGC Sans" pitchFamily="2"/>
              </a:rPr>
              <a:t>&lt;</a:t>
            </a:r>
            <a:r>
              <a:rPr lang="en-US" b="0" i="0" u="none" strike="noStrike" kern="1200" baseline="0" dirty="0">
                <a:ln>
                  <a:noFill/>
                </a:ln>
                <a:latin typeface="Bitstream Vera Sans"/>
                <a:ea typeface="DejaVu LGC Sans" pitchFamily="2"/>
                <a:cs typeface="DejaVu LGC Sans" pitchFamily="2"/>
              </a:rPr>
              <a:t> U</a:t>
            </a:r>
            <a:r>
              <a:rPr lang="en-US" b="0" i="0" u="none" strike="noStrike" kern="1200" baseline="-25000" dirty="0">
                <a:ln>
                  <a:noFill/>
                </a:ln>
                <a:latin typeface="Bitstream Vera Sans"/>
                <a:ea typeface="DejaVu LGC Sans" pitchFamily="2"/>
                <a:cs typeface="DejaVu LGC Sans" pitchFamily="2"/>
              </a:rPr>
              <a:t>s  </a:t>
            </a:r>
            <a:r>
              <a:rPr lang="en-US" b="0" i="0" u="none" strike="noStrike" kern="1200" baseline="0" dirty="0">
                <a:ln>
                  <a:noFill/>
                </a:ln>
                <a:latin typeface="Bitstream Vera Sans"/>
                <a:ea typeface="DejaVu LGC Sans" pitchFamily="2"/>
                <a:cs typeface="DejaVu LGC Sans" pitchFamily="2"/>
              </a:rPr>
              <a:t>&lt; 49.7 m/s</a:t>
            </a:r>
          </a:p>
          <a:p>
            <a:pPr lvl="0" hangingPunct="0"/>
            <a:r>
              <a:rPr lang="en-US" dirty="0" err="1" smtClean="0">
                <a:latin typeface="Bitstream Vera Sans"/>
                <a:cs typeface="Times New Roman"/>
              </a:rPr>
              <a:t>ɛ</a:t>
            </a:r>
            <a:r>
              <a:rPr lang="en-US" b="0" i="0" u="none" strike="noStrike" kern="1200" baseline="-25000" dirty="0" err="1" smtClean="0">
                <a:ln>
                  <a:noFill/>
                </a:ln>
                <a:latin typeface="Bitstream Vera Sans"/>
                <a:ea typeface="DejaVu LGC Sans" pitchFamily="2"/>
                <a:cs typeface="DejaVu LGC Sans" pitchFamily="2"/>
              </a:rPr>
              <a:t>w</a:t>
            </a:r>
            <a:r>
              <a:rPr lang="en-US" b="0" i="0" u="none" strike="noStrike" kern="1200" baseline="0" dirty="0" smtClean="0">
                <a:ln>
                  <a:noFill/>
                </a:ln>
                <a:latin typeface="Bitstream Vera Sans"/>
                <a:ea typeface="DejaVu LGC Sans" pitchFamily="2"/>
                <a:cs typeface="DejaVu LGC Sans" pitchFamily="2"/>
              </a:rPr>
              <a:t> </a:t>
            </a:r>
            <a:r>
              <a:rPr lang="en-US" b="0" i="0" u="none" strike="noStrike" kern="1200" baseline="0" dirty="0">
                <a:ln>
                  <a:noFill/>
                </a:ln>
                <a:latin typeface="Bitstream Vera Sans"/>
                <a:ea typeface="DejaVu LGC Sans" pitchFamily="2"/>
                <a:cs typeface="DejaVu LGC Sans" pitchFamily="2"/>
              </a:rPr>
              <a:t>= 3.765E-03(U</a:t>
            </a:r>
            <a:r>
              <a:rPr lang="en-US" b="0" i="0" u="none" strike="noStrike" kern="1200" baseline="-25000" dirty="0">
                <a:ln>
                  <a:noFill/>
                </a:ln>
                <a:latin typeface="Bitstream Vera Sans"/>
                <a:ea typeface="DejaVu LGC Sans" pitchFamily="2"/>
                <a:cs typeface="DejaVu LGC Sans" pitchFamily="2"/>
              </a:rPr>
              <a:t>s</a:t>
            </a:r>
            <a:r>
              <a:rPr lang="en-US" b="0" i="0" u="none" strike="noStrike" kern="1200" baseline="0" dirty="0">
                <a:ln>
                  <a:noFill/>
                </a:ln>
                <a:latin typeface="Bitstream Vera Sans"/>
                <a:ea typeface="DejaVu LGC Sans" pitchFamily="2"/>
                <a:cs typeface="DejaVu LGC Sans" pitchFamily="2"/>
              </a:rPr>
              <a:t>) – 8.877E-02			</a:t>
            </a:r>
            <a:r>
              <a:rPr lang="en-US" dirty="0" smtClean="0">
                <a:latin typeface="Bitstream Vera Sans"/>
                <a:ea typeface="DejaVu LGC Sans" pitchFamily="2"/>
                <a:cs typeface="DejaVu LGC Sans" pitchFamily="2"/>
              </a:rPr>
              <a:t>	</a:t>
            </a:r>
            <a:r>
              <a:rPr lang="en-US" b="0" i="0" u="none" strike="noStrike" kern="1200" baseline="0" dirty="0" smtClean="0">
                <a:ln>
                  <a:noFill/>
                </a:ln>
                <a:latin typeface="Bitstream Vera Sans"/>
                <a:ea typeface="DejaVu LGC Sans" pitchFamily="2"/>
                <a:cs typeface="DejaVu LGC Sans" pitchFamily="2"/>
              </a:rPr>
              <a:t>U</a:t>
            </a:r>
            <a:r>
              <a:rPr lang="en-US" b="0" i="0" u="none" strike="noStrike" kern="1200" baseline="-25000" dirty="0" smtClean="0">
                <a:ln>
                  <a:noFill/>
                </a:ln>
                <a:latin typeface="Bitstream Vera Sans"/>
                <a:ea typeface="DejaVu LGC Sans" pitchFamily="2"/>
                <a:cs typeface="DejaVu LGC Sans" pitchFamily="2"/>
              </a:rPr>
              <a:t>s</a:t>
            </a:r>
            <a:r>
              <a:rPr lang="en-US" b="0" i="0" u="none" strike="noStrike" kern="1200" baseline="0" dirty="0" smtClean="0">
                <a:ln>
                  <a:noFill/>
                </a:ln>
                <a:latin typeface="Bitstream Vera Sans"/>
                <a:ea typeface="DejaVu LGC Sans" pitchFamily="2"/>
                <a:cs typeface="DejaVu LGC Sans" pitchFamily="2"/>
              </a:rPr>
              <a:t> </a:t>
            </a:r>
            <a:r>
              <a:rPr lang="en-US" b="0" i="0" u="sng" strike="noStrike" kern="1200" baseline="0" dirty="0">
                <a:ln>
                  <a:noFill/>
                </a:ln>
                <a:uFillTx/>
                <a:latin typeface="Bitstream Vera Sans"/>
                <a:ea typeface="DejaVu LGC Sans" pitchFamily="2"/>
                <a:cs typeface="DejaVu LGC Sans" pitchFamily="2"/>
              </a:rPr>
              <a:t>&gt;</a:t>
            </a:r>
            <a:r>
              <a:rPr lang="en-US" b="0" i="0" u="none" strike="noStrike" kern="1200" baseline="0" dirty="0">
                <a:ln>
                  <a:noFill/>
                </a:ln>
                <a:latin typeface="Bitstream Vera Sans"/>
                <a:ea typeface="DejaVu LGC Sans" pitchFamily="2"/>
                <a:cs typeface="DejaVu LGC Sans" pitchFamily="2"/>
              </a:rPr>
              <a:t> 49.7 m/s</a:t>
            </a:r>
          </a:p>
        </p:txBody>
      </p:sp>
      <p:sp>
        <p:nvSpPr>
          <p:cNvPr id="7" name="Straight Connector 6"/>
          <p:cNvSpPr/>
          <p:nvPr/>
        </p:nvSpPr>
        <p:spPr>
          <a:xfrm>
            <a:off x="6259512" y="5913437"/>
            <a:ext cx="0" cy="114300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</a:ln>
        </p:spPr>
        <p:txBody>
          <a:bodyPr vert="horz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Liberation Sans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315200" y="1371599"/>
            <a:ext cx="2743199" cy="2686461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b="0" i="0" u="none" strike="noStrike" kern="1200" dirty="0">
                <a:ln>
                  <a:noFill/>
                </a:ln>
                <a:latin typeface="Bitstream Vera Sans" pitchFamily="34"/>
                <a:ea typeface="DejaVu LGC Sans" pitchFamily="2"/>
                <a:cs typeface="DejaVu LGC Sans" pitchFamily="2"/>
              </a:rPr>
              <a:t>- R</a:t>
            </a:r>
            <a:r>
              <a:rPr lang="en-US" sz="1600" b="0" i="0" u="none" strike="noStrike" kern="1200" baseline="30000" dirty="0">
                <a:ln>
                  <a:noFill/>
                </a:ln>
                <a:latin typeface="Bitstream Vera Sans" pitchFamily="34"/>
                <a:ea typeface="DejaVu LGC Sans" pitchFamily="2"/>
                <a:cs typeface="DejaVu LGC Sans" pitchFamily="2"/>
              </a:rPr>
              <a:t>2</a:t>
            </a:r>
            <a:r>
              <a:rPr lang="en-US" sz="1600" b="0" i="0" u="none" strike="noStrike" kern="1200" baseline="0" dirty="0">
                <a:ln>
                  <a:noFill/>
                </a:ln>
                <a:latin typeface="Bitstream Vera Sans" pitchFamily="34"/>
                <a:ea typeface="DejaVu LGC Sans" pitchFamily="2"/>
                <a:cs typeface="DejaVu LGC Sans" pitchFamily="2"/>
              </a:rPr>
              <a:t> = 0.91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600" b="0" i="0" u="none" strike="noStrike" kern="1200" baseline="0" dirty="0">
              <a:ln>
                <a:noFill/>
              </a:ln>
              <a:latin typeface="Bitstream Vera Sans" pitchFamily="34"/>
              <a:ea typeface="DejaVu LGC Sans" pitchFamily="2"/>
              <a:cs typeface="DejaVu LGC Sans" pitchFamily="2"/>
            </a:endParaRPr>
          </a:p>
          <a:p>
            <a:pPr marL="0" marR="0" lvl="0" indent="0" rtl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b="0" i="0" u="none" strike="noStrike" kern="1200" baseline="0" dirty="0">
                <a:ln>
                  <a:noFill/>
                </a:ln>
                <a:latin typeface="Bitstream Vera Sans" pitchFamily="34"/>
                <a:ea typeface="DejaVu LGC Sans" pitchFamily="2"/>
                <a:cs typeface="DejaVu LGC Sans" pitchFamily="2"/>
              </a:rPr>
              <a:t>- </a:t>
            </a:r>
            <a:r>
              <a:rPr lang="en-US" sz="1600" b="0" i="0" u="sng" strike="noStrike" kern="1200" baseline="0" dirty="0">
                <a:ln>
                  <a:noFill/>
                </a:ln>
                <a:uFillTx/>
                <a:latin typeface="Bitstream Vera Sans" pitchFamily="34"/>
                <a:ea typeface="DejaVu LGC Sans" pitchFamily="2"/>
                <a:cs typeface="DejaVu LGC Sans" pitchFamily="2"/>
              </a:rPr>
              <a:t>Model difference</a:t>
            </a:r>
            <a:r>
              <a:rPr lang="en-US" sz="1600" b="0" i="0" u="none" strike="noStrike" kern="1200" baseline="0" dirty="0">
                <a:ln>
                  <a:noFill/>
                </a:ln>
                <a:latin typeface="Bitstream Vera Sans" pitchFamily="34"/>
                <a:ea typeface="DejaVu LGC Sans" pitchFamily="2"/>
                <a:cs typeface="DejaVu LGC Sans" pitchFamily="2"/>
              </a:rPr>
              <a:t>:</a:t>
            </a:r>
          </a:p>
          <a:p>
            <a:pPr marL="0" marR="0" lvl="0" indent="0" rtl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b="0" i="0" u="none" strike="noStrike" kern="1200" baseline="0" dirty="0">
                <a:ln>
                  <a:noFill/>
                </a:ln>
                <a:latin typeface="Bitstream Vera Sans" pitchFamily="34"/>
                <a:ea typeface="DejaVu LGC Sans" pitchFamily="2"/>
                <a:cs typeface="DejaVu LGC Sans" pitchFamily="2"/>
              </a:rPr>
              <a:t>       (New - Old)</a:t>
            </a:r>
          </a:p>
          <a:p>
            <a:pPr marL="0" marR="0" lvl="0" indent="0" rtl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b="0" i="0" u="none" strike="noStrike" kern="1200" baseline="0" dirty="0">
                <a:ln>
                  <a:noFill/>
                </a:ln>
                <a:latin typeface="Bitstream Vera Sans" pitchFamily="34"/>
                <a:ea typeface="DejaVu LGC Sans" pitchFamily="2"/>
                <a:cs typeface="DejaVu LGC Sans" pitchFamily="2"/>
              </a:rPr>
              <a:t>  overall = -3.219E-03</a:t>
            </a:r>
          </a:p>
          <a:p>
            <a:pPr marL="0" marR="0" lvl="0" indent="0" rtl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b="0" i="0" u="none" strike="noStrike" kern="1200" baseline="0" dirty="0">
                <a:ln>
                  <a:noFill/>
                </a:ln>
                <a:latin typeface="Bitstream Vera Sans" pitchFamily="34"/>
                <a:ea typeface="DejaVu LGC Sans" pitchFamily="2"/>
                <a:cs typeface="DejaVu LGC Sans" pitchFamily="2"/>
              </a:rPr>
              <a:t>  &lt; b1    = 8.114E-04</a:t>
            </a:r>
          </a:p>
          <a:p>
            <a:pPr marL="0" marR="0" lvl="0" indent="0" rtl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b="0" i="0" u="none" strike="noStrike" kern="1200" baseline="0" dirty="0">
                <a:ln>
                  <a:noFill/>
                </a:ln>
                <a:latin typeface="Bitstream Vera Sans" pitchFamily="34"/>
                <a:ea typeface="DejaVu LGC Sans" pitchFamily="2"/>
                <a:cs typeface="DejaVu LGC Sans" pitchFamily="2"/>
              </a:rPr>
              <a:t>  </a:t>
            </a:r>
            <a:r>
              <a:rPr lang="en-US" sz="1600" b="0" i="0" u="none" strike="noStrike" kern="1200" baseline="0" dirty="0" smtClean="0">
                <a:ln>
                  <a:noFill/>
                </a:ln>
                <a:latin typeface="Bitstream Vera Sans" pitchFamily="34"/>
                <a:ea typeface="DejaVu LGC Sans" pitchFamily="2"/>
                <a:cs typeface="DejaVu LGC Sans" pitchFamily="2"/>
              </a:rPr>
              <a:t>b1</a:t>
            </a:r>
            <a:r>
              <a:rPr lang="en-US" sz="1600" b="0" i="0" u="none" strike="noStrike" kern="1200" dirty="0" smtClean="0">
                <a:ln>
                  <a:noFill/>
                </a:ln>
                <a:latin typeface="Bitstream Vera Sans" pitchFamily="34"/>
                <a:ea typeface="DejaVu LGC Sans" pitchFamily="2"/>
                <a:cs typeface="DejaVu LGC Sans" pitchFamily="2"/>
              </a:rPr>
              <a:t> -- </a:t>
            </a:r>
            <a:r>
              <a:rPr lang="en-US" sz="1600" b="0" i="0" u="none" strike="noStrike" kern="1200" baseline="0" dirty="0" smtClean="0">
                <a:ln>
                  <a:noFill/>
                </a:ln>
                <a:latin typeface="Bitstream Vera Sans" pitchFamily="34"/>
                <a:ea typeface="DejaVu LGC Sans" pitchFamily="2"/>
                <a:cs typeface="DejaVu LGC Sans" pitchFamily="2"/>
              </a:rPr>
              <a:t>b2 </a:t>
            </a:r>
            <a:r>
              <a:rPr lang="en-US" sz="1600" b="0" i="0" u="none" strike="noStrike" kern="1200" baseline="0" dirty="0">
                <a:ln>
                  <a:noFill/>
                </a:ln>
                <a:latin typeface="Bitstream Vera Sans" pitchFamily="34"/>
                <a:ea typeface="DejaVu LGC Sans" pitchFamily="2"/>
                <a:cs typeface="DejaVu LGC Sans" pitchFamily="2"/>
              </a:rPr>
              <a:t>= -3.529E-03</a:t>
            </a:r>
          </a:p>
          <a:p>
            <a:pPr marL="0" marR="0" lvl="0" indent="0" rtl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b="0" i="0" u="none" strike="noStrike" kern="1200" baseline="0" dirty="0">
                <a:ln>
                  <a:noFill/>
                </a:ln>
                <a:latin typeface="Bitstream Vera Sans" pitchFamily="34"/>
                <a:ea typeface="DejaVu LGC Sans" pitchFamily="2"/>
                <a:cs typeface="DejaVu LGC Sans" pitchFamily="2"/>
              </a:rPr>
              <a:t>  &gt; b2    = -1.097E-03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yt-fedor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1256</TotalTime>
  <Words>210</Words>
  <Application>Microsoft Office PowerPoint</Application>
  <PresentationFormat>On-screen Show (4:3)</PresentationFormat>
  <Paragraphs>40</Paragraphs>
  <Slides>6</Slides>
  <Notes>6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lyt-fedora</vt:lpstr>
      <vt:lpstr>Default</vt:lpstr>
      <vt:lpstr>Microsoft Equation 3.0</vt:lpstr>
      <vt:lpstr>HRD Science Meeting 8 October, 2009 Brad Klotz and Eric Uhlhorn NOAA/HRD</vt:lpstr>
      <vt:lpstr>Why?</vt:lpstr>
      <vt:lpstr>Slide 3</vt:lpstr>
      <vt:lpstr>SFMR Algorithm - Improvements</vt:lpstr>
      <vt:lpstr>Rainrate Verification</vt:lpstr>
      <vt:lpstr>New wind/emissivity function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HRD Science Meeting 8 October, 2009 Brad Klotz and Eric Uhlhorn NOAA/HRD</dc:title>
  <dc:creator>Brad Klotz</dc:creator>
  <cp:lastModifiedBy>Owner</cp:lastModifiedBy>
  <cp:revision>33</cp:revision>
  <dcterms:created xsi:type="dcterms:W3CDTF">2009-08-12T10:57:48Z</dcterms:created>
  <dcterms:modified xsi:type="dcterms:W3CDTF">2009-10-07T22:01:52Z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