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84" r:id="rId2"/>
    <p:sldId id="546" r:id="rId3"/>
    <p:sldId id="547" r:id="rId4"/>
    <p:sldId id="540" r:id="rId5"/>
    <p:sldId id="577" r:id="rId6"/>
  </p:sldIdLst>
  <p:sldSz cx="9144000" cy="6858000" type="screen4x3"/>
  <p:notesSz cx="7099300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accent2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accent2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accent2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accent2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accent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accent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accent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accent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accent2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FF00"/>
    <a:srgbClr val="FF6600"/>
    <a:srgbClr val="996633"/>
    <a:srgbClr val="009900"/>
    <a:srgbClr val="660033"/>
    <a:srgbClr val="993300"/>
    <a:srgbClr val="CCFFFF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838" autoAdjust="0"/>
    <p:restoredTop sz="94622" autoAdjust="0"/>
  </p:normalViewPr>
  <p:slideViewPr>
    <p:cSldViewPr>
      <p:cViewPr>
        <p:scale>
          <a:sx n="75" d="100"/>
          <a:sy n="75" d="100"/>
        </p:scale>
        <p:origin x="-894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8" tIns="47389" rIns="94778" bIns="47389" numCol="1" anchor="t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endParaRPr lang="en-GB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49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8" tIns="47389" rIns="94778" bIns="47389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endParaRPr lang="en-GB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8" tIns="47389" rIns="94778" bIns="47389" numCol="1" anchor="b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endParaRPr lang="en-GB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3438"/>
            <a:ext cx="30749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8" tIns="47389" rIns="94778" bIns="47389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fld id="{42FED65D-340C-4246-B4E4-5E71CD8144E2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9588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8" tIns="47389" rIns="94778" bIns="47389" numCol="1" anchor="t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endParaRPr lang="en-GB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1613" y="0"/>
            <a:ext cx="30495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8" tIns="47389" rIns="94778" bIns="47389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endParaRPr lang="en-GB"/>
          </a:p>
        </p:txBody>
      </p:sp>
      <p:sp>
        <p:nvSpPr>
          <p:cNvPr id="942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17588" y="781050"/>
            <a:ext cx="5105400" cy="3829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4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3613" y="4845050"/>
            <a:ext cx="5214937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8" tIns="47389" rIns="94778" bIns="473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86925"/>
            <a:ext cx="3049588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8" tIns="47389" rIns="94778" bIns="47389" numCol="1" anchor="b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endParaRPr lang="en-GB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1613" y="9686925"/>
            <a:ext cx="30495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78" tIns="47389" rIns="94778" bIns="47389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fld id="{B54D40C4-83CE-4128-B75A-10C7911E04CA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40C4-83CE-4128-B75A-10C7911E04CA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40C4-83CE-4128-B75A-10C7911E04C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40C4-83CE-4128-B75A-10C7911E04C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4E4E5-A7A4-4526-9E97-E91A1DE51DA4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D40C4-83CE-4128-B75A-10C7911E04C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17F49C-1D58-493C-BBD4-4FA8F6DB4EF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7530AE-BD71-4EA3-A894-9B6C143ACAE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ED8D6-F3F0-41AE-88A0-EAE5E6A331B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AA00A-F8F0-41AC-945E-97AB66C5AC5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F3B78-BC2C-4EC4-A691-78279BE4671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3AD8F-7D0C-4E0C-9165-A2A92A97C9B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57F56-BC96-47B5-A026-599F5D37070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7236A-8FEA-4CC1-8EC9-D45CC276DA5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43D32-4C5F-4154-BB55-A9FC0D3F150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810E2-00AC-467C-B343-2071C0177D5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A47727-201A-43F9-9056-CE7FA19845B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</a:defRPr>
            </a:lvl1pPr>
          </a:lstStyle>
          <a:p>
            <a:fld id="{A584DAB1-257E-459C-97E6-A651F577B1F0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nap3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442996"/>
          </a:xfrm>
          <a:prstGeom prst="rect">
            <a:avLst/>
          </a:prstGeom>
        </p:spPr>
      </p:pic>
      <p:pic>
        <p:nvPicPr>
          <p:cNvPr id="4" name="Picture 3" descr="Snap3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09359"/>
            <a:ext cx="9144000" cy="38486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81400" y="3581400"/>
            <a:ext cx="105528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 press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581400" y="609600"/>
            <a:ext cx="104547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 print</a:t>
            </a:r>
            <a:endParaRPr lang="en-GB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8600" y="304800"/>
            <a:ext cx="8686800" cy="6172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" name="Picture 1" descr="Snap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685800"/>
            <a:ext cx="8229600" cy="56258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99176" y="6488668"/>
            <a:ext cx="5444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9900"/>
                </a:solidFill>
              </a:rPr>
              <a:t>From Montgomery, Nguyen &amp; Smith (2009): QJRMS</a:t>
            </a:r>
            <a:endParaRPr lang="en-GB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8600" y="304800"/>
            <a:ext cx="8686800" cy="6172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" name="Picture 1" descr="Snap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533400"/>
            <a:ext cx="8382000" cy="57008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99176" y="6488668"/>
            <a:ext cx="5444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9900"/>
                </a:solidFill>
              </a:rPr>
              <a:t>From Montgomery, Nguyen &amp; Smith (2009): QJRMS</a:t>
            </a:r>
            <a:endParaRPr lang="en-GB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ChangeArrowheads="1"/>
          </p:cNvSpPr>
          <p:nvPr/>
        </p:nvSpPr>
        <p:spPr bwMode="auto">
          <a:xfrm>
            <a:off x="152400" y="988368"/>
            <a:ext cx="8763000" cy="4648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7555" name="AutoShape 3"/>
          <p:cNvSpPr>
            <a:spLocks noChangeArrowheads="1"/>
          </p:cNvSpPr>
          <p:nvPr/>
        </p:nvSpPr>
        <p:spPr bwMode="auto">
          <a:xfrm>
            <a:off x="4267200" y="3960168"/>
            <a:ext cx="762000" cy="3810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07556" name="AutoShape 4"/>
          <p:cNvSpPr>
            <a:spLocks noChangeArrowheads="1"/>
          </p:cNvSpPr>
          <p:nvPr/>
        </p:nvSpPr>
        <p:spPr bwMode="auto">
          <a:xfrm>
            <a:off x="2667000" y="4798368"/>
            <a:ext cx="3124200" cy="152400"/>
          </a:xfrm>
          <a:prstGeom prst="leftArrow">
            <a:avLst>
              <a:gd name="adj1" fmla="val 50000"/>
              <a:gd name="adj2" fmla="val 512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07557" name="Freeform 5"/>
          <p:cNvSpPr>
            <a:spLocks/>
          </p:cNvSpPr>
          <p:nvPr/>
        </p:nvSpPr>
        <p:spPr bwMode="auto">
          <a:xfrm>
            <a:off x="2133600" y="1521768"/>
            <a:ext cx="5918200" cy="3336925"/>
          </a:xfrm>
          <a:custGeom>
            <a:avLst/>
            <a:gdLst/>
            <a:ahLst/>
            <a:cxnLst>
              <a:cxn ang="0">
                <a:pos x="264" y="2038"/>
              </a:cxn>
              <a:cxn ang="0">
                <a:pos x="80" y="2046"/>
              </a:cxn>
              <a:cxn ang="0">
                <a:pos x="48" y="2030"/>
              </a:cxn>
              <a:cxn ang="0">
                <a:pos x="24" y="1894"/>
              </a:cxn>
              <a:cxn ang="0">
                <a:pos x="16" y="1822"/>
              </a:cxn>
              <a:cxn ang="0">
                <a:pos x="0" y="1734"/>
              </a:cxn>
              <a:cxn ang="0">
                <a:pos x="64" y="1478"/>
              </a:cxn>
              <a:cxn ang="0">
                <a:pos x="40" y="1406"/>
              </a:cxn>
              <a:cxn ang="0">
                <a:pos x="120" y="1198"/>
              </a:cxn>
              <a:cxn ang="0">
                <a:pos x="152" y="1078"/>
              </a:cxn>
              <a:cxn ang="0">
                <a:pos x="200" y="886"/>
              </a:cxn>
              <a:cxn ang="0">
                <a:pos x="232" y="806"/>
              </a:cxn>
              <a:cxn ang="0">
                <a:pos x="232" y="758"/>
              </a:cxn>
              <a:cxn ang="0">
                <a:pos x="208" y="686"/>
              </a:cxn>
              <a:cxn ang="0">
                <a:pos x="336" y="526"/>
              </a:cxn>
              <a:cxn ang="0">
                <a:pos x="424" y="390"/>
              </a:cxn>
              <a:cxn ang="0">
                <a:pos x="776" y="270"/>
              </a:cxn>
              <a:cxn ang="0">
                <a:pos x="912" y="142"/>
              </a:cxn>
              <a:cxn ang="0">
                <a:pos x="1608" y="78"/>
              </a:cxn>
              <a:cxn ang="0">
                <a:pos x="2112" y="78"/>
              </a:cxn>
              <a:cxn ang="0">
                <a:pos x="2648" y="30"/>
              </a:cxn>
              <a:cxn ang="0">
                <a:pos x="2728" y="102"/>
              </a:cxn>
              <a:cxn ang="0">
                <a:pos x="2768" y="62"/>
              </a:cxn>
              <a:cxn ang="0">
                <a:pos x="2880" y="78"/>
              </a:cxn>
              <a:cxn ang="0">
                <a:pos x="3096" y="78"/>
              </a:cxn>
              <a:cxn ang="0">
                <a:pos x="3232" y="54"/>
              </a:cxn>
              <a:cxn ang="0">
                <a:pos x="3360" y="78"/>
              </a:cxn>
              <a:cxn ang="0">
                <a:pos x="3512" y="134"/>
              </a:cxn>
              <a:cxn ang="0">
                <a:pos x="3600" y="110"/>
              </a:cxn>
              <a:cxn ang="0">
                <a:pos x="3672" y="198"/>
              </a:cxn>
              <a:cxn ang="0">
                <a:pos x="3728" y="326"/>
              </a:cxn>
              <a:cxn ang="0">
                <a:pos x="3640" y="486"/>
              </a:cxn>
              <a:cxn ang="0">
                <a:pos x="3552" y="582"/>
              </a:cxn>
              <a:cxn ang="0">
                <a:pos x="3472" y="590"/>
              </a:cxn>
              <a:cxn ang="0">
                <a:pos x="3312" y="614"/>
              </a:cxn>
              <a:cxn ang="0">
                <a:pos x="2856" y="590"/>
              </a:cxn>
              <a:cxn ang="0">
                <a:pos x="2720" y="598"/>
              </a:cxn>
              <a:cxn ang="0">
                <a:pos x="2480" y="622"/>
              </a:cxn>
              <a:cxn ang="0">
                <a:pos x="2208" y="598"/>
              </a:cxn>
              <a:cxn ang="0">
                <a:pos x="2144" y="518"/>
              </a:cxn>
              <a:cxn ang="0">
                <a:pos x="1416" y="478"/>
              </a:cxn>
              <a:cxn ang="0">
                <a:pos x="1344" y="518"/>
              </a:cxn>
              <a:cxn ang="0">
                <a:pos x="1040" y="590"/>
              </a:cxn>
              <a:cxn ang="0">
                <a:pos x="952" y="614"/>
              </a:cxn>
              <a:cxn ang="0">
                <a:pos x="856" y="734"/>
              </a:cxn>
              <a:cxn ang="0">
                <a:pos x="824" y="1030"/>
              </a:cxn>
              <a:cxn ang="0">
                <a:pos x="712" y="1158"/>
              </a:cxn>
              <a:cxn ang="0">
                <a:pos x="616" y="1350"/>
              </a:cxn>
              <a:cxn ang="0">
                <a:pos x="560" y="1574"/>
              </a:cxn>
              <a:cxn ang="0">
                <a:pos x="568" y="1822"/>
              </a:cxn>
              <a:cxn ang="0">
                <a:pos x="528" y="1990"/>
              </a:cxn>
            </a:cxnLst>
            <a:rect l="0" t="0" r="r" b="b"/>
            <a:pathLst>
              <a:path w="3728" h="2102">
                <a:moveTo>
                  <a:pt x="488" y="2054"/>
                </a:moveTo>
                <a:cubicBezTo>
                  <a:pt x="412" y="2048"/>
                  <a:pt x="335" y="2062"/>
                  <a:pt x="264" y="2038"/>
                </a:cubicBezTo>
                <a:cubicBezTo>
                  <a:pt x="226" y="2063"/>
                  <a:pt x="175" y="2042"/>
                  <a:pt x="128" y="2038"/>
                </a:cubicBezTo>
                <a:cubicBezTo>
                  <a:pt x="112" y="2041"/>
                  <a:pt x="96" y="2042"/>
                  <a:pt x="80" y="2046"/>
                </a:cubicBezTo>
                <a:cubicBezTo>
                  <a:pt x="72" y="2048"/>
                  <a:pt x="64" y="2058"/>
                  <a:pt x="56" y="2054"/>
                </a:cubicBezTo>
                <a:cubicBezTo>
                  <a:pt x="48" y="2050"/>
                  <a:pt x="51" y="2038"/>
                  <a:pt x="48" y="2030"/>
                </a:cubicBezTo>
                <a:cubicBezTo>
                  <a:pt x="67" y="1973"/>
                  <a:pt x="78" y="1991"/>
                  <a:pt x="40" y="1966"/>
                </a:cubicBezTo>
                <a:cubicBezTo>
                  <a:pt x="35" y="1943"/>
                  <a:pt x="31" y="1917"/>
                  <a:pt x="24" y="1894"/>
                </a:cubicBezTo>
                <a:cubicBezTo>
                  <a:pt x="19" y="1878"/>
                  <a:pt x="8" y="1846"/>
                  <a:pt x="8" y="1846"/>
                </a:cubicBezTo>
                <a:cubicBezTo>
                  <a:pt x="11" y="1838"/>
                  <a:pt x="11" y="1829"/>
                  <a:pt x="16" y="1822"/>
                </a:cubicBezTo>
                <a:cubicBezTo>
                  <a:pt x="22" y="1814"/>
                  <a:pt x="36" y="1815"/>
                  <a:pt x="40" y="1806"/>
                </a:cubicBezTo>
                <a:cubicBezTo>
                  <a:pt x="50" y="1781"/>
                  <a:pt x="0" y="1734"/>
                  <a:pt x="0" y="1734"/>
                </a:cubicBezTo>
                <a:cubicBezTo>
                  <a:pt x="3" y="1698"/>
                  <a:pt x="21" y="1636"/>
                  <a:pt x="8" y="1598"/>
                </a:cubicBezTo>
                <a:cubicBezTo>
                  <a:pt x="17" y="1554"/>
                  <a:pt x="32" y="1510"/>
                  <a:pt x="64" y="1478"/>
                </a:cubicBezTo>
                <a:cubicBezTo>
                  <a:pt x="67" y="1470"/>
                  <a:pt x="75" y="1462"/>
                  <a:pt x="72" y="1454"/>
                </a:cubicBezTo>
                <a:cubicBezTo>
                  <a:pt x="66" y="1436"/>
                  <a:pt x="40" y="1406"/>
                  <a:pt x="40" y="1406"/>
                </a:cubicBezTo>
                <a:cubicBezTo>
                  <a:pt x="37" y="1387"/>
                  <a:pt x="32" y="1369"/>
                  <a:pt x="32" y="1350"/>
                </a:cubicBezTo>
                <a:cubicBezTo>
                  <a:pt x="32" y="1283"/>
                  <a:pt x="94" y="1250"/>
                  <a:pt x="120" y="1198"/>
                </a:cubicBezTo>
                <a:cubicBezTo>
                  <a:pt x="131" y="1175"/>
                  <a:pt x="130" y="1151"/>
                  <a:pt x="136" y="1126"/>
                </a:cubicBezTo>
                <a:cubicBezTo>
                  <a:pt x="140" y="1110"/>
                  <a:pt x="152" y="1078"/>
                  <a:pt x="152" y="1078"/>
                </a:cubicBezTo>
                <a:cubicBezTo>
                  <a:pt x="143" y="1032"/>
                  <a:pt x="133" y="967"/>
                  <a:pt x="184" y="950"/>
                </a:cubicBezTo>
                <a:cubicBezTo>
                  <a:pt x="191" y="929"/>
                  <a:pt x="192" y="907"/>
                  <a:pt x="200" y="886"/>
                </a:cubicBezTo>
                <a:cubicBezTo>
                  <a:pt x="203" y="877"/>
                  <a:pt x="212" y="871"/>
                  <a:pt x="216" y="862"/>
                </a:cubicBezTo>
                <a:cubicBezTo>
                  <a:pt x="222" y="851"/>
                  <a:pt x="229" y="816"/>
                  <a:pt x="232" y="806"/>
                </a:cubicBezTo>
                <a:cubicBezTo>
                  <a:pt x="229" y="798"/>
                  <a:pt x="224" y="790"/>
                  <a:pt x="224" y="782"/>
                </a:cubicBezTo>
                <a:cubicBezTo>
                  <a:pt x="224" y="774"/>
                  <a:pt x="233" y="766"/>
                  <a:pt x="232" y="758"/>
                </a:cubicBezTo>
                <a:cubicBezTo>
                  <a:pt x="230" y="741"/>
                  <a:pt x="221" y="726"/>
                  <a:pt x="216" y="710"/>
                </a:cubicBezTo>
                <a:cubicBezTo>
                  <a:pt x="213" y="702"/>
                  <a:pt x="208" y="686"/>
                  <a:pt x="208" y="686"/>
                </a:cubicBezTo>
                <a:cubicBezTo>
                  <a:pt x="220" y="591"/>
                  <a:pt x="215" y="617"/>
                  <a:pt x="280" y="574"/>
                </a:cubicBezTo>
                <a:cubicBezTo>
                  <a:pt x="291" y="542"/>
                  <a:pt x="305" y="536"/>
                  <a:pt x="336" y="526"/>
                </a:cubicBezTo>
                <a:cubicBezTo>
                  <a:pt x="330" y="509"/>
                  <a:pt x="312" y="496"/>
                  <a:pt x="312" y="478"/>
                </a:cubicBezTo>
                <a:cubicBezTo>
                  <a:pt x="312" y="431"/>
                  <a:pt x="387" y="399"/>
                  <a:pt x="424" y="390"/>
                </a:cubicBezTo>
                <a:cubicBezTo>
                  <a:pt x="455" y="382"/>
                  <a:pt x="520" y="374"/>
                  <a:pt x="520" y="374"/>
                </a:cubicBezTo>
                <a:cubicBezTo>
                  <a:pt x="468" y="218"/>
                  <a:pt x="628" y="275"/>
                  <a:pt x="776" y="270"/>
                </a:cubicBezTo>
                <a:cubicBezTo>
                  <a:pt x="758" y="243"/>
                  <a:pt x="738" y="221"/>
                  <a:pt x="728" y="190"/>
                </a:cubicBezTo>
                <a:cubicBezTo>
                  <a:pt x="747" y="113"/>
                  <a:pt x="834" y="145"/>
                  <a:pt x="912" y="142"/>
                </a:cubicBezTo>
                <a:cubicBezTo>
                  <a:pt x="1387" y="123"/>
                  <a:pt x="955" y="144"/>
                  <a:pt x="1304" y="126"/>
                </a:cubicBezTo>
                <a:cubicBezTo>
                  <a:pt x="1340" y="18"/>
                  <a:pt x="1556" y="80"/>
                  <a:pt x="1608" y="78"/>
                </a:cubicBezTo>
                <a:cubicBezTo>
                  <a:pt x="1730" y="37"/>
                  <a:pt x="1870" y="45"/>
                  <a:pt x="1992" y="86"/>
                </a:cubicBezTo>
                <a:cubicBezTo>
                  <a:pt x="2032" y="83"/>
                  <a:pt x="2072" y="81"/>
                  <a:pt x="2112" y="78"/>
                </a:cubicBezTo>
                <a:cubicBezTo>
                  <a:pt x="2184" y="73"/>
                  <a:pt x="2328" y="62"/>
                  <a:pt x="2328" y="62"/>
                </a:cubicBezTo>
                <a:cubicBezTo>
                  <a:pt x="2422" y="0"/>
                  <a:pt x="2543" y="65"/>
                  <a:pt x="2648" y="30"/>
                </a:cubicBezTo>
                <a:cubicBezTo>
                  <a:pt x="2671" y="38"/>
                  <a:pt x="2682" y="37"/>
                  <a:pt x="2696" y="62"/>
                </a:cubicBezTo>
                <a:cubicBezTo>
                  <a:pt x="2722" y="107"/>
                  <a:pt x="2681" y="86"/>
                  <a:pt x="2728" y="102"/>
                </a:cubicBezTo>
                <a:cubicBezTo>
                  <a:pt x="2736" y="99"/>
                  <a:pt x="2746" y="100"/>
                  <a:pt x="2752" y="94"/>
                </a:cubicBezTo>
                <a:cubicBezTo>
                  <a:pt x="2760" y="86"/>
                  <a:pt x="2758" y="68"/>
                  <a:pt x="2768" y="62"/>
                </a:cubicBezTo>
                <a:cubicBezTo>
                  <a:pt x="2775" y="58"/>
                  <a:pt x="2784" y="69"/>
                  <a:pt x="2792" y="70"/>
                </a:cubicBezTo>
                <a:cubicBezTo>
                  <a:pt x="2821" y="74"/>
                  <a:pt x="2851" y="75"/>
                  <a:pt x="2880" y="78"/>
                </a:cubicBezTo>
                <a:cubicBezTo>
                  <a:pt x="2914" y="89"/>
                  <a:pt x="2942" y="81"/>
                  <a:pt x="2976" y="70"/>
                </a:cubicBezTo>
                <a:cubicBezTo>
                  <a:pt x="3016" y="73"/>
                  <a:pt x="3056" y="71"/>
                  <a:pt x="3096" y="78"/>
                </a:cubicBezTo>
                <a:cubicBezTo>
                  <a:pt x="3105" y="80"/>
                  <a:pt x="3110" y="93"/>
                  <a:pt x="3120" y="94"/>
                </a:cubicBezTo>
                <a:cubicBezTo>
                  <a:pt x="3157" y="99"/>
                  <a:pt x="3202" y="74"/>
                  <a:pt x="3232" y="54"/>
                </a:cubicBezTo>
                <a:cubicBezTo>
                  <a:pt x="3264" y="57"/>
                  <a:pt x="3297" y="53"/>
                  <a:pt x="3328" y="62"/>
                </a:cubicBezTo>
                <a:cubicBezTo>
                  <a:pt x="3383" y="79"/>
                  <a:pt x="3283" y="104"/>
                  <a:pt x="3360" y="78"/>
                </a:cubicBezTo>
                <a:cubicBezTo>
                  <a:pt x="3389" y="88"/>
                  <a:pt x="3414" y="93"/>
                  <a:pt x="3440" y="110"/>
                </a:cubicBezTo>
                <a:cubicBezTo>
                  <a:pt x="3476" y="98"/>
                  <a:pt x="3491" y="102"/>
                  <a:pt x="3512" y="134"/>
                </a:cubicBezTo>
                <a:cubicBezTo>
                  <a:pt x="3525" y="131"/>
                  <a:pt x="3539" y="130"/>
                  <a:pt x="3552" y="126"/>
                </a:cubicBezTo>
                <a:cubicBezTo>
                  <a:pt x="3568" y="122"/>
                  <a:pt x="3600" y="110"/>
                  <a:pt x="3600" y="110"/>
                </a:cubicBezTo>
                <a:cubicBezTo>
                  <a:pt x="3614" y="152"/>
                  <a:pt x="3609" y="180"/>
                  <a:pt x="3648" y="206"/>
                </a:cubicBezTo>
                <a:cubicBezTo>
                  <a:pt x="3656" y="203"/>
                  <a:pt x="3664" y="194"/>
                  <a:pt x="3672" y="198"/>
                </a:cubicBezTo>
                <a:cubicBezTo>
                  <a:pt x="3680" y="202"/>
                  <a:pt x="3677" y="214"/>
                  <a:pt x="3680" y="222"/>
                </a:cubicBezTo>
                <a:cubicBezTo>
                  <a:pt x="3694" y="259"/>
                  <a:pt x="3716" y="289"/>
                  <a:pt x="3728" y="326"/>
                </a:cubicBezTo>
                <a:cubicBezTo>
                  <a:pt x="3726" y="346"/>
                  <a:pt x="3714" y="439"/>
                  <a:pt x="3696" y="462"/>
                </a:cubicBezTo>
                <a:cubicBezTo>
                  <a:pt x="3683" y="478"/>
                  <a:pt x="3656" y="474"/>
                  <a:pt x="3640" y="486"/>
                </a:cubicBezTo>
                <a:cubicBezTo>
                  <a:pt x="3617" y="503"/>
                  <a:pt x="3599" y="525"/>
                  <a:pt x="3576" y="542"/>
                </a:cubicBezTo>
                <a:cubicBezTo>
                  <a:pt x="3568" y="555"/>
                  <a:pt x="3559" y="568"/>
                  <a:pt x="3552" y="582"/>
                </a:cubicBezTo>
                <a:cubicBezTo>
                  <a:pt x="3548" y="590"/>
                  <a:pt x="3552" y="603"/>
                  <a:pt x="3544" y="606"/>
                </a:cubicBezTo>
                <a:cubicBezTo>
                  <a:pt x="3540" y="607"/>
                  <a:pt x="3480" y="592"/>
                  <a:pt x="3472" y="590"/>
                </a:cubicBezTo>
                <a:cubicBezTo>
                  <a:pt x="3435" y="593"/>
                  <a:pt x="3397" y="592"/>
                  <a:pt x="3360" y="598"/>
                </a:cubicBezTo>
                <a:cubicBezTo>
                  <a:pt x="3343" y="601"/>
                  <a:pt x="3312" y="614"/>
                  <a:pt x="3312" y="614"/>
                </a:cubicBezTo>
                <a:cubicBezTo>
                  <a:pt x="3214" y="600"/>
                  <a:pt x="3080" y="564"/>
                  <a:pt x="2992" y="622"/>
                </a:cubicBezTo>
                <a:cubicBezTo>
                  <a:pt x="2950" y="567"/>
                  <a:pt x="2929" y="583"/>
                  <a:pt x="2856" y="590"/>
                </a:cubicBezTo>
                <a:cubicBezTo>
                  <a:pt x="2837" y="603"/>
                  <a:pt x="2822" y="624"/>
                  <a:pt x="2800" y="630"/>
                </a:cubicBezTo>
                <a:cubicBezTo>
                  <a:pt x="2796" y="631"/>
                  <a:pt x="2730" y="601"/>
                  <a:pt x="2720" y="598"/>
                </a:cubicBezTo>
                <a:cubicBezTo>
                  <a:pt x="2661" y="601"/>
                  <a:pt x="2602" y="600"/>
                  <a:pt x="2544" y="606"/>
                </a:cubicBezTo>
                <a:cubicBezTo>
                  <a:pt x="2522" y="608"/>
                  <a:pt x="2480" y="622"/>
                  <a:pt x="2480" y="622"/>
                </a:cubicBezTo>
                <a:cubicBezTo>
                  <a:pt x="2450" y="612"/>
                  <a:pt x="2422" y="600"/>
                  <a:pt x="2392" y="590"/>
                </a:cubicBezTo>
                <a:cubicBezTo>
                  <a:pt x="2331" y="593"/>
                  <a:pt x="2268" y="612"/>
                  <a:pt x="2208" y="598"/>
                </a:cubicBezTo>
                <a:cubicBezTo>
                  <a:pt x="2189" y="593"/>
                  <a:pt x="2201" y="559"/>
                  <a:pt x="2192" y="542"/>
                </a:cubicBezTo>
                <a:cubicBezTo>
                  <a:pt x="2185" y="529"/>
                  <a:pt x="2156" y="522"/>
                  <a:pt x="2144" y="518"/>
                </a:cubicBezTo>
                <a:cubicBezTo>
                  <a:pt x="1932" y="527"/>
                  <a:pt x="1861" y="525"/>
                  <a:pt x="1632" y="518"/>
                </a:cubicBezTo>
                <a:cubicBezTo>
                  <a:pt x="1600" y="422"/>
                  <a:pt x="1523" y="473"/>
                  <a:pt x="1416" y="478"/>
                </a:cubicBezTo>
                <a:cubicBezTo>
                  <a:pt x="1405" y="486"/>
                  <a:pt x="1393" y="493"/>
                  <a:pt x="1384" y="502"/>
                </a:cubicBezTo>
                <a:cubicBezTo>
                  <a:pt x="1356" y="530"/>
                  <a:pt x="1384" y="531"/>
                  <a:pt x="1344" y="518"/>
                </a:cubicBezTo>
                <a:cubicBezTo>
                  <a:pt x="1149" y="525"/>
                  <a:pt x="1145" y="506"/>
                  <a:pt x="1024" y="566"/>
                </a:cubicBezTo>
                <a:cubicBezTo>
                  <a:pt x="1029" y="574"/>
                  <a:pt x="1042" y="581"/>
                  <a:pt x="1040" y="590"/>
                </a:cubicBezTo>
                <a:cubicBezTo>
                  <a:pt x="1038" y="598"/>
                  <a:pt x="1024" y="596"/>
                  <a:pt x="1016" y="598"/>
                </a:cubicBezTo>
                <a:cubicBezTo>
                  <a:pt x="995" y="604"/>
                  <a:pt x="973" y="609"/>
                  <a:pt x="952" y="614"/>
                </a:cubicBezTo>
                <a:cubicBezTo>
                  <a:pt x="923" y="631"/>
                  <a:pt x="909" y="632"/>
                  <a:pt x="896" y="662"/>
                </a:cubicBezTo>
                <a:cubicBezTo>
                  <a:pt x="880" y="699"/>
                  <a:pt x="892" y="710"/>
                  <a:pt x="856" y="734"/>
                </a:cubicBezTo>
                <a:cubicBezTo>
                  <a:pt x="844" y="770"/>
                  <a:pt x="775" y="871"/>
                  <a:pt x="744" y="902"/>
                </a:cubicBezTo>
                <a:cubicBezTo>
                  <a:pt x="722" y="990"/>
                  <a:pt x="749" y="1005"/>
                  <a:pt x="824" y="1030"/>
                </a:cubicBezTo>
                <a:cubicBezTo>
                  <a:pt x="767" y="1044"/>
                  <a:pt x="767" y="1055"/>
                  <a:pt x="720" y="1086"/>
                </a:cubicBezTo>
                <a:cubicBezTo>
                  <a:pt x="689" y="1132"/>
                  <a:pt x="712" y="1086"/>
                  <a:pt x="712" y="1158"/>
                </a:cubicBezTo>
                <a:cubicBezTo>
                  <a:pt x="712" y="1192"/>
                  <a:pt x="682" y="1221"/>
                  <a:pt x="656" y="1238"/>
                </a:cubicBezTo>
                <a:cubicBezTo>
                  <a:pt x="643" y="1278"/>
                  <a:pt x="640" y="1314"/>
                  <a:pt x="616" y="1350"/>
                </a:cubicBezTo>
                <a:cubicBezTo>
                  <a:pt x="602" y="1404"/>
                  <a:pt x="604" y="1461"/>
                  <a:pt x="592" y="1510"/>
                </a:cubicBezTo>
                <a:cubicBezTo>
                  <a:pt x="586" y="1533"/>
                  <a:pt x="560" y="1574"/>
                  <a:pt x="560" y="1574"/>
                </a:cubicBezTo>
                <a:cubicBezTo>
                  <a:pt x="568" y="1613"/>
                  <a:pt x="578" y="1637"/>
                  <a:pt x="600" y="1670"/>
                </a:cubicBezTo>
                <a:cubicBezTo>
                  <a:pt x="593" y="1723"/>
                  <a:pt x="578" y="1770"/>
                  <a:pt x="568" y="1822"/>
                </a:cubicBezTo>
                <a:cubicBezTo>
                  <a:pt x="567" y="1835"/>
                  <a:pt x="564" y="1913"/>
                  <a:pt x="552" y="1942"/>
                </a:cubicBezTo>
                <a:cubicBezTo>
                  <a:pt x="525" y="2006"/>
                  <a:pt x="545" y="1928"/>
                  <a:pt x="528" y="1990"/>
                </a:cubicBezTo>
                <a:cubicBezTo>
                  <a:pt x="518" y="2027"/>
                  <a:pt x="513" y="2067"/>
                  <a:pt x="496" y="2102"/>
                </a:cubicBezTo>
              </a:path>
            </a:pathLst>
          </a:custGeom>
          <a:solidFill>
            <a:srgbClr val="CCFFFF"/>
          </a:solidFill>
          <a:ln w="28575" cmpd="sng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7558" name="Line 6"/>
          <p:cNvSpPr>
            <a:spLocks noChangeShapeType="1"/>
          </p:cNvSpPr>
          <p:nvPr/>
        </p:nvSpPr>
        <p:spPr bwMode="auto">
          <a:xfrm flipV="1">
            <a:off x="1066800" y="1369368"/>
            <a:ext cx="0" cy="3657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7559" name="Line 7"/>
          <p:cNvSpPr>
            <a:spLocks noChangeShapeType="1"/>
          </p:cNvSpPr>
          <p:nvPr/>
        </p:nvSpPr>
        <p:spPr bwMode="auto">
          <a:xfrm flipV="1">
            <a:off x="1066800" y="5026968"/>
            <a:ext cx="7391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7560" name="Line 8"/>
          <p:cNvSpPr>
            <a:spLocks noChangeShapeType="1"/>
          </p:cNvSpPr>
          <p:nvPr/>
        </p:nvSpPr>
        <p:spPr bwMode="auto">
          <a:xfrm flipV="1">
            <a:off x="914400" y="1369368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7561" name="Line 9"/>
          <p:cNvSpPr>
            <a:spLocks noChangeShapeType="1"/>
          </p:cNvSpPr>
          <p:nvPr/>
        </p:nvSpPr>
        <p:spPr bwMode="auto">
          <a:xfrm flipV="1">
            <a:off x="914400" y="2588568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7562" name="Line 10"/>
          <p:cNvSpPr>
            <a:spLocks noChangeShapeType="1"/>
          </p:cNvSpPr>
          <p:nvPr/>
        </p:nvSpPr>
        <p:spPr bwMode="auto">
          <a:xfrm flipV="1">
            <a:off x="914400" y="3807768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7563" name="Text Box 11"/>
          <p:cNvSpPr txBox="1">
            <a:spLocks noChangeArrowheads="1"/>
          </p:cNvSpPr>
          <p:nvPr/>
        </p:nvSpPr>
        <p:spPr bwMode="auto">
          <a:xfrm>
            <a:off x="381000" y="1064568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15</a:t>
            </a:r>
          </a:p>
        </p:txBody>
      </p:sp>
      <p:sp>
        <p:nvSpPr>
          <p:cNvPr id="407564" name="Text Box 12"/>
          <p:cNvSpPr txBox="1">
            <a:spLocks noChangeArrowheads="1"/>
          </p:cNvSpPr>
          <p:nvPr/>
        </p:nvSpPr>
        <p:spPr bwMode="auto">
          <a:xfrm>
            <a:off x="381000" y="2359968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10</a:t>
            </a:r>
          </a:p>
        </p:txBody>
      </p:sp>
      <p:sp>
        <p:nvSpPr>
          <p:cNvPr id="407565" name="Text Box 13"/>
          <p:cNvSpPr txBox="1">
            <a:spLocks noChangeArrowheads="1"/>
          </p:cNvSpPr>
          <p:nvPr/>
        </p:nvSpPr>
        <p:spPr bwMode="auto">
          <a:xfrm>
            <a:off x="381000" y="3579168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407566" name="Text Box 14"/>
          <p:cNvSpPr txBox="1">
            <a:spLocks noChangeArrowheads="1"/>
          </p:cNvSpPr>
          <p:nvPr/>
        </p:nvSpPr>
        <p:spPr bwMode="auto">
          <a:xfrm>
            <a:off x="838200" y="5026968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407567" name="Text Box 15"/>
          <p:cNvSpPr txBox="1">
            <a:spLocks noChangeArrowheads="1"/>
          </p:cNvSpPr>
          <p:nvPr/>
        </p:nvSpPr>
        <p:spPr bwMode="auto">
          <a:xfrm>
            <a:off x="4572000" y="5103168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50</a:t>
            </a:r>
          </a:p>
        </p:txBody>
      </p:sp>
      <p:sp>
        <p:nvSpPr>
          <p:cNvPr id="407568" name="Text Box 16"/>
          <p:cNvSpPr txBox="1">
            <a:spLocks noChangeArrowheads="1"/>
          </p:cNvSpPr>
          <p:nvPr/>
        </p:nvSpPr>
        <p:spPr bwMode="auto">
          <a:xfrm>
            <a:off x="8001000" y="5103168"/>
            <a:ext cx="64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100</a:t>
            </a:r>
          </a:p>
        </p:txBody>
      </p:sp>
      <p:sp>
        <p:nvSpPr>
          <p:cNvPr id="407569" name="AutoShape 17"/>
          <p:cNvSpPr>
            <a:spLocks noChangeArrowheads="1"/>
          </p:cNvSpPr>
          <p:nvPr/>
        </p:nvSpPr>
        <p:spPr bwMode="auto">
          <a:xfrm rot="6436890">
            <a:off x="1674019" y="3321200"/>
            <a:ext cx="2286000" cy="303212"/>
          </a:xfrm>
          <a:prstGeom prst="leftArrow">
            <a:avLst>
              <a:gd name="adj1" fmla="val 50000"/>
              <a:gd name="adj2" fmla="val 188482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07570" name="AutoShape 18"/>
          <p:cNvSpPr>
            <a:spLocks noChangeArrowheads="1"/>
          </p:cNvSpPr>
          <p:nvPr/>
        </p:nvSpPr>
        <p:spPr bwMode="auto">
          <a:xfrm rot="10800000">
            <a:off x="4724400" y="1826568"/>
            <a:ext cx="2286000" cy="303213"/>
          </a:xfrm>
          <a:prstGeom prst="leftArrow">
            <a:avLst>
              <a:gd name="adj1" fmla="val 50000"/>
              <a:gd name="adj2" fmla="val 188481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07571" name="AutoShape 19"/>
          <p:cNvSpPr>
            <a:spLocks noChangeArrowheads="1"/>
          </p:cNvSpPr>
          <p:nvPr/>
        </p:nvSpPr>
        <p:spPr bwMode="auto">
          <a:xfrm rot="16200000">
            <a:off x="1257300" y="2550468"/>
            <a:ext cx="609600" cy="381000"/>
          </a:xfrm>
          <a:prstGeom prst="leftArrow">
            <a:avLst>
              <a:gd name="adj1" fmla="val 50000"/>
              <a:gd name="adj2" fmla="val 4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07572" name="AutoShape 20"/>
          <p:cNvSpPr>
            <a:spLocks noChangeArrowheads="1"/>
          </p:cNvSpPr>
          <p:nvPr/>
        </p:nvSpPr>
        <p:spPr bwMode="auto">
          <a:xfrm>
            <a:off x="1676400" y="1445568"/>
            <a:ext cx="647700" cy="342900"/>
          </a:xfrm>
          <a:prstGeom prst="leftArrow">
            <a:avLst>
              <a:gd name="adj1" fmla="val 50000"/>
              <a:gd name="adj2" fmla="val 47222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07573" name="Text Box 21"/>
          <p:cNvSpPr txBox="1">
            <a:spLocks noChangeArrowheads="1"/>
          </p:cNvSpPr>
          <p:nvPr/>
        </p:nvSpPr>
        <p:spPr bwMode="auto">
          <a:xfrm>
            <a:off x="6019800" y="5103168"/>
            <a:ext cx="971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9900"/>
                </a:solidFill>
              </a:rPr>
              <a:t>r   km</a:t>
            </a:r>
          </a:p>
        </p:txBody>
      </p:sp>
      <p:sp>
        <p:nvSpPr>
          <p:cNvPr id="407574" name="Text Box 22"/>
          <p:cNvSpPr txBox="1">
            <a:spLocks noChangeArrowheads="1"/>
          </p:cNvSpPr>
          <p:nvPr/>
        </p:nvSpPr>
        <p:spPr bwMode="auto">
          <a:xfrm rot="16200000">
            <a:off x="-104775" y="2921943"/>
            <a:ext cx="971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9900"/>
                </a:solidFill>
              </a:rPr>
              <a:t>z   km</a:t>
            </a:r>
          </a:p>
        </p:txBody>
      </p:sp>
      <p:sp>
        <p:nvSpPr>
          <p:cNvPr id="407575" name="Line 23"/>
          <p:cNvSpPr>
            <a:spLocks noChangeShapeType="1"/>
          </p:cNvSpPr>
          <p:nvPr/>
        </p:nvSpPr>
        <p:spPr bwMode="auto">
          <a:xfrm>
            <a:off x="2971800" y="4722168"/>
            <a:ext cx="5334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7576" name="Text Box 24"/>
          <p:cNvSpPr txBox="1">
            <a:spLocks noChangeArrowheads="1"/>
          </p:cNvSpPr>
          <p:nvPr/>
        </p:nvSpPr>
        <p:spPr bwMode="auto">
          <a:xfrm>
            <a:off x="1447800" y="228600"/>
            <a:ext cx="6324600" cy="52322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T</a:t>
            </a:r>
            <a:r>
              <a:rPr lang="en-US" sz="2800" dirty="0" smtClean="0"/>
              <a:t>wo mechanisms for TC intensification</a:t>
            </a:r>
            <a:endParaRPr lang="en-US" sz="2800" dirty="0"/>
          </a:p>
        </p:txBody>
      </p:sp>
      <p:sp>
        <p:nvSpPr>
          <p:cNvPr id="407577" name="Text Box 25"/>
          <p:cNvSpPr txBox="1">
            <a:spLocks noChangeArrowheads="1"/>
          </p:cNvSpPr>
          <p:nvPr/>
        </p:nvSpPr>
        <p:spPr bwMode="auto">
          <a:xfrm>
            <a:off x="5257800" y="3883968"/>
            <a:ext cx="1835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solidFill>
                  <a:schemeClr val="tx2"/>
                </a:solidFill>
              </a:rPr>
              <a:t>M</a:t>
            </a:r>
            <a:r>
              <a:rPr lang="en-US"/>
              <a:t> conserved</a:t>
            </a:r>
          </a:p>
        </p:txBody>
      </p:sp>
      <p:graphicFrame>
        <p:nvGraphicFramePr>
          <p:cNvPr id="407578" name="Object 26"/>
          <p:cNvGraphicFramePr>
            <a:graphicFrameLocks noChangeAspect="1"/>
          </p:cNvGraphicFramePr>
          <p:nvPr/>
        </p:nvGraphicFramePr>
        <p:xfrm>
          <a:off x="5257800" y="2817168"/>
          <a:ext cx="1752600" cy="862013"/>
        </p:xfrm>
        <a:graphic>
          <a:graphicData uri="http://schemas.openxmlformats.org/presentationml/2006/ole">
            <p:oleObj spid="_x0000_s496642" name="Equation" r:id="rId4" imgW="799920" imgH="393480" progId="">
              <p:embed/>
            </p:oleObj>
          </a:graphicData>
        </a:graphic>
      </p:graphicFrame>
      <p:sp>
        <p:nvSpPr>
          <p:cNvPr id="407579" name="Line 27"/>
          <p:cNvSpPr>
            <a:spLocks noChangeShapeType="1"/>
          </p:cNvSpPr>
          <p:nvPr/>
        </p:nvSpPr>
        <p:spPr bwMode="auto">
          <a:xfrm flipV="1">
            <a:off x="2590800" y="4874568"/>
            <a:ext cx="762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07580" name="Text Box 28"/>
          <p:cNvSpPr txBox="1">
            <a:spLocks noChangeArrowheads="1"/>
          </p:cNvSpPr>
          <p:nvPr/>
        </p:nvSpPr>
        <p:spPr bwMode="auto">
          <a:xfrm>
            <a:off x="685800" y="5865168"/>
            <a:ext cx="7615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solidFill>
                  <a:schemeClr val="tx1"/>
                </a:solidFill>
              </a:rPr>
              <a:t>M</a:t>
            </a:r>
            <a:r>
              <a:rPr lang="en-US"/>
              <a:t> </a:t>
            </a:r>
            <a:r>
              <a:rPr lang="en-US">
                <a:solidFill>
                  <a:srgbClr val="009900"/>
                </a:solidFill>
              </a:rPr>
              <a:t>reduced by friction, but strong convergence </a:t>
            </a:r>
            <a:r>
              <a:rPr lang="en-US">
                <a:solidFill>
                  <a:srgbClr val="009900"/>
                </a:solidFill>
                <a:sym typeface="Wingdings 3" pitchFamily="18" charset="2"/>
              </a:rPr>
              <a:t></a:t>
            </a:r>
            <a:r>
              <a:rPr lang="en-US"/>
              <a:t> small </a:t>
            </a:r>
            <a:r>
              <a:rPr lang="en-US" b="0">
                <a:solidFill>
                  <a:schemeClr val="tx1"/>
                </a:solidFill>
              </a:rPr>
              <a:t>r</a:t>
            </a:r>
            <a:r>
              <a:rPr lang="en-US"/>
              <a:t>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699176" y="6488668"/>
            <a:ext cx="5444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9900"/>
                </a:solidFill>
              </a:rPr>
              <a:t>From Montgomery, Nguyen &amp; Smith (2009): QJRMS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8600" y="381000"/>
            <a:ext cx="8686800" cy="609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 descr="Snap1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425" y="490537"/>
            <a:ext cx="7677150" cy="58769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95800" y="1219200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6 - </a:t>
            </a:r>
            <a:r>
              <a:rPr lang="en-US" sz="1800" dirty="0" err="1" smtClean="0"/>
              <a:t>unmod</a:t>
            </a:r>
            <a:r>
              <a:rPr lang="en-US" sz="1800" dirty="0" smtClean="0"/>
              <a:t> Bulk</a:t>
            </a:r>
            <a:endParaRPr lang="en-GB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2895600" y="2057400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1 - mod Bulk</a:t>
            </a:r>
            <a:endParaRPr lang="en-GB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4648200" y="4419600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4 - MRF</a:t>
            </a:r>
            <a:endParaRPr lang="en-GB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3733800"/>
            <a:ext cx="2148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3 – Burk Thompson</a:t>
            </a:r>
            <a:endParaRPr lang="en-GB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6324600" y="3352800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2 - </a:t>
            </a:r>
            <a:r>
              <a:rPr lang="en-US" sz="1800" dirty="0" err="1" smtClean="0"/>
              <a:t>Blackadar</a:t>
            </a:r>
            <a:endParaRPr lang="en-GB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6019800" y="4114800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5 – </a:t>
            </a:r>
            <a:r>
              <a:rPr lang="en-US" sz="1800" dirty="0" err="1" smtClean="0"/>
              <a:t>Gayno</a:t>
            </a:r>
            <a:r>
              <a:rPr lang="en-US" sz="1800" dirty="0" smtClean="0"/>
              <a:t>-Seaman</a:t>
            </a:r>
            <a:endParaRPr lang="en-GB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4800600"/>
            <a:ext cx="2794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7 – </a:t>
            </a:r>
            <a:r>
              <a:rPr lang="en-US" sz="1800" dirty="0" err="1" smtClean="0"/>
              <a:t>unmod</a:t>
            </a:r>
            <a:r>
              <a:rPr lang="en-US" sz="1800" dirty="0" smtClean="0"/>
              <a:t> </a:t>
            </a:r>
            <a:r>
              <a:rPr lang="en-US" sz="1800" dirty="0" err="1" smtClean="0"/>
              <a:t>Gayno</a:t>
            </a:r>
            <a:r>
              <a:rPr lang="en-US" sz="1800" dirty="0" smtClean="0"/>
              <a:t>-Seaman</a:t>
            </a:r>
            <a:endParaRPr lang="en-GB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4364</TotalTime>
  <Words>92</Words>
  <Application>Microsoft PowerPoint</Application>
  <PresentationFormat>On-screen Show (4:3)</PresentationFormat>
  <Paragraphs>28</Paragraphs>
  <Slides>5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Default Design</vt:lpstr>
      <vt:lpstr>Equation</vt:lpstr>
      <vt:lpstr>Slide 1</vt:lpstr>
      <vt:lpstr>Slide 2</vt:lpstr>
      <vt:lpstr>Slide 3</vt:lpstr>
      <vt:lpstr>Slide 4</vt:lpstr>
      <vt:lpstr>Slide 5</vt:lpstr>
    </vt:vector>
  </TitlesOfParts>
  <Company>University of Munich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WAVES AT LOW LATITUDES</dc:title>
  <dc:creator>Roger Smith</dc:creator>
  <cp:lastModifiedBy>roger</cp:lastModifiedBy>
  <cp:revision>196</cp:revision>
  <dcterms:created xsi:type="dcterms:W3CDTF">2000-10-29T07:37:39Z</dcterms:created>
  <dcterms:modified xsi:type="dcterms:W3CDTF">2009-10-08T12:45:42Z</dcterms:modified>
</cp:coreProperties>
</file>