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48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0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16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45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95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8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8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2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7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4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4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AC350-E8FC-A44A-BD5E-BDA79A9CF070}" type="datetimeFigureOut">
              <a:rPr lang="en-US" smtClean="0"/>
              <a:t>8/27/15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29434-FCF7-8446-A6E9-E6CF269AF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4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7461"/>
            <a:ext cx="8229600" cy="578870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1200" b="1" dirty="0" smtClean="0"/>
              <a:t>2014 </a:t>
            </a:r>
            <a:r>
              <a:rPr lang="en-US" sz="1200" b="1" dirty="0"/>
              <a:t>Scientific Documentation </a:t>
            </a:r>
            <a:r>
              <a:rPr lang="en-US" sz="1200" dirty="0"/>
              <a:t>:</a:t>
            </a:r>
            <a:r>
              <a:rPr lang="en-US" sz="1200" dirty="0" smtClean="0"/>
              <a:t>September </a:t>
            </a:r>
            <a:r>
              <a:rPr lang="en-US" sz="1200" dirty="0"/>
              <a:t>2014 – HWRF </a:t>
            </a:r>
            <a:r>
              <a:rPr lang="en-US" sz="1200" dirty="0" smtClean="0"/>
              <a:t>v3.6a</a:t>
            </a:r>
          </a:p>
          <a:p>
            <a:pPr marL="0" indent="0">
              <a:buNone/>
            </a:pPr>
            <a:r>
              <a:rPr lang="en-US" sz="1200" b="1" dirty="0" smtClean="0"/>
              <a:t>1-  </a:t>
            </a:r>
            <a:r>
              <a:rPr lang="en-US" sz="1200" dirty="0"/>
              <a:t>The major upgrade of data assimilation for 2014 operational </a:t>
            </a:r>
            <a:r>
              <a:rPr lang="en-US" sz="1200" b="1" dirty="0"/>
              <a:t>HWRF is the assimilation of satellite observations into </a:t>
            </a:r>
            <a:r>
              <a:rPr lang="en-US" sz="1200" b="1" dirty="0" smtClean="0"/>
              <a:t>HWRF</a:t>
            </a:r>
            <a:r>
              <a:rPr lang="en-US" sz="1200" dirty="0" smtClean="0"/>
              <a:t>.</a:t>
            </a:r>
          </a:p>
          <a:p>
            <a:pPr marL="0" indent="0">
              <a:buNone/>
            </a:pPr>
            <a:r>
              <a:rPr lang="en-US" sz="1200" dirty="0" smtClean="0"/>
              <a:t>                         D01 75x75 (0.18), D02 20x20 (0.06), D03 10x10 (0.02)</a:t>
            </a:r>
          </a:p>
          <a:p>
            <a:pPr marL="0" indent="0">
              <a:buNone/>
            </a:pPr>
            <a:r>
              <a:rPr lang="en-US" sz="1200" b="1" dirty="0" smtClean="0"/>
              <a:t>2- </a:t>
            </a:r>
            <a:r>
              <a:rPr lang="en-US" sz="1200" dirty="0" smtClean="0"/>
              <a:t>No DA in DO1</a:t>
            </a:r>
          </a:p>
          <a:p>
            <a:pPr marL="0" indent="0">
              <a:buNone/>
            </a:pPr>
            <a:r>
              <a:rPr lang="en-US" sz="1200" b="1" dirty="0" smtClean="0"/>
              <a:t>3-  </a:t>
            </a:r>
            <a:r>
              <a:rPr lang="en-US" sz="1200" dirty="0"/>
              <a:t>Conventional observations (contained in </a:t>
            </a:r>
            <a:r>
              <a:rPr lang="en-US" sz="1200" dirty="0" err="1"/>
              <a:t>prepbufr</a:t>
            </a:r>
            <a:r>
              <a:rPr lang="en-US" sz="1200" dirty="0"/>
              <a:t> file) assimilated in </a:t>
            </a:r>
            <a:r>
              <a:rPr lang="en-US" sz="1200" dirty="0" smtClean="0"/>
              <a:t>ghost d02 and d03 include</a:t>
            </a:r>
            <a:r>
              <a:rPr lang="en-US" sz="1200" dirty="0"/>
              <a:t>: </a:t>
            </a:r>
          </a:p>
          <a:p>
            <a:r>
              <a:rPr lang="en-US" sz="1200" dirty="0"/>
              <a:t> 1-radiosondes; </a:t>
            </a:r>
          </a:p>
          <a:p>
            <a:r>
              <a:rPr lang="en-US" sz="1200" dirty="0"/>
              <a:t>  2-dropwindsondes; </a:t>
            </a:r>
          </a:p>
          <a:p>
            <a:r>
              <a:rPr lang="en-US" sz="1200" dirty="0"/>
              <a:t>  3- aircraft reports (AIREP/PIREP, RECCO , MDCRS-ACARS, </a:t>
            </a:r>
            <a:endParaRPr lang="en-US" sz="1200" dirty="0" smtClean="0"/>
          </a:p>
          <a:p>
            <a:r>
              <a:rPr lang="en-US" sz="1200" dirty="0"/>
              <a:t> </a:t>
            </a:r>
            <a:r>
              <a:rPr lang="en-US" sz="1200" dirty="0" smtClean="0"/>
              <a:t>     TAMDAR </a:t>
            </a:r>
            <a:r>
              <a:rPr lang="en-US" sz="1200" dirty="0"/>
              <a:t>, AMDAR); </a:t>
            </a:r>
          </a:p>
          <a:p>
            <a:r>
              <a:rPr lang="en-US" sz="1200" dirty="0"/>
              <a:t> 4- surface ship and buoy observations; </a:t>
            </a:r>
          </a:p>
          <a:p>
            <a:r>
              <a:rPr lang="en-US" sz="1200" dirty="0"/>
              <a:t> 5- surface observations over land; </a:t>
            </a:r>
          </a:p>
          <a:p>
            <a:r>
              <a:rPr lang="en-US" sz="1200" dirty="0"/>
              <a:t> 6- </a:t>
            </a:r>
            <a:r>
              <a:rPr lang="en-US" sz="1200" dirty="0" err="1"/>
              <a:t>pibal</a:t>
            </a:r>
            <a:r>
              <a:rPr lang="en-US" sz="1200" dirty="0"/>
              <a:t> winds; </a:t>
            </a:r>
          </a:p>
          <a:p>
            <a:r>
              <a:rPr lang="en-US" sz="1200" dirty="0"/>
              <a:t> 7- wind profilers; </a:t>
            </a:r>
          </a:p>
          <a:p>
            <a:r>
              <a:rPr lang="en-US" sz="1200" dirty="0"/>
              <a:t> 8- radar-derived Velocity Azimuth Display (VAD) wind; </a:t>
            </a:r>
          </a:p>
          <a:p>
            <a:r>
              <a:rPr lang="en-US" sz="1200" dirty="0"/>
              <a:t> 9</a:t>
            </a:r>
            <a:r>
              <a:rPr lang="en-US" sz="1200" dirty="0" smtClean="0"/>
              <a:t>- </a:t>
            </a:r>
            <a:r>
              <a:rPr lang="en-US" sz="1200" dirty="0" err="1" smtClean="0"/>
              <a:t>WindSat</a:t>
            </a:r>
            <a:r>
              <a:rPr lang="en-US" sz="1200" dirty="0" smtClean="0"/>
              <a:t> </a:t>
            </a:r>
            <a:r>
              <a:rPr lang="en-US" sz="1200" dirty="0" err="1"/>
              <a:t>scatterometer</a:t>
            </a:r>
            <a:r>
              <a:rPr lang="en-US" sz="1200" dirty="0"/>
              <a:t> winds; and </a:t>
            </a:r>
          </a:p>
          <a:p>
            <a:r>
              <a:rPr lang="en-US" sz="1200" dirty="0"/>
              <a:t> 10- integrated </a:t>
            </a:r>
            <a:r>
              <a:rPr lang="en-US" sz="1200" dirty="0" err="1"/>
              <a:t>precipitable</a:t>
            </a:r>
            <a:r>
              <a:rPr lang="en-US" sz="1200" dirty="0"/>
              <a:t> water derived from the Global </a:t>
            </a:r>
            <a:r>
              <a:rPr lang="en-US" sz="1200" dirty="0" smtClean="0"/>
              <a:t>Positioning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    </a:t>
            </a:r>
            <a:r>
              <a:rPr lang="en-US" sz="1200" dirty="0"/>
              <a:t>System. 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200" b="1" dirty="0" smtClean="0"/>
              <a:t>4-  </a:t>
            </a:r>
            <a:r>
              <a:rPr lang="en-US" sz="1200" dirty="0" smtClean="0"/>
              <a:t>Satellite </a:t>
            </a:r>
            <a:r>
              <a:rPr lang="en-US" sz="1200" dirty="0"/>
              <a:t>observations assimilated in ghost d02 domain include: </a:t>
            </a:r>
          </a:p>
          <a:p>
            <a:r>
              <a:rPr lang="en-US" sz="1200" dirty="0"/>
              <a:t>1-Radiances from IR instruments: HIRS, AIRS, IASI, </a:t>
            </a:r>
            <a:r>
              <a:rPr lang="en-US" sz="1200" dirty="0" smtClean="0"/>
              <a:t>GOES </a:t>
            </a:r>
            <a:r>
              <a:rPr lang="en-US" sz="1200" dirty="0"/>
              <a:t>Sounders </a:t>
            </a:r>
          </a:p>
          <a:p>
            <a:r>
              <a:rPr lang="en-US" sz="1200" dirty="0"/>
              <a:t>2- Radiances from MW instruments: AMSU-A, MHS, ATMS </a:t>
            </a:r>
          </a:p>
          <a:p>
            <a:r>
              <a:rPr lang="en-US" sz="1200" dirty="0"/>
              <a:t>3- Satellite derived wind: IR/VIS cloud drift winds, water vapor winds </a:t>
            </a: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endParaRPr lang="en-US" sz="1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543" y="2024545"/>
            <a:ext cx="3248257" cy="301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86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226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3</cp:revision>
  <dcterms:created xsi:type="dcterms:W3CDTF">2015-08-27T16:45:07Z</dcterms:created>
  <dcterms:modified xsi:type="dcterms:W3CDTF">2015-08-27T18:07:47Z</dcterms:modified>
</cp:coreProperties>
</file>