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5" d="100"/>
          <a:sy n="125" d="100"/>
        </p:scale>
        <p:origin x="-104" y="-1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CBE863-86FA-4D1A-BFDE-EB046057C6DD}" type="datetimeFigureOut">
              <a:rPr lang="en-US" smtClean="0"/>
              <a:t>5/12/14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7232A-C4BA-426C-AD80-75FB089E8E3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BE863-86FA-4D1A-BFDE-EB046057C6DD}" type="datetimeFigureOut">
              <a:rPr lang="en-US" smtClean="0"/>
              <a:t>5/12/14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7232A-C4BA-426C-AD80-75FB089E8E3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BE863-86FA-4D1A-BFDE-EB046057C6DD}" type="datetimeFigureOut">
              <a:rPr lang="en-US" smtClean="0"/>
              <a:t>5/12/14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7232A-C4BA-426C-AD80-75FB089E8E3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BE863-86FA-4D1A-BFDE-EB046057C6DD}" type="datetimeFigureOut">
              <a:rPr lang="en-US" smtClean="0"/>
              <a:t>5/12/14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7232A-C4BA-426C-AD80-75FB089E8E3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CBE863-86FA-4D1A-BFDE-EB046057C6DD}" type="datetimeFigureOut">
              <a:rPr lang="en-US" smtClean="0"/>
              <a:t>5/12/14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7232A-C4BA-426C-AD80-75FB089E8E3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CBE863-86FA-4D1A-BFDE-EB046057C6DD}" type="datetimeFigureOut">
              <a:rPr lang="en-US" smtClean="0"/>
              <a:t>5/12/14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7232A-C4BA-426C-AD80-75FB089E8E3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CBE863-86FA-4D1A-BFDE-EB046057C6DD}" type="datetimeFigureOut">
              <a:rPr lang="en-US" smtClean="0"/>
              <a:t>5/12/14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17232A-C4BA-426C-AD80-75FB089E8E3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CBE863-86FA-4D1A-BFDE-EB046057C6DD}" type="datetimeFigureOut">
              <a:rPr lang="en-US" smtClean="0"/>
              <a:t>5/12/14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17232A-C4BA-426C-AD80-75FB089E8E3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BE863-86FA-4D1A-BFDE-EB046057C6DD}" type="datetimeFigureOut">
              <a:rPr lang="en-US" smtClean="0"/>
              <a:t>5/12/14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17232A-C4BA-426C-AD80-75FB089E8E3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CBE863-86FA-4D1A-BFDE-EB046057C6DD}" type="datetimeFigureOut">
              <a:rPr lang="en-US" smtClean="0"/>
              <a:t>5/12/14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7232A-C4BA-426C-AD80-75FB089E8E3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CBE863-86FA-4D1A-BFDE-EB046057C6DD}" type="datetimeFigureOut">
              <a:rPr lang="en-US" smtClean="0"/>
              <a:t>5/12/14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7232A-C4BA-426C-AD80-75FB089E8E3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BE863-86FA-4D1A-BFDE-EB046057C6DD}" type="datetimeFigureOut">
              <a:rPr lang="en-US" smtClean="0"/>
              <a:t>5/12/14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7232A-C4BA-426C-AD80-75FB089E8E3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822822601"/>
              </p:ext>
            </p:extLst>
          </p:nvPr>
        </p:nvGraphicFramePr>
        <p:xfrm>
          <a:off x="1143001" y="533401"/>
          <a:ext cx="6705601" cy="5791203"/>
        </p:xfrm>
        <a:graphic>
          <a:graphicData uri="http://schemas.openxmlformats.org/drawingml/2006/table">
            <a:tbl>
              <a:tblPr firstRow="1" bandRow="1">
                <a:tableStyleId>{5C22544A-7EE6-4342-B048-85BDC9FD1C3A}</a:tableStyleId>
              </a:tblPr>
              <a:tblGrid>
                <a:gridCol w="2577126"/>
                <a:gridCol w="1576327"/>
                <a:gridCol w="1050885"/>
                <a:gridCol w="1501263"/>
              </a:tblGrid>
              <a:tr h="643467">
                <a:tc>
                  <a:txBody>
                    <a:bodyPr/>
                    <a:lstStyle/>
                    <a:p>
                      <a:pPr algn="ctr"/>
                      <a:r>
                        <a:rPr lang="en-US" dirty="0" smtClean="0"/>
                        <a:t>Experiment</a:t>
                      </a:r>
                      <a:r>
                        <a:rPr lang="en-US" baseline="0" dirty="0" smtClean="0"/>
                        <a:t> name</a:t>
                      </a:r>
                      <a:endParaRPr lang="en-US" dirty="0"/>
                    </a:p>
                  </a:txBody>
                  <a:tcPr anchor="ctr"/>
                </a:tc>
                <a:tc>
                  <a:txBody>
                    <a:bodyPr/>
                    <a:lstStyle/>
                    <a:p>
                      <a:pPr algn="ctr"/>
                      <a:r>
                        <a:rPr lang="en-US" dirty="0" smtClean="0"/>
                        <a:t>NR domain source</a:t>
                      </a:r>
                      <a:endParaRPr lang="en-US" dirty="0"/>
                    </a:p>
                  </a:txBody>
                  <a:tcPr anchor="ctr"/>
                </a:tc>
                <a:tc>
                  <a:txBody>
                    <a:bodyPr/>
                    <a:lstStyle/>
                    <a:p>
                      <a:pPr algn="ctr"/>
                      <a:r>
                        <a:rPr lang="en-US" dirty="0" smtClean="0"/>
                        <a:t>Data</a:t>
                      </a:r>
                      <a:r>
                        <a:rPr lang="en-US" baseline="0" dirty="0" smtClean="0"/>
                        <a:t> thinning</a:t>
                      </a:r>
                      <a:endParaRPr lang="en-US" dirty="0"/>
                    </a:p>
                  </a:txBody>
                  <a:tcPr anchor="ctr"/>
                </a:tc>
                <a:tc>
                  <a:txBody>
                    <a:bodyPr/>
                    <a:lstStyle/>
                    <a:p>
                      <a:pPr algn="ctr"/>
                      <a:r>
                        <a:rPr lang="en-US" dirty="0" smtClean="0"/>
                        <a:t>Current Stage</a:t>
                      </a:r>
                      <a:endParaRPr lang="en-US" dirty="0"/>
                    </a:p>
                  </a:txBody>
                  <a:tcPr anchor="ctr"/>
                </a:tc>
              </a:tr>
              <a:tr h="643467">
                <a:tc>
                  <a:txBody>
                    <a:bodyPr/>
                    <a:lstStyle/>
                    <a:p>
                      <a:r>
                        <a:rPr lang="en-US" sz="1600" dirty="0" smtClean="0"/>
                        <a:t>Control</a:t>
                      </a:r>
                      <a:endParaRPr lang="en-US" sz="1600" dirty="0"/>
                    </a:p>
                  </a:txBody>
                  <a:tcPr anchor="ctr"/>
                </a:tc>
                <a:tc>
                  <a:txBody>
                    <a:bodyPr/>
                    <a:lstStyle/>
                    <a:p>
                      <a:pPr algn="ctr"/>
                      <a:r>
                        <a:rPr lang="en-US" sz="1600" dirty="0" smtClean="0"/>
                        <a:t>NA</a:t>
                      </a:r>
                      <a:endParaRPr lang="en-US" sz="1600" dirty="0"/>
                    </a:p>
                  </a:txBody>
                  <a:tcPr anchor="ctr"/>
                </a:tc>
                <a:tc>
                  <a:txBody>
                    <a:bodyPr/>
                    <a:lstStyle/>
                    <a:p>
                      <a:pPr algn="ctr"/>
                      <a:r>
                        <a:rPr lang="en-US" sz="1600" dirty="0" smtClean="0"/>
                        <a:t>None</a:t>
                      </a:r>
                      <a:endParaRPr lang="en-US" sz="1600" dirty="0"/>
                    </a:p>
                  </a:txBody>
                  <a:tcPr anchor="ctr"/>
                </a:tc>
                <a:tc>
                  <a:txBody>
                    <a:bodyPr/>
                    <a:lstStyle/>
                    <a:p>
                      <a:pPr algn="ctr"/>
                      <a:r>
                        <a:rPr lang="en-US" sz="1600" dirty="0" smtClean="0"/>
                        <a:t>Complete</a:t>
                      </a:r>
                      <a:endParaRPr lang="en-US" sz="1600" dirty="0"/>
                    </a:p>
                  </a:txBody>
                  <a:tcPr anchor="ctr"/>
                </a:tc>
              </a:tr>
              <a:tr h="643467">
                <a:tc>
                  <a:txBody>
                    <a:bodyPr/>
                    <a:lstStyle/>
                    <a:p>
                      <a:r>
                        <a:rPr lang="en-US" sz="1600" dirty="0" smtClean="0"/>
                        <a:t>Control + TC Vitals (TCV)</a:t>
                      </a:r>
                      <a:endParaRPr lang="en-US" sz="1600" dirty="0"/>
                    </a:p>
                  </a:txBody>
                  <a:tcPr anchor="ctr"/>
                </a:tc>
                <a:tc>
                  <a:txBody>
                    <a:bodyPr/>
                    <a:lstStyle/>
                    <a:p>
                      <a:pPr algn="ctr"/>
                      <a:r>
                        <a:rPr lang="en-US" sz="1600" dirty="0" smtClean="0"/>
                        <a:t>NA</a:t>
                      </a:r>
                      <a:endParaRPr lang="en-US" sz="1600" dirty="0"/>
                    </a:p>
                  </a:txBody>
                  <a:tcPr anchor="ctr"/>
                </a:tc>
                <a:tc>
                  <a:txBody>
                    <a:bodyPr/>
                    <a:lstStyle/>
                    <a:p>
                      <a:pPr algn="ctr"/>
                      <a:r>
                        <a:rPr lang="en-US" sz="1600" dirty="0" smtClean="0"/>
                        <a:t>None</a:t>
                      </a:r>
                      <a:endParaRPr lang="en-US" sz="1600" dirty="0"/>
                    </a:p>
                  </a:txBody>
                  <a:tcPr anchor="ctr"/>
                </a:tc>
                <a:tc>
                  <a:txBody>
                    <a:bodyPr/>
                    <a:lstStyle/>
                    <a:p>
                      <a:pPr algn="ctr"/>
                      <a:r>
                        <a:rPr lang="en-US" sz="1600" dirty="0" smtClean="0"/>
                        <a:t>Complete</a:t>
                      </a:r>
                      <a:endParaRPr lang="en-US" sz="1600" dirty="0"/>
                    </a:p>
                  </a:txBody>
                  <a:tcPr anchor="ctr"/>
                </a:tc>
              </a:tr>
              <a:tr h="643467">
                <a:tc>
                  <a:txBody>
                    <a:bodyPr/>
                    <a:lstStyle/>
                    <a:p>
                      <a:r>
                        <a:rPr lang="en-US" sz="1600" dirty="0" smtClean="0"/>
                        <a:t>Control + TCV + HSRad_120</a:t>
                      </a:r>
                      <a:endParaRPr lang="en-US" sz="1600" dirty="0"/>
                    </a:p>
                  </a:txBody>
                  <a:tcPr anchor="ctr"/>
                </a:tc>
                <a:tc>
                  <a:txBody>
                    <a:bodyPr/>
                    <a:lstStyle/>
                    <a:p>
                      <a:pPr algn="ctr"/>
                      <a:r>
                        <a:rPr lang="en-US" sz="1600" dirty="0" smtClean="0"/>
                        <a:t>D01</a:t>
                      </a:r>
                      <a:endParaRPr lang="en-US" sz="1600" dirty="0"/>
                    </a:p>
                  </a:txBody>
                  <a:tcPr anchor="ctr"/>
                </a:tc>
                <a:tc>
                  <a:txBody>
                    <a:bodyPr/>
                    <a:lstStyle/>
                    <a:p>
                      <a:pPr algn="ctr"/>
                      <a:r>
                        <a:rPr lang="en-US" sz="1600" dirty="0" smtClean="0"/>
                        <a:t>120 km</a:t>
                      </a:r>
                      <a:endParaRPr lang="en-US" sz="1600" dirty="0"/>
                    </a:p>
                  </a:txBody>
                  <a:tcPr anchor="ctr"/>
                </a:tc>
                <a:tc>
                  <a:txBody>
                    <a:bodyPr/>
                    <a:lstStyle/>
                    <a:p>
                      <a:pPr algn="ctr"/>
                      <a:r>
                        <a:rPr lang="en-US" sz="1600" dirty="0" smtClean="0"/>
                        <a:t>Complete</a:t>
                      </a:r>
                      <a:endParaRPr lang="en-US" sz="1600" dirty="0"/>
                    </a:p>
                  </a:txBody>
                  <a:tcPr anchor="ctr"/>
                </a:tc>
              </a:tr>
              <a:tr h="6434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HSRad_60</a:t>
                      </a:r>
                    </a:p>
                  </a:txBody>
                  <a:tcPr anchor="ctr"/>
                </a:tc>
                <a:tc>
                  <a:txBody>
                    <a:bodyPr/>
                    <a:lstStyle/>
                    <a:p>
                      <a:pPr algn="ctr"/>
                      <a:r>
                        <a:rPr lang="en-US" sz="1600" dirty="0" smtClean="0"/>
                        <a:t>D01</a:t>
                      </a:r>
                      <a:endParaRPr lang="en-US" sz="1600" dirty="0"/>
                    </a:p>
                  </a:txBody>
                  <a:tcPr anchor="ctr"/>
                </a:tc>
                <a:tc>
                  <a:txBody>
                    <a:bodyPr/>
                    <a:lstStyle/>
                    <a:p>
                      <a:pPr algn="ctr"/>
                      <a:r>
                        <a:rPr lang="en-US" sz="1600" dirty="0" smtClean="0"/>
                        <a:t>60 km</a:t>
                      </a:r>
                      <a:endParaRPr lang="en-US" sz="1600" dirty="0"/>
                    </a:p>
                  </a:txBody>
                  <a:tcPr anchor="ctr"/>
                </a:tc>
                <a:tc>
                  <a:txBody>
                    <a:bodyPr/>
                    <a:lstStyle/>
                    <a:p>
                      <a:pPr algn="ctr"/>
                      <a:r>
                        <a:rPr lang="en-US" sz="1600" dirty="0" smtClean="0"/>
                        <a:t>Complete</a:t>
                      </a:r>
                      <a:endParaRPr lang="en-US" sz="1600" dirty="0"/>
                    </a:p>
                  </a:txBody>
                  <a:tcPr anchor="ctr"/>
                </a:tc>
              </a:tr>
              <a:tr h="6434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HSRad_d01</a:t>
                      </a:r>
                    </a:p>
                  </a:txBody>
                  <a:tcPr anchor="ctr"/>
                </a:tc>
                <a:tc>
                  <a:txBody>
                    <a:bodyPr/>
                    <a:lstStyle/>
                    <a:p>
                      <a:pPr algn="ctr"/>
                      <a:r>
                        <a:rPr lang="en-US" sz="1600" dirty="0" smtClean="0"/>
                        <a:t>D01</a:t>
                      </a:r>
                      <a:endParaRPr lang="en-US" sz="1600" dirty="0"/>
                    </a:p>
                  </a:txBody>
                  <a:tcPr anchor="ctr"/>
                </a:tc>
                <a:tc>
                  <a:txBody>
                    <a:bodyPr/>
                    <a:lstStyle/>
                    <a:p>
                      <a:pPr algn="ctr"/>
                      <a:r>
                        <a:rPr lang="en-US" sz="1600" dirty="0" smtClean="0"/>
                        <a:t>None/27km</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Complete</a:t>
                      </a:r>
                    </a:p>
                  </a:txBody>
                  <a:tcPr anchor="ctr"/>
                </a:tc>
              </a:tr>
              <a:tr h="6434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HSRad_d01d02</a:t>
                      </a:r>
                    </a:p>
                  </a:txBody>
                  <a:tcPr anchor="ctr"/>
                </a:tc>
                <a:tc>
                  <a:txBody>
                    <a:bodyPr/>
                    <a:lstStyle/>
                    <a:p>
                      <a:pPr algn="ctr"/>
                      <a:r>
                        <a:rPr lang="en-US" sz="1600" dirty="0" smtClean="0"/>
                        <a:t>D01+D02</a:t>
                      </a:r>
                      <a:endParaRPr lang="en-US" sz="1600" dirty="0"/>
                    </a:p>
                  </a:txBody>
                  <a:tcPr anchor="ctr"/>
                </a:tc>
                <a:tc>
                  <a:txBody>
                    <a:bodyPr/>
                    <a:lstStyle/>
                    <a:p>
                      <a:pPr algn="ctr"/>
                      <a:r>
                        <a:rPr lang="en-US" sz="1600" dirty="0" smtClean="0"/>
                        <a:t>None</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In </a:t>
                      </a:r>
                      <a:r>
                        <a:rPr lang="en-US" sz="1600" dirty="0" smtClean="0"/>
                        <a:t>Queue/Error</a:t>
                      </a:r>
                      <a:endParaRPr lang="en-US" sz="1600" dirty="0" smtClean="0"/>
                    </a:p>
                  </a:txBody>
                  <a:tcPr anchor="ctr"/>
                </a:tc>
              </a:tr>
              <a:tr h="6434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HSRad_d01d02d03</a:t>
                      </a:r>
                    </a:p>
                  </a:txBody>
                  <a:tcPr anchor="ctr"/>
                </a:tc>
                <a:tc>
                  <a:txBody>
                    <a:bodyPr/>
                    <a:lstStyle/>
                    <a:p>
                      <a:pPr algn="ctr"/>
                      <a:r>
                        <a:rPr lang="en-US" sz="1600" dirty="0" smtClean="0"/>
                        <a:t>D01+D02+D03</a:t>
                      </a:r>
                      <a:endParaRPr lang="en-US" sz="1600" dirty="0"/>
                    </a:p>
                  </a:txBody>
                  <a:tcPr anchor="ctr"/>
                </a:tc>
                <a:tc>
                  <a:txBody>
                    <a:bodyPr/>
                    <a:lstStyle/>
                    <a:p>
                      <a:pPr algn="ctr"/>
                      <a:r>
                        <a:rPr lang="en-US" sz="1600" dirty="0" smtClean="0"/>
                        <a:t>9km</a:t>
                      </a:r>
                      <a:endParaRPr lang="en-US" sz="1600" dirty="0"/>
                    </a:p>
                  </a:txBody>
                  <a:tcPr anchor="ctr"/>
                </a:tc>
                <a:tc>
                  <a:txBody>
                    <a:bodyPr/>
                    <a:lstStyle/>
                    <a:p>
                      <a:pPr algn="ctr"/>
                      <a:r>
                        <a:rPr lang="en-US" sz="1600" dirty="0" smtClean="0"/>
                        <a:t>Complete</a:t>
                      </a:r>
                      <a:endParaRPr lang="en-US" sz="1600" dirty="0"/>
                    </a:p>
                  </a:txBody>
                  <a:tcPr anchor="ctr"/>
                </a:tc>
              </a:tr>
              <a:tr h="6434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HSRad_d01d02d03</a:t>
                      </a:r>
                    </a:p>
                  </a:txBody>
                  <a:tcPr anchor="ctr"/>
                </a:tc>
                <a:tc>
                  <a:txBody>
                    <a:bodyPr/>
                    <a:lstStyle/>
                    <a:p>
                      <a:pPr algn="ctr"/>
                      <a:r>
                        <a:rPr lang="en-US" sz="1600" dirty="0" smtClean="0"/>
                        <a:t>D01+D02+D03</a:t>
                      </a:r>
                      <a:endParaRPr lang="en-US" sz="1600" dirty="0"/>
                    </a:p>
                  </a:txBody>
                  <a:tcPr anchor="ctr"/>
                </a:tc>
                <a:tc>
                  <a:txBody>
                    <a:bodyPr/>
                    <a:lstStyle/>
                    <a:p>
                      <a:pPr algn="ctr"/>
                      <a:r>
                        <a:rPr lang="en-US" sz="1600" dirty="0" smtClean="0"/>
                        <a:t>None</a:t>
                      </a:r>
                      <a:endParaRPr lang="en-US" sz="1600" dirty="0"/>
                    </a:p>
                  </a:txBody>
                  <a:tcPr anchor="ctr"/>
                </a:tc>
                <a:tc>
                  <a:txBody>
                    <a:bodyPr/>
                    <a:lstStyle/>
                    <a:p>
                      <a:pPr algn="ctr"/>
                      <a:r>
                        <a:rPr lang="en-US" sz="1600" dirty="0" smtClean="0"/>
                        <a:t>In </a:t>
                      </a:r>
                      <a:r>
                        <a:rPr lang="en-US" sz="1600" dirty="0" smtClean="0"/>
                        <a:t>Queue/Error</a:t>
                      </a:r>
                      <a:endParaRPr lang="en-US" sz="1600" dirty="0"/>
                    </a:p>
                  </a:txBody>
                  <a:tcPr anchor="ct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97839"/>
            <a:ext cx="4572000" cy="3477875"/>
          </a:xfrm>
          <a:prstGeom prst="rect">
            <a:avLst/>
          </a:prstGeom>
        </p:spPr>
        <p:txBody>
          <a:bodyPr>
            <a:spAutoFit/>
          </a:bodyPr>
          <a:lstStyle/>
          <a:p>
            <a:r>
              <a:rPr lang="en-US" sz="2000" dirty="0"/>
              <a:t>GSI allocates an array to hold all the observation data. The size of the array is equal to the number of observations by a static number that depends on the type of observation and number of channels. </a:t>
            </a:r>
            <a:r>
              <a:rPr lang="en-US" sz="2000" dirty="0" smtClean="0"/>
              <a:t>When thinning </a:t>
            </a:r>
            <a:r>
              <a:rPr lang="en-US" sz="2000" dirty="0"/>
              <a:t>is disabled, instead of using the number of observations it allocates an array of 1e7 by the static number, which is around 314 for airs data. So basically it tries allocating an array of like 25GB.</a:t>
            </a:r>
            <a:r>
              <a:rPr lang="en-US" dirty="0"/>
              <a:t> </a:t>
            </a:r>
            <a:endParaRPr lang="en-US" dirty="0"/>
          </a:p>
        </p:txBody>
      </p:sp>
      <p:sp>
        <p:nvSpPr>
          <p:cNvPr id="3" name="TextBox 2"/>
          <p:cNvSpPr txBox="1"/>
          <p:nvPr/>
        </p:nvSpPr>
        <p:spPr>
          <a:xfrm>
            <a:off x="1981200" y="457200"/>
            <a:ext cx="4572000" cy="461665"/>
          </a:xfrm>
          <a:prstGeom prst="rect">
            <a:avLst/>
          </a:prstGeom>
          <a:noFill/>
        </p:spPr>
        <p:txBody>
          <a:bodyPr wrap="square" rtlCol="0">
            <a:spAutoFit/>
          </a:bodyPr>
          <a:lstStyle/>
          <a:p>
            <a:pPr algn="ctr"/>
            <a:r>
              <a:rPr lang="en-US" sz="2400" b="1" dirty="0" smtClean="0"/>
              <a:t>Problem with no thinning</a:t>
            </a:r>
            <a:endParaRPr lang="en-US" sz="2400" b="1" dirty="0"/>
          </a:p>
        </p:txBody>
      </p:sp>
    </p:spTree>
    <p:extLst>
      <p:ext uri="{BB962C8B-B14F-4D97-AF65-F5344CB8AC3E}">
        <p14:creationId xmlns:p14="http://schemas.microsoft.com/office/powerpoint/2010/main" val="3155127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25611964"/>
              </p:ext>
            </p:extLst>
          </p:nvPr>
        </p:nvGraphicFramePr>
        <p:xfrm>
          <a:off x="457200" y="228600"/>
          <a:ext cx="8328356" cy="5791200"/>
        </p:xfrm>
        <a:graphic>
          <a:graphicData uri="http://schemas.openxmlformats.org/drawingml/2006/table">
            <a:tbl>
              <a:tblPr firstRow="1" bandRow="1">
                <a:tableStyleId>{5C22544A-7EE6-4342-B048-85BDC9FD1C3A}</a:tableStyleId>
              </a:tblPr>
              <a:tblGrid>
                <a:gridCol w="3200786"/>
                <a:gridCol w="1957785"/>
                <a:gridCol w="1305210"/>
                <a:gridCol w="1864575"/>
              </a:tblGrid>
              <a:tr h="569671">
                <a:tc>
                  <a:txBody>
                    <a:bodyPr/>
                    <a:lstStyle/>
                    <a:p>
                      <a:pPr algn="ctr"/>
                      <a:r>
                        <a:rPr lang="en-US" dirty="0" smtClean="0"/>
                        <a:t>Experiment</a:t>
                      </a:r>
                      <a:r>
                        <a:rPr lang="en-US" baseline="0" dirty="0" smtClean="0"/>
                        <a:t> name</a:t>
                      </a:r>
                      <a:endParaRPr lang="en-US" dirty="0"/>
                    </a:p>
                  </a:txBody>
                  <a:tcPr anchor="ctr"/>
                </a:tc>
                <a:tc>
                  <a:txBody>
                    <a:bodyPr/>
                    <a:lstStyle/>
                    <a:p>
                      <a:pPr algn="ctr"/>
                      <a:r>
                        <a:rPr lang="en-US" dirty="0" smtClean="0"/>
                        <a:t>NR domain source</a:t>
                      </a:r>
                      <a:endParaRPr lang="en-US" dirty="0"/>
                    </a:p>
                  </a:txBody>
                  <a:tcPr anchor="ctr"/>
                </a:tc>
                <a:tc>
                  <a:txBody>
                    <a:bodyPr/>
                    <a:lstStyle/>
                    <a:p>
                      <a:pPr algn="ctr"/>
                      <a:r>
                        <a:rPr lang="en-US" dirty="0" smtClean="0"/>
                        <a:t>Data</a:t>
                      </a:r>
                      <a:r>
                        <a:rPr lang="en-US" baseline="0" dirty="0" smtClean="0"/>
                        <a:t> thinning</a:t>
                      </a:r>
                      <a:endParaRPr lang="en-US" dirty="0"/>
                    </a:p>
                  </a:txBody>
                  <a:tcPr anchor="ctr"/>
                </a:tc>
                <a:tc>
                  <a:txBody>
                    <a:bodyPr/>
                    <a:lstStyle/>
                    <a:p>
                      <a:pPr algn="ctr"/>
                      <a:r>
                        <a:rPr lang="en-US" dirty="0" smtClean="0"/>
                        <a:t>Current Stage</a:t>
                      </a:r>
                      <a:endParaRPr lang="en-US" dirty="0"/>
                    </a:p>
                  </a:txBody>
                  <a:tcPr anchor="ctr"/>
                </a:tc>
              </a:tr>
              <a:tr h="5154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d01d02d03d04</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_120</a:t>
                      </a:r>
                      <a:endParaRPr lang="en-US" sz="1600" dirty="0" smtClean="0"/>
                    </a:p>
                  </a:txBody>
                  <a:tcPr anchor="ctr"/>
                </a:tc>
                <a:tc>
                  <a:txBody>
                    <a:bodyPr/>
                    <a:lstStyle/>
                    <a:p>
                      <a:pPr algn="ctr"/>
                      <a:r>
                        <a:rPr lang="en-US" sz="1600" dirty="0" smtClean="0"/>
                        <a:t>D01+D02+D03+D04</a:t>
                      </a:r>
                      <a:endParaRPr lang="en-US" sz="1600" dirty="0"/>
                    </a:p>
                  </a:txBody>
                  <a:tcPr anchor="ctr"/>
                </a:tc>
                <a:tc>
                  <a:txBody>
                    <a:bodyPr/>
                    <a:lstStyle/>
                    <a:p>
                      <a:pPr algn="ctr"/>
                      <a:r>
                        <a:rPr lang="en-US" sz="1600" dirty="0" smtClean="0"/>
                        <a:t>120 km</a:t>
                      </a:r>
                      <a:endParaRPr lang="en-US" sz="1600" dirty="0"/>
                    </a:p>
                  </a:txBody>
                  <a:tcPr anchor="ctr"/>
                </a:tc>
                <a:tc>
                  <a:txBody>
                    <a:bodyPr/>
                    <a:lstStyle/>
                    <a:p>
                      <a:pPr algn="ctr"/>
                      <a:r>
                        <a:rPr lang="en-US" sz="1600" dirty="0" smtClean="0"/>
                        <a:t>In Queue</a:t>
                      </a:r>
                      <a:endParaRPr lang="en-US" sz="1600" dirty="0"/>
                    </a:p>
                  </a:txBody>
                  <a:tcPr anchor="ctr"/>
                </a:tc>
              </a:tr>
              <a:tr h="5154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d01d02d03</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d04_60</a:t>
                      </a:r>
                      <a:endParaRPr lang="en-US" sz="16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D01+D02+D03+D04</a:t>
                      </a:r>
                    </a:p>
                    <a:p>
                      <a:pPr algn="ctr"/>
                      <a:endParaRPr lang="en-US" sz="1600" dirty="0"/>
                    </a:p>
                  </a:txBody>
                  <a:tcPr anchor="ctr"/>
                </a:tc>
                <a:tc>
                  <a:txBody>
                    <a:bodyPr/>
                    <a:lstStyle/>
                    <a:p>
                      <a:pPr algn="ctr"/>
                      <a:r>
                        <a:rPr lang="en-US" sz="1600" dirty="0" smtClean="0"/>
                        <a:t>60 km</a:t>
                      </a:r>
                      <a:endParaRPr lang="en-US" sz="1600" dirty="0"/>
                    </a:p>
                  </a:txBody>
                  <a:tcPr anchor="ctr"/>
                </a:tc>
                <a:tc>
                  <a:txBody>
                    <a:bodyPr/>
                    <a:lstStyle/>
                    <a:p>
                      <a:pPr algn="ctr"/>
                      <a:r>
                        <a:rPr lang="en-US" sz="1600" dirty="0" smtClean="0"/>
                        <a:t>In Queue</a:t>
                      </a:r>
                      <a:endParaRPr lang="en-US" sz="1600" dirty="0"/>
                    </a:p>
                  </a:txBody>
                  <a:tcPr anchor="ctr"/>
                </a:tc>
              </a:tr>
              <a:tr h="5154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a:t>
                      </a:r>
                      <a:r>
                        <a:rPr lang="en-US" sz="1600" dirty="0" smtClean="0"/>
                        <a:t>d01d02d03d04</a:t>
                      </a:r>
                    </a:p>
                    <a:p>
                      <a:r>
                        <a:rPr lang="en-US" sz="1600" dirty="0" smtClean="0"/>
                        <a:t>_30</a:t>
                      </a:r>
                      <a:endParaRPr lang="en-US" sz="1600" dirty="0"/>
                    </a:p>
                  </a:txBody>
                  <a:tcPr anchor="ctr"/>
                </a:tc>
                <a:tc>
                  <a:txBody>
                    <a:bodyPr/>
                    <a:lstStyle/>
                    <a:p>
                      <a:pPr algn="ctr"/>
                      <a:r>
                        <a:rPr lang="en-US" sz="1600" dirty="0" smtClean="0"/>
                        <a:t>D01+D02+D03+D04</a:t>
                      </a:r>
                      <a:endParaRPr lang="en-US" sz="1600" dirty="0"/>
                    </a:p>
                  </a:txBody>
                  <a:tcPr anchor="ctr"/>
                </a:tc>
                <a:tc>
                  <a:txBody>
                    <a:bodyPr/>
                    <a:lstStyle/>
                    <a:p>
                      <a:pPr algn="ctr"/>
                      <a:r>
                        <a:rPr lang="en-US" sz="1600" dirty="0" smtClean="0"/>
                        <a:t>30 </a:t>
                      </a:r>
                      <a:r>
                        <a:rPr lang="en-US" sz="1600" dirty="0" smtClean="0"/>
                        <a:t>km</a:t>
                      </a:r>
                      <a:endParaRPr lang="en-US" sz="1600" dirty="0"/>
                    </a:p>
                  </a:txBody>
                  <a:tcPr anchor="ctr"/>
                </a:tc>
                <a:tc>
                  <a:txBody>
                    <a:bodyPr/>
                    <a:lstStyle/>
                    <a:p>
                      <a:pPr algn="ctr"/>
                      <a:r>
                        <a:rPr lang="en-US" sz="1600" dirty="0" smtClean="0"/>
                        <a:t>In Queue</a:t>
                      </a:r>
                      <a:endParaRPr lang="en-US" sz="1600" dirty="0"/>
                    </a:p>
                  </a:txBody>
                  <a:tcPr anchor="ctr"/>
                </a:tc>
              </a:tr>
              <a:tr h="5154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a:t>
                      </a:r>
                      <a:r>
                        <a:rPr lang="en-US" sz="1600" dirty="0" smtClean="0"/>
                        <a:t>d01d02d03d04</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_9</a:t>
                      </a:r>
                      <a:endParaRPr lang="en-US" sz="1600" dirty="0" smtClean="0"/>
                    </a:p>
                  </a:txBody>
                  <a:tcPr anchor="ctr"/>
                </a:tc>
                <a:tc>
                  <a:txBody>
                    <a:bodyPr/>
                    <a:lstStyle/>
                    <a:p>
                      <a:pPr algn="ctr"/>
                      <a:r>
                        <a:rPr lang="en-US" sz="1600" dirty="0" smtClean="0"/>
                        <a:t>D01+D02+D03+D04</a:t>
                      </a:r>
                      <a:endParaRPr lang="en-US" sz="1600" dirty="0"/>
                    </a:p>
                  </a:txBody>
                  <a:tcPr anchor="ctr"/>
                </a:tc>
                <a:tc>
                  <a:txBody>
                    <a:bodyPr/>
                    <a:lstStyle/>
                    <a:p>
                      <a:pPr algn="ctr"/>
                      <a:r>
                        <a:rPr lang="en-US" sz="1600" dirty="0" smtClean="0"/>
                        <a:t>9 </a:t>
                      </a:r>
                      <a:r>
                        <a:rPr lang="en-US" sz="1600" dirty="0" smtClean="0"/>
                        <a:t>km</a:t>
                      </a:r>
                      <a:endParaRPr lang="en-US" sz="1600" dirty="0"/>
                    </a:p>
                  </a:txBody>
                  <a:tcPr anchor="ctr"/>
                </a:tc>
                <a:tc>
                  <a:txBody>
                    <a:bodyPr/>
                    <a:lstStyle/>
                    <a:p>
                      <a:pPr algn="ctr"/>
                      <a:r>
                        <a:rPr lang="en-US" sz="1600" dirty="0" smtClean="0"/>
                        <a:t>Complete</a:t>
                      </a:r>
                      <a:endParaRPr lang="en-US" sz="1600" dirty="0"/>
                    </a:p>
                  </a:txBody>
                  <a:tcPr anchor="ctr"/>
                </a:tc>
              </a:tr>
              <a:tr h="5154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a:t>
                      </a:r>
                      <a:r>
                        <a:rPr lang="en-US" sz="1600" dirty="0" smtClean="0"/>
                        <a:t>d01d02d03d04</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_6</a:t>
                      </a:r>
                      <a:endParaRPr lang="en-US" sz="1600" dirty="0" smtClean="0"/>
                    </a:p>
                  </a:txBody>
                  <a:tcPr anchor="ctr"/>
                </a:tc>
                <a:tc>
                  <a:txBody>
                    <a:bodyPr/>
                    <a:lstStyle/>
                    <a:p>
                      <a:pPr algn="ctr"/>
                      <a:r>
                        <a:rPr lang="en-US" sz="1600" dirty="0" smtClean="0"/>
                        <a:t>D01+D02+D03+D04</a:t>
                      </a:r>
                      <a:endParaRPr lang="en-US" sz="1600" dirty="0"/>
                    </a:p>
                  </a:txBody>
                  <a:tcPr anchor="ctr"/>
                </a:tc>
                <a:tc>
                  <a:txBody>
                    <a:bodyPr/>
                    <a:lstStyle/>
                    <a:p>
                      <a:pPr algn="ctr"/>
                      <a:r>
                        <a:rPr lang="en-US" sz="1600" baseline="0" dirty="0" smtClean="0"/>
                        <a:t>6 km</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Complete</a:t>
                      </a:r>
                    </a:p>
                  </a:txBody>
                  <a:tcPr anchor="ctr"/>
                </a:tc>
              </a:tr>
              <a:tr h="2983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a:t>
                      </a:r>
                      <a:r>
                        <a:rPr lang="en-US" sz="1600" dirty="0" smtClean="0"/>
                        <a:t>HSRad_d01d04_6</a:t>
                      </a:r>
                    </a:p>
                  </a:txBody>
                  <a:tcPr anchor="ctr"/>
                </a:tc>
                <a:tc>
                  <a:txBody>
                    <a:bodyPr/>
                    <a:lstStyle/>
                    <a:p>
                      <a:pPr algn="ctr"/>
                      <a:r>
                        <a:rPr lang="en-US" sz="1600" dirty="0" smtClean="0"/>
                        <a:t>D01+</a:t>
                      </a:r>
                      <a:r>
                        <a:rPr lang="en-US" sz="1600" dirty="0" smtClean="0"/>
                        <a:t>D04</a:t>
                      </a:r>
                      <a:endParaRPr lang="en-US" sz="1600" dirty="0"/>
                    </a:p>
                  </a:txBody>
                  <a:tcPr anchor="ctr"/>
                </a:tc>
                <a:tc>
                  <a:txBody>
                    <a:bodyPr/>
                    <a:lstStyle/>
                    <a:p>
                      <a:pPr algn="ctr"/>
                      <a:r>
                        <a:rPr lang="en-US" sz="1600" baseline="0" dirty="0" smtClean="0"/>
                        <a:t>6 km</a:t>
                      </a:r>
                      <a:endParaRPr lang="en-US" sz="1600" dirty="0"/>
                    </a:p>
                  </a:txBody>
                  <a:tcPr anchor="ctr"/>
                </a:tc>
                <a:tc>
                  <a:txBody>
                    <a:bodyPr/>
                    <a:lstStyle/>
                    <a:p>
                      <a:pPr algn="ctr"/>
                      <a:r>
                        <a:rPr lang="en-US" sz="1600" dirty="0" smtClean="0"/>
                        <a:t>In Queue</a:t>
                      </a:r>
                      <a:endParaRPr lang="en-US" sz="1600" dirty="0"/>
                    </a:p>
                  </a:txBody>
                  <a:tcPr anchor="ctr"/>
                </a:tc>
              </a:tr>
              <a:tr h="2983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HSRad_d02d04_6</a:t>
                      </a:r>
                    </a:p>
                  </a:txBody>
                  <a:tcPr anchor="ctr"/>
                </a:tc>
                <a:tc>
                  <a:txBody>
                    <a:bodyPr/>
                    <a:lstStyle/>
                    <a:p>
                      <a:pPr algn="ctr"/>
                      <a:r>
                        <a:rPr lang="en-US" sz="1600" dirty="0" smtClean="0"/>
                        <a:t>D02+D04</a:t>
                      </a:r>
                      <a:endParaRPr lang="en-US" sz="1600" dirty="0"/>
                    </a:p>
                  </a:txBody>
                  <a:tcPr anchor="ctr"/>
                </a:tc>
                <a:tc>
                  <a:txBody>
                    <a:bodyPr/>
                    <a:lstStyle/>
                    <a:p>
                      <a:pPr algn="ctr"/>
                      <a:r>
                        <a:rPr lang="en-US" sz="1600" baseline="0" dirty="0" smtClean="0"/>
                        <a:t>6 km</a:t>
                      </a:r>
                      <a:endParaRPr lang="en-US" sz="1600" dirty="0"/>
                    </a:p>
                  </a:txBody>
                  <a:tcPr anchor="ctr"/>
                </a:tc>
                <a:tc>
                  <a:txBody>
                    <a:bodyPr/>
                    <a:lstStyle/>
                    <a:p>
                      <a:pPr algn="ctr"/>
                      <a:r>
                        <a:rPr lang="en-US" sz="1600" dirty="0" smtClean="0"/>
                        <a:t>In Queue</a:t>
                      </a:r>
                      <a:endParaRPr lang="en-US" sz="1600" dirty="0"/>
                    </a:p>
                  </a:txBody>
                  <a:tcPr anchor="ctr"/>
                </a:tc>
              </a:tr>
              <a:tr h="2983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HSRad_d03d04_6</a:t>
                      </a:r>
                    </a:p>
                  </a:txBody>
                  <a:tcPr anchor="ctr"/>
                </a:tc>
                <a:tc>
                  <a:txBody>
                    <a:bodyPr/>
                    <a:lstStyle/>
                    <a:p>
                      <a:pPr algn="ctr"/>
                      <a:r>
                        <a:rPr lang="en-US" sz="1600" dirty="0" smtClean="0"/>
                        <a:t>D03+D04</a:t>
                      </a:r>
                      <a:endParaRPr lang="en-US" sz="1600" dirty="0"/>
                    </a:p>
                  </a:txBody>
                  <a:tcPr anchor="ctr"/>
                </a:tc>
                <a:tc>
                  <a:txBody>
                    <a:bodyPr/>
                    <a:lstStyle/>
                    <a:p>
                      <a:pPr algn="ctr"/>
                      <a:r>
                        <a:rPr lang="en-US" sz="1600" baseline="0" dirty="0" smtClean="0"/>
                        <a:t>6 km</a:t>
                      </a:r>
                      <a:endParaRPr lang="en-US" sz="1600" dirty="0"/>
                    </a:p>
                  </a:txBody>
                  <a:tcPr anchor="ctr"/>
                </a:tc>
                <a:tc>
                  <a:txBody>
                    <a:bodyPr/>
                    <a:lstStyle/>
                    <a:p>
                      <a:pPr algn="ctr"/>
                      <a:r>
                        <a:rPr lang="en-US" sz="1600" dirty="0" smtClean="0"/>
                        <a:t>In Queue</a:t>
                      </a:r>
                      <a:endParaRPr lang="en-US" sz="1600" dirty="0"/>
                    </a:p>
                  </a:txBody>
                  <a:tcPr anchor="ctr"/>
                </a:tc>
              </a:tr>
              <a:tr h="2983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a:t>
                      </a:r>
                      <a:r>
                        <a:rPr lang="en-US" sz="1600" dirty="0" smtClean="0"/>
                        <a:t>HSRad_d04_6</a:t>
                      </a:r>
                      <a:endParaRPr lang="en-US" sz="1600" dirty="0" smtClean="0"/>
                    </a:p>
                  </a:txBody>
                  <a:tcPr anchor="ctr"/>
                </a:tc>
                <a:tc>
                  <a:txBody>
                    <a:bodyPr/>
                    <a:lstStyle/>
                    <a:p>
                      <a:pPr algn="ctr"/>
                      <a:r>
                        <a:rPr lang="en-US" sz="1600" dirty="0" smtClean="0"/>
                        <a:t>D04</a:t>
                      </a:r>
                      <a:endParaRPr lang="en-US" sz="1600" dirty="0"/>
                    </a:p>
                  </a:txBody>
                  <a:tcPr anchor="ctr"/>
                </a:tc>
                <a:tc>
                  <a:txBody>
                    <a:bodyPr/>
                    <a:lstStyle/>
                    <a:p>
                      <a:pPr algn="ctr"/>
                      <a:r>
                        <a:rPr lang="en-US" sz="1600" baseline="0" dirty="0" smtClean="0"/>
                        <a:t>6 km</a:t>
                      </a:r>
                      <a:endParaRPr lang="en-US" sz="1600" dirty="0"/>
                    </a:p>
                  </a:txBody>
                  <a:tcPr anchor="ctr"/>
                </a:tc>
                <a:tc>
                  <a:txBody>
                    <a:bodyPr/>
                    <a:lstStyle/>
                    <a:p>
                      <a:pPr algn="ctr"/>
                      <a:r>
                        <a:rPr lang="en-US" sz="1600" dirty="0" smtClean="0"/>
                        <a:t>In Queue</a:t>
                      </a:r>
                      <a:endParaRPr lang="en-US" sz="1600" dirty="0"/>
                    </a:p>
                  </a:txBody>
                  <a:tcPr anchor="ctr"/>
                </a:tc>
              </a:tr>
              <a:tr h="2983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HSRad_d01d02_2</a:t>
                      </a:r>
                    </a:p>
                  </a:txBody>
                  <a:tcPr anchor="ctr"/>
                </a:tc>
                <a:tc>
                  <a:txBody>
                    <a:bodyPr/>
                    <a:lstStyle/>
                    <a:p>
                      <a:pPr algn="ctr"/>
                      <a:r>
                        <a:rPr lang="en-US" sz="1600" dirty="0" smtClean="0"/>
                        <a:t>D01+D02</a:t>
                      </a:r>
                      <a:endParaRPr lang="en-US" sz="1600" dirty="0"/>
                    </a:p>
                  </a:txBody>
                  <a:tcPr anchor="ctr"/>
                </a:tc>
                <a:tc>
                  <a:txBody>
                    <a:bodyPr/>
                    <a:lstStyle/>
                    <a:p>
                      <a:pPr algn="ctr"/>
                      <a:r>
                        <a:rPr lang="en-US" sz="1600" dirty="0" smtClean="0"/>
                        <a:t>2km</a:t>
                      </a:r>
                      <a:endParaRPr lang="en-US" sz="1600" dirty="0"/>
                    </a:p>
                  </a:txBody>
                  <a:tcPr anchor="ctr"/>
                </a:tc>
                <a:tc>
                  <a:txBody>
                    <a:bodyPr/>
                    <a:lstStyle/>
                    <a:p>
                      <a:pPr algn="ctr"/>
                      <a:r>
                        <a:rPr lang="en-US" sz="1600" dirty="0" smtClean="0"/>
                        <a:t>Complete</a:t>
                      </a:r>
                      <a:endParaRPr lang="en-US" sz="1600" dirty="0"/>
                    </a:p>
                  </a:txBody>
                  <a:tcPr anchor="ctr"/>
                </a:tc>
              </a:tr>
              <a:tr h="2983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Control + TCV + </a:t>
                      </a:r>
                      <a:r>
                        <a:rPr lang="en-US" sz="1600" dirty="0" smtClean="0"/>
                        <a:t>HSRad_d01d02d03_4</a:t>
                      </a:r>
                      <a:endParaRPr lang="en-US" sz="1600" dirty="0" smtClean="0"/>
                    </a:p>
                  </a:txBody>
                  <a:tcPr anchor="ctr"/>
                </a:tc>
                <a:tc>
                  <a:txBody>
                    <a:bodyPr/>
                    <a:lstStyle/>
                    <a:p>
                      <a:pPr algn="ctr"/>
                      <a:r>
                        <a:rPr lang="en-US" sz="1600" dirty="0" smtClean="0"/>
                        <a:t>D01+</a:t>
                      </a:r>
                      <a:r>
                        <a:rPr lang="en-US" sz="1600" dirty="0" smtClean="0"/>
                        <a:t>D02+D03</a:t>
                      </a:r>
                      <a:endParaRPr lang="en-US" sz="1600" dirty="0"/>
                    </a:p>
                  </a:txBody>
                  <a:tcPr anchor="ctr"/>
                </a:tc>
                <a:tc>
                  <a:txBody>
                    <a:bodyPr/>
                    <a:lstStyle/>
                    <a:p>
                      <a:pPr algn="ctr"/>
                      <a:r>
                        <a:rPr lang="en-US" sz="1600" dirty="0" smtClean="0"/>
                        <a:t>4km</a:t>
                      </a:r>
                      <a:endParaRPr lang="en-US" sz="1600" dirty="0"/>
                    </a:p>
                  </a:txBody>
                  <a:tcPr anchor="ctr"/>
                </a:tc>
                <a:tc>
                  <a:txBody>
                    <a:bodyPr/>
                    <a:lstStyle/>
                    <a:p>
                      <a:pPr algn="ctr"/>
                      <a:r>
                        <a:rPr lang="en-US" sz="1600" dirty="0" smtClean="0"/>
                        <a:t>Complete</a:t>
                      </a:r>
                      <a:endParaRPr lang="en-US" sz="1600" dirty="0"/>
                    </a:p>
                  </a:txBody>
                  <a:tcPr anchor="ctr"/>
                </a:tc>
              </a:tr>
            </a:tbl>
          </a:graphicData>
        </a:graphic>
      </p:graphicFrame>
    </p:spTree>
    <p:extLst>
      <p:ext uri="{BB962C8B-B14F-4D97-AF65-F5344CB8AC3E}">
        <p14:creationId xmlns:p14="http://schemas.microsoft.com/office/powerpoint/2010/main" val="39520455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1680</TotalTime>
  <Words>336</Words>
  <Application>Microsoft Macintosh PowerPoint</Application>
  <PresentationFormat>On-screen Show (4:3)</PresentationFormat>
  <Paragraphs>91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Lisa.R.Bucci</dc:creator>
  <cp:lastModifiedBy>Nicholas Carrasco</cp:lastModifiedBy>
  <cp:revision>16</cp:revision>
  <dcterms:created xsi:type="dcterms:W3CDTF">2014-04-29T15:14:27Z</dcterms:created>
  <dcterms:modified xsi:type="dcterms:W3CDTF">2014-05-13T18:12:31Z</dcterms:modified>
</cp:coreProperties>
</file>