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00" r:id="rId3"/>
    <p:sldId id="257" r:id="rId4"/>
    <p:sldId id="258" r:id="rId5"/>
    <p:sldId id="265" r:id="rId6"/>
    <p:sldId id="266" r:id="rId7"/>
    <p:sldId id="298" r:id="rId8"/>
    <p:sldId id="267" r:id="rId9"/>
    <p:sldId id="299" r:id="rId10"/>
    <p:sldId id="294" r:id="rId11"/>
    <p:sldId id="260" r:id="rId12"/>
    <p:sldId id="307" r:id="rId13"/>
    <p:sldId id="274" r:id="rId14"/>
    <p:sldId id="303" r:id="rId15"/>
    <p:sldId id="301" r:id="rId16"/>
    <p:sldId id="290" r:id="rId17"/>
    <p:sldId id="306" r:id="rId18"/>
    <p:sldId id="291" r:id="rId19"/>
    <p:sldId id="304" r:id="rId20"/>
    <p:sldId id="292" r:id="rId21"/>
    <p:sldId id="309" r:id="rId22"/>
    <p:sldId id="308" r:id="rId23"/>
    <p:sldId id="276" r:id="rId24"/>
    <p:sldId id="277" r:id="rId25"/>
    <p:sldId id="278" r:id="rId26"/>
  </p:sldIdLst>
  <p:sldSz cx="13004800" cy="9753600"/>
  <p:notesSz cx="6858000" cy="9144000"/>
  <p:defaultTextStyle>
    <a:lvl1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1pPr>
    <a:lvl2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2pPr>
    <a:lvl3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3pPr>
    <a:lvl4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4pPr>
    <a:lvl5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5pPr>
    <a:lvl6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6pPr>
    <a:lvl7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7pPr>
    <a:lvl8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8pPr>
    <a:lvl9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D0D3DB"/>
          </a:solidFill>
        </a:fill>
      </a:tcStyle>
    </a:wholeTbl>
    <a:band2H>
      <a:tcTxStyle/>
      <a:tcStyle>
        <a:tcBdr/>
        <a:fill>
          <a:solidFill>
            <a:srgbClr val="E9EAEE"/>
          </a:solidFill>
        </a:fill>
      </a:tcStyle>
    </a:band2H>
    <a:firstCol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596D92"/>
          </a:solidFill>
        </a:fill>
      </a:tcStyle>
    </a:firstCol>
    <a:la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381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596D92"/>
          </a:solidFill>
        </a:fill>
      </a:tcStyle>
    </a:lastRow>
    <a:fir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381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596D92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E9E0CE"/>
          </a:solidFill>
        </a:fill>
      </a:tcStyle>
    </a:wholeTbl>
    <a:band2H>
      <a:tcTxStyle/>
      <a:tcStyle>
        <a:tcBdr/>
        <a:fill>
          <a:solidFill>
            <a:srgbClr val="F4F0E8"/>
          </a:solidFill>
        </a:fill>
      </a:tcStyle>
    </a:band2H>
    <a:firstCol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C1A347"/>
          </a:solidFill>
        </a:fill>
      </a:tcStyle>
    </a:firstCol>
    <a:la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381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C1A347"/>
          </a:solidFill>
        </a:fill>
      </a:tcStyle>
    </a:lastRow>
    <a:fir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381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C1A347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D5D0D8"/>
          </a:solidFill>
        </a:fill>
      </a:tcStyle>
    </a:wholeTbl>
    <a:band2H>
      <a:tcTxStyle/>
      <a:tcStyle>
        <a:tcBdr/>
        <a:fill>
          <a:solidFill>
            <a:srgbClr val="EBE9ED"/>
          </a:solidFill>
        </a:fill>
      </a:tcStyle>
    </a:band2H>
    <a:firstCol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745786"/>
          </a:solidFill>
        </a:fill>
      </a:tcStyle>
    </a:firstCol>
    <a:la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381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745786"/>
          </a:solidFill>
        </a:fill>
      </a:tcStyle>
    </a:lastRow>
    <a:fir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381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74578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EAE9"/>
          </a:solidFill>
        </a:fill>
      </a:tcStyle>
    </a:wholeTbl>
    <a:band2H>
      <a:tcTxStyle/>
      <a:tcStyle>
        <a:tcBdr/>
        <a:fill>
          <a:solidFill>
            <a:srgbClr val="142B6F"/>
          </a:solidFill>
        </a:fill>
      </a:tcStyle>
    </a:band2H>
    <a:firstCol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96D92"/>
          </a:solidFill>
        </a:fill>
      </a:tcStyle>
    </a:firstCol>
    <a:lastRow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F6A5A"/>
              </a:solidFill>
              <a:prstDash val="solid"/>
              <a:bevel/>
            </a:ln>
          </a:top>
          <a:bottom>
            <a:ln w="25400" cap="flat">
              <a:solidFill>
                <a:srgbClr val="6F6A5A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2B6F"/>
          </a:solidFill>
        </a:fill>
      </a:tcStyle>
    </a:lastRow>
    <a:fir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F6A5A"/>
              </a:solidFill>
              <a:prstDash val="solid"/>
              <a:bevel/>
            </a:ln>
          </a:top>
          <a:bottom>
            <a:ln w="25400" cap="flat">
              <a:solidFill>
                <a:srgbClr val="6F6A5A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96D92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D4D3D0"/>
          </a:solidFill>
        </a:fill>
      </a:tcStyle>
    </a:wholeTbl>
    <a:band2H>
      <a:tcTxStyle/>
      <a:tcStyle>
        <a:tcBdr/>
        <a:fill>
          <a:solidFill>
            <a:srgbClr val="EBEAE9"/>
          </a:solidFill>
        </a:fill>
      </a:tcStyle>
    </a:band2H>
    <a:firstCol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6F6A5A"/>
          </a:solidFill>
        </a:fill>
      </a:tcStyle>
    </a:firstCol>
    <a:la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381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6F6A5A"/>
          </a:solidFill>
        </a:fill>
      </a:tcStyle>
    </a:lastRow>
    <a:fir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381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6F6A5A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solidFill>
                <a:srgbClr val="6F6A5A"/>
              </a:solidFill>
              <a:prstDash val="solid"/>
              <a:bevel/>
            </a:ln>
          </a:left>
          <a:right>
            <a:ln w="12700" cap="flat">
              <a:solidFill>
                <a:srgbClr val="6F6A5A"/>
              </a:solidFill>
              <a:prstDash val="solid"/>
              <a:bevel/>
            </a:ln>
          </a:right>
          <a:top>
            <a:ln w="12700" cap="flat">
              <a:solidFill>
                <a:srgbClr val="6F6A5A"/>
              </a:solidFill>
              <a:prstDash val="solid"/>
              <a:bevel/>
            </a:ln>
          </a:top>
          <a:bottom>
            <a:ln w="12700" cap="flat">
              <a:solidFill>
                <a:srgbClr val="6F6A5A"/>
              </a:solidFill>
              <a:prstDash val="solid"/>
              <a:bevel/>
            </a:ln>
          </a:bottom>
          <a:insideH>
            <a:ln w="12700" cap="flat">
              <a:solidFill>
                <a:srgbClr val="6F6A5A"/>
              </a:solidFill>
              <a:prstDash val="solid"/>
              <a:bevel/>
            </a:ln>
          </a:insideH>
          <a:insideV>
            <a:ln w="12700" cap="flat">
              <a:solidFill>
                <a:srgbClr val="6F6A5A"/>
              </a:solidFill>
              <a:prstDash val="solid"/>
              <a:bevel/>
            </a:ln>
          </a:insideV>
        </a:tcBdr>
        <a:fill>
          <a:solidFill>
            <a:srgbClr val="6F6A5A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solidFill>
                <a:srgbClr val="6F6A5A"/>
              </a:solidFill>
              <a:prstDash val="solid"/>
              <a:bevel/>
            </a:ln>
          </a:left>
          <a:right>
            <a:ln w="12700" cap="flat">
              <a:solidFill>
                <a:srgbClr val="6F6A5A"/>
              </a:solidFill>
              <a:prstDash val="solid"/>
              <a:bevel/>
            </a:ln>
          </a:right>
          <a:top>
            <a:ln w="12700" cap="flat">
              <a:solidFill>
                <a:srgbClr val="6F6A5A"/>
              </a:solidFill>
              <a:prstDash val="solid"/>
              <a:bevel/>
            </a:ln>
          </a:top>
          <a:bottom>
            <a:ln w="12700" cap="flat">
              <a:solidFill>
                <a:srgbClr val="6F6A5A"/>
              </a:solidFill>
              <a:prstDash val="solid"/>
              <a:bevel/>
            </a:ln>
          </a:bottom>
          <a:insideH>
            <a:ln w="12700" cap="flat">
              <a:solidFill>
                <a:srgbClr val="6F6A5A"/>
              </a:solidFill>
              <a:prstDash val="solid"/>
              <a:bevel/>
            </a:ln>
          </a:insideH>
          <a:insideV>
            <a:ln w="12700" cap="flat">
              <a:solidFill>
                <a:srgbClr val="6F6A5A"/>
              </a:solidFill>
              <a:prstDash val="solid"/>
              <a:bevel/>
            </a:ln>
          </a:insideV>
        </a:tcBdr>
        <a:fill>
          <a:solidFill>
            <a:srgbClr val="6F6A5A">
              <a:alpha val="20000"/>
            </a:srgbClr>
          </a:solidFill>
        </a:fill>
      </a:tcStyle>
    </a:firstCol>
    <a:lastRow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solidFill>
                <a:srgbClr val="6F6A5A"/>
              </a:solidFill>
              <a:prstDash val="solid"/>
              <a:bevel/>
            </a:ln>
          </a:left>
          <a:right>
            <a:ln w="12700" cap="flat">
              <a:solidFill>
                <a:srgbClr val="6F6A5A"/>
              </a:solidFill>
              <a:prstDash val="solid"/>
              <a:bevel/>
            </a:ln>
          </a:right>
          <a:top>
            <a:ln w="50800" cap="flat">
              <a:solidFill>
                <a:srgbClr val="6F6A5A"/>
              </a:solidFill>
              <a:prstDash val="solid"/>
              <a:bevel/>
            </a:ln>
          </a:top>
          <a:bottom>
            <a:ln w="12700" cap="flat">
              <a:solidFill>
                <a:srgbClr val="6F6A5A"/>
              </a:solidFill>
              <a:prstDash val="solid"/>
              <a:bevel/>
            </a:ln>
          </a:bottom>
          <a:insideH>
            <a:ln w="12700" cap="flat">
              <a:solidFill>
                <a:srgbClr val="6F6A5A"/>
              </a:solidFill>
              <a:prstDash val="solid"/>
              <a:bevel/>
            </a:ln>
          </a:insideH>
          <a:insideV>
            <a:ln w="12700" cap="flat">
              <a:solidFill>
                <a:srgbClr val="6F6A5A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solidFill>
                <a:srgbClr val="6F6A5A"/>
              </a:solidFill>
              <a:prstDash val="solid"/>
              <a:bevel/>
            </a:ln>
          </a:left>
          <a:right>
            <a:ln w="12700" cap="flat">
              <a:solidFill>
                <a:srgbClr val="6F6A5A"/>
              </a:solidFill>
              <a:prstDash val="solid"/>
              <a:bevel/>
            </a:ln>
          </a:right>
          <a:top>
            <a:ln w="12700" cap="flat">
              <a:solidFill>
                <a:srgbClr val="6F6A5A"/>
              </a:solidFill>
              <a:prstDash val="solid"/>
              <a:bevel/>
            </a:ln>
          </a:top>
          <a:bottom>
            <a:ln w="25400" cap="flat">
              <a:solidFill>
                <a:srgbClr val="6F6A5A"/>
              </a:solidFill>
              <a:prstDash val="solid"/>
              <a:bevel/>
            </a:ln>
          </a:bottom>
          <a:insideH>
            <a:ln w="12700" cap="flat">
              <a:solidFill>
                <a:srgbClr val="6F6A5A"/>
              </a:solidFill>
              <a:prstDash val="solid"/>
              <a:bevel/>
            </a:ln>
          </a:insideH>
          <a:insideV>
            <a:ln w="12700" cap="flat">
              <a:solidFill>
                <a:srgbClr val="6F6A5A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02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112" y="20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76348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solidFill>
          <a:srgbClr val="0048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016000" y="0"/>
            <a:ext cx="10972800" cy="1818879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016000" y="5359400"/>
            <a:ext cx="10972800" cy="367030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Five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xfrm>
            <a:off x="6299224" y="9258300"/>
            <a:ext cx="393651" cy="325858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FFFCF2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Shape 10"/>
          <p:cNvSpPr/>
          <p:nvPr/>
        </p:nvSpPr>
        <p:spPr>
          <a:xfrm>
            <a:off x="82263" y="9226303"/>
            <a:ext cx="5804474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aseline="-5998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sz="2800" baseline="-5998" dirty="0">
                <a:solidFill>
                  <a:srgbClr val="FFFFFF"/>
                </a:solidFill>
              </a:rPr>
              <a:t>3</a:t>
            </a:r>
            <a:r>
              <a:rPr lang="en-US" sz="2800" baseline="-5998" dirty="0">
                <a:solidFill>
                  <a:srgbClr val="FFFFFF"/>
                </a:solidFill>
              </a:rPr>
              <a:t>3r</a:t>
            </a:r>
            <a:r>
              <a:rPr sz="2800" baseline="-5998" dirty="0">
                <a:solidFill>
                  <a:srgbClr val="FFFFFF"/>
                </a:solidFill>
              </a:rPr>
              <a:t>d Conference on Hurricanes and Tropical Meteorology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6324598" y="9004300"/>
            <a:ext cx="342901" cy="3683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005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6324598" y="9004300"/>
            <a:ext cx="342901" cy="3683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5" name="Shape 45"/>
          <p:cNvSpPr/>
          <p:nvPr/>
        </p:nvSpPr>
        <p:spPr>
          <a:xfrm>
            <a:off x="97977" y="9194799"/>
            <a:ext cx="574764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aseline="-5998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 lvl="0">
              <a:defRPr sz="1800" baseline="0"/>
            </a:pPr>
            <a:r>
              <a:rPr sz="2800" baseline="-5998"/>
              <a:t>32nd Conference on Hurricanes and Tropical Meteorology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24F866-E3E5-E84D-A97F-1CDB458E2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BCE444-F602-E849-B97F-EDA33E768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24E2B0-0C19-1445-BE68-BB7BBA457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230D7-4B31-EB4B-B269-6FD99275E2D6}" type="datetimeFigureOut">
              <a:rPr lang="en-US" smtClean="0"/>
              <a:t>4/15/18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38F298-AB70-F84B-93C1-7D27FFCC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0C562E-3ABF-6A40-8305-8BA8FA0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82792" y="9111018"/>
            <a:ext cx="371765" cy="377535"/>
          </a:xfrm>
        </p:spPr>
        <p:txBody>
          <a:bodyPr/>
          <a:lstStyle/>
          <a:p>
            <a:fld id="{07A46486-CE46-CA47-B22E-57218FA4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5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1016000" y="3263900"/>
            <a:ext cx="10972800" cy="3225800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6299224" y="9258300"/>
            <a:ext cx="393651" cy="325858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FFFCF2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762000" y="0"/>
            <a:ext cx="6324600" cy="54991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762000" y="5626100"/>
            <a:ext cx="6324600" cy="412750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6299224" y="9258300"/>
            <a:ext cx="393651" cy="325858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FFFCF2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016000" y="58745"/>
            <a:ext cx="10972800" cy="2828910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7800">
                <a:solidFill>
                  <a:srgbClr val="6F6A5A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6F6A5A"/>
                </a:solidFill>
              </a:rP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6324598" y="9004300"/>
            <a:ext cx="342901" cy="3683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1016000" y="432165"/>
            <a:ext cx="10972800" cy="2082070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7800">
                <a:solidFill>
                  <a:srgbClr val="6F6A5A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6F6A5A"/>
                </a:solidFill>
              </a:rPr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1016000" y="2514234"/>
            <a:ext cx="10972800" cy="622373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9100" indent="-419100" defTabSz="584200">
              <a:spcBef>
                <a:spcPts val="3000"/>
              </a:spcBef>
              <a:buClr>
                <a:srgbClr val="A29A85"/>
              </a:buClr>
              <a:buFontTx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 marL="838200" indent="-419100" defTabSz="584200">
              <a:spcBef>
                <a:spcPts val="3000"/>
              </a:spcBef>
              <a:buClr>
                <a:srgbClr val="A29A85"/>
              </a:buClr>
              <a:buFontTx/>
              <a:buChar char="•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 marL="1181100" defTabSz="584200">
              <a:spcBef>
                <a:spcPts val="3000"/>
              </a:spcBef>
              <a:buClr>
                <a:srgbClr val="A29A85"/>
              </a:buClr>
              <a:buFontTx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 marL="1562100" indent="-419100" defTabSz="584200">
              <a:spcBef>
                <a:spcPts val="3000"/>
              </a:spcBef>
              <a:buClr>
                <a:srgbClr val="A29A85"/>
              </a:buClr>
              <a:buFontTx/>
              <a:buChar char="•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 marL="1943100" indent="-419100" defTabSz="584200">
              <a:spcBef>
                <a:spcPts val="3000"/>
              </a:spcBef>
              <a:buClr>
                <a:srgbClr val="A29A85"/>
              </a:buClr>
              <a:buFontTx/>
              <a:buChar char="•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Five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6324598" y="9004300"/>
            <a:ext cx="342901" cy="3683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016000" y="432165"/>
            <a:ext cx="10972800" cy="2082070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7800">
                <a:solidFill>
                  <a:srgbClr val="6F6A5A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6F6A5A"/>
                </a:solidFill>
              </a:rP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016000" y="2514234"/>
            <a:ext cx="5486400" cy="622373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9100" indent="-419100" defTabSz="584200">
              <a:spcBef>
                <a:spcPts val="3800"/>
              </a:spcBef>
              <a:buClr>
                <a:srgbClr val="A29A85"/>
              </a:buClr>
              <a:buFontTx/>
              <a:defRPr sz="34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 marL="838200" indent="-419100" defTabSz="584200">
              <a:spcBef>
                <a:spcPts val="3800"/>
              </a:spcBef>
              <a:buClr>
                <a:srgbClr val="A29A85"/>
              </a:buClr>
              <a:buFontTx/>
              <a:buChar char="•"/>
              <a:defRPr sz="34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 marL="1181100" defTabSz="584200">
              <a:spcBef>
                <a:spcPts val="3800"/>
              </a:spcBef>
              <a:buClr>
                <a:srgbClr val="A29A85"/>
              </a:buClr>
              <a:buFontTx/>
              <a:defRPr sz="34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 marL="1625600" indent="-419100" defTabSz="584200">
              <a:spcBef>
                <a:spcPts val="3800"/>
              </a:spcBef>
              <a:buClr>
                <a:srgbClr val="A29A85"/>
              </a:buClr>
              <a:buFontTx/>
              <a:buChar char="•"/>
              <a:defRPr sz="34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 marL="2070100" indent="-419100" defTabSz="584200">
              <a:spcBef>
                <a:spcPts val="3800"/>
              </a:spcBef>
              <a:buClr>
                <a:srgbClr val="A29A85"/>
              </a:buClr>
              <a:buFontTx/>
              <a:buChar char="•"/>
              <a:defRPr sz="34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F6A5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F6A5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F6A5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F6A5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F6A5A"/>
                </a:solidFill>
              </a:rP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xfrm>
            <a:off x="6324598" y="9004300"/>
            <a:ext cx="342901" cy="3683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016000" y="1270000"/>
            <a:ext cx="10972800" cy="72136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9100" indent="-419100" defTabSz="584200">
              <a:spcBef>
                <a:spcPts val="3000"/>
              </a:spcBef>
              <a:buClr>
                <a:srgbClr val="A29A85"/>
              </a:buClr>
              <a:buFontTx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 marL="838200" indent="-419100" defTabSz="584200">
              <a:spcBef>
                <a:spcPts val="3000"/>
              </a:spcBef>
              <a:buClr>
                <a:srgbClr val="A29A85"/>
              </a:buClr>
              <a:buFontTx/>
              <a:buChar char="•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 marL="1181100" defTabSz="584200">
              <a:spcBef>
                <a:spcPts val="3000"/>
              </a:spcBef>
              <a:buClr>
                <a:srgbClr val="A29A85"/>
              </a:buClr>
              <a:buFontTx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 marL="1562100" indent="-419100" defTabSz="584200">
              <a:spcBef>
                <a:spcPts val="3000"/>
              </a:spcBef>
              <a:buClr>
                <a:srgbClr val="A29A85"/>
              </a:buClr>
              <a:buFontTx/>
              <a:buChar char="•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 marL="1943100" indent="-419100" defTabSz="584200">
              <a:spcBef>
                <a:spcPts val="3000"/>
              </a:spcBef>
              <a:buClr>
                <a:srgbClr val="A29A85"/>
              </a:buClr>
              <a:buFontTx/>
              <a:buChar char="•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6324598" y="9004300"/>
            <a:ext cx="342901" cy="3683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584200">
              <a:defRPr sz="1800"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1270000" y="6362700"/>
            <a:ext cx="10464800" cy="30353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3400">
                <a:solidFill>
                  <a:srgbClr val="A29A85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 marL="775334" indent="-356234" algn="ctr" defTabSz="584200">
              <a:spcBef>
                <a:spcPts val="0"/>
              </a:spcBef>
              <a:buFontTx/>
              <a:buChar char="•"/>
              <a:defRPr sz="3400">
                <a:solidFill>
                  <a:srgbClr val="A29A85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 marL="1118235" indent="-356235" algn="ctr" defTabSz="584200">
              <a:spcBef>
                <a:spcPts val="0"/>
              </a:spcBef>
              <a:buFontTx/>
              <a:defRPr sz="3400">
                <a:solidFill>
                  <a:srgbClr val="A29A85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 marL="1499235" indent="-356235" algn="ctr" defTabSz="584200">
              <a:spcBef>
                <a:spcPts val="0"/>
              </a:spcBef>
              <a:buFontTx/>
              <a:buChar char="•"/>
              <a:defRPr sz="3400">
                <a:solidFill>
                  <a:srgbClr val="A29A85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 marL="1880235" indent="-356235" algn="ctr" defTabSz="584200">
              <a:spcBef>
                <a:spcPts val="0"/>
              </a:spcBef>
              <a:buFontTx/>
              <a:buChar char="•"/>
              <a:defRPr sz="3400">
                <a:solidFill>
                  <a:srgbClr val="A29A85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A29A85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A29A85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A29A85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A29A85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A29A85"/>
                </a:solidFill>
              </a:rP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xfrm>
            <a:off x="6324598" y="9004300"/>
            <a:ext cx="342901" cy="3683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38" y="130953"/>
            <a:ext cx="11704324" cy="214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 anchor="ctr">
            <a:normAutofit/>
          </a:bodyPr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38" y="2275838"/>
            <a:ext cx="11704324" cy="747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normAutofit/>
          </a:bodyPr>
          <a:lstStyle/>
          <a:p>
            <a:pPr lvl="0">
              <a:defRPr sz="1800"/>
            </a:pPr>
            <a:r>
              <a:rPr sz="4400" dirty="0"/>
              <a:t>Body Level One</a:t>
            </a:r>
          </a:p>
          <a:p>
            <a:pPr lvl="1">
              <a:defRPr sz="1800"/>
            </a:pPr>
            <a:r>
              <a:rPr sz="4400" dirty="0"/>
              <a:t>Body Level Two</a:t>
            </a:r>
          </a:p>
          <a:p>
            <a:pPr lvl="2">
              <a:defRPr sz="1800"/>
            </a:pPr>
            <a:r>
              <a:rPr sz="4400" dirty="0"/>
              <a:t>Body Level Three</a:t>
            </a:r>
          </a:p>
          <a:p>
            <a:pPr lvl="3">
              <a:defRPr sz="1800"/>
            </a:pPr>
            <a:r>
              <a:rPr sz="4400" dirty="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" name="Shape 4"/>
          <p:cNvSpPr/>
          <p:nvPr/>
        </p:nvSpPr>
        <p:spPr>
          <a:xfrm>
            <a:off x="18763" y="9215774"/>
            <a:ext cx="5804474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aseline="-5998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 lvl="0">
              <a:defRPr sz="1800" baseline="0"/>
            </a:pPr>
            <a:r>
              <a:rPr sz="2800" baseline="-5998" dirty="0"/>
              <a:t>3</a:t>
            </a:r>
            <a:r>
              <a:rPr lang="en-US" sz="2800" baseline="-5998" dirty="0"/>
              <a:t>3</a:t>
            </a:r>
            <a:r>
              <a:rPr sz="2800" baseline="-5998" dirty="0"/>
              <a:t>nd Conference on Hurricanes and Tropical Meteorology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2005832" y="9114112"/>
            <a:ext cx="348725" cy="371347"/>
          </a:xfrm>
          <a:prstGeom prst="rect">
            <a:avLst/>
          </a:prstGeom>
          <a:ln w="12700">
            <a:miter lim="400000"/>
          </a:ln>
        </p:spPr>
        <p:txBody>
          <a:bodyPr wrap="none" lIns="65022" tIns="65022" rIns="65022" bIns="65022" anchor="ctr">
            <a:spAutoFit/>
          </a:bodyPr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/>
  <p:txStyles>
    <p:titleStyle>
      <a:lvl1pPr algn="ctr" defTabSz="650240">
        <a:defRPr sz="6200">
          <a:latin typeface="Calibri"/>
          <a:ea typeface="Calibri"/>
          <a:cs typeface="Calibri"/>
          <a:sym typeface="Calibri"/>
        </a:defRPr>
      </a:lvl1pPr>
      <a:lvl2pPr algn="ctr" defTabSz="650240">
        <a:defRPr sz="6200">
          <a:latin typeface="Calibri"/>
          <a:ea typeface="Calibri"/>
          <a:cs typeface="Calibri"/>
          <a:sym typeface="Calibri"/>
        </a:defRPr>
      </a:lvl2pPr>
      <a:lvl3pPr algn="ctr" defTabSz="650240">
        <a:defRPr sz="6200">
          <a:latin typeface="Calibri"/>
          <a:ea typeface="Calibri"/>
          <a:cs typeface="Calibri"/>
          <a:sym typeface="Calibri"/>
        </a:defRPr>
      </a:lvl3pPr>
      <a:lvl4pPr algn="ctr" defTabSz="650240">
        <a:defRPr sz="6200">
          <a:latin typeface="Calibri"/>
          <a:ea typeface="Calibri"/>
          <a:cs typeface="Calibri"/>
          <a:sym typeface="Calibri"/>
        </a:defRPr>
      </a:lvl4pPr>
      <a:lvl5pPr algn="ctr" defTabSz="650240">
        <a:defRPr sz="6200">
          <a:latin typeface="Calibri"/>
          <a:ea typeface="Calibri"/>
          <a:cs typeface="Calibri"/>
          <a:sym typeface="Calibri"/>
        </a:defRPr>
      </a:lvl5pPr>
      <a:lvl6pPr algn="ctr" defTabSz="650240">
        <a:defRPr sz="6200">
          <a:latin typeface="Calibri"/>
          <a:ea typeface="Calibri"/>
          <a:cs typeface="Calibri"/>
          <a:sym typeface="Calibri"/>
        </a:defRPr>
      </a:lvl6pPr>
      <a:lvl7pPr algn="ctr" defTabSz="650240">
        <a:defRPr sz="6200">
          <a:latin typeface="Calibri"/>
          <a:ea typeface="Calibri"/>
          <a:cs typeface="Calibri"/>
          <a:sym typeface="Calibri"/>
        </a:defRPr>
      </a:lvl7pPr>
      <a:lvl8pPr algn="ctr" defTabSz="650240">
        <a:defRPr sz="6200">
          <a:latin typeface="Calibri"/>
          <a:ea typeface="Calibri"/>
          <a:cs typeface="Calibri"/>
          <a:sym typeface="Calibri"/>
        </a:defRPr>
      </a:lvl8pPr>
      <a:lvl9pPr algn="ctr" defTabSz="650240">
        <a:defRPr sz="6200">
          <a:latin typeface="Calibri"/>
          <a:ea typeface="Calibri"/>
          <a:cs typeface="Calibri"/>
          <a:sym typeface="Calibri"/>
        </a:defRPr>
      </a:lvl9pPr>
    </p:titleStyle>
    <p:bodyStyle>
      <a:lvl1pPr marL="471487" indent="-471487" defTabSz="650240">
        <a:spcBef>
          <a:spcPts val="10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1pPr>
      <a:lvl2pPr marL="906234" indent="-449034" defTabSz="650240">
        <a:spcBef>
          <a:spcPts val="1000"/>
        </a:spcBef>
        <a:buSzPct val="100000"/>
        <a:buFont typeface="Arial"/>
        <a:buChar char="–"/>
        <a:defRPr sz="4400">
          <a:latin typeface="Calibri"/>
          <a:ea typeface="Calibri"/>
          <a:cs typeface="Calibri"/>
          <a:sym typeface="Calibri"/>
        </a:defRPr>
      </a:lvl2pPr>
      <a:lvl3pPr marL="1333500" indent="-419100" defTabSz="650240">
        <a:spcBef>
          <a:spcPts val="10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3pPr>
      <a:lvl4pPr marL="1874520" indent="-502919" defTabSz="650240">
        <a:spcBef>
          <a:spcPts val="1000"/>
        </a:spcBef>
        <a:buSzPct val="100000"/>
        <a:buFont typeface="Arial"/>
        <a:buChar char="–"/>
        <a:defRPr sz="4400">
          <a:latin typeface="Calibri"/>
          <a:ea typeface="Calibri"/>
          <a:cs typeface="Calibri"/>
          <a:sym typeface="Calibri"/>
        </a:defRPr>
      </a:lvl4pPr>
      <a:lvl5pPr marL="2331720" indent="-502920" defTabSz="650240">
        <a:spcBef>
          <a:spcPts val="1000"/>
        </a:spcBef>
        <a:buSzPct val="100000"/>
        <a:buFont typeface="Arial"/>
        <a:buChar char="»"/>
        <a:defRPr sz="4400">
          <a:latin typeface="Calibri"/>
          <a:ea typeface="Calibri"/>
          <a:cs typeface="Calibri"/>
          <a:sym typeface="Calibri"/>
        </a:defRPr>
      </a:lvl5pPr>
      <a:lvl6pPr marL="2366010" indent="-461010" defTabSz="650240">
        <a:spcBef>
          <a:spcPts val="10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6pPr>
      <a:lvl7pPr marL="2747010" indent="-461010" defTabSz="650240">
        <a:spcBef>
          <a:spcPts val="10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7pPr>
      <a:lvl8pPr marL="3128010" indent="-461010" defTabSz="650240">
        <a:spcBef>
          <a:spcPts val="10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8pPr>
      <a:lvl9pPr marL="3509009" indent="-461009" defTabSz="650240">
        <a:spcBef>
          <a:spcPts val="10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9pPr>
    </p:bodyStyle>
    <p:otherStyle>
      <a:lvl1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8" Type="http://schemas.openxmlformats.org/officeDocument/2006/relationships/image" Target="../media/image17.jpg"/><Relationship Id="rId9" Type="http://schemas.openxmlformats.org/officeDocument/2006/relationships/image" Target="../media/image18.jpg"/><Relationship Id="rId10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772615" y="2791465"/>
            <a:ext cx="11180169" cy="2887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endParaRPr sz="1600" b="1" dirty="0"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endParaRPr sz="1600" b="1" dirty="0"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endParaRPr sz="1600" dirty="0">
              <a:solidFill>
                <a:srgbClr val="617435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Bachir Annane</a:t>
            </a:r>
            <a:r>
              <a:rPr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Mark Leidner</a:t>
            </a:r>
            <a:r>
              <a:rPr lang="en-US"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4 ,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Brian McNoldy</a:t>
            </a:r>
            <a:r>
              <a:rPr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Robert Atlas</a:t>
            </a:r>
            <a:r>
              <a:rPr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,Sharanya Majumdar</a:t>
            </a:r>
            <a:r>
              <a:rPr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Ross Hoffman</a:t>
            </a:r>
            <a:r>
              <a:rPr lang="en-US"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lang="en-US" sz="19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endParaRPr sz="19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Univ. of Miami/CIMAS and NOAA/AOML/HRD, Miami, FL</a:t>
            </a: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Univ. of Miami/RSMAS, Miami, FL</a:t>
            </a: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NOAA/AOML, Miami, FL</a:t>
            </a: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1900" b="1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AER</a:t>
            </a:r>
            <a:r>
              <a:rPr lang="en-US"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Lexington, MA</a:t>
            </a:r>
            <a:endParaRPr sz="19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5173" y="7340218"/>
            <a:ext cx="1867926" cy="1872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13632" y="7560877"/>
            <a:ext cx="3180499" cy="1433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70901" y="7448982"/>
            <a:ext cx="1581883" cy="1545878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/>
        </p:nvSpPr>
        <p:spPr>
          <a:xfrm>
            <a:off x="434699" y="901371"/>
            <a:ext cx="1234472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defRPr sz="36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>
              <a:defRPr sz="1800">
                <a:solidFill>
                  <a:srgbClr val="000000"/>
                </a:solidFill>
              </a:defRPr>
            </a:pPr>
            <a:r>
              <a:rPr sz="3300" dirty="0">
                <a:solidFill>
                  <a:srgbClr val="FFFFFF"/>
                </a:solidFill>
              </a:rPr>
              <a:t>Impact of CYGNSS Data on </a:t>
            </a:r>
            <a:r>
              <a:rPr lang="en-US" sz="3300" dirty="0">
                <a:solidFill>
                  <a:srgbClr val="FFFFFF"/>
                </a:solidFill>
              </a:rPr>
              <a:t>Tropical Cyclone </a:t>
            </a:r>
          </a:p>
          <a:p>
            <a:pPr algn="ctr">
              <a:defRPr sz="1800">
                <a:solidFill>
                  <a:srgbClr val="000000"/>
                </a:solidFill>
              </a:defRPr>
            </a:pPr>
            <a:r>
              <a:rPr lang="en-US" sz="3300" dirty="0">
                <a:solidFill>
                  <a:srgbClr val="FFFFFF"/>
                </a:solidFill>
              </a:rPr>
              <a:t>Analysis and Forecasts Using the Operational HWRF </a:t>
            </a:r>
            <a:endParaRPr sz="3300" dirty="0">
              <a:solidFill>
                <a:srgbClr val="FFFFFF"/>
              </a:solidFill>
            </a:endParaRP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6369062" y="9258300"/>
            <a:ext cx="253976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</a:t>
            </a:fld>
            <a:endParaRPr dirty="0">
              <a:solidFill>
                <a:srgbClr val="FFFCF2"/>
              </a:solidFill>
            </a:endParaRPr>
          </a:p>
        </p:txBody>
      </p:sp>
      <p:pic>
        <p:nvPicPr>
          <p:cNvPr id="2" name="Picture 1" descr="A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599" y="7842236"/>
            <a:ext cx="1996440" cy="868680"/>
          </a:xfrm>
          <a:prstGeom prst="rect">
            <a:avLst/>
          </a:prstGeom>
        </p:spPr>
      </p:pic>
    </p:spTree>
  </p:cSld>
  <p:clrMapOvr>
    <a:masterClrMapping/>
  </p:clrMapOvr>
  <p:transition spd="med" advTm="850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33350" y="448233"/>
            <a:ext cx="12738100" cy="177575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HWRF CYGNSS Observing System Experiments (OSEs)</a:t>
            </a:r>
            <a:endParaRPr sz="5400" b="1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10</a:t>
            </a:fld>
            <a:endParaRPr>
              <a:solidFill>
                <a:srgbClr val="FFFCF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50E07B5-5DDB-2B48-9792-39504383F045}"/>
              </a:ext>
            </a:extLst>
          </p:cNvPr>
          <p:cNvSpPr txBox="1">
            <a:spLocks/>
          </p:cNvSpPr>
          <p:nvPr/>
        </p:nvSpPr>
        <p:spPr>
          <a:xfrm>
            <a:off x="894080" y="2607327"/>
            <a:ext cx="11216640" cy="6375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5pPr>
            <a:lvl6pPr marL="2366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marL="2747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marL="3128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marL="3509009" indent="-461009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98450" indent="-2984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Components of an OSE</a:t>
            </a:r>
          </a:p>
          <a:p>
            <a:pPr marL="298450" lvl="1" indent="-2984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Atmospheric forecast model (HWRF operational, “H217”)</a:t>
            </a:r>
          </a:p>
          <a:p>
            <a:pPr marL="298450" lvl="1" indent="-2984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Control experiment: NCEP HWRF operations, H217</a:t>
            </a:r>
          </a:p>
          <a:p>
            <a:pPr marL="298450" lvl="1" indent="-2984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Data assimilation system</a:t>
            </a:r>
          </a:p>
          <a:p>
            <a:pPr marL="915988" lvl="5" indent="-528638" algn="l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3d-Variational/Ensemble </a:t>
            </a:r>
            <a:r>
              <a:rPr lang="en-US" sz="1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Kalman</a:t>
            </a: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Filter data assimilation system in the </a:t>
            </a:r>
            <a:r>
              <a:rPr lang="en-US" sz="1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Gridpoint</a:t>
            </a: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Statistical Interpolation framework</a:t>
            </a:r>
          </a:p>
          <a:p>
            <a:pPr marL="298450" lvl="1" indent="-2984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Experiments using different treatments of CYGNSS data</a:t>
            </a:r>
          </a:p>
          <a:p>
            <a:pPr marL="915988" lvl="5" indent="-476250" algn="l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in HWRF operational configuration</a:t>
            </a:r>
          </a:p>
          <a:p>
            <a:pPr marL="915988" lvl="5" indent="-476250" algn="l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VAM CYGNSS wind vectors in HWRF operational configuration</a:t>
            </a:r>
          </a:p>
          <a:p>
            <a:pPr marL="298450" lvl="1" indent="-298450" algn="l">
              <a:buFont typeface="Arial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Experiments using different configurations</a:t>
            </a:r>
          </a:p>
          <a:p>
            <a:pPr marL="915988" lvl="5" indent="-334963" algn="l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vortex correction (relocation and initialization)</a:t>
            </a:r>
          </a:p>
          <a:p>
            <a:pPr marL="915988" lvl="5" indent="-334963" algn="l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assimilation within 150 km of TC center</a:t>
            </a:r>
          </a:p>
          <a:p>
            <a:pPr marL="915988" lvl="5" indent="-334963" algn="l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Assimilation on different nests</a:t>
            </a:r>
          </a:p>
          <a:p>
            <a:pPr marL="298450" lvl="1" indent="-2984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Compare Experiment treatments to Control to assess impact</a:t>
            </a:r>
          </a:p>
          <a:p>
            <a:pPr marL="915988" lvl="5" indent="-476250" algn="l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Hurricane metrics (minimum sea-level pressure, maximum wind, track error, IKE)</a:t>
            </a:r>
          </a:p>
        </p:txBody>
      </p:sp>
    </p:spTree>
    <p:extLst>
      <p:ext uri="{BB962C8B-B14F-4D97-AF65-F5344CB8AC3E}">
        <p14:creationId xmlns:p14="http://schemas.microsoft.com/office/powerpoint/2010/main" val="190909295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016000" y="0"/>
            <a:ext cx="10972800" cy="1022897"/>
          </a:xfrm>
          <a:prstGeom prst="rect">
            <a:avLst/>
          </a:prstGeom>
        </p:spPr>
        <p:txBody>
          <a:bodyPr>
            <a:normAutofit/>
          </a:bodyPr>
          <a:lstStyle>
            <a:lvl1pPr defTabSz="496570">
              <a:defRPr sz="6630">
                <a:effectLst>
                  <a:outerShdw blurRad="21590" dist="43180" dir="13500000" rotWithShape="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400" dirty="0">
                <a:solidFill>
                  <a:srgbClr val="FFFFFF"/>
                </a:solidFill>
                <a:effectLst>
                  <a:outerShdw blurRad="21590" dist="43180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OSE Framework Details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356737" y="1203969"/>
            <a:ext cx="12290232" cy="829756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 defTabSz="533195">
              <a:lnSpc>
                <a:spcPct val="9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 b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Global</a:t>
            </a:r>
            <a:r>
              <a:rPr sz="2400" b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Runs</a:t>
            </a:r>
          </a:p>
          <a:p>
            <a:pPr lvl="0" algn="l" defTabSz="533195">
              <a:lnSpc>
                <a:spcPct val="9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 - </a:t>
            </a:r>
            <a:r>
              <a:rPr lang="en-US" sz="2400" i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GFS</a:t>
            </a: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: low-resolution - </a:t>
            </a:r>
            <a:r>
              <a:rPr sz="2400" i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WRF-ARW</a:t>
            </a: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: high-resolution 27km regional domain with 9/3/1 km storm-following nests (v3.2.1)</a:t>
            </a:r>
            <a:endParaRPr lang="en-US" sz="24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endParaRPr sz="24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Data Assimilation Scheme</a:t>
            </a: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  - </a:t>
            </a:r>
            <a:r>
              <a:rPr sz="2400" i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GSI</a:t>
            </a: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: Gridpoint Statistical Interpolation. a standard 3D variational assimilation scheme (v3.3). </a:t>
            </a: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Analyses performed at </a:t>
            </a:r>
            <a:r>
              <a:rPr lang="en-US"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2 and 6 </a:t>
            </a: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km resolution.</a:t>
            </a:r>
          </a:p>
          <a:p>
            <a:pPr lvl="0" algn="l" defTabSz="533195">
              <a:lnSpc>
                <a:spcPct val="90000"/>
              </a:lnSpc>
              <a:spcBef>
                <a:spcPts val="800"/>
              </a:spcBef>
              <a:buSzPct val="100000"/>
              <a:defRPr sz="1800">
                <a:solidFill>
                  <a:srgbClr val="000000"/>
                </a:solidFill>
                <a:effectLst/>
              </a:defRPr>
            </a:pPr>
            <a:endParaRPr sz="24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400" b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Forecast Model</a:t>
            </a: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  - </a:t>
            </a:r>
            <a:r>
              <a:rPr sz="2400" i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HWRF</a:t>
            </a: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: the 201</a:t>
            </a:r>
            <a:r>
              <a:rPr lang="en-US"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7</a:t>
            </a: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operational </a:t>
            </a: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Hurricane-WRF model (v3.</a:t>
            </a:r>
            <a:r>
              <a:rPr lang="en-US"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6</a:t>
            </a: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). </a:t>
            </a:r>
            <a:endParaRPr lang="en-US" sz="24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Parent domain has ~</a:t>
            </a:r>
            <a:r>
              <a:rPr lang="en-US"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18</a:t>
            </a: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km resolution, </a:t>
            </a:r>
            <a:endParaRPr lang="en-US" sz="24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single storm-following nest</a:t>
            </a:r>
            <a:r>
              <a:rPr lang="en-US"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s</a:t>
            </a: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has ~</a:t>
            </a:r>
            <a:r>
              <a:rPr lang="en-US"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2</a:t>
            </a: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km </a:t>
            </a:r>
            <a:endParaRPr lang="en-US" sz="24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4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resolution.</a:t>
            </a:r>
            <a:endParaRPr lang="en-US" sz="24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endParaRPr lang="en-US" sz="24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endParaRPr sz="24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buSzPct val="100000"/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400" i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DA and model cycling performed every </a:t>
            </a:r>
            <a:r>
              <a:rPr lang="en-US" sz="2400" i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6 </a:t>
            </a:r>
            <a:r>
              <a:rPr sz="2400" i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hours, each run producing a 5-day forecast.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xfrm>
            <a:off x="6369062" y="9258300"/>
            <a:ext cx="253976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11</a:t>
            </a:fld>
            <a:endParaRPr>
              <a:solidFill>
                <a:srgbClr val="FFFCF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04CE28-5DB5-5C41-8009-995A84EE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414" y="4038980"/>
            <a:ext cx="3853111" cy="346082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33350" y="448233"/>
            <a:ext cx="12738100" cy="177575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OSE experiments</a:t>
            </a:r>
            <a:endParaRPr sz="5400" b="1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12</a:t>
            </a:fld>
            <a:endParaRPr>
              <a:solidFill>
                <a:srgbClr val="FFFCF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50E07B5-5DDB-2B48-9792-39504383F045}"/>
              </a:ext>
            </a:extLst>
          </p:cNvPr>
          <p:cNvSpPr txBox="1">
            <a:spLocks/>
          </p:cNvSpPr>
          <p:nvPr/>
        </p:nvSpPr>
        <p:spPr>
          <a:xfrm>
            <a:off x="894080" y="2607327"/>
            <a:ext cx="11216640" cy="6375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5pPr>
            <a:lvl6pPr marL="2366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marL="2747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marL="3128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marL="3509009" indent="-461009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endParaRPr lang="en-US" sz="2400" b="1" dirty="0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98450" indent="-29845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Explore impact of low CYGNSS winds speeds (&lt; 13 m/s)</a:t>
            </a:r>
          </a:p>
          <a:p>
            <a:pPr marL="915988" indent="-300038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Smallest retrieval error and least noisy</a:t>
            </a:r>
          </a:p>
          <a:p>
            <a:pPr marL="298450" indent="-29845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98450" indent="-29845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Irma – investigate cyclogenesis impacts</a:t>
            </a:r>
          </a:p>
          <a:p>
            <a:pPr marL="915988" indent="-3175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CYGNSS v2.0 FDS wind speeds</a:t>
            </a:r>
          </a:p>
          <a:p>
            <a:pPr marL="915988" indent="-3175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8, 6-hourly DA cycles: 12 UTC Aug 28 – 06 UTC Aug 30</a:t>
            </a:r>
          </a:p>
          <a:p>
            <a:pPr marL="298450" indent="-298450" algn="l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98450" indent="-29845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Katia, Harvey, Maria – explore early lifecycles</a:t>
            </a:r>
          </a:p>
          <a:p>
            <a:pPr marL="915988" indent="-3175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CYGNSS v2.0 YSLF wind speeds</a:t>
            </a:r>
          </a:p>
          <a:p>
            <a:pPr marL="915988" indent="-3175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Katia: </a:t>
            </a:r>
          </a:p>
          <a:p>
            <a:pPr marL="915988" indent="-3175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Harvey:</a:t>
            </a:r>
          </a:p>
          <a:p>
            <a:pPr marL="915988" indent="-3175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Maria:</a:t>
            </a:r>
          </a:p>
          <a:p>
            <a:pPr marL="298450" indent="-298450" algn="l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742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016000" y="800846"/>
            <a:ext cx="10972800" cy="76200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CYGNSS Quality Control 00 UTC Aug 30</a:t>
            </a:r>
            <a:b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en-US" sz="3300" i="1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TBD: fix both plots!</a:t>
            </a:r>
            <a:endParaRPr sz="3300" i="1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13</a:t>
            </a:fld>
            <a:endParaRPr>
              <a:solidFill>
                <a:srgbClr val="FFFCF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6AF8BC-1643-D34D-AE05-2DBF67DAA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741" y="2037022"/>
            <a:ext cx="7950201" cy="5962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D5A0D7-7A0E-A14C-BF8C-1A6031868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765" y="2025817"/>
            <a:ext cx="7965141" cy="597385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016000" y="800846"/>
            <a:ext cx="10972800" cy="76200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CYGNSS Quality Control 06 UTC Aug 30</a:t>
            </a:r>
            <a:b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en-US" sz="3300" i="1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TBD: fix both plots!</a:t>
            </a:r>
            <a:endParaRPr sz="3300" i="1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14</a:t>
            </a:fld>
            <a:endParaRPr>
              <a:solidFill>
                <a:srgbClr val="FFFCF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6AF8BC-1643-D34D-AE05-2DBF67DAA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741" y="2037022"/>
            <a:ext cx="7950201" cy="5962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D5A0D7-7A0E-A14C-BF8C-1A6031868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765" y="2025817"/>
            <a:ext cx="7965141" cy="597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2178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016000" y="406400"/>
            <a:ext cx="10972800" cy="76200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OPS &amp; OSE Experiment I.C.</a:t>
            </a:r>
            <a:b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en-US" sz="3300" i="1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TBD: update plots for 0000 UTC Aug 30!</a:t>
            </a:r>
            <a:endParaRPr sz="3300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15</a:t>
            </a:fld>
            <a:endParaRPr>
              <a:solidFill>
                <a:srgbClr val="FFFCF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3C8097-AD4C-0B44-AA4E-EC44B029D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228" y="1784350"/>
            <a:ext cx="1021245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63DA4C-AFEB-184C-96E7-BC8CF902AC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5140"/>
          <a:stretch/>
        </p:blipFill>
        <p:spPr>
          <a:xfrm>
            <a:off x="6674101" y="1784350"/>
            <a:ext cx="76450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1028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016000" y="496045"/>
            <a:ext cx="10972800" cy="76200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OPS &amp; OSE Experiment I.C. w/ CYGNSS </a:t>
            </a:r>
            <a:r>
              <a:rPr lang="en-US" sz="3300" dirty="0" err="1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obs</a:t>
            </a: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/>
            </a:r>
            <a:b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en-US" sz="3300" i="1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TBD: update plots for 0000 UTC Aug 30!</a:t>
            </a:r>
            <a:endParaRPr sz="3300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16</a:t>
            </a:fld>
            <a:endParaRPr>
              <a:solidFill>
                <a:srgbClr val="FFFCF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7498CF-1A93-4D40-BDF0-074DA7B7B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228" y="1784350"/>
            <a:ext cx="1021245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B53041-8863-2046-8B5D-DE8682E5D1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5140"/>
          <a:stretch/>
        </p:blipFill>
        <p:spPr>
          <a:xfrm>
            <a:off x="6674101" y="1784350"/>
            <a:ext cx="7645096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C9C2BF-F4CE-4443-94A0-AC2281BD722E}"/>
              </a:ext>
            </a:extLst>
          </p:cNvPr>
          <p:cNvPicPr>
            <a:picLocks/>
          </p:cNvPicPr>
          <p:nvPr/>
        </p:nvPicPr>
        <p:blipFill rotWithShape="1">
          <a:blip r:embed="rId4">
            <a:clrChange>
              <a:clrFrom>
                <a:srgbClr val="99FFFF"/>
              </a:clrFrom>
              <a:clrTo>
                <a:srgbClr val="99FFFF">
                  <a:alpha val="0"/>
                </a:srgbClr>
              </a:clrTo>
            </a:clrChange>
            <a:alphaModFix/>
          </a:blip>
          <a:srcRect l="24499" t="11742" r="21871" b="16611"/>
          <a:stretch/>
        </p:blipFill>
        <p:spPr>
          <a:xfrm>
            <a:off x="6753971" y="2519366"/>
            <a:ext cx="4941693" cy="50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3221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17</a:t>
            </a:fld>
            <a:endParaRPr>
              <a:solidFill>
                <a:srgbClr val="FFFCF2"/>
              </a:solidFill>
            </a:endParaRPr>
          </a:p>
        </p:txBody>
      </p:sp>
      <p:sp>
        <p:nvSpPr>
          <p:cNvPr id="4" name="Shape 186">
            <a:extLst>
              <a:ext uri="{FF2B5EF4-FFF2-40B4-BE49-F238E27FC236}">
                <a16:creationId xmlns:a16="http://schemas.microsoft.com/office/drawing/2014/main" xmlns="" id="{6FD198AE-31F2-F244-8DF6-1ECCE58A6AB7}"/>
              </a:ext>
            </a:extLst>
          </p:cNvPr>
          <p:cNvSpPr txBox="1">
            <a:spLocks/>
          </p:cNvSpPr>
          <p:nvPr/>
        </p:nvSpPr>
        <p:spPr>
          <a:xfrm>
            <a:off x="1168400" y="558800"/>
            <a:ext cx="1097280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Autofit/>
          </a:bodyPr>
          <a:lstStyle>
            <a:lvl1pPr algn="ctr" defTabSz="584200">
              <a:def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2pPr>
            <a:lvl3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3pPr>
            <a:lvl4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4pPr>
            <a:lvl5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5pPr>
            <a:lvl6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6pPr>
            <a:lvl7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7pPr>
            <a:lvl8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8pPr>
            <a:lvl9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OPS &amp; OSE Analysis increments</a:t>
            </a:r>
          </a:p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(surface vector wind speed; 00 &amp; 06 UTC Aug 30 -- Irma)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83E50E-D05D-3446-88D9-663D2FF5D6B9}"/>
              </a:ext>
            </a:extLst>
          </p:cNvPr>
          <p:cNvSpPr txBox="1"/>
          <p:nvPr/>
        </p:nvSpPr>
        <p:spPr>
          <a:xfrm>
            <a:off x="5890916" y="4166166"/>
            <a:ext cx="1210268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6F6A5A"/>
                </a:solidFill>
                <a:effectLst/>
                <a:uFillTx/>
                <a:latin typeface="Copperplate"/>
                <a:ea typeface="Copperplate"/>
                <a:cs typeface="Copperplate"/>
                <a:sym typeface="Copperplate"/>
              </a:rPr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24127813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18</a:t>
            </a:fld>
            <a:endParaRPr>
              <a:solidFill>
                <a:srgbClr val="FFFCF2"/>
              </a:solidFill>
            </a:endParaRPr>
          </a:p>
        </p:txBody>
      </p:sp>
      <p:sp>
        <p:nvSpPr>
          <p:cNvPr id="4" name="Shape 186">
            <a:extLst>
              <a:ext uri="{FF2B5EF4-FFF2-40B4-BE49-F238E27FC236}">
                <a16:creationId xmlns:a16="http://schemas.microsoft.com/office/drawing/2014/main" xmlns="" id="{6FD198AE-31F2-F244-8DF6-1ECCE58A6AB7}"/>
              </a:ext>
            </a:extLst>
          </p:cNvPr>
          <p:cNvSpPr txBox="1">
            <a:spLocks/>
          </p:cNvSpPr>
          <p:nvPr/>
        </p:nvSpPr>
        <p:spPr>
          <a:xfrm>
            <a:off x="1063832" y="0"/>
            <a:ext cx="10972800" cy="3508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Autofit/>
          </a:bodyPr>
          <a:lstStyle>
            <a:lvl1pPr algn="ctr" defTabSz="584200">
              <a:def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2pPr>
            <a:lvl3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3pPr>
            <a:lvl4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4pPr>
            <a:lvl5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5pPr>
            <a:lvl6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6pPr>
            <a:lvl7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7pPr>
            <a:lvl8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8pPr>
            <a:lvl9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When did Irma form in HWRF?</a:t>
            </a:r>
          </a:p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(did genesis occur at 00, 06, and/or 12 UTC  Aug 30?)</a:t>
            </a:r>
          </a:p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(NHC Irma storm report says genesis at 0000 Aug 30)</a:t>
            </a:r>
          </a:p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endParaRPr lang="en-US" sz="2400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endParaRPr lang="en-US" sz="2400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From forecast starting </a:t>
            </a: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1800 Aug 29 </a:t>
            </a: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--&gt; look at 6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hr</a:t>
            </a: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fcst</a:t>
            </a: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; closed wave? </a:t>
            </a:r>
          </a:p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From forecast starting 0000 Aug 30 --&gt; look at 6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hr</a:t>
            </a: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fcst</a:t>
            </a: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; closed wave? </a:t>
            </a:r>
          </a:p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From forecast starting 0600 Aug 30 --&gt; look at 6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hr</a:t>
            </a: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fcst</a:t>
            </a: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; closed wave? </a:t>
            </a:r>
            <a:endParaRPr lang="en-US" sz="2400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83E50E-D05D-3446-88D9-663D2FF5D6B9}"/>
              </a:ext>
            </a:extLst>
          </p:cNvPr>
          <p:cNvSpPr txBox="1"/>
          <p:nvPr/>
        </p:nvSpPr>
        <p:spPr>
          <a:xfrm>
            <a:off x="5890916" y="4166166"/>
            <a:ext cx="1210268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6F6A5A"/>
                </a:solidFill>
                <a:effectLst/>
                <a:uFillTx/>
                <a:latin typeface="Copperplate"/>
                <a:ea typeface="Copperplate"/>
                <a:cs typeface="Copperplate"/>
                <a:sym typeface="Copperplate"/>
              </a:rPr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296626850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19</a:t>
            </a:fld>
            <a:endParaRPr>
              <a:solidFill>
                <a:srgbClr val="FFFCF2"/>
              </a:solidFill>
            </a:endParaRPr>
          </a:p>
        </p:txBody>
      </p:sp>
      <p:sp>
        <p:nvSpPr>
          <p:cNvPr id="4" name="Shape 186">
            <a:extLst>
              <a:ext uri="{FF2B5EF4-FFF2-40B4-BE49-F238E27FC236}">
                <a16:creationId xmlns:a16="http://schemas.microsoft.com/office/drawing/2014/main" xmlns="" id="{6FD198AE-31F2-F244-8DF6-1ECCE58A6AB7}"/>
              </a:ext>
            </a:extLst>
          </p:cNvPr>
          <p:cNvSpPr txBox="1">
            <a:spLocks/>
          </p:cNvSpPr>
          <p:nvPr/>
        </p:nvSpPr>
        <p:spPr>
          <a:xfrm>
            <a:off x="1168400" y="558800"/>
            <a:ext cx="1097280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Autofit/>
          </a:bodyPr>
          <a:lstStyle>
            <a:lvl1pPr algn="ctr" defTabSz="584200">
              <a:def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2pPr>
            <a:lvl3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3pPr>
            <a:lvl4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4pPr>
            <a:lvl5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5pPr>
            <a:lvl6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6pPr>
            <a:lvl7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7pPr>
            <a:lvl8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8pPr>
            <a:lvl9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i="1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(o-b) </a:t>
            </a: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&amp; </a:t>
            </a:r>
            <a:r>
              <a:rPr lang="en-US" sz="3300" i="1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(o-a) </a:t>
            </a: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statistics table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83E50E-D05D-3446-88D9-663D2FF5D6B9}"/>
              </a:ext>
            </a:extLst>
          </p:cNvPr>
          <p:cNvSpPr txBox="1"/>
          <p:nvPr/>
        </p:nvSpPr>
        <p:spPr>
          <a:xfrm>
            <a:off x="5890916" y="4166166"/>
            <a:ext cx="1210268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6F6A5A"/>
                </a:solidFill>
                <a:effectLst/>
                <a:uFillTx/>
                <a:latin typeface="Copperplate"/>
                <a:ea typeface="Copperplate"/>
                <a:cs typeface="Copperplate"/>
                <a:sym typeface="Copperplate"/>
              </a:rPr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202982709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1016000" y="0"/>
            <a:ext cx="10972800" cy="1052798"/>
          </a:xfrm>
          <a:prstGeom prst="rect">
            <a:avLst/>
          </a:prstGeom>
        </p:spPr>
        <p:txBody>
          <a:bodyPr>
            <a:normAutofit/>
          </a:bodyPr>
          <a:lstStyle>
            <a:lvl1pPr defTabSz="414780">
              <a:defRPr sz="5500">
                <a:effectLst>
                  <a:outerShdw blurRad="12700" dist="36068" dir="13500000" rotWithShape="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en-US" sz="5400" dirty="0">
                <a:solidFill>
                  <a:srgbClr val="FFFCF2"/>
                </a:solidFill>
                <a:effectLst>
                  <a:outerShdw blurRad="12700" dist="36068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Overview</a:t>
            </a:r>
            <a:endParaRPr sz="5400" dirty="0">
              <a:solidFill>
                <a:srgbClr val="FFFCF2"/>
              </a:solidFill>
              <a:effectLst>
                <a:outerShdw blurRad="12700" dist="36068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xfrm>
            <a:off x="6369062" y="9258300"/>
            <a:ext cx="253976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2</a:t>
            </a:fld>
            <a:endParaRPr>
              <a:solidFill>
                <a:srgbClr val="FFFCF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863BB7B-D591-F647-A990-4EC292694A77}"/>
              </a:ext>
            </a:extLst>
          </p:cNvPr>
          <p:cNvSpPr txBox="1">
            <a:spLocks/>
          </p:cNvSpPr>
          <p:nvPr/>
        </p:nvSpPr>
        <p:spPr>
          <a:xfrm>
            <a:off x="650238" y="2275838"/>
            <a:ext cx="11704324" cy="747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5pPr>
            <a:lvl6pPr marL="2366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marL="2747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marL="3128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marL="3509009" indent="-461009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What is CYGNSS?   [2]</a:t>
            </a:r>
          </a:p>
          <a:p>
            <a:pPr algn="l">
              <a:lnSpc>
                <a:spcPct val="150000"/>
              </a:lnSpc>
            </a:pPr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Review of CYGNSS OSSE results     [4]</a:t>
            </a:r>
          </a:p>
          <a:p>
            <a:pPr algn="l">
              <a:lnSpc>
                <a:spcPct val="150000"/>
              </a:lnSpc>
            </a:pPr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CYGNSS post-launch status    [1]</a:t>
            </a:r>
          </a:p>
          <a:p>
            <a:pPr algn="l">
              <a:lnSpc>
                <a:spcPct val="150000"/>
              </a:lnSpc>
            </a:pPr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Preliminary OSE results/HWRF   [12]</a:t>
            </a:r>
          </a:p>
        </p:txBody>
      </p:sp>
    </p:spTree>
    <p:extLst>
      <p:ext uri="{BB962C8B-B14F-4D97-AF65-F5344CB8AC3E}">
        <p14:creationId xmlns:p14="http://schemas.microsoft.com/office/powerpoint/2010/main" val="245519950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016000" y="406400"/>
            <a:ext cx="10972800" cy="76200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 smtClean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CYGNSS COVERAGE 08/23 06Z</a:t>
            </a:r>
            <a:br>
              <a:rPr lang="en-US" sz="3300" dirty="0" smtClean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en-US" sz="3300" dirty="0" smtClean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Harvey</a:t>
            </a:r>
            <a:endParaRPr sz="3300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20</a:t>
            </a:fld>
            <a:endParaRPr>
              <a:solidFill>
                <a:srgbClr val="FFFCF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6" y="2798964"/>
            <a:ext cx="5609206" cy="56092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42" y="2798965"/>
            <a:ext cx="5609206" cy="560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0098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016000" y="406400"/>
            <a:ext cx="10972800" cy="76200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 smtClean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/>
            </a:r>
            <a:br>
              <a:rPr lang="en-US" sz="3300" dirty="0" smtClean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en-US" sz="3300" dirty="0" smtClean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Harvey</a:t>
            </a:r>
            <a:br>
              <a:rPr lang="en-US" sz="3300" dirty="0" smtClean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en-US" sz="3300" dirty="0" smtClean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Intensity errors (4 cycles) 08/23</a:t>
            </a:r>
            <a:endParaRPr sz="3300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21</a:t>
            </a:fld>
            <a:endParaRPr>
              <a:solidFill>
                <a:srgbClr val="FFFCF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2195460"/>
            <a:ext cx="6024905" cy="3347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76" y="5813670"/>
            <a:ext cx="5712460" cy="317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2424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016000" y="406400"/>
            <a:ext cx="10972800" cy="76200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 smtClean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Harvey </a:t>
            </a:r>
            <a:br>
              <a:rPr lang="en-US" sz="3300" dirty="0" smtClean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en-US" sz="3300" dirty="0" smtClean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Intensity/track errors 08/24</a:t>
            </a:r>
            <a:endParaRPr sz="3300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22</a:t>
            </a:fld>
            <a:endParaRPr>
              <a:solidFill>
                <a:srgbClr val="FFFCF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1536904"/>
            <a:ext cx="6024904" cy="3347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25" y="1536904"/>
            <a:ext cx="6024906" cy="3347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6" y="5103229"/>
            <a:ext cx="4025392" cy="40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6373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700" dirty="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</a:rPr>
              <a:t>SUMMARY</a:t>
            </a:r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23</a:t>
            </a:fld>
            <a:endParaRPr>
              <a:solidFill>
                <a:srgbClr val="FFFCF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0232EE-F3A1-6445-BA54-6CFFFF3B61EA}"/>
              </a:ext>
            </a:extLst>
          </p:cNvPr>
          <p:cNvSpPr txBox="1"/>
          <p:nvPr/>
        </p:nvSpPr>
        <p:spPr>
          <a:xfrm>
            <a:off x="598791" y="2443608"/>
            <a:ext cx="11951797" cy="573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Copperplate"/>
              </a:rPr>
              <a:t>Preliminary OSEs with low CYGNSS wind speeds</a:t>
            </a:r>
          </a:p>
          <a:p>
            <a:pPr marL="1092200" lvl="6" indent="-457200" algn="l" rtl="0" latinLnBrk="1" hangingPunct="0"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Strict CYGNSS observation quality filtering</a:t>
            </a:r>
          </a:p>
          <a:p>
            <a:pPr marL="1092200" lvl="6" indent="-457200" algn="l" rtl="0" latinLnBrk="1" hangingPunct="0">
              <a:buFont typeface="Courier New" panose="02070309020205020404" pitchFamily="49" charset="0"/>
              <a:buChar char="o"/>
            </a:pPr>
            <a:r>
              <a:rPr kumimoji="0" lang="en-US" sz="2800" b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opperplate"/>
              </a:rPr>
              <a:t>CYGNSS wind speeds 0-10 m/s</a:t>
            </a:r>
          </a:p>
          <a:p>
            <a:pPr marL="1092200" lvl="8" indent="-457200" algn="l" rtl="0" latinLnBrk="1" hangingPunct="0"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impact is seen on track or intensity errors</a:t>
            </a:r>
            <a:endParaRPr kumimoji="0" lang="en-US" sz="28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opperplate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b="1" dirty="0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Reprocessed CYGNSS data (v2.1) will address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many of the current noise issues.</a:t>
            </a:r>
            <a:endParaRPr kumimoji="0" lang="en-US" sz="32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Black" panose="020B0604020202020204" pitchFamily="34" charset="0"/>
              <a:cs typeface="Arial Black" panose="020B0604020202020204" pitchFamily="34" charset="0"/>
              <a:sym typeface="Copperplate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b="1" dirty="0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Copperplate"/>
              </a:rPr>
              <a:t>OSSE results based on the full range of wind speeds (0-50 m/s) 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400" dirty="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Future work</a:t>
            </a:r>
          </a:p>
        </p:txBody>
      </p:sp>
      <p:sp>
        <p:nvSpPr>
          <p:cNvPr id="209" name="Shape 209"/>
          <p:cNvSpPr>
            <a:spLocks noGrp="1"/>
          </p:cNvSpPr>
          <p:nvPr>
            <p:ph type="body" idx="1"/>
          </p:nvPr>
        </p:nvSpPr>
        <p:spPr>
          <a:xfrm>
            <a:off x="599439" y="3039527"/>
            <a:ext cx="10972801" cy="406993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87416" lvl="0" indent="-387416" algn="just" defTabSz="537463">
              <a:buSzPct val="100000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lang="en-US" sz="3200" dirty="0">
                <a:solidFill>
                  <a:srgbClr val="FFFFFF"/>
                </a:solidFill>
                <a:effectLst>
                  <a:outerShdw blurRad="23368" dist="23368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A</a:t>
            </a:r>
            <a:r>
              <a:rPr sz="3200" dirty="0">
                <a:solidFill>
                  <a:srgbClr val="FFFCF2"/>
                </a:solidFill>
                <a:effectLst>
                  <a:outerShdw blurRad="23368" dist="23368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ssimilate CYGNSS observations in the hybrid GSI system </a:t>
            </a:r>
            <a:r>
              <a:rPr lang="en-US" sz="3200" dirty="0">
                <a:solidFill>
                  <a:srgbClr val="FFFCF2"/>
                </a:solidFill>
                <a:effectLst>
                  <a:outerShdw blurRad="23368" dist="23368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to investigate the impact of ensemble covariances on distributing the wind speed information to unobserved variable</a:t>
            </a:r>
          </a:p>
          <a:p>
            <a:pPr marL="387416" lvl="0" indent="-387416" algn="just" defTabSz="537463">
              <a:buSzPct val="100000"/>
              <a:buChar char="•"/>
              <a:defRPr sz="1800">
                <a:solidFill>
                  <a:srgbClr val="000000"/>
                </a:solidFill>
                <a:effectLst/>
              </a:defRPr>
            </a:pPr>
            <a:endParaRPr lang="en-US" sz="3200" dirty="0">
              <a:solidFill>
                <a:srgbClr val="FFFCF2"/>
              </a:solidFill>
              <a:effectLst>
                <a:outerShdw blurRad="23368" dist="23368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  <a:p>
            <a:pPr marL="387416" indent="-387416" algn="just" defTabSz="537463">
              <a:buSzPct val="100000"/>
              <a:buFontTx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lang="en-US" sz="3200" dirty="0">
                <a:solidFill>
                  <a:srgbClr val="FFFFFF"/>
                </a:solidFill>
                <a:effectLst>
                  <a:outerShdw blurRad="23368" dist="23368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Optimize the VAM (use high resolution HWRF as a background, with adjusted weights) </a:t>
            </a:r>
          </a:p>
          <a:p>
            <a:pPr marL="387416" lvl="0" indent="-387416" algn="just" defTabSz="537463">
              <a:buSzPct val="100000"/>
              <a:buChar char="•"/>
              <a:defRPr sz="1800">
                <a:solidFill>
                  <a:srgbClr val="000000"/>
                </a:solidFill>
                <a:effectLst/>
              </a:defRPr>
            </a:pPr>
            <a:endParaRPr lang="en-US" sz="3200" dirty="0">
              <a:solidFill>
                <a:srgbClr val="FFFFFF"/>
              </a:solidFill>
              <a:effectLst>
                <a:outerShdw blurRad="23368" dist="23368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  <a:p>
            <a:pPr marL="387416" lvl="0" indent="-387416" algn="just" defTabSz="537463">
              <a:buSzPct val="100000"/>
              <a:buChar char="•"/>
              <a:defRPr sz="1800">
                <a:solidFill>
                  <a:srgbClr val="000000"/>
                </a:solidFill>
                <a:effectLst/>
              </a:defRPr>
            </a:pPr>
            <a:endParaRPr sz="3200" dirty="0">
              <a:solidFill>
                <a:srgbClr val="FFFCF2"/>
              </a:solidFill>
              <a:effectLst>
                <a:outerShdw blurRad="23368" dist="23368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210" name="Shape 2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24</a:t>
            </a:fld>
            <a:endParaRPr>
              <a:solidFill>
                <a:srgbClr val="FFFCF2"/>
              </a:solidFill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967132" y="4017512"/>
            <a:ext cx="10972800" cy="141247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600" b="1" dirty="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QUESTIONS?</a:t>
            </a:r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25</a:t>
            </a:fld>
            <a:endParaRPr>
              <a:solidFill>
                <a:srgbClr val="FFFCF2"/>
              </a:solidFill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1016000" y="35858"/>
            <a:ext cx="10972800" cy="1052798"/>
          </a:xfrm>
          <a:prstGeom prst="rect">
            <a:avLst/>
          </a:prstGeom>
        </p:spPr>
        <p:txBody>
          <a:bodyPr>
            <a:normAutofit/>
          </a:bodyPr>
          <a:lstStyle>
            <a:lvl1pPr defTabSz="414780">
              <a:defRPr sz="5500">
                <a:effectLst>
                  <a:outerShdw blurRad="12700" dist="36068" dir="13500000" rotWithShape="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400" dirty="0">
                <a:solidFill>
                  <a:srgbClr val="FFFCF2"/>
                </a:solidFill>
                <a:effectLst>
                  <a:outerShdw blurRad="12700" dist="36068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What is CYGNSS</a:t>
            </a:r>
            <a:r>
              <a:rPr lang="en-US" sz="5400" dirty="0">
                <a:solidFill>
                  <a:srgbClr val="FFFCF2"/>
                </a:solidFill>
                <a:effectLst>
                  <a:outerShdw blurRad="12700" dist="36068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?</a:t>
            </a:r>
            <a:endParaRPr sz="5400" dirty="0">
              <a:solidFill>
                <a:srgbClr val="FFFCF2"/>
              </a:solidFill>
              <a:effectLst>
                <a:outerShdw blurRad="12700" dist="36068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xfrm>
            <a:off x="6369062" y="9258300"/>
            <a:ext cx="253976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3</a:t>
            </a:fld>
            <a:endParaRPr>
              <a:solidFill>
                <a:srgbClr val="FFFCF2"/>
              </a:solidFill>
            </a:endParaRPr>
          </a:p>
        </p:txBody>
      </p:sp>
      <p:pic>
        <p:nvPicPr>
          <p:cNvPr id="64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9235" y="3702387"/>
            <a:ext cx="5021780" cy="2824752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196849" y="1985536"/>
            <a:ext cx="1237451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457200"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FFFF"/>
                </a:solidFill>
              </a:rPr>
              <a:t>The </a:t>
            </a:r>
            <a:r>
              <a:rPr sz="2400" u="sng" dirty="0">
                <a:solidFill>
                  <a:srgbClr val="FFFFFF"/>
                </a:solidFill>
              </a:rPr>
              <a:t>C</a:t>
            </a:r>
            <a:r>
              <a:rPr sz="2400" dirty="0">
                <a:solidFill>
                  <a:srgbClr val="FFFFFF"/>
                </a:solidFill>
              </a:rPr>
              <a:t>yclone </a:t>
            </a:r>
            <a:r>
              <a:rPr sz="2400" u="sng" dirty="0">
                <a:solidFill>
                  <a:srgbClr val="FFFFFF"/>
                </a:solidFill>
              </a:rPr>
              <a:t>G</a:t>
            </a:r>
            <a:r>
              <a:rPr sz="2400" dirty="0">
                <a:solidFill>
                  <a:srgbClr val="FFFFFF"/>
                </a:solidFill>
              </a:rPr>
              <a:t>lobal </a:t>
            </a:r>
            <a:r>
              <a:rPr sz="2400" u="sng" dirty="0">
                <a:solidFill>
                  <a:srgbClr val="FFFFFF"/>
                </a:solidFill>
              </a:rPr>
              <a:t>N</a:t>
            </a:r>
            <a:r>
              <a:rPr sz="2400" dirty="0">
                <a:solidFill>
                  <a:srgbClr val="FFFFFF"/>
                </a:solidFill>
              </a:rPr>
              <a:t>avigation </a:t>
            </a:r>
            <a:r>
              <a:rPr sz="2400" u="sng" dirty="0">
                <a:solidFill>
                  <a:srgbClr val="FFFFFF"/>
                </a:solidFill>
              </a:rPr>
              <a:t>S</a:t>
            </a:r>
            <a:r>
              <a:rPr sz="2400" dirty="0">
                <a:solidFill>
                  <a:srgbClr val="FFFFFF"/>
                </a:solidFill>
              </a:rPr>
              <a:t>atellite </a:t>
            </a:r>
            <a:r>
              <a:rPr sz="2400" u="sng" dirty="0">
                <a:solidFill>
                  <a:srgbClr val="FFFFFF"/>
                </a:solidFill>
              </a:rPr>
              <a:t>S</a:t>
            </a:r>
            <a:r>
              <a:rPr sz="2400" dirty="0">
                <a:solidFill>
                  <a:srgbClr val="FFFFFF"/>
                </a:solidFill>
              </a:rPr>
              <a:t>ystem (CYGNSS) is a constellation of 8 micro-satellites</a:t>
            </a:r>
            <a:r>
              <a:rPr lang="en-US" sz="2400" dirty="0">
                <a:solidFill>
                  <a:srgbClr val="FFFFFF"/>
                </a:solidFill>
              </a:rPr>
              <a:t> that launched on December 15, 2016</a:t>
            </a:r>
            <a:r>
              <a:rPr sz="2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66" name="Shape 66"/>
          <p:cNvSpPr/>
          <p:nvPr/>
        </p:nvSpPr>
        <p:spPr>
          <a:xfrm>
            <a:off x="6543447" y="6465765"/>
            <a:ext cx="483335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Rendition of a single CYGNSS observatory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in orbit over a hurricane. (NASA)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537D17-272C-174F-A0A3-D6CC3C2C6639}"/>
              </a:ext>
            </a:extLst>
          </p:cNvPr>
          <p:cNvSpPr txBox="1"/>
          <p:nvPr/>
        </p:nvSpPr>
        <p:spPr>
          <a:xfrm>
            <a:off x="619125" y="4099707"/>
            <a:ext cx="4829175" cy="24724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82478" lvl="0" indent="-182478" algn="just" defTabSz="255177">
              <a:buSzPct val="100000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lang="en-US" sz="1600" dirty="0">
                <a:solidFill>
                  <a:srgbClr val="FFFFFF"/>
                </a:solidFill>
                <a:effectLst>
                  <a:outerShdw blurRad="11557" dist="11094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rPr>
              <a:t>The body of each satellite measures roughly 51x64x28 centimeters, slightly larger than a standard carry-on suitcase., weigh about 29 kilograms, And each microsatellite has wingspan of 1.67 meters.</a:t>
            </a:r>
          </a:p>
          <a:p>
            <a:endParaRPr lang="en-US" sz="1600" dirty="0"/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 dirty="0">
              <a:ln>
                <a:noFill/>
              </a:ln>
              <a:solidFill>
                <a:srgbClr val="6F6A5A"/>
              </a:solidFill>
              <a:effectLst/>
              <a:uFillTx/>
              <a:latin typeface="Copperplate"/>
              <a:ea typeface="Copperplate"/>
              <a:cs typeface="Copperplate"/>
              <a:sym typeface="Copperplate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6369062" y="9258300"/>
            <a:ext cx="253977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4</a:t>
            </a:fld>
            <a:endParaRPr>
              <a:solidFill>
                <a:srgbClr val="FFFCF2"/>
              </a:solidFill>
            </a:endParaRPr>
          </a:p>
        </p:txBody>
      </p:sp>
      <p:sp>
        <p:nvSpPr>
          <p:cNvPr id="69" name="Shape 69"/>
          <p:cNvSpPr/>
          <p:nvPr/>
        </p:nvSpPr>
        <p:spPr>
          <a:xfrm>
            <a:off x="1631650" y="7240249"/>
            <a:ext cx="8858550" cy="1518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just" defTabSz="457200">
              <a:defRPr sz="1800">
                <a:solidFill>
                  <a:srgbClr val="000000"/>
                </a:solidFill>
              </a:defRPr>
            </a:pPr>
            <a:r>
              <a:rPr sz="23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· Capable of retrieving usable data over a large range of wind speeds (0-70 m/s) in all precipitating conditions throughout the tropics and subtropics with a frequent revisit times</a:t>
            </a:r>
          </a:p>
        </p:txBody>
      </p:sp>
      <p:pic>
        <p:nvPicPr>
          <p:cNvPr id="70" name="image6.png"/>
          <p:cNvPicPr/>
          <p:nvPr/>
        </p:nvPicPr>
        <p:blipFill rotWithShape="1">
          <a:blip r:embed="rId2">
            <a:extLst/>
          </a:blip>
          <a:srcRect b="1435"/>
          <a:stretch/>
        </p:blipFill>
        <p:spPr>
          <a:xfrm>
            <a:off x="-10972" y="1516282"/>
            <a:ext cx="7542218" cy="4525054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7670203" y="2033144"/>
            <a:ext cx="4810822" cy="222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just" defTabSz="457200">
              <a:defRPr sz="1800">
                <a:solidFill>
                  <a:srgbClr val="000000"/>
                </a:solidFill>
              </a:defRPr>
            </a:pPr>
            <a:endParaRPr sz="2300" dirty="0">
              <a:latin typeface="Arial Black"/>
              <a:ea typeface="Arial Black"/>
              <a:cs typeface="Arial Black"/>
              <a:sym typeface="Arial Black"/>
            </a:endParaRPr>
          </a:p>
          <a:p>
            <a:pPr lvl="0" algn="just" defTabSz="457200">
              <a:defRPr sz="1800">
                <a:solidFill>
                  <a:srgbClr val="000000"/>
                </a:solidFill>
              </a:defRPr>
            </a:pPr>
            <a:r>
              <a:rPr sz="23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Utilize signals from existing GPS satellites to measure surface wind speeds (surface roughness affects forward-scattered signal) </a:t>
            </a:r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1016000" y="0"/>
            <a:ext cx="10972800" cy="10527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414780">
              <a:defRPr sz="5500">
                <a:effectLst>
                  <a:outerShdw blurRad="12700" dist="36068" dir="13500000" rotWithShape="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400" dirty="0">
                <a:solidFill>
                  <a:srgbClr val="FFFCF2"/>
                </a:solidFill>
                <a:effectLst>
                  <a:outerShdw blurRad="12700" dist="36068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What is CYGNSS</a:t>
            </a:r>
            <a:r>
              <a:rPr lang="en-US" sz="5400" dirty="0">
                <a:solidFill>
                  <a:srgbClr val="FFFCF2"/>
                </a:solidFill>
                <a:effectLst>
                  <a:outerShdw blurRad="12700" dist="36068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?</a:t>
            </a:r>
            <a:endParaRPr sz="5400" dirty="0">
              <a:solidFill>
                <a:srgbClr val="FFFCF2"/>
              </a:solidFill>
              <a:effectLst>
                <a:outerShdw blurRad="12700" dist="36068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263395" y="5969619"/>
            <a:ext cx="6921768" cy="810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Basic geometry of bi-static quasi-specular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scatterometry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496570">
              <a:defRPr sz="6630">
                <a:effectLst>
                  <a:outerShdw blurRad="21590" dist="43180" dir="13500000" rotWithShape="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OSSE</a:t>
            </a:r>
            <a:r>
              <a:rPr lang="en-US"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Framework Details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1016000" y="2221749"/>
            <a:ext cx="10972800" cy="65995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l" defTabSz="399894">
              <a:spcBef>
                <a:spcPts val="225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Nature Runs</a:t>
            </a:r>
          </a:p>
          <a:p>
            <a:pPr marL="0" indent="0" algn="l" defTabSz="399894">
              <a:spcBef>
                <a:spcPts val="225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  - ECMWF: low-resolution T511 (~40km) “Joint OSSE Nature Run”</a:t>
            </a: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  - WRF-ARW: high-resolution 27</a:t>
            </a:r>
            <a:r>
              <a:rPr lang="en-US"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km regional domain with 9/3/1 km storm-following nests (v3.2.1)</a:t>
            </a:r>
            <a:endParaRPr lang="en-US"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endParaRPr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225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 Data Assimilation Scheme</a:t>
            </a: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   - GSI: Gridpoint Statistical Interpolation. a standard 3D variational assimilation scheme (v3.3). </a:t>
            </a: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Analyses performed at 9km resolution.</a:t>
            </a:r>
          </a:p>
          <a:p>
            <a:pPr marL="0" indent="0" algn="l" defTabSz="399894">
              <a:spcBef>
                <a:spcPts val="599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endParaRPr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225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Forecast Model</a:t>
            </a: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   - HWRF: the 2014 operational </a:t>
            </a: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Hurricane-WRF model (v3.5). </a:t>
            </a:r>
            <a:endParaRPr lang="en-US"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Parent domain has ~9km resolution, </a:t>
            </a:r>
            <a:endParaRPr lang="en-US"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single storm-following nest has ~3km </a:t>
            </a:r>
            <a:endParaRPr lang="en-US"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resolution.</a:t>
            </a:r>
            <a:endParaRPr lang="en-US"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endParaRPr lang="en-US"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endParaRPr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DA and model cycling performed every 6,3, 1 hours, each run producing a 5-day forecast.</a:t>
            </a:r>
          </a:p>
        </p:txBody>
      </p:sp>
      <p:pic>
        <p:nvPicPr>
          <p:cNvPr id="83" name="Nature_HWRF_domai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4167" y="4808121"/>
            <a:ext cx="3616660" cy="2404957"/>
          </a:xfrm>
          <a:prstGeom prst="rect">
            <a:avLst/>
          </a:prstGeom>
          <a:ln w="25400">
            <a:solidFill>
              <a:schemeClr val="tx1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485134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en-US"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Simulated </a:t>
            </a:r>
            <a:r>
              <a:rPr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CYGNSS data</a:t>
            </a:r>
          </a:p>
        </p:txBody>
      </p:sp>
      <p:sp>
        <p:nvSpPr>
          <p:cNvPr id="86" name="Shape 86"/>
          <p:cNvSpPr>
            <a:spLocks noGrp="1"/>
          </p:cNvSpPr>
          <p:nvPr>
            <p:ph type="body" idx="1"/>
          </p:nvPr>
        </p:nvSpPr>
        <p:spPr>
          <a:xfrm>
            <a:off x="1016000" y="2232001"/>
            <a:ext cx="10972800" cy="3670300"/>
          </a:xfrm>
          <a:prstGeom prst="rect">
            <a:avLst/>
          </a:prstGeom>
        </p:spPr>
        <p:txBody>
          <a:bodyPr/>
          <a:lstStyle/>
          <a:p>
            <a:pPr algn="just" defTabSz="487678">
              <a:spcBef>
                <a:spcPts val="300"/>
              </a:spcBef>
              <a:defRPr sz="1800">
                <a:solidFill>
                  <a:srgbClr val="000000"/>
                </a:solidFill>
                <a:effectLst/>
              </a:defRPr>
            </a:pPr>
            <a:endParaRPr dirty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indent="0" algn="l" defTabSz="487678">
              <a:spcBef>
                <a:spcPts val="30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Four-day</a:t>
            </a:r>
            <a:r>
              <a:rPr sz="240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 synthetic CYGNSS dataset generated to span the WRF nature run.</a:t>
            </a:r>
            <a:r>
              <a:rPr sz="2400" b="1" dirty="0">
                <a:solidFill>
                  <a:schemeClr val="tx1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 </a:t>
            </a:r>
          </a:p>
        </p:txBody>
      </p:sp>
      <p:pic>
        <p:nvPicPr>
          <p:cNvPr id="88" name="animate2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641196" y="3893697"/>
            <a:ext cx="5390697" cy="3779996"/>
          </a:xfrm>
          <a:prstGeom prst="rect">
            <a:avLst/>
          </a:prstGeom>
        </p:spPr>
      </p:pic>
      <p:sp>
        <p:nvSpPr>
          <p:cNvPr id="89" name="Shape 89"/>
          <p:cNvSpPr/>
          <p:nvPr/>
        </p:nvSpPr>
        <p:spPr>
          <a:xfrm>
            <a:off x="5130282" y="7952878"/>
            <a:ext cx="2412520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>
                <a:solidFill>
                  <a:srgbClr val="FAFFF7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0801 00z - 0805 00z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B6DD53-D0D0-D74B-B0CF-D179E89CC367}"/>
              </a:ext>
            </a:extLst>
          </p:cNvPr>
          <p:cNvSpPr txBox="1"/>
          <p:nvPr/>
        </p:nvSpPr>
        <p:spPr>
          <a:xfrm>
            <a:off x="8922506" y="5231757"/>
            <a:ext cx="3469218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80" dirty="0"/>
              <a:t>(animation)</a:t>
            </a:r>
          </a:p>
        </p:txBody>
      </p:sp>
    </p:spTree>
    <p:extLst>
      <p:ext uri="{BB962C8B-B14F-4D97-AF65-F5344CB8AC3E}">
        <p14:creationId xmlns:p14="http://schemas.microsoft.com/office/powerpoint/2010/main" val="323714263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" t="5575"/>
          <a:stretch/>
        </p:blipFill>
        <p:spPr>
          <a:xfrm>
            <a:off x="6419339" y="5890254"/>
            <a:ext cx="3101803" cy="23638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3994" r="-982" b="26"/>
          <a:stretch/>
        </p:blipFill>
        <p:spPr>
          <a:xfrm>
            <a:off x="3340352" y="5849764"/>
            <a:ext cx="3132249" cy="24027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"/>
          <a:stretch/>
        </p:blipFill>
        <p:spPr>
          <a:xfrm>
            <a:off x="30371" y="5871860"/>
            <a:ext cx="3337899" cy="23676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t="4727" b="6577"/>
          <a:stretch/>
        </p:blipFill>
        <p:spPr>
          <a:xfrm>
            <a:off x="6460516" y="3599294"/>
            <a:ext cx="3060626" cy="22204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5665" r="-740" b="6101"/>
          <a:stretch/>
        </p:blipFill>
        <p:spPr>
          <a:xfrm>
            <a:off x="3379366" y="3613795"/>
            <a:ext cx="3085122" cy="22088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3" b="5809"/>
          <a:stretch/>
        </p:blipFill>
        <p:spPr>
          <a:xfrm>
            <a:off x="30371" y="3614535"/>
            <a:ext cx="3337899" cy="22052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" r="29" b="5714"/>
          <a:stretch/>
        </p:blipFill>
        <p:spPr>
          <a:xfrm>
            <a:off x="6399989" y="1219200"/>
            <a:ext cx="3121152" cy="2360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r="5200" b="5685"/>
          <a:stretch/>
        </p:blipFill>
        <p:spPr>
          <a:xfrm>
            <a:off x="3311324" y="1219200"/>
            <a:ext cx="2954982" cy="2361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5" b="6591"/>
          <a:stretch/>
        </p:blipFill>
        <p:spPr>
          <a:xfrm>
            <a:off x="30372" y="1219201"/>
            <a:ext cx="3200217" cy="23384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A00A3A8B-8C6D-E949-8B8F-25DDFD235DB0}" type="slidenum">
              <a:rPr lang="en-US" smtClean="0"/>
              <a:t>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9630896" y="1435100"/>
            <a:ext cx="3278279" cy="6342063"/>
          </a:xfrm>
          <a:solidFill>
            <a:schemeClr val="tx2">
              <a:lumMod val="20000"/>
              <a:lumOff val="80000"/>
            </a:schemeClr>
          </a:solidFill>
        </p:spPr>
        <p:txBody>
          <a:bodyPr anchor="t" anchorCtr="0">
            <a:noAutofit/>
          </a:bodyPr>
          <a:lstStyle/>
          <a:p>
            <a:r>
              <a:rPr lang="en-US" sz="3840" dirty="0"/>
              <a:t>CYGNSS OSSE</a:t>
            </a:r>
            <a:r>
              <a:rPr lang="en-US" sz="2560" dirty="0"/>
              <a:t/>
            </a:r>
            <a:br>
              <a:rPr lang="en-US" sz="2560" dirty="0"/>
            </a:br>
            <a:r>
              <a:rPr lang="en-US" sz="2560" dirty="0"/>
              <a:t>Avg. T.C. Forecast Errors</a:t>
            </a:r>
            <a:br>
              <a:rPr lang="en-US" sz="2560" dirty="0"/>
            </a:br>
            <a:r>
              <a:rPr lang="en-US" sz="2560" dirty="0"/>
              <a:t/>
            </a:r>
            <a:br>
              <a:rPr lang="en-US" sz="2560" dirty="0"/>
            </a:br>
            <a:r>
              <a:rPr lang="en-US" sz="2560" dirty="0"/>
              <a:t>Track (km)</a:t>
            </a:r>
            <a:br>
              <a:rPr lang="en-US" sz="2560" dirty="0"/>
            </a:br>
            <a:r>
              <a:rPr lang="en-US" sz="2560" dirty="0"/>
              <a:t>MSLP (</a:t>
            </a:r>
            <a:r>
              <a:rPr lang="en-US" sz="2560" dirty="0" err="1"/>
              <a:t>hPa</a:t>
            </a:r>
            <a:r>
              <a:rPr lang="en-US" sz="2560" dirty="0"/>
              <a:t>)</a:t>
            </a:r>
            <a:br>
              <a:rPr lang="en-US" sz="2560" dirty="0"/>
            </a:br>
            <a:r>
              <a:rPr lang="en-US" sz="2560" dirty="0"/>
              <a:t>Maximum Wind (</a:t>
            </a:r>
            <a:r>
              <a:rPr lang="en-US" sz="2560" dirty="0" err="1"/>
              <a:t>kts</a:t>
            </a:r>
            <a:r>
              <a:rPr lang="en-US" sz="2560" dirty="0"/>
              <a:t>)</a:t>
            </a:r>
            <a:br>
              <a:rPr lang="en-US" sz="2560" dirty="0"/>
            </a:br>
            <a:r>
              <a:rPr lang="en-US" sz="2560" i="1" dirty="0"/>
              <a:t>(rows)</a:t>
            </a:r>
            <a:br>
              <a:rPr lang="en-US" sz="2560" i="1" dirty="0"/>
            </a:br>
            <a:r>
              <a:rPr lang="en-US" sz="2560" dirty="0"/>
              <a:t/>
            </a:r>
            <a:br>
              <a:rPr lang="en-US" sz="2560" dirty="0"/>
            </a:br>
            <a:r>
              <a:rPr lang="en-US" sz="2560" dirty="0"/>
              <a:t>6-, 3- and hourly cycling</a:t>
            </a:r>
            <a:br>
              <a:rPr lang="en-US" sz="2560" dirty="0"/>
            </a:br>
            <a:r>
              <a:rPr lang="en-US" sz="2560" i="1" dirty="0"/>
              <a:t>(columns)</a:t>
            </a:r>
            <a:br>
              <a:rPr lang="en-US" sz="2560" i="1" dirty="0"/>
            </a:br>
            <a:r>
              <a:rPr lang="en-US" sz="2560" dirty="0"/>
              <a:t/>
            </a:r>
            <a:br>
              <a:rPr lang="en-US" sz="2560" dirty="0"/>
            </a:br>
            <a:r>
              <a:rPr lang="en-US" sz="2560" dirty="0"/>
              <a:t>black/grey for </a:t>
            </a:r>
            <a:r>
              <a:rPr lang="en-US" sz="2560" b="1" dirty="0"/>
              <a:t>CNTL</a:t>
            </a:r>
            <a:r>
              <a:rPr lang="en-US" sz="2560" dirty="0"/>
              <a:t>, orange/</a:t>
            </a:r>
            <a:r>
              <a:rPr lang="en-US" sz="2560" dirty="0" err="1"/>
              <a:t>lgt</a:t>
            </a:r>
            <a:r>
              <a:rPr lang="en-US" sz="2560" dirty="0"/>
              <a:t>. orange </a:t>
            </a:r>
            <a:r>
              <a:rPr lang="en-US" sz="2560" b="1" dirty="0">
                <a:solidFill>
                  <a:srgbClr val="FFC000"/>
                </a:solidFill>
              </a:rPr>
              <a:t>CYG</a:t>
            </a:r>
            <a:r>
              <a:rPr lang="en-US" sz="2560" dirty="0"/>
              <a:t> blue/</a:t>
            </a:r>
            <a:r>
              <a:rPr lang="en-US" sz="2560" dirty="0" err="1"/>
              <a:t>lgt</a:t>
            </a:r>
            <a:r>
              <a:rPr lang="en-US" sz="2560" dirty="0"/>
              <a:t>. blue for </a:t>
            </a:r>
            <a:r>
              <a:rPr lang="en-US" sz="2560" b="1" dirty="0">
                <a:solidFill>
                  <a:srgbClr val="0000FD"/>
                </a:solidFill>
              </a:rPr>
              <a:t>VAM</a:t>
            </a:r>
            <a:r>
              <a:rPr lang="en-US" sz="2560" dirty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4690" y="1420599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(a)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10266" y="1435484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(c)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12776" y="1413461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(b)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8213" y="3656134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(d)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04660" y="3671019"/>
            <a:ext cx="352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(f)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27020" y="3664237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(e)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1391" y="5920932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(g)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00088" y="5936881"/>
            <a:ext cx="34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</a:t>
            </a:r>
            <a:r>
              <a:rPr lang="en-US" sz="1400" dirty="0" err="1">
                <a:latin typeface="+mn-lt"/>
              </a:rPr>
              <a:t>i</a:t>
            </a:r>
            <a:r>
              <a:rPr lang="en-US" sz="1400" dirty="0">
                <a:latin typeface="+mn-lt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32180" y="5945342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(h)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47483" y="3579572"/>
            <a:ext cx="1330036" cy="48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/>
          </a:p>
        </p:txBody>
      </p:sp>
      <p:sp>
        <p:nvSpPr>
          <p:cNvPr id="33" name="Rectangle 32"/>
          <p:cNvSpPr/>
          <p:nvPr/>
        </p:nvSpPr>
        <p:spPr>
          <a:xfrm>
            <a:off x="1034303" y="5858839"/>
            <a:ext cx="1330036" cy="487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/>
          </a:p>
        </p:txBody>
      </p:sp>
      <p:sp>
        <p:nvSpPr>
          <p:cNvPr id="34" name="Rectangle 33"/>
          <p:cNvSpPr/>
          <p:nvPr/>
        </p:nvSpPr>
        <p:spPr>
          <a:xfrm>
            <a:off x="4182591" y="5824964"/>
            <a:ext cx="1330036" cy="98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/>
          </a:p>
        </p:txBody>
      </p:sp>
      <p:sp>
        <p:nvSpPr>
          <p:cNvPr id="35" name="Rectangle 34"/>
          <p:cNvSpPr/>
          <p:nvPr/>
        </p:nvSpPr>
        <p:spPr>
          <a:xfrm>
            <a:off x="4174716" y="3614721"/>
            <a:ext cx="1325880" cy="36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/>
          </a:p>
        </p:txBody>
      </p:sp>
      <p:sp>
        <p:nvSpPr>
          <p:cNvPr id="36" name="Rectangle 35"/>
          <p:cNvSpPr/>
          <p:nvPr/>
        </p:nvSpPr>
        <p:spPr>
          <a:xfrm>
            <a:off x="7255960" y="5828861"/>
            <a:ext cx="1330036" cy="98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/>
          </a:p>
        </p:txBody>
      </p:sp>
      <p:sp>
        <p:nvSpPr>
          <p:cNvPr id="37" name="Rectangle 36"/>
          <p:cNvSpPr/>
          <p:nvPr/>
        </p:nvSpPr>
        <p:spPr>
          <a:xfrm>
            <a:off x="7246978" y="3599294"/>
            <a:ext cx="1330036" cy="590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841E182-3F4D-A544-8379-29DBC1CFDBA8}"/>
              </a:ext>
            </a:extLst>
          </p:cNvPr>
          <p:cNvSpPr/>
          <p:nvPr/>
        </p:nvSpPr>
        <p:spPr>
          <a:xfrm>
            <a:off x="3340352" y="4599411"/>
            <a:ext cx="1900949" cy="865045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FF286FDC-6FB3-3348-8957-2CE0F792C8AA}"/>
              </a:ext>
            </a:extLst>
          </p:cNvPr>
          <p:cNvSpPr/>
          <p:nvPr/>
        </p:nvSpPr>
        <p:spPr>
          <a:xfrm>
            <a:off x="3379367" y="6358299"/>
            <a:ext cx="1900949" cy="865045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7C18EDB-6016-844F-9CCF-94A34C26A17F}"/>
              </a:ext>
            </a:extLst>
          </p:cNvPr>
          <p:cNvSpPr/>
          <p:nvPr/>
        </p:nvSpPr>
        <p:spPr>
          <a:xfrm>
            <a:off x="2697512" y="307837"/>
            <a:ext cx="76097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OSSE IMPACT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6686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4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en-US"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OSSE RESULT </a:t>
            </a:r>
            <a:r>
              <a:rPr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SUMMARY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idx="1"/>
          </p:nvPr>
        </p:nvSpPr>
        <p:spPr>
          <a:xfrm>
            <a:off x="1009649" y="2544482"/>
            <a:ext cx="10972800" cy="36703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5827" indent="-315827" algn="l">
              <a:defRPr sz="1800">
                <a:solidFill>
                  <a:srgbClr val="000000"/>
                </a:solidFill>
                <a:effectLst/>
              </a:defRPr>
            </a:pPr>
            <a:r>
              <a:rPr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Assimilation of CYGNSS data almost always improves hurricane intensity</a:t>
            </a:r>
            <a:r>
              <a:rPr lang="en-US"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, </a:t>
            </a:r>
            <a:r>
              <a:rPr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track analyses</a:t>
            </a:r>
            <a:r>
              <a:rPr lang="en-US"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,</a:t>
            </a:r>
            <a:r>
              <a:rPr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 and short range forecasts</a:t>
            </a:r>
            <a:r>
              <a:rPr lang="en-US"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 (0-48 </a:t>
            </a:r>
            <a:r>
              <a:rPr lang="en-US" sz="2560" b="1" dirty="0" err="1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hrs</a:t>
            </a:r>
            <a:r>
              <a:rPr lang="en-US"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).</a:t>
            </a:r>
            <a:endParaRPr sz="2560" b="1" dirty="0">
              <a:solidFill>
                <a:srgbClr val="FFFFFF"/>
              </a:solidFill>
              <a:latin typeface="Arial Black" panose="020B0604020202020204" pitchFamily="34" charset="0"/>
              <a:ea typeface="Arial Black"/>
              <a:cs typeface="Arial Black" panose="020B0604020202020204" pitchFamily="34" charset="0"/>
              <a:sym typeface="Arial Black"/>
            </a:endParaRPr>
          </a:p>
          <a:p>
            <a:pPr marL="315827" indent="-315827" algn="l">
              <a:defRPr sz="1800">
                <a:solidFill>
                  <a:srgbClr val="000000"/>
                </a:solidFill>
                <a:effectLst/>
              </a:defRPr>
            </a:pPr>
            <a:endParaRPr lang="en-US" sz="2560" b="1" dirty="0">
              <a:solidFill>
                <a:srgbClr val="FFFFFF"/>
              </a:solidFill>
              <a:latin typeface="Arial Black" panose="020B0604020202020204" pitchFamily="34" charset="0"/>
              <a:ea typeface="Arial Black"/>
              <a:cs typeface="Arial Black" panose="020B0604020202020204" pitchFamily="34" charset="0"/>
              <a:sym typeface="Arial Black"/>
            </a:endParaRPr>
          </a:p>
          <a:p>
            <a:pPr marL="315827" indent="-315827" algn="l">
              <a:defRPr sz="1800">
                <a:solidFill>
                  <a:srgbClr val="000000"/>
                </a:solidFill>
                <a:effectLst/>
              </a:defRPr>
            </a:pPr>
            <a:r>
              <a:rPr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DA cycling frequencies affects analyses and forecast</a:t>
            </a:r>
            <a:r>
              <a:rPr lang="en-US"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 errors.</a:t>
            </a:r>
          </a:p>
          <a:p>
            <a:pPr marL="803523" lvl="1" indent="-315827" algn="l">
              <a:defRPr sz="1800">
                <a:solidFill>
                  <a:srgbClr val="000000"/>
                </a:solidFill>
                <a:effectLst/>
              </a:defRPr>
            </a:pPr>
            <a:r>
              <a:rPr lang="en-US" sz="2133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3-hrly cycling produced minimum errors in our study</a:t>
            </a:r>
            <a:endParaRPr sz="2133" b="1" dirty="0">
              <a:solidFill>
                <a:srgbClr val="FFFFFF"/>
              </a:solidFill>
              <a:latin typeface="Arial Black" panose="020B0604020202020204" pitchFamily="34" charset="0"/>
              <a:ea typeface="Arial Black"/>
              <a:cs typeface="Arial Black" panose="020B0604020202020204" pitchFamily="34" charset="0"/>
              <a:sym typeface="Arial Black"/>
            </a:endParaRPr>
          </a:p>
          <a:p>
            <a:pPr marL="315827" indent="-315827" algn="l">
              <a:defRPr sz="1800">
                <a:solidFill>
                  <a:srgbClr val="000000"/>
                </a:solidFill>
                <a:effectLst/>
              </a:defRPr>
            </a:pPr>
            <a:endParaRPr lang="en-US" sz="2560" b="1" dirty="0">
              <a:solidFill>
                <a:srgbClr val="FFFFFF"/>
              </a:solidFill>
              <a:latin typeface="Arial Black" panose="020B0604020202020204" pitchFamily="34" charset="0"/>
              <a:ea typeface="Arial Black"/>
              <a:cs typeface="Arial Black" panose="020B0604020202020204" pitchFamily="34" charset="0"/>
              <a:sym typeface="Arial Black"/>
            </a:endParaRPr>
          </a:p>
          <a:p>
            <a:pPr marL="315827" indent="-315827" algn="l">
              <a:defRPr sz="1800">
                <a:solidFill>
                  <a:srgbClr val="000000"/>
                </a:solidFill>
                <a:effectLst/>
              </a:defRPr>
            </a:pPr>
            <a:r>
              <a:rPr lang="en-US"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There are</a:t>
            </a:r>
            <a:r>
              <a:rPr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 relatively a few samples from one storm, so error statistics are not robust but provide guidance.</a:t>
            </a:r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8</a:t>
            </a:fld>
            <a:endParaRPr>
              <a:solidFill>
                <a:srgbClr val="FFFC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4758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1F54B-DCC0-2C4F-B2F0-FE515E1DF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CYGNSS Post-launch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382CB2-C6B2-3B46-86DF-C56A6BD6F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0" y="2850776"/>
            <a:ext cx="10972800" cy="6178924"/>
          </a:xfrm>
        </p:spPr>
        <p:txBody>
          <a:bodyPr>
            <a:norm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Calibration of Level 1 data (delay-</a:t>
            </a:r>
            <a:r>
              <a:rPr lang="en-US" sz="2800" b="1" dirty="0" err="1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Dopper</a:t>
            </a: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maps) is an on-going mission effort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Low wind speeds (&lt; 12 m/s) are currently more reliable than higher winds (less noisy)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Release of version 2.1 of the Level 1 and Level 2 science data to science team &amp; collaborators is expected 1</a:t>
            </a:r>
            <a:r>
              <a:rPr lang="en-US" sz="2800" b="1" baseline="30000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</a:t>
            </a: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week of May</a:t>
            </a:r>
          </a:p>
          <a:p>
            <a:pPr marL="457200" lvl="1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v2.1 will address many of the outstanding </a:t>
            </a:r>
            <a:r>
              <a:rPr lang="en-US" sz="2800" b="1" dirty="0" err="1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cal</a:t>
            </a: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/</a:t>
            </a:r>
            <a:r>
              <a:rPr lang="en-US" sz="2800" b="1" dirty="0" err="1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val</a:t>
            </a: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issues</a:t>
            </a:r>
          </a:p>
        </p:txBody>
      </p:sp>
    </p:spTree>
    <p:extLst>
      <p:ext uri="{BB962C8B-B14F-4D97-AF65-F5344CB8AC3E}">
        <p14:creationId xmlns:p14="http://schemas.microsoft.com/office/powerpoint/2010/main" val="401755980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6F6A5A"/>
      </a:dk1>
      <a:lt1>
        <a:srgbClr val="152A6F"/>
      </a:lt1>
      <a:dk2>
        <a:srgbClr val="A7A7A7"/>
      </a:dk2>
      <a:lt2>
        <a:srgbClr val="535353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42B6F"/>
        </a:solidFill>
        <a:ln w="25400" cap="flat">
          <a:solidFill>
            <a:srgbClr val="596D92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6F6A5A"/>
            </a:solidFill>
            <a:effectLst/>
            <a:uFillTx/>
            <a:latin typeface="Copperplate"/>
            <a:ea typeface="Copperplate"/>
            <a:cs typeface="Copperplate"/>
            <a:sym typeface="Copperpl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96D92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6F6A5A"/>
            </a:solidFill>
            <a:effectLst/>
            <a:uFillTx/>
            <a:latin typeface="Copperplate"/>
            <a:ea typeface="Copperplate"/>
            <a:cs typeface="Copperplate"/>
            <a:sym typeface="Copperpl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42B6F"/>
        </a:solidFill>
        <a:ln w="25400" cap="flat">
          <a:solidFill>
            <a:srgbClr val="596D92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6F6A5A"/>
            </a:solidFill>
            <a:effectLst/>
            <a:uFillTx/>
            <a:latin typeface="Copperplate"/>
            <a:ea typeface="Copperplate"/>
            <a:cs typeface="Copperplate"/>
            <a:sym typeface="Copperpl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96D92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6F6A5A"/>
            </a:solidFill>
            <a:effectLst/>
            <a:uFillTx/>
            <a:latin typeface="Copperplate"/>
            <a:ea typeface="Copperplate"/>
            <a:cs typeface="Copperplate"/>
            <a:sym typeface="Copperpl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2422</TotalTime>
  <Words>999</Words>
  <Application>Microsoft Macintosh PowerPoint</Application>
  <PresentationFormat>Custom</PresentationFormat>
  <Paragraphs>178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Arial Black</vt:lpstr>
      <vt:lpstr>Arial Narrow</vt:lpstr>
      <vt:lpstr>Baskerville</vt:lpstr>
      <vt:lpstr>Calibri</vt:lpstr>
      <vt:lpstr>Cochin</vt:lpstr>
      <vt:lpstr>Copperplate</vt:lpstr>
      <vt:lpstr>Courier New</vt:lpstr>
      <vt:lpstr>Helvetica</vt:lpstr>
      <vt:lpstr>Helvetica Neue</vt:lpstr>
      <vt:lpstr>Times</vt:lpstr>
      <vt:lpstr>Times New Roman</vt:lpstr>
      <vt:lpstr>Wingdings</vt:lpstr>
      <vt:lpstr>Default</vt:lpstr>
      <vt:lpstr>PowerPoint Presentation</vt:lpstr>
      <vt:lpstr>Overview</vt:lpstr>
      <vt:lpstr>What is CYGNSS?</vt:lpstr>
      <vt:lpstr>What is CYGNSS?</vt:lpstr>
      <vt:lpstr>OSSE Framework Details</vt:lpstr>
      <vt:lpstr>Simulated CYGNSS data</vt:lpstr>
      <vt:lpstr>CYGNSS OSSE Avg. T.C. Forecast Errors  Track (km) MSLP (hPa) Maximum Wind (kts) (rows)  6-, 3- and hourly cycling (columns)  black/grey for CNTL, orange/lgt. orange CYG blue/lgt. blue for VAM </vt:lpstr>
      <vt:lpstr>OSSE RESULT SUMMARY</vt:lpstr>
      <vt:lpstr>CYGNSS Post-launch status</vt:lpstr>
      <vt:lpstr>HWRF CYGNSS Observing System Experiments (OSEs)</vt:lpstr>
      <vt:lpstr>OSE Framework Details</vt:lpstr>
      <vt:lpstr>OSE experiments</vt:lpstr>
      <vt:lpstr>CYGNSS Quality Control 00 UTC Aug 30 TBD: fix both plots!</vt:lpstr>
      <vt:lpstr>CYGNSS Quality Control 06 UTC Aug 30 TBD: fix both plots!</vt:lpstr>
      <vt:lpstr>OPS &amp; OSE Experiment I.C. TBD: update plots for 0000 UTC Aug 30!</vt:lpstr>
      <vt:lpstr>OPS &amp; OSE Experiment I.C. w/ CYGNSS obs TBD: update plots for 0000 UTC Aug 30!</vt:lpstr>
      <vt:lpstr>PowerPoint Presentation</vt:lpstr>
      <vt:lpstr>PowerPoint Presentation</vt:lpstr>
      <vt:lpstr>PowerPoint Presentation</vt:lpstr>
      <vt:lpstr>CYGNSS COVERAGE 08/23 06Z Harvey</vt:lpstr>
      <vt:lpstr> Harvey Intensity errors (4 cycles) 08/23</vt:lpstr>
      <vt:lpstr>Harvey  Intensity/track errors 08/24</vt:lpstr>
      <vt:lpstr>SUMMARY</vt:lpstr>
      <vt:lpstr>Future work</vt:lpstr>
      <vt:lpstr>QUESTIONS?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bachir.annane@gmail.com</cp:lastModifiedBy>
  <cp:revision>62</cp:revision>
  <dcterms:modified xsi:type="dcterms:W3CDTF">2018-04-15T14:31:23Z</dcterms:modified>
</cp:coreProperties>
</file>