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8" r:id="rId8"/>
    <p:sldId id="265" r:id="rId9"/>
    <p:sldId id="272" r:id="rId10"/>
    <p:sldId id="286" r:id="rId11"/>
    <p:sldId id="287" r:id="rId12"/>
    <p:sldId id="261" r:id="rId13"/>
    <p:sldId id="275" r:id="rId14"/>
    <p:sldId id="276" r:id="rId15"/>
    <p:sldId id="277" r:id="rId16"/>
    <p:sldId id="278" r:id="rId17"/>
    <p:sldId id="281" r:id="rId18"/>
    <p:sldId id="279" r:id="rId19"/>
    <p:sldId id="288" r:id="rId20"/>
    <p:sldId id="262" r:id="rId21"/>
    <p:sldId id="282" r:id="rId22"/>
    <p:sldId id="289" r:id="rId23"/>
    <p:sldId id="263" r:id="rId24"/>
    <p:sldId id="283" r:id="rId25"/>
    <p:sldId id="264" r:id="rId26"/>
    <p:sldId id="270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8D2-C121-CB4A-BC65-EE040EC53D2E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75B5-6C2F-4947-9438-DF15FF55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5.em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H*WIND analyses using ‘Perfect’ CYGNSS observations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Bachir</a:t>
            </a:r>
            <a:r>
              <a:rPr lang="en-US" dirty="0" smtClean="0"/>
              <a:t> </a:t>
            </a:r>
            <a:r>
              <a:rPr lang="en-US" dirty="0" err="1" smtClean="0"/>
              <a:t>Annane</a:t>
            </a:r>
            <a:r>
              <a:rPr lang="en-US" dirty="0" smtClean="0"/>
              <a:t>, Lisa </a:t>
            </a:r>
            <a:r>
              <a:rPr lang="en-US" dirty="0" err="1" smtClean="0"/>
              <a:t>Bucci</a:t>
            </a:r>
            <a:r>
              <a:rPr lang="en-US" dirty="0" smtClean="0"/>
              <a:t>, Brian </a:t>
            </a:r>
            <a:r>
              <a:rPr lang="en-US" dirty="0" err="1" smtClean="0"/>
              <a:t>McNoldy</a:t>
            </a:r>
            <a:r>
              <a:rPr lang="en-US" dirty="0" smtClean="0"/>
              <a:t>, Sharan Majumdar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9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4832" cy="4000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01, 2005 @ 00Z</a:t>
            </a:r>
            <a:endParaRPr lang="en-US" sz="3600" dirty="0"/>
          </a:p>
        </p:txBody>
      </p:sp>
      <p:pic>
        <p:nvPicPr>
          <p:cNvPr id="2" name="Picture 1" descr="s_anal_801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01" y="1167750"/>
            <a:ext cx="2632670" cy="2691283"/>
          </a:xfrm>
          <a:prstGeom prst="rect">
            <a:avLst/>
          </a:prstGeom>
        </p:spPr>
      </p:pic>
      <p:pic>
        <p:nvPicPr>
          <p:cNvPr id="4" name="Picture 3" descr="Data_0801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>
          <a:xfrm>
            <a:off x="5646154" y="3942778"/>
            <a:ext cx="2308047" cy="2301800"/>
          </a:xfrm>
          <a:prstGeom prst="rect">
            <a:avLst/>
          </a:prstGeom>
        </p:spPr>
      </p:pic>
      <p:pic>
        <p:nvPicPr>
          <p:cNvPr id="5" name="Picture 4" descr="nat_0801_0001_contour0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13669" r="17116" b="16222"/>
          <a:stretch/>
        </p:blipFill>
        <p:spPr>
          <a:xfrm>
            <a:off x="2738479" y="1137398"/>
            <a:ext cx="2573053" cy="2721635"/>
          </a:xfrm>
          <a:prstGeom prst="rect">
            <a:avLst/>
          </a:prstGeom>
        </p:spPr>
      </p:pic>
      <p:pic>
        <p:nvPicPr>
          <p:cNvPr id="7" name="Picture 6" descr="080100_d02_8d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1" b="7768"/>
          <a:stretch/>
        </p:blipFill>
        <p:spPr>
          <a:xfrm>
            <a:off x="34413" y="1052586"/>
            <a:ext cx="2814514" cy="2890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6932" y="71381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9601" y="67581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c. </a:t>
            </a:r>
            <a:r>
              <a:rPr lang="en-US" sz="1400" dirty="0" smtClean="0"/>
              <a:t>H</a:t>
            </a:r>
            <a:r>
              <a:rPr lang="en-US" sz="1400" dirty="0"/>
              <a:t>*WIND with perfect CYGNSS data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Mean:1.61, RMS: 4.93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46681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52kts</a:t>
            </a:r>
          </a:p>
          <a:p>
            <a:pPr algn="ctr"/>
            <a:r>
              <a:rPr lang="en-US" sz="1200" b="1" dirty="0" smtClean="0"/>
              <a:t>TS force = 6 TJ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8273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 TJ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659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41" y="613251"/>
            <a:ext cx="2909278" cy="37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187"/>
            <a:ext cx="8059394" cy="2354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01, 2005 @ 12Z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2921" r="14995" b="16829"/>
          <a:stretch/>
        </p:blipFill>
        <p:spPr bwMode="auto">
          <a:xfrm>
            <a:off x="3410775" y="1285220"/>
            <a:ext cx="2627773" cy="2671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60827" y="3348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7 TJ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513" y="1285220"/>
            <a:ext cx="2520376" cy="27432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9"/>
          <a:stretch/>
        </p:blipFill>
        <p:spPr bwMode="auto">
          <a:xfrm>
            <a:off x="5925375" y="4090922"/>
            <a:ext cx="2677681" cy="26671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79897" y="3348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48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 TJ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10775" y="695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140" y="911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-0.12, RMS:4.02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3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7721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H*WIND Analyses on Aug 02, 2005 @ 00Z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r="5756" b="6536"/>
          <a:stretch/>
        </p:blipFill>
        <p:spPr bwMode="auto">
          <a:xfrm>
            <a:off x="128667" y="1062565"/>
            <a:ext cx="2704048" cy="29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13657" r="16914" b="15894"/>
          <a:stretch/>
        </p:blipFill>
        <p:spPr bwMode="auto">
          <a:xfrm>
            <a:off x="3381273" y="1104389"/>
            <a:ext cx="2632313" cy="279277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913" y="1222325"/>
            <a:ext cx="2727009" cy="267484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4"/>
          <a:stretch/>
        </p:blipFill>
        <p:spPr bwMode="auto">
          <a:xfrm>
            <a:off x="5117316" y="4038600"/>
            <a:ext cx="2767032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47429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 TJ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81273" y="31937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7 TJ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8986" y="69910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115" y="7721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a- Nature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Mean:1.2, RMS:2.85</a:t>
            </a:r>
          </a:p>
        </p:txBody>
      </p:sp>
    </p:spTree>
    <p:extLst>
      <p:ext uri="{BB962C8B-B14F-4D97-AF65-F5344CB8AC3E}">
        <p14:creationId xmlns:p14="http://schemas.microsoft.com/office/powerpoint/2010/main" val="294641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9575" y="64206"/>
            <a:ext cx="7888054" cy="4208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02, 2005 @ 12Z</a:t>
            </a:r>
            <a:endParaRPr lang="en-US" sz="3600" dirty="0"/>
          </a:p>
        </p:txBody>
      </p:sp>
      <p:pic>
        <p:nvPicPr>
          <p:cNvPr id="2" name="Picture 1" descr="s_anal_802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3" y="984790"/>
            <a:ext cx="2821494" cy="2862911"/>
          </a:xfrm>
          <a:prstGeom prst="rect">
            <a:avLst/>
          </a:prstGeom>
        </p:spPr>
      </p:pic>
      <p:pic>
        <p:nvPicPr>
          <p:cNvPr id="4" name="Picture 3" descr="Data_0802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933075" y="3957955"/>
            <a:ext cx="2614356" cy="2612448"/>
          </a:xfrm>
          <a:prstGeom prst="rect">
            <a:avLst/>
          </a:prstGeom>
        </p:spPr>
      </p:pic>
      <p:pic>
        <p:nvPicPr>
          <p:cNvPr id="5" name="Picture 4" descr="0802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7820" r="8006" b="8976"/>
          <a:stretch/>
        </p:blipFill>
        <p:spPr>
          <a:xfrm>
            <a:off x="0" y="1030183"/>
            <a:ext cx="2738479" cy="2980644"/>
          </a:xfrm>
          <a:prstGeom prst="rect">
            <a:avLst/>
          </a:prstGeom>
        </p:spPr>
      </p:pic>
      <p:pic>
        <p:nvPicPr>
          <p:cNvPr id="6" name="Picture 5" descr="AL812005_0802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3618" r="16868" b="15933"/>
          <a:stretch/>
        </p:blipFill>
        <p:spPr>
          <a:xfrm>
            <a:off x="2763347" y="984790"/>
            <a:ext cx="2796762" cy="2973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0.93, RMS: 2.56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7310" y="32394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15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6859" y="32394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53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12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05015" y="5285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33075" y="57637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05469"/>
            <a:ext cx="8229600" cy="60834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03, 2005 @ 00Z</a:t>
            </a:r>
            <a:endParaRPr lang="en-US" sz="3600" dirty="0"/>
          </a:p>
        </p:txBody>
      </p:sp>
      <p:pic>
        <p:nvPicPr>
          <p:cNvPr id="2" name="Picture 1" descr="s_anal_803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64" y="1094797"/>
            <a:ext cx="2816722" cy="2852312"/>
          </a:xfrm>
          <a:prstGeom prst="rect">
            <a:avLst/>
          </a:prstGeom>
        </p:spPr>
      </p:pic>
      <p:pic>
        <p:nvPicPr>
          <p:cNvPr id="4" name="Picture 3" descr="Data_0803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892114" y="4135429"/>
            <a:ext cx="2382589" cy="2380850"/>
          </a:xfrm>
          <a:prstGeom prst="rect">
            <a:avLst/>
          </a:prstGeom>
        </p:spPr>
      </p:pic>
      <p:pic>
        <p:nvPicPr>
          <p:cNvPr id="5" name="Picture 4" descr="0803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7820" r="8457" b="9500"/>
          <a:stretch/>
        </p:blipFill>
        <p:spPr>
          <a:xfrm>
            <a:off x="0" y="977733"/>
            <a:ext cx="2740663" cy="2969376"/>
          </a:xfrm>
          <a:prstGeom prst="rect">
            <a:avLst/>
          </a:prstGeom>
        </p:spPr>
      </p:pic>
      <p:pic>
        <p:nvPicPr>
          <p:cNvPr id="6" name="Picture 5" descr="AL812005_0803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2875" r="15791" b="16477"/>
          <a:stretch/>
        </p:blipFill>
        <p:spPr>
          <a:xfrm>
            <a:off x="2840138" y="1070882"/>
            <a:ext cx="2734956" cy="287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1.61, RMS: 4.93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796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50kts</a:t>
            </a:r>
          </a:p>
          <a:p>
            <a:pPr algn="ctr"/>
            <a:r>
              <a:rPr lang="en-US" sz="1200" b="1" dirty="0" smtClean="0"/>
              <a:t>TS force = 18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6665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26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372" y="65639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2114" y="6169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</a:t>
            </a:r>
            <a:r>
              <a:rPr lang="en-US" sz="1400" dirty="0" err="1" smtClean="0"/>
              <a:t>dataperfect</a:t>
            </a:r>
            <a:r>
              <a:rPr lang="en-US" sz="1400" dirty="0" smtClean="0"/>
              <a:t> </a:t>
            </a:r>
            <a:r>
              <a:rPr lang="en-US" sz="1400" dirty="0"/>
              <a:t>CYGNSS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62766" y="27194"/>
            <a:ext cx="8075381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03, 2005 @ 12Z</a:t>
            </a:r>
            <a:endParaRPr lang="en-US" sz="3600" dirty="0"/>
          </a:p>
        </p:txBody>
      </p:sp>
      <p:pic>
        <p:nvPicPr>
          <p:cNvPr id="2" name="Picture 1" descr="s_anal_803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24" y="1015286"/>
            <a:ext cx="2703800" cy="2804127"/>
          </a:xfrm>
          <a:prstGeom prst="rect">
            <a:avLst/>
          </a:prstGeom>
        </p:spPr>
      </p:pic>
      <p:pic>
        <p:nvPicPr>
          <p:cNvPr id="4" name="Picture 3" descr="Data_0803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0"/>
          <a:stretch/>
        </p:blipFill>
        <p:spPr>
          <a:xfrm>
            <a:off x="5853594" y="4008280"/>
            <a:ext cx="2501298" cy="2489602"/>
          </a:xfrm>
          <a:prstGeom prst="rect">
            <a:avLst/>
          </a:prstGeom>
        </p:spPr>
      </p:pic>
      <p:pic>
        <p:nvPicPr>
          <p:cNvPr id="5" name="Picture 4" descr="0803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6755" r="9814" b="9116"/>
          <a:stretch/>
        </p:blipFill>
        <p:spPr>
          <a:xfrm>
            <a:off x="-1" y="876281"/>
            <a:ext cx="2587061" cy="2943132"/>
          </a:xfrm>
          <a:prstGeom prst="rect">
            <a:avLst/>
          </a:prstGeom>
        </p:spPr>
      </p:pic>
      <p:pic>
        <p:nvPicPr>
          <p:cNvPr id="6" name="Picture 5" descr="AL812005_0803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3020" r="17084" b="15933"/>
          <a:stretch/>
        </p:blipFill>
        <p:spPr>
          <a:xfrm>
            <a:off x="2757578" y="953237"/>
            <a:ext cx="2658783" cy="2866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-0.12, RMS: 4.02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1001" y="318925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84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46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2322" y="318925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21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6932" y="58724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82824" y="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6984" y="27194"/>
            <a:ext cx="8229600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04, 2005 @ 00Z</a:t>
            </a:r>
            <a:endParaRPr lang="en-US" sz="3600" dirty="0"/>
          </a:p>
        </p:txBody>
      </p:sp>
      <p:pic>
        <p:nvPicPr>
          <p:cNvPr id="2" name="Picture 1" descr="s_anal_804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9" y="1074040"/>
            <a:ext cx="2736936" cy="2942073"/>
          </a:xfrm>
          <a:prstGeom prst="rect">
            <a:avLst/>
          </a:prstGeom>
        </p:spPr>
      </p:pic>
      <p:pic>
        <p:nvPicPr>
          <p:cNvPr id="4" name="Picture 3" descr="Data_0804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659575" y="4152677"/>
            <a:ext cx="2443061" cy="2441278"/>
          </a:xfrm>
          <a:prstGeom prst="rect">
            <a:avLst/>
          </a:prstGeom>
        </p:spPr>
      </p:pic>
      <p:pic>
        <p:nvPicPr>
          <p:cNvPr id="5" name="Picture 4" descr="0804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8869" r="10492" b="10373"/>
          <a:stretch/>
        </p:blipFill>
        <p:spPr>
          <a:xfrm>
            <a:off x="-9468" y="1229142"/>
            <a:ext cx="2465378" cy="2786971"/>
          </a:xfrm>
          <a:prstGeom prst="rect">
            <a:avLst/>
          </a:prstGeom>
        </p:spPr>
      </p:pic>
      <p:pic>
        <p:nvPicPr>
          <p:cNvPr id="6" name="Picture 5" descr="AL812005_0804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3019" r="17084" b="16478"/>
          <a:stretch/>
        </p:blipFill>
        <p:spPr>
          <a:xfrm>
            <a:off x="2545522" y="1106621"/>
            <a:ext cx="2780580" cy="2942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221" y="48343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0.72, RMS: 1.96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6932" y="3399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59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3877" y="3399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48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32 TJ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96932" y="71381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9575" y="5834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52098"/>
            <a:ext cx="8229600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04, 2005 @ 12Z</a:t>
            </a:r>
            <a:endParaRPr lang="en-US" sz="3600" dirty="0"/>
          </a:p>
        </p:txBody>
      </p:sp>
      <p:pic>
        <p:nvPicPr>
          <p:cNvPr id="2" name="Picture 1" descr="s_anal_804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9" y="983623"/>
            <a:ext cx="2820509" cy="2940864"/>
          </a:xfrm>
          <a:prstGeom prst="rect">
            <a:avLst/>
          </a:prstGeom>
        </p:spPr>
      </p:pic>
      <p:pic>
        <p:nvPicPr>
          <p:cNvPr id="4" name="Picture 3" descr="Data_0804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0"/>
          <a:stretch/>
        </p:blipFill>
        <p:spPr>
          <a:xfrm>
            <a:off x="5851800" y="3924487"/>
            <a:ext cx="2503534" cy="2491827"/>
          </a:xfrm>
          <a:prstGeom prst="rect">
            <a:avLst/>
          </a:prstGeom>
        </p:spPr>
      </p:pic>
      <p:pic>
        <p:nvPicPr>
          <p:cNvPr id="5" name="Picture 4" descr="0805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7647" r="10717" b="9324"/>
          <a:stretch/>
        </p:blipFill>
        <p:spPr>
          <a:xfrm>
            <a:off x="102787" y="978141"/>
            <a:ext cx="2694145" cy="2995414"/>
          </a:xfrm>
          <a:prstGeom prst="rect">
            <a:avLst/>
          </a:prstGeom>
        </p:spPr>
      </p:pic>
      <p:pic>
        <p:nvPicPr>
          <p:cNvPr id="6" name="Picture 5" descr="AL812005_0804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3650" r="18208" b="16236"/>
          <a:stretch/>
        </p:blipFill>
        <p:spPr>
          <a:xfrm>
            <a:off x="2816136" y="1061086"/>
            <a:ext cx="2689504" cy="2912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0.62,RMS: 1.53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6099" y="336247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85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8627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37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7036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1040" y="67036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1800" y="58562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202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-27695"/>
            <a:ext cx="8229600" cy="6281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05, 2005 @ 00Z</a:t>
            </a:r>
            <a:endParaRPr lang="en-US" sz="3600" dirty="0"/>
          </a:p>
        </p:txBody>
      </p:sp>
      <p:pic>
        <p:nvPicPr>
          <p:cNvPr id="2" name="Picture 1" descr="s_anal_805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96" y="902825"/>
            <a:ext cx="2895949" cy="2998033"/>
          </a:xfrm>
          <a:prstGeom prst="rect">
            <a:avLst/>
          </a:prstGeom>
        </p:spPr>
      </p:pic>
      <p:pic>
        <p:nvPicPr>
          <p:cNvPr id="4" name="Picture 3" descr="Data_0805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>
          <a:xfrm>
            <a:off x="5958574" y="4031323"/>
            <a:ext cx="2594244" cy="2587222"/>
          </a:xfrm>
          <a:prstGeom prst="rect">
            <a:avLst/>
          </a:prstGeom>
        </p:spPr>
      </p:pic>
      <p:pic>
        <p:nvPicPr>
          <p:cNvPr id="5" name="Picture 4" descr="0805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6647" r="9801" b="8598"/>
          <a:stretch/>
        </p:blipFill>
        <p:spPr>
          <a:xfrm>
            <a:off x="0" y="902824"/>
            <a:ext cx="2527854" cy="3128499"/>
          </a:xfrm>
          <a:prstGeom prst="rect">
            <a:avLst/>
          </a:prstGeom>
        </p:spPr>
      </p:pic>
      <p:pic>
        <p:nvPicPr>
          <p:cNvPr id="6" name="Picture 5" descr="AL812005_0805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3164" r="18379" b="16840"/>
          <a:stretch/>
        </p:blipFill>
        <p:spPr>
          <a:xfrm>
            <a:off x="2757338" y="883051"/>
            <a:ext cx="2771085" cy="3017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2.0, RMS: 4.89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6098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112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100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7224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95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84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372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8218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2725" y="85627"/>
            <a:ext cx="8229600" cy="6281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05, 2005 @ 12Z</a:t>
            </a:r>
            <a:endParaRPr lang="en-US" sz="3600" dirty="0"/>
          </a:p>
        </p:txBody>
      </p:sp>
      <p:pic>
        <p:nvPicPr>
          <p:cNvPr id="2" name="Picture 1" descr="s_anal_805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8" y="1137755"/>
            <a:ext cx="2843525" cy="2834890"/>
          </a:xfrm>
          <a:prstGeom prst="rect">
            <a:avLst/>
          </a:prstGeom>
        </p:spPr>
      </p:pic>
      <p:pic>
        <p:nvPicPr>
          <p:cNvPr id="4" name="Picture 3" descr="Data_0805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>
          <a:xfrm>
            <a:off x="5888800" y="4031323"/>
            <a:ext cx="2594244" cy="2587222"/>
          </a:xfrm>
          <a:prstGeom prst="rect">
            <a:avLst/>
          </a:prstGeom>
        </p:spPr>
      </p:pic>
      <p:pic>
        <p:nvPicPr>
          <p:cNvPr id="5" name="Picture 4" descr="0805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7646" r="10490" b="7753"/>
          <a:stretch/>
        </p:blipFill>
        <p:spPr>
          <a:xfrm>
            <a:off x="90710" y="1047890"/>
            <a:ext cx="2647769" cy="2983433"/>
          </a:xfrm>
          <a:prstGeom prst="rect">
            <a:avLst/>
          </a:prstGeom>
        </p:spPr>
      </p:pic>
      <p:pic>
        <p:nvPicPr>
          <p:cNvPr id="6" name="Picture 5" descr="AL812005_0805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3164" r="17732" b="16478"/>
          <a:stretch/>
        </p:blipFill>
        <p:spPr>
          <a:xfrm>
            <a:off x="2876512" y="1047890"/>
            <a:ext cx="2701718" cy="2884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1.92, RMS: 3.73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6099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101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116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1231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93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112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8783" y="69162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88800" y="61933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7170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CYGNSS Observational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00, 12 UTC mostly at low latitudes</a:t>
            </a:r>
          </a:p>
          <a:p>
            <a:r>
              <a:rPr lang="en-US" dirty="0" smtClean="0"/>
              <a:t>00, 12, 18 UTC at higher latitudes</a:t>
            </a:r>
          </a:p>
          <a:p>
            <a:r>
              <a:rPr lang="en-US" dirty="0" smtClean="0"/>
              <a:t>+/- 3 </a:t>
            </a:r>
            <a:r>
              <a:rPr lang="en-US" dirty="0" err="1" smtClean="0"/>
              <a:t>hr</a:t>
            </a:r>
            <a:r>
              <a:rPr lang="en-US" dirty="0" smtClean="0"/>
              <a:t> window</a:t>
            </a:r>
          </a:p>
          <a:p>
            <a:endParaRPr lang="en-US" dirty="0"/>
          </a:p>
          <a:p>
            <a:r>
              <a:rPr lang="en-US" dirty="0" smtClean="0"/>
              <a:t>Has been sampled from 9 km domain (d02)</a:t>
            </a:r>
          </a:p>
          <a:p>
            <a:r>
              <a:rPr lang="en-US" dirty="0" smtClean="0"/>
              <a:t>Combined set from 9 km and 3 km domains has been produced this week</a:t>
            </a:r>
          </a:p>
          <a:p>
            <a:r>
              <a:rPr lang="en-US" dirty="0" smtClean="0"/>
              <a:t>Perfect CYGNSS from 1 km domain (d04) has been sampled and will be combined with d02 and d03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031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06, 2005 @ 00Z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15868" r="10166" b="7322"/>
          <a:stretch/>
        </p:blipFill>
        <p:spPr bwMode="auto">
          <a:xfrm>
            <a:off x="215133" y="946520"/>
            <a:ext cx="2618999" cy="30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12876" r="15666" b="15839"/>
          <a:stretch/>
        </p:blipFill>
        <p:spPr bwMode="auto">
          <a:xfrm>
            <a:off x="2901188" y="997795"/>
            <a:ext cx="2794618" cy="296460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080" y="997795"/>
            <a:ext cx="2812720" cy="2910571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4"/>
          <a:stretch/>
        </p:blipFill>
        <p:spPr bwMode="auto">
          <a:xfrm>
            <a:off x="5782570" y="4038600"/>
            <a:ext cx="2767032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36144" y="324615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93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134 TJ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2321" y="330969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108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127 TJ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67970" y="57763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88967" y="64194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9532" y="7620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1.22, RMS: 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7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7274"/>
            <a:ext cx="8229600" cy="4932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06, 2005 @ 12Z</a:t>
            </a:r>
            <a:endParaRPr lang="en-US" sz="3600" dirty="0"/>
          </a:p>
        </p:txBody>
      </p:sp>
      <p:pic>
        <p:nvPicPr>
          <p:cNvPr id="2" name="Picture 1" descr="s_anal_806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52" y="953237"/>
            <a:ext cx="2991148" cy="3108338"/>
          </a:xfrm>
          <a:prstGeom prst="rect">
            <a:avLst/>
          </a:prstGeom>
        </p:spPr>
      </p:pic>
      <p:pic>
        <p:nvPicPr>
          <p:cNvPr id="4" name="Picture 3" descr="Data_0806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7"/>
          <a:stretch/>
        </p:blipFill>
        <p:spPr>
          <a:xfrm>
            <a:off x="6099870" y="4141190"/>
            <a:ext cx="2589039" cy="2592289"/>
          </a:xfrm>
          <a:prstGeom prst="rect">
            <a:avLst/>
          </a:prstGeom>
        </p:spPr>
      </p:pic>
      <p:pic>
        <p:nvPicPr>
          <p:cNvPr id="5" name="Picture 4" descr="080612_d0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6597" r="12300" b="9151"/>
          <a:stretch/>
        </p:blipFill>
        <p:spPr>
          <a:xfrm>
            <a:off x="-1" y="953237"/>
            <a:ext cx="2738480" cy="3127545"/>
          </a:xfrm>
          <a:prstGeom prst="rect">
            <a:avLst/>
          </a:prstGeom>
        </p:spPr>
      </p:pic>
      <p:pic>
        <p:nvPicPr>
          <p:cNvPr id="6" name="Picture 5" descr="AL812005_0806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3981" r="19888" b="17203"/>
          <a:stretch/>
        </p:blipFill>
        <p:spPr>
          <a:xfrm>
            <a:off x="2796932" y="953237"/>
            <a:ext cx="2860748" cy="3089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237" y="4866660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2.17, RMS: 3.72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6544" y="334044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157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98150" y="34521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93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=155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6932" y="48967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98150" y="4630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068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042" y="0"/>
            <a:ext cx="8229600" cy="52298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06, 2005 @ 18Z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84" y="874660"/>
            <a:ext cx="2908516" cy="3108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9"/>
          <a:stretch/>
        </p:blipFill>
        <p:spPr>
          <a:xfrm>
            <a:off x="5997385" y="4095067"/>
            <a:ext cx="2533771" cy="2516973"/>
          </a:xfrm>
          <a:prstGeom prst="rect">
            <a:avLst/>
          </a:prstGeom>
        </p:spPr>
      </p:pic>
      <p:pic>
        <p:nvPicPr>
          <p:cNvPr id="5" name="Picture 4" descr="080618_d0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7646" r="12978" b="9150"/>
          <a:stretch/>
        </p:blipFill>
        <p:spPr>
          <a:xfrm>
            <a:off x="124514" y="774232"/>
            <a:ext cx="2509813" cy="3208766"/>
          </a:xfrm>
          <a:prstGeom prst="rect">
            <a:avLst/>
          </a:prstGeom>
        </p:spPr>
      </p:pic>
      <p:pic>
        <p:nvPicPr>
          <p:cNvPr id="6" name="Picture 5" descr="AL812005_0806_18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4526" r="21400" b="17204"/>
          <a:stretch/>
        </p:blipFill>
        <p:spPr>
          <a:xfrm>
            <a:off x="2738479" y="874660"/>
            <a:ext cx="2751760" cy="3007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2.05, RMS: 4.35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3842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151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30684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95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=168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08111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6932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5861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177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5644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07, 2005 @ 00Z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 r="6755" b="5089"/>
          <a:stretch/>
        </p:blipFill>
        <p:spPr bwMode="auto">
          <a:xfrm>
            <a:off x="0" y="1003757"/>
            <a:ext cx="2909549" cy="33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9"/>
          <a:stretch/>
        </p:blipFill>
        <p:spPr bwMode="auto">
          <a:xfrm>
            <a:off x="6172417" y="4127148"/>
            <a:ext cx="2666783" cy="265465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3083" r="17081" b="16830"/>
          <a:stretch/>
        </p:blipFill>
        <p:spPr bwMode="auto">
          <a:xfrm>
            <a:off x="2909549" y="1143000"/>
            <a:ext cx="3002914" cy="29841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88107" y="358521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109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159 TJ</a:t>
            </a:r>
            <a:endParaRPr lang="en-US" sz="1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745" y="1219200"/>
            <a:ext cx="2733678" cy="28276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34200" y="3424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173 TJ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8107" y="619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507" y="6959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1.08, RMS: 3.31</a:t>
            </a:r>
          </a:p>
        </p:txBody>
      </p:sp>
    </p:spTree>
    <p:extLst>
      <p:ext uri="{BB962C8B-B14F-4D97-AF65-F5344CB8AC3E}">
        <p14:creationId xmlns:p14="http://schemas.microsoft.com/office/powerpoint/2010/main" val="19287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5627"/>
            <a:ext cx="8229600" cy="6281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07, 2005 @ 18Z</a:t>
            </a:r>
            <a:endParaRPr lang="en-US" sz="3600" dirty="0"/>
          </a:p>
        </p:txBody>
      </p:sp>
      <p:pic>
        <p:nvPicPr>
          <p:cNvPr id="2" name="Picture 1" descr="s_anal_807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75" y="1506703"/>
            <a:ext cx="2710126" cy="2735905"/>
          </a:xfrm>
          <a:prstGeom prst="rect">
            <a:avLst/>
          </a:prstGeom>
        </p:spPr>
      </p:pic>
      <p:pic>
        <p:nvPicPr>
          <p:cNvPr id="4" name="Picture 3" descr="Data_0807_18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0"/>
          <a:stretch/>
        </p:blipFill>
        <p:spPr>
          <a:xfrm>
            <a:off x="6105950" y="4242608"/>
            <a:ext cx="2443061" cy="2453987"/>
          </a:xfrm>
          <a:prstGeom prst="rect">
            <a:avLst/>
          </a:prstGeom>
        </p:spPr>
      </p:pic>
      <p:pic>
        <p:nvPicPr>
          <p:cNvPr id="5" name="Picture 4" descr="080718_d0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5659" r="15917" b="8627"/>
          <a:stretch/>
        </p:blipFill>
        <p:spPr>
          <a:xfrm>
            <a:off x="0" y="1257663"/>
            <a:ext cx="2514600" cy="2984945"/>
          </a:xfrm>
          <a:prstGeom prst="rect">
            <a:avLst/>
          </a:prstGeom>
        </p:spPr>
      </p:pic>
      <p:pic>
        <p:nvPicPr>
          <p:cNvPr id="6" name="Picture 5" descr="AL812005_0807_18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13164" r="22909" b="17022"/>
          <a:stretch/>
        </p:blipFill>
        <p:spPr>
          <a:xfrm>
            <a:off x="2857597" y="1361554"/>
            <a:ext cx="2770438" cy="2860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730" y="505132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2.01, RMS: 3.99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2092" y="358702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187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45915" y="361152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=204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382" y="78829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372" y="71381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37727" y="85896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068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015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08, 2005 @ 00Z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14734" r="11840" b="9506"/>
          <a:stretch/>
        </p:blipFill>
        <p:spPr bwMode="auto">
          <a:xfrm>
            <a:off x="155574" y="1087004"/>
            <a:ext cx="2663826" cy="28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 descr="https://storm.aoml.noaa.gov/hwind/Output/hrd/annane/Research/2005/AL812005/0808/0001/AL812005_0808_0001_contour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AutoShape 7" descr="https://storm.aoml.noaa.gov/hwind/Output/hrd/annane/Research/2005/AL812005/0808/0001/AL812005_0808_0001_contour02.png"/>
          <p:cNvSpPr>
            <a:spLocks noChangeAspect="1" noChangeArrowheads="1"/>
          </p:cNvSpPr>
          <p:nvPr/>
        </p:nvSpPr>
        <p:spPr bwMode="auto">
          <a:xfrm>
            <a:off x="155575" y="-3573463"/>
            <a:ext cx="6267450" cy="744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9395" b="15472"/>
          <a:stretch/>
        </p:blipFill>
        <p:spPr bwMode="auto">
          <a:xfrm>
            <a:off x="2663825" y="1226007"/>
            <a:ext cx="3175883" cy="2802413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7248" y="1219200"/>
            <a:ext cx="2801952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3025" y="3354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215 TJ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20799" y="3354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95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187 TJ</a:t>
            </a:r>
            <a:endParaRPr lang="en-US" sz="1200" b="1" dirty="0"/>
          </a:p>
        </p:txBody>
      </p:sp>
      <p:sp>
        <p:nvSpPr>
          <p:cNvPr id="3086" name="AutoShape 14" descr="https://storm.aoml.noaa.gov/hwind/Output/hrd/annane/Research/2005/AL812005/0808/0000/AL812005_0808_0000_dataCoverage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7"/>
          <a:stretch/>
        </p:blipFill>
        <p:spPr bwMode="auto">
          <a:xfrm>
            <a:off x="6065712" y="4028420"/>
            <a:ext cx="2773488" cy="264591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971800" y="772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772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7721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6695" y="4681994"/>
            <a:ext cx="311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1.20, RMS: 3.48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7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design for Perfect </a:t>
            </a:r>
            <a:r>
              <a:rPr lang="en-US" dirty="0" err="1" smtClean="0"/>
              <a:t>Obs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13479"/>
              </p:ext>
            </p:extLst>
          </p:nvPr>
        </p:nvGraphicFramePr>
        <p:xfrm>
          <a:off x="600732" y="1117048"/>
          <a:ext cx="8034576" cy="557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192"/>
                <a:gridCol w="2678192"/>
                <a:gridCol w="2678192"/>
              </a:tblGrid>
              <a:tr h="164514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CYGNSS</a:t>
                      </a:r>
                      <a:r>
                        <a:rPr lang="en-US" sz="2400" b="1" baseline="0" dirty="0" smtClean="0"/>
                        <a:t> d02</a:t>
                      </a:r>
                    </a:p>
                    <a:p>
                      <a:r>
                        <a:rPr lang="en-US" sz="2400" b="1" baseline="0" dirty="0" smtClean="0"/>
                        <a:t>H*Wind results on next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</a:t>
                      </a:r>
                    </a:p>
                    <a:p>
                      <a:r>
                        <a:rPr lang="en-US" sz="2400" b="1" dirty="0" smtClean="0"/>
                        <a:t>Data processed</a:t>
                      </a:r>
                      <a:r>
                        <a:rPr lang="en-US" sz="2400" b="1" baseline="0" dirty="0" smtClean="0"/>
                        <a:t> this week.</a:t>
                      </a:r>
                    </a:p>
                    <a:p>
                      <a:r>
                        <a:rPr lang="en-US" sz="2400" b="1" baseline="0" dirty="0" smtClean="0"/>
                        <a:t>H*Wind results by COB Friday 28th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CYGNSS+SFMR d02: use CYGNSS to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</a:rPr>
                        <a:t> Improve estimates of wind radii over SFMR?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645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CYGNSS d02+d03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Data processed 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d02+d03</a:t>
                      </a:r>
                    </a:p>
                    <a:p>
                      <a:r>
                        <a:rPr lang="en-US" sz="2400" b="1" dirty="0" smtClean="0"/>
                        <a:t>Data will be processed by 7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baseline="0" dirty="0" smtClean="0"/>
                        <a:t> March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CYGNSS+SFMR d02+d03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45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CYGNSS d02+d03+d04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Will be processed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d02+d03+d04</a:t>
                      </a:r>
                    </a:p>
                    <a:p>
                      <a:r>
                        <a:rPr lang="en-US" sz="2400" b="1" dirty="0" smtClean="0"/>
                        <a:t>Will be processed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CYGNSS+SFMR d02+d03+d04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06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Experiments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0411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 we degrade CYGNSS?</a:t>
            </a:r>
          </a:p>
          <a:p>
            <a:pPr lvl="1"/>
            <a:r>
              <a:rPr lang="en-US" dirty="0" smtClean="0"/>
              <a:t>Assign errors … represent as different weightings in H*Wind</a:t>
            </a:r>
          </a:p>
          <a:p>
            <a:endParaRPr lang="en-US" dirty="0"/>
          </a:p>
          <a:p>
            <a:r>
              <a:rPr lang="en-US" dirty="0" smtClean="0"/>
              <a:t>GSI “update”</a:t>
            </a:r>
          </a:p>
          <a:p>
            <a:r>
              <a:rPr lang="en-US" dirty="0" smtClean="0"/>
              <a:t>HEDAS (do before GSI?)</a:t>
            </a:r>
          </a:p>
          <a:p>
            <a:r>
              <a:rPr lang="en-US" dirty="0" err="1" smtClean="0"/>
              <a:t>EnKF</a:t>
            </a:r>
            <a:r>
              <a:rPr lang="en-US" dirty="0" smtClean="0"/>
              <a:t> (NOAA/ESRL)</a:t>
            </a:r>
          </a:p>
        </p:txBody>
      </p:sp>
    </p:spTree>
    <p:extLst>
      <p:ext uri="{BB962C8B-B14F-4D97-AF65-F5344CB8AC3E}">
        <p14:creationId xmlns:p14="http://schemas.microsoft.com/office/powerpoint/2010/main" val="166876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‘perfect’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1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to be careful</a:t>
            </a:r>
          </a:p>
          <a:p>
            <a:r>
              <a:rPr lang="en-US" dirty="0" smtClean="0"/>
              <a:t>We are not using representative (i.e. lower resolution) CYGNSS wind speed footprint from Nature run with zero error</a:t>
            </a:r>
          </a:p>
          <a:p>
            <a:r>
              <a:rPr lang="en-US" dirty="0" smtClean="0"/>
              <a:t>Instead, we are taking every </a:t>
            </a:r>
            <a:r>
              <a:rPr lang="en-US" dirty="0" err="1" smtClean="0"/>
              <a:t>lat-lon</a:t>
            </a:r>
            <a:r>
              <a:rPr lang="en-US" dirty="0" smtClean="0"/>
              <a:t> location from CYGNSS and interpolating (</a:t>
            </a:r>
            <a:r>
              <a:rPr lang="en-US" dirty="0" err="1" smtClean="0"/>
              <a:t>u,v</a:t>
            </a:r>
            <a:r>
              <a:rPr lang="en-US" dirty="0" smtClean="0"/>
              <a:t>) wind vectors directly from Nature run onto the CYGNSS locations </a:t>
            </a:r>
          </a:p>
          <a:p>
            <a:pPr lvl="1"/>
            <a:r>
              <a:rPr lang="en-US" dirty="0" smtClean="0"/>
              <a:t>Our effective </a:t>
            </a:r>
            <a:r>
              <a:rPr lang="en-US" dirty="0" err="1" smtClean="0"/>
              <a:t>obs</a:t>
            </a:r>
            <a:r>
              <a:rPr lang="en-US" dirty="0" smtClean="0"/>
              <a:t> spacing is that of the 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the ‘upper bound’ of what CYGNSS can be with a perfect finer-scale retrieval algorithm</a:t>
            </a:r>
          </a:p>
          <a:p>
            <a:pPr marL="0" indent="0">
              <a:buNone/>
            </a:pPr>
            <a:r>
              <a:rPr lang="en-US" dirty="0" smtClean="0"/>
              <a:t>(In the future, we can degrade in several ways)</a:t>
            </a:r>
          </a:p>
        </p:txBody>
      </p:sp>
    </p:spTree>
    <p:extLst>
      <p:ext uri="{BB962C8B-B14F-4D97-AF65-F5344CB8AC3E}">
        <p14:creationId xmlns:p14="http://schemas.microsoft.com/office/powerpoint/2010/main" val="66147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design for Perfect </a:t>
            </a:r>
            <a:r>
              <a:rPr lang="en-US" dirty="0" err="1" smtClean="0"/>
              <a:t>Obs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95044"/>
              </p:ext>
            </p:extLst>
          </p:nvPr>
        </p:nvGraphicFramePr>
        <p:xfrm>
          <a:off x="600732" y="1117048"/>
          <a:ext cx="8034576" cy="557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192"/>
                <a:gridCol w="2678192"/>
                <a:gridCol w="2678192"/>
              </a:tblGrid>
              <a:tr h="164514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CYGNSS</a:t>
                      </a:r>
                      <a:r>
                        <a:rPr lang="en-US" sz="2400" b="1" baseline="0" dirty="0" smtClean="0"/>
                        <a:t> d02</a:t>
                      </a:r>
                    </a:p>
                    <a:p>
                      <a:r>
                        <a:rPr lang="en-US" sz="2400" b="1" baseline="0" dirty="0" smtClean="0"/>
                        <a:t>H*Wind results on next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</a:t>
                      </a:r>
                    </a:p>
                    <a:p>
                      <a:r>
                        <a:rPr lang="en-US" sz="2400" b="1" dirty="0" smtClean="0"/>
                        <a:t>Data processed</a:t>
                      </a:r>
                      <a:r>
                        <a:rPr lang="en-US" sz="2400" b="1" baseline="0" dirty="0" smtClean="0"/>
                        <a:t> this week.</a:t>
                      </a:r>
                    </a:p>
                    <a:p>
                      <a:r>
                        <a:rPr lang="en-US" sz="2400" b="1" baseline="0" dirty="0" smtClean="0"/>
                        <a:t>H*Wind results by COB Friday 28th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CYGNSS+SFMR d02: use CYGNSS to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</a:rPr>
                        <a:t> Improve estimates of wind radii over SFMR?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645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CYGNSS d02+d03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Data processed 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d02+d03</a:t>
                      </a:r>
                    </a:p>
                    <a:p>
                      <a:r>
                        <a:rPr lang="en-US" sz="2400" b="1" dirty="0" smtClean="0"/>
                        <a:t>Data will be processed by 7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baseline="0" dirty="0" smtClean="0"/>
                        <a:t> March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CYGNSS+SFMR d02+d03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45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CYGNSS d02+d03+d04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Will be processed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SFMR d02+d03+d04</a:t>
                      </a:r>
                    </a:p>
                    <a:p>
                      <a:r>
                        <a:rPr lang="en-US" sz="2400" b="1" dirty="0" smtClean="0"/>
                        <a:t>Will be processed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CYGNSS+SFMR d02+d03+d04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31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H*Wind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time (12Z July 29</a:t>
            </a:r>
            <a:r>
              <a:rPr lang="en-US" baseline="30000" dirty="0" smtClean="0"/>
              <a:t>th</a:t>
            </a:r>
            <a:r>
              <a:rPr lang="en-US" dirty="0" smtClean="0"/>
              <a:t>): GSI analysis as background using ECMWF nature run as observations</a:t>
            </a:r>
          </a:p>
          <a:p>
            <a:r>
              <a:rPr lang="en-US" dirty="0" smtClean="0"/>
              <a:t>Cycling every successive 6 hours</a:t>
            </a:r>
          </a:p>
          <a:p>
            <a:r>
              <a:rPr lang="en-US" dirty="0" smtClean="0"/>
              <a:t>Data grouped into 6-hour bunches</a:t>
            </a:r>
          </a:p>
          <a:p>
            <a:r>
              <a:rPr lang="en-US" dirty="0" smtClean="0"/>
              <a:t>‘Perfect CYGNSS’ wind vectors</a:t>
            </a:r>
          </a:p>
          <a:p>
            <a:r>
              <a:rPr lang="en-US" dirty="0" smtClean="0"/>
              <a:t>(Conventionally, H*Wind takes wind speeds and assigns a direction based on their algorithms for SSM/I and SFMR)</a:t>
            </a:r>
          </a:p>
          <a:p>
            <a:r>
              <a:rPr lang="en-US" dirty="0" smtClean="0"/>
              <a:t>‘First guess’ = H*Wind analysis 6 hours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verify use of CYGNSS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wind (has caveats … e.g. not fully observable!)</a:t>
            </a:r>
          </a:p>
          <a:p>
            <a:r>
              <a:rPr lang="en-US" dirty="0" smtClean="0"/>
              <a:t>Radius of Maximum Winds</a:t>
            </a:r>
          </a:p>
          <a:p>
            <a:r>
              <a:rPr lang="en-US" dirty="0" smtClean="0"/>
              <a:t>Wind radii for 34 </a:t>
            </a:r>
            <a:r>
              <a:rPr lang="en-US" dirty="0" err="1" smtClean="0"/>
              <a:t>kt</a:t>
            </a:r>
            <a:r>
              <a:rPr lang="en-US" dirty="0" smtClean="0"/>
              <a:t>, 50 </a:t>
            </a:r>
            <a:r>
              <a:rPr lang="en-US" dirty="0" err="1" smtClean="0"/>
              <a:t>kt</a:t>
            </a:r>
            <a:r>
              <a:rPr lang="en-US" dirty="0" smtClean="0"/>
              <a:t>, 64 </a:t>
            </a:r>
            <a:r>
              <a:rPr lang="en-US" dirty="0" err="1" smtClean="0"/>
              <a:t>kt</a:t>
            </a:r>
            <a:endParaRPr lang="en-US" dirty="0" smtClean="0"/>
          </a:p>
          <a:p>
            <a:r>
              <a:rPr lang="en-US" dirty="0" smtClean="0"/>
              <a:t>Integrated Kinetic Energy (IKE)</a:t>
            </a:r>
          </a:p>
          <a:p>
            <a:r>
              <a:rPr lang="en-US" dirty="0" smtClean="0"/>
              <a:t>Azimuthally averaged quantities</a:t>
            </a:r>
          </a:p>
          <a:p>
            <a:pPr lvl="1"/>
            <a:r>
              <a:rPr lang="en-US" dirty="0" smtClean="0"/>
              <a:t>Azimuthal wind speed</a:t>
            </a:r>
          </a:p>
          <a:p>
            <a:pPr lvl="1"/>
            <a:r>
              <a:rPr lang="en-US" dirty="0" smtClean="0"/>
              <a:t>Radial inflow</a:t>
            </a:r>
          </a:p>
        </p:txBody>
      </p:sp>
    </p:spTree>
    <p:extLst>
      <p:ext uri="{BB962C8B-B14F-4D97-AF65-F5344CB8AC3E}">
        <p14:creationId xmlns:p14="http://schemas.microsoft.com/office/powerpoint/2010/main" val="354836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verify use of CYGNSS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74" y="1600200"/>
            <a:ext cx="8989526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increment:</a:t>
            </a:r>
          </a:p>
          <a:p>
            <a:pPr lvl="1"/>
            <a:r>
              <a:rPr lang="en-US" dirty="0" smtClean="0"/>
              <a:t>H*Wind Analysis – H*Wind First Guess</a:t>
            </a:r>
          </a:p>
          <a:p>
            <a:r>
              <a:rPr lang="en-US" dirty="0" smtClean="0"/>
              <a:t>Analysis error:</a:t>
            </a:r>
          </a:p>
          <a:p>
            <a:pPr lvl="1"/>
            <a:r>
              <a:rPr lang="en-US" dirty="0" smtClean="0"/>
              <a:t>H*Wind Analysis interpolated onto </a:t>
            </a:r>
            <a:r>
              <a:rPr lang="en-US" dirty="0" err="1" smtClean="0"/>
              <a:t>obs</a:t>
            </a:r>
            <a:r>
              <a:rPr lang="en-US" dirty="0" smtClean="0"/>
              <a:t> sites – </a:t>
            </a:r>
            <a:r>
              <a:rPr lang="en-US" dirty="0" err="1" smtClean="0"/>
              <a:t>obs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H*Wind Analysis – H*Wind sampling Nature on H*Wind grid</a:t>
            </a:r>
          </a:p>
          <a:p>
            <a:pPr lvl="1"/>
            <a:r>
              <a:rPr lang="en-US" dirty="0" smtClean="0"/>
              <a:t>H*Wind Analysis – Raw 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7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Plotted on 8 x 8 degree domain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08331"/>
              </p:ext>
            </p:extLst>
          </p:nvPr>
        </p:nvGraphicFramePr>
        <p:xfrm>
          <a:off x="457200" y="2752724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867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Nature Run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H*WIND analysis from Nature Run ‘observations’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H*WIND analysis from perfect CYGNSS</a:t>
                      </a:r>
                      <a:endParaRPr lang="en-US" sz="3200" dirty="0"/>
                    </a:p>
                  </a:txBody>
                  <a:tcPr/>
                </a:tc>
              </a:tr>
              <a:tr h="16867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Errors computed using Analysis – Observations</a:t>
                      </a:r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CYGNSS observational</a:t>
                      </a:r>
                      <a:r>
                        <a:rPr lang="en-US" sz="3200" baseline="0" dirty="0" smtClean="0"/>
                        <a:t> coverage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4832" cy="58850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Jul 31, 2005 @ 00Z</a:t>
            </a:r>
            <a:endParaRPr lang="en-US" sz="3600" dirty="0"/>
          </a:p>
        </p:txBody>
      </p:sp>
      <p:pic>
        <p:nvPicPr>
          <p:cNvPr id="4" name="Picture 3" descr="s_anal_731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14" y="1224252"/>
            <a:ext cx="2646226" cy="2694079"/>
          </a:xfrm>
          <a:prstGeom prst="rect">
            <a:avLst/>
          </a:prstGeom>
        </p:spPr>
      </p:pic>
      <p:pic>
        <p:nvPicPr>
          <p:cNvPr id="5" name="Picture 4" descr="Data_0731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>
          <a:xfrm>
            <a:off x="5938247" y="4178337"/>
            <a:ext cx="2306219" cy="2299976"/>
          </a:xfrm>
          <a:prstGeom prst="rect">
            <a:avLst/>
          </a:prstGeom>
        </p:spPr>
      </p:pic>
      <p:pic>
        <p:nvPicPr>
          <p:cNvPr id="2" name="Picture 1" descr="080731_d0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6597" r="7778" b="8976"/>
          <a:stretch/>
        </p:blipFill>
        <p:spPr>
          <a:xfrm>
            <a:off x="112063" y="1224252"/>
            <a:ext cx="2452928" cy="2700418"/>
          </a:xfrm>
          <a:prstGeom prst="rect">
            <a:avLst/>
          </a:prstGeom>
        </p:spPr>
      </p:pic>
      <p:pic>
        <p:nvPicPr>
          <p:cNvPr id="6" name="Picture 5" descr="AL812005_0731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4526" r="14280" b="16659"/>
          <a:stretch/>
        </p:blipFill>
        <p:spPr>
          <a:xfrm>
            <a:off x="2891989" y="1327283"/>
            <a:ext cx="2673789" cy="2548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0821" y="4681994"/>
            <a:ext cx="311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-2, RMS: 4.23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0693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21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=0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44349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29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0 TJ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391" y="876475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1989" y="80406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1540" y="7908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62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1621</Words>
  <Application>Microsoft Macintosh PowerPoint</Application>
  <PresentationFormat>On-screen Show (4:3)</PresentationFormat>
  <Paragraphs>240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H*WIND analyses using ‘Perfect’ CYGNSS observations </vt:lpstr>
      <vt:lpstr>CYGNSS Observational Coverage</vt:lpstr>
      <vt:lpstr>What does ‘perfect’ mean?</vt:lpstr>
      <vt:lpstr>Experimental design for Perfect Obs</vt:lpstr>
      <vt:lpstr>H*Wind</vt:lpstr>
      <vt:lpstr>Ways to verify use of CYGNSS</vt:lpstr>
      <vt:lpstr>Ways to verify use of CYGNSS</vt:lpstr>
      <vt:lpstr>Results</vt:lpstr>
      <vt:lpstr>H*WIND Analyses on Jul 31, 2005 @ 00Z</vt:lpstr>
      <vt:lpstr>H*WIND Analyses on Aug 01, 2005 @ 00Z</vt:lpstr>
      <vt:lpstr>H*WIND Analyses on Aug 01, 2005 @ 12Z</vt:lpstr>
      <vt:lpstr>H*WIND Analyses on Aug 02, 2005 @ 00Z</vt:lpstr>
      <vt:lpstr>H*WIND Analyses on Aug 02, 2005 @ 12Z</vt:lpstr>
      <vt:lpstr>H*WIND Analyses on Aug 03, 2005 @ 00Z</vt:lpstr>
      <vt:lpstr>H*WIND Analyses on Aug 03, 2005 @ 12Z</vt:lpstr>
      <vt:lpstr>H*WIND Analyses on Aug 04, 2005 @ 00Z</vt:lpstr>
      <vt:lpstr>H*WIND Analyses on Aug 04, 2005 @ 12Z</vt:lpstr>
      <vt:lpstr>H*WIND Analyses on Aug 05, 2005 @ 00Z</vt:lpstr>
      <vt:lpstr>H*WIND Analyses on Aug 05, 2005 @ 12Z</vt:lpstr>
      <vt:lpstr>H*WIND Analyses on Aug 06, 2005 @ 00Z</vt:lpstr>
      <vt:lpstr>H*WIND Analyses on Aug 06, 2005 @ 12Z</vt:lpstr>
      <vt:lpstr>H*WIND Analyses on Aug 06, 2005 @ 18Z</vt:lpstr>
      <vt:lpstr>H*WIND Analyses on Aug 07, 2005 @ 00Z</vt:lpstr>
      <vt:lpstr>H*WIND Analyses on Aug 07, 2005 @ 18Z</vt:lpstr>
      <vt:lpstr>H*WIND Analyses on Aug 08, 2005 @ 00Z</vt:lpstr>
      <vt:lpstr>Experimental design for Perfect Obs</vt:lpstr>
      <vt:lpstr>Future Experiments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Sharan Majumdar</dc:creator>
  <cp:lastModifiedBy>bachir annane</cp:lastModifiedBy>
  <cp:revision>57</cp:revision>
  <dcterms:created xsi:type="dcterms:W3CDTF">2014-02-26T15:10:48Z</dcterms:created>
  <dcterms:modified xsi:type="dcterms:W3CDTF">2014-03-04T13:51:47Z</dcterms:modified>
</cp:coreProperties>
</file>