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6" r:id="rId3"/>
    <p:sldId id="257" r:id="rId4"/>
    <p:sldId id="261" r:id="rId5"/>
    <p:sldId id="258" r:id="rId6"/>
    <p:sldId id="285" r:id="rId7"/>
    <p:sldId id="265" r:id="rId8"/>
    <p:sldId id="262" r:id="rId9"/>
    <p:sldId id="264" r:id="rId10"/>
    <p:sldId id="268" r:id="rId11"/>
    <p:sldId id="284" r:id="rId12"/>
    <p:sldId id="271" r:id="rId13"/>
    <p:sldId id="272" r:id="rId14"/>
    <p:sldId id="273" r:id="rId15"/>
    <p:sldId id="283" r:id="rId16"/>
    <p:sldId id="274" r:id="rId17"/>
    <p:sldId id="277" r:id="rId18"/>
    <p:sldId id="278" r:id="rId19"/>
    <p:sldId id="279" r:id="rId20"/>
    <p:sldId id="280" r:id="rId21"/>
    <p:sldId id="282" r:id="rId22"/>
    <p:sldId id="293" r:id="rId23"/>
    <p:sldId id="286" r:id="rId24"/>
    <p:sldId id="287" r:id="rId25"/>
    <p:sldId id="288" r:id="rId26"/>
    <p:sldId id="291" r:id="rId27"/>
    <p:sldId id="289" r:id="rId28"/>
    <p:sldId id="290" r:id="rId29"/>
    <p:sldId id="29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82" d="100"/>
          <a:sy n="182" d="100"/>
        </p:scale>
        <p:origin x="-5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90FD6-ED2E-0346-B355-39290A2EFFB5}" type="datetimeFigureOut">
              <a:rPr lang="en-US" smtClean="0"/>
              <a:t>11/26/13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0BFEB-81A5-E549-8596-B900E68A7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102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5E348-DD33-CD45-9C75-BCA7F8A56E84}" type="datetimeFigureOut">
              <a:rPr lang="en-US" smtClean="0"/>
              <a:t>11/26/13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BECBC-64A9-2045-8277-285CD3AA7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85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D679-D4C8-EB4E-B7DB-063FCE66A2C2}" type="datetime1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F59B-FA30-DE44-83CC-ABA5E930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2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597F-BE3C-964F-99AD-50D086FA9B11}" type="datetime1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F59B-FA30-DE44-83CC-ABA5E930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0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906D-3CD3-1B40-973B-043B73957590}" type="datetime1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F59B-FA30-DE44-83CC-ABA5E930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9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96BF-15D4-394F-8407-97A2AD3482D9}" type="datetime1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F59B-FA30-DE44-83CC-ABA5E930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769A-8B8C-8F4D-BB83-106D5E5620A4}" type="datetime1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F59B-FA30-DE44-83CC-ABA5E930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1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2E88A-79BC-F140-A2C3-7D997C276C37}" type="datetime1">
              <a:rPr lang="en-US" smtClean="0"/>
              <a:t>11/26/13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F59B-FA30-DE44-83CC-ABA5E930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3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AA43-F904-6E44-89B9-8ABA2DED4DDD}" type="datetime1">
              <a:rPr lang="en-US" smtClean="0"/>
              <a:t>11/26/13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F59B-FA30-DE44-83CC-ABA5E930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4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BEE6-D935-3541-A528-CC0A7955A8E9}" type="datetime1">
              <a:rPr lang="en-US" smtClean="0"/>
              <a:t>11/26/13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F59B-FA30-DE44-83CC-ABA5E930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0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3D0F-B650-EB4B-9364-40E6719DE0BE}" type="datetime1">
              <a:rPr lang="en-US" smtClean="0"/>
              <a:t>11/26/13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F59B-FA30-DE44-83CC-ABA5E930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5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63ED4-40E3-C04D-8998-5750601B3DD5}" type="datetime1">
              <a:rPr lang="en-US" smtClean="0"/>
              <a:t>11/26/13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F59B-FA30-DE44-83CC-ABA5E930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C57D-FE92-5C4C-878E-903E5E64005A}" type="datetime1">
              <a:rPr lang="en-US" smtClean="0"/>
              <a:t>11/26/13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F59B-FA30-DE44-83CC-ABA5E930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73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455F5-ACBF-8247-834C-70EF713B9FAC}" type="datetime1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Vukicevic, Annane, Delgado and Williams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CF59B-FA30-DE44-83CC-ABA5E930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5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482387"/>
            <a:ext cx="8037305" cy="471556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Results </a:t>
            </a:r>
            <a:r>
              <a:rPr lang="en-US" dirty="0" smtClean="0"/>
              <a:t>for </a:t>
            </a:r>
            <a:r>
              <a:rPr lang="en-US" dirty="0" smtClean="0"/>
              <a:t>GSI experiments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Comparing: </a:t>
            </a:r>
            <a:br>
              <a:rPr lang="en-US" dirty="0" smtClean="0"/>
            </a:br>
            <a:r>
              <a:rPr lang="en-US" dirty="0" err="1" smtClean="0"/>
              <a:t>Hyperspectral</a:t>
            </a:r>
            <a:r>
              <a:rPr lang="en-US" dirty="0" smtClean="0"/>
              <a:t> clear radiance / </a:t>
            </a:r>
            <a:r>
              <a:rPr lang="en-US" dirty="0" smtClean="0"/>
              <a:t>Global OSSE observations/ no DA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Verifying against nature run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1C9A-A268-A542-A169-F54CFBE7C38A}" type="datetime1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14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10" y="0"/>
            <a:ext cx="51435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81EA-591B-664E-AC9F-25229D4B4078}" type="datetime1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1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10" y="0"/>
            <a:ext cx="51435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9AEA-7D31-2745-8A3B-F051722C3AAD}" type="datetime1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45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18" y="19777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Analyses at 080500</a:t>
            </a:r>
            <a:br>
              <a:rPr lang="en-US" dirty="0" smtClean="0"/>
            </a:br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 cycle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9669-612F-C648-8928-B0270C10D518}" type="datetime1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7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10" y="0"/>
            <a:ext cx="51435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AE30-40DB-994E-B388-EF408E90D548}" type="datetime1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1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10" y="0"/>
            <a:ext cx="51435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4397-9A32-E548-B386-C62FC3C289FE}" type="datetime1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1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10" y="0"/>
            <a:ext cx="51435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4D92-EF25-5748-B3FF-486C260FDF37}" type="datetime1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85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10" y="0"/>
            <a:ext cx="51435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A357-C6D1-774D-B303-602EC3E568CB}" type="datetime1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1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35" y="15642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72 h forecasts from 08050200 analyses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38EB-02D2-8341-9414-91317BEBDC1D}" type="datetime1">
              <a:rPr lang="en-US" smtClean="0"/>
              <a:t>11/26/13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43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10" y="0"/>
            <a:ext cx="51435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BF38-1318-5048-A5D4-1E3545A01974}" type="datetime1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5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10" y="0"/>
            <a:ext cx="51435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A17A-BAA4-EF4D-9310-08BC5BD6C951}" type="datetime1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6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346" y="24798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Analyses at 08050200</a:t>
            </a:r>
            <a:br>
              <a:rPr lang="en-US" dirty="0" smtClean="0"/>
            </a:b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cycle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475F-A9F4-D347-9462-B81834891E5A}" type="datetime1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04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10" y="0"/>
            <a:ext cx="51435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714E-0BE4-F24E-BA70-2443C815FBF8}" type="datetime1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6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10" y="0"/>
            <a:ext cx="51435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8581-1721-0044-A722-634557241518}" type="datetime1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6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47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Assimilation of </a:t>
            </a:r>
            <a:r>
              <a:rPr lang="en-US" dirty="0" err="1" smtClean="0"/>
              <a:t>hyperspectral</a:t>
            </a:r>
            <a:r>
              <a:rPr lang="en-US" dirty="0" smtClean="0"/>
              <a:t> clear radiance is now working properly in GSI</a:t>
            </a:r>
          </a:p>
          <a:p>
            <a:r>
              <a:rPr lang="en-US" dirty="0" smtClean="0"/>
              <a:t>Impacts on the TC forecast with respect to the control (using global OSSE observations)  are</a:t>
            </a:r>
          </a:p>
          <a:p>
            <a:pPr lvl="1"/>
            <a:r>
              <a:rPr lang="en-US" dirty="0" smtClean="0"/>
              <a:t>reduced storm size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lightly slower storm motion</a:t>
            </a:r>
          </a:p>
          <a:p>
            <a:r>
              <a:rPr lang="en-US" dirty="0" smtClean="0"/>
              <a:t>Not much impact on the intensity </a:t>
            </a:r>
          </a:p>
          <a:p>
            <a:r>
              <a:rPr lang="en-US" dirty="0" smtClean="0"/>
              <a:t>One channel experiment curiously  does not produce much different result from the full set of channels</a:t>
            </a:r>
          </a:p>
          <a:p>
            <a:r>
              <a:rPr lang="en-US" dirty="0" smtClean="0"/>
              <a:t>Neither experiment adds much to simple cold start in terms of TC strength and size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851-8B87-F341-A8F8-C2EFB53BAF34}" type="datetime1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87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35" y="1564282"/>
            <a:ext cx="8229600" cy="220404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EnKF</a:t>
            </a:r>
            <a:r>
              <a:rPr lang="en-US" dirty="0" smtClean="0"/>
              <a:t> test using only non-satellite observations from the global OSSE</a:t>
            </a:r>
            <a:br>
              <a:rPr lang="en-US" dirty="0" smtClean="0"/>
            </a:b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cycle </a:t>
            </a:r>
            <a:br>
              <a:rPr lang="en-US" dirty="0" smtClean="0"/>
            </a:br>
            <a:r>
              <a:rPr lang="en-US" dirty="0" smtClean="0"/>
              <a:t>(so far only 2 performed)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E79A-2BB1-654D-A64C-58DF4FCEA099}" type="datetime1">
              <a:rPr lang="en-US" smtClean="0"/>
              <a:t>11/26/13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04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10" y="0"/>
            <a:ext cx="51435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635A-F3D1-824B-B238-0343938F0003}" type="datetime1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6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10" y="0"/>
            <a:ext cx="51435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6753-6158-3441-8A3C-2737EA81FFAE}" type="datetime1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7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10" y="0"/>
            <a:ext cx="51435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D1D8-44B8-A748-AA54-4B8436374837}" type="datetime1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10" y="0"/>
            <a:ext cx="51435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271B-B809-E843-9AFB-2B4776DBA897}" type="datetime1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7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10" y="0"/>
            <a:ext cx="5143500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A4DE-077C-0A46-9978-D6778EBAABFB}" type="datetime1">
              <a:rPr lang="en-US" smtClean="0"/>
              <a:t>11/26/13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7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error covariance using HWRF forecast ensemble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have a large ensemble of HWRF forecasts </a:t>
            </a:r>
          </a:p>
          <a:p>
            <a:r>
              <a:rPr lang="en-US" sz="2400" dirty="0" smtClean="0"/>
              <a:t>Take a look at </a:t>
            </a:r>
          </a:p>
          <a:p>
            <a:pPr marL="0" indent="0">
              <a:buNone/>
            </a:pPr>
            <a:r>
              <a:rPr lang="en-US" sz="2400" dirty="0" err="1" smtClean="0"/>
              <a:t>fhttps</a:t>
            </a:r>
            <a:r>
              <a:rPr lang="en-US" sz="2400" dirty="0"/>
              <a:t>://</a:t>
            </a:r>
            <a:r>
              <a:rPr lang="en-US" sz="2400" dirty="0" err="1"/>
              <a:t>drive.google.com</a:t>
            </a:r>
            <a:r>
              <a:rPr lang="en-US" sz="2400" dirty="0"/>
              <a:t>/a/</a:t>
            </a:r>
            <a:r>
              <a:rPr lang="en-US" sz="2400" dirty="0" err="1"/>
              <a:t>noaa.gov</a:t>
            </a:r>
            <a:r>
              <a:rPr lang="en-US" sz="2400" dirty="0"/>
              <a:t>/</a:t>
            </a:r>
            <a:r>
              <a:rPr lang="en-US" sz="2400" dirty="0" err="1"/>
              <a:t>folderview?id</a:t>
            </a:r>
            <a:r>
              <a:rPr lang="en-US" sz="2400" dirty="0"/>
              <a:t>=0BwSVcdNeBxQpSTY3Z1IzSE5fR1U&amp;usp=</a:t>
            </a:r>
            <a:r>
              <a:rPr lang="en-US" sz="2400" dirty="0" smtClean="0"/>
              <a:t>sharing</a:t>
            </a:r>
          </a:p>
          <a:p>
            <a:pPr lvl="1"/>
            <a:r>
              <a:rPr lang="en-US" sz="2000" dirty="0" smtClean="0"/>
              <a:t>8 experiments </a:t>
            </a:r>
          </a:p>
          <a:p>
            <a:pPr lvl="1"/>
            <a:r>
              <a:rPr lang="en-US" sz="2000" dirty="0" smtClean="0"/>
              <a:t>Up </a:t>
            </a:r>
            <a:r>
              <a:rPr lang="en-US" sz="2000" dirty="0"/>
              <a:t>to 27 cycles in some </a:t>
            </a:r>
            <a:r>
              <a:rPr lang="en-US" sz="2000" dirty="0" smtClean="0"/>
              <a:t>experiments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These data can be used to compute HWRF-based background error covariance statistics to improve </a:t>
            </a:r>
          </a:p>
          <a:p>
            <a:pPr lvl="1"/>
            <a:r>
              <a:rPr lang="en-US" sz="1600" dirty="0" smtClean="0"/>
              <a:t>parameters used in GSI for the background errors</a:t>
            </a:r>
          </a:p>
          <a:p>
            <a:pPr lvl="1"/>
            <a:r>
              <a:rPr lang="en-US" sz="1600" dirty="0" smtClean="0"/>
              <a:t>our climatological covariance perturbations 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884A-E68A-024E-B396-E65E74474582}" type="datetime1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79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lot_2005080200_000_CLDSTRT_D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Picture 2" descr="mplot_2005080200_000_n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10" y="0"/>
            <a:ext cx="51435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140E-9D69-EF48-A14A-D1EA6DE8F1DA}" type="datetime1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7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Picture 2" descr="mplot_2005080200_000_n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10" y="0"/>
            <a:ext cx="51435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3190-8561-CA4C-B0CA-F4B2A62A15FB}" type="datetime1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85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Picture 2" descr="mplot_2005080200_000_n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10" y="0"/>
            <a:ext cx="51435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FF3B-FF23-EF4B-8FBB-02C6E264DC43}" type="datetime1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5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Picture 2" descr="mplot_2005080200_000_n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10" y="0"/>
            <a:ext cx="51435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7BCF-B08B-394C-95F3-A9931E30F2EA}" type="datetime1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4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35" y="15642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72 h forecasts from 08050200 analyses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2C82E-4E36-5D4C-B362-98DE98D06277}" type="datetime1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8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10" y="0"/>
            <a:ext cx="51435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5213-B626-5341-96FE-B2EB44E2E150}" type="datetime1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4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10" y="0"/>
            <a:ext cx="51435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1512-BE8C-C74D-9FF4-3160DAA3E98C}" type="datetime1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Vukicevic, Annane, Delgado and Williams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80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410</Words>
  <Application>Microsoft Macintosh PowerPoint</Application>
  <PresentationFormat>On-screen Show (4:3)</PresentationFormat>
  <Paragraphs>82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  Results for GSI experiments  Comparing:  Hyperspectral clear radiance / Global OSSE observations/ no DA  Verifying against nature run</vt:lpstr>
      <vt:lpstr>Analyses at 08050200 2nd cycle</vt:lpstr>
      <vt:lpstr>PowerPoint Presentation</vt:lpstr>
      <vt:lpstr>PowerPoint Presentation</vt:lpstr>
      <vt:lpstr>PowerPoint Presentation</vt:lpstr>
      <vt:lpstr>PowerPoint Presentation</vt:lpstr>
      <vt:lpstr>72 h forecasts from 08050200 analyses</vt:lpstr>
      <vt:lpstr>PowerPoint Presentation</vt:lpstr>
      <vt:lpstr>PowerPoint Presentation</vt:lpstr>
      <vt:lpstr>PowerPoint Presentation</vt:lpstr>
      <vt:lpstr>PowerPoint Presentation</vt:lpstr>
      <vt:lpstr>Analyses at 080500 13th  cycle </vt:lpstr>
      <vt:lpstr>PowerPoint Presentation</vt:lpstr>
      <vt:lpstr>PowerPoint Presentation</vt:lpstr>
      <vt:lpstr>PowerPoint Presentation</vt:lpstr>
      <vt:lpstr>PowerPoint Presentation</vt:lpstr>
      <vt:lpstr>72 h forecasts from 08050200 analyses</vt:lpstr>
      <vt:lpstr>PowerPoint Presentation</vt:lpstr>
      <vt:lpstr>PowerPoint Presentation</vt:lpstr>
      <vt:lpstr>PowerPoint Presentation</vt:lpstr>
      <vt:lpstr>PowerPoint Presentation</vt:lpstr>
      <vt:lpstr>Conclusions</vt:lpstr>
      <vt:lpstr>EnKF test using only non-satellite observations from the global OSSE 2nd cycle  (so far only 2 performed)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Background error covariance using HWRF forecast ensemble</vt:lpstr>
    </vt:vector>
  </TitlesOfParts>
  <Company>USDC/NOAA/AOML/HRD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Tomislava Vukicevic</dc:creator>
  <cp:lastModifiedBy>Tomislava Vukicevic</cp:lastModifiedBy>
  <cp:revision>20</cp:revision>
  <dcterms:created xsi:type="dcterms:W3CDTF">2013-11-26T14:41:46Z</dcterms:created>
  <dcterms:modified xsi:type="dcterms:W3CDTF">2013-11-26T19:00:29Z</dcterms:modified>
</cp:coreProperties>
</file>