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77" r:id="rId3"/>
    <p:sldId id="272" r:id="rId4"/>
    <p:sldId id="279" r:id="rId5"/>
    <p:sldId id="275" r:id="rId6"/>
    <p:sldId id="262" r:id="rId7"/>
    <p:sldId id="269" r:id="rId8"/>
    <p:sldId id="281" r:id="rId9"/>
    <p:sldId id="28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88" y="-1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D5A-0708-FF49-A639-503729B7E20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3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D5A-0708-FF49-A639-503729B7E20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D5A-0708-FF49-A639-503729B7E20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2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D5A-0708-FF49-A639-503729B7E20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7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D5A-0708-FF49-A639-503729B7E20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3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D5A-0708-FF49-A639-503729B7E20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5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D5A-0708-FF49-A639-503729B7E20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1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D5A-0708-FF49-A639-503729B7E20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9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D5A-0708-FF49-A639-503729B7E20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7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D5A-0708-FF49-A639-503729B7E20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6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D5A-0708-FF49-A639-503729B7E20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3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2D5A-0708-FF49-A639-503729B7E20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1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279" y="146139"/>
            <a:ext cx="6687320" cy="569680"/>
          </a:xfrm>
        </p:spPr>
        <p:txBody>
          <a:bodyPr>
            <a:normAutofit/>
          </a:bodyPr>
          <a:lstStyle/>
          <a:p>
            <a:r>
              <a:rPr lang="en-US" sz="1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OSSE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0545"/>
            <a:ext cx="8229600" cy="5726546"/>
          </a:xfrm>
        </p:spPr>
        <p:txBody>
          <a:bodyPr>
            <a:normAutofit lnSpcReduction="10000"/>
          </a:bodyPr>
          <a:lstStyle/>
          <a:p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regional OSSE (Observing System Simulation Experiment) framework described here was developed at NOAA/AOML and UM/RSMAS and features a high-resolution regional nature run embedded within a lower-resolution global nature run. Simulated observations are generated and provided to a data assimilation scheme which provides analyses for a high-resolution regional forecast model.</a:t>
            </a:r>
          </a:p>
          <a:p>
            <a:pPr algn="just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100" b="1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 Runs</a:t>
            </a:r>
          </a:p>
          <a:p>
            <a:pPr marL="0" indent="0" algn="just">
              <a:buNone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ECMWF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low-resolution T511 (~40km) “Joint OSSE Nature Run”</a:t>
            </a:r>
          </a:p>
          <a:p>
            <a:pPr marL="0" indent="0" algn="just">
              <a:buNone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WRF-ARW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high-resolution 27km regional domain with 9/3/1 km storm-following nests (v3.2.1)</a:t>
            </a:r>
          </a:p>
          <a:p>
            <a:pPr marL="406400" indent="-406400" algn="just"/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100" b="1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Assimilation Scheme</a:t>
            </a:r>
          </a:p>
          <a:p>
            <a:pPr marL="0" indent="0" algn="just">
              <a:buNone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GSI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Gridpoint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Statistical Interpolation. a standard 3D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variational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assimilation scheme (v3.3). Analyses performed at 9km resolution.</a:t>
            </a:r>
          </a:p>
          <a:p>
            <a:pPr marL="406400" indent="-406400" algn="just"/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100" b="1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Forecast Model</a:t>
            </a:r>
          </a:p>
          <a:p>
            <a:pPr marL="0" indent="0" algn="just">
              <a:buNone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HWRF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the 2014 operational Hurricane-WRF model (v3.5). Parent domain has ~9km resolution, single storm-following nest has ~3km resolution.</a:t>
            </a:r>
          </a:p>
          <a:p>
            <a:pPr algn="just"/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 and model cycling performed every 6/3/1 hours, each run producing a 5-day forecast, for total of 16 cycles.</a:t>
            </a:r>
          </a:p>
          <a:p>
            <a:endParaRPr lang="en-US" sz="1000" dirty="0"/>
          </a:p>
        </p:txBody>
      </p:sp>
      <p:sp>
        <p:nvSpPr>
          <p:cNvPr id="5" name="Oval 4"/>
          <p:cNvSpPr/>
          <p:nvPr/>
        </p:nvSpPr>
        <p:spPr>
          <a:xfrm>
            <a:off x="7194549" y="2574875"/>
            <a:ext cx="1138825" cy="799155"/>
          </a:xfrm>
          <a:prstGeom prst="ellips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FORECASTS</a:t>
            </a:r>
            <a:endParaRPr lang="en-US" sz="1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50946" y="2492344"/>
            <a:ext cx="1252681" cy="88168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12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7" idx="6"/>
            <a:endCxn id="5" idx="2"/>
          </p:cNvCxnSpPr>
          <p:nvPr/>
        </p:nvCxnSpPr>
        <p:spPr>
          <a:xfrm>
            <a:off x="6103627" y="2933187"/>
            <a:ext cx="1090922" cy="41266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10800000" flipV="1">
            <a:off x="5436295" y="2545235"/>
            <a:ext cx="2382312" cy="29640"/>
          </a:xfrm>
          <a:prstGeom prst="bentConnector4">
            <a:avLst>
              <a:gd name="adj1" fmla="val -1045"/>
              <a:gd name="adj2" fmla="val -1003188"/>
            </a:avLst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amond 20"/>
          <p:cNvSpPr/>
          <p:nvPr/>
        </p:nvSpPr>
        <p:spPr>
          <a:xfrm>
            <a:off x="2722816" y="2449851"/>
            <a:ext cx="1448044" cy="997551"/>
          </a:xfrm>
          <a:prstGeom prst="diamond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SYNTHETIC DATA</a:t>
            </a:r>
            <a:endParaRPr lang="en-US" sz="1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4620" y="2436199"/>
            <a:ext cx="984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kern="1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1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bservation</a:t>
            </a:r>
          </a:p>
          <a:p>
            <a:pPr algn="ctr"/>
            <a:r>
              <a:rPr lang="en-US" sz="11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simulator</a:t>
            </a:r>
            <a:endParaRPr lang="en-US" sz="11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26887" y="2675666"/>
            <a:ext cx="697733" cy="637818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WRF NATURE RUN</a:t>
            </a:r>
            <a:endParaRPr lang="en-US" sz="12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9187" y="2366879"/>
            <a:ext cx="647700" cy="1317478"/>
          </a:xfrm>
          <a:prstGeom prst="roundRect">
            <a:avLst/>
          </a:prstGeom>
          <a:solidFill>
            <a:srgbClr val="C00000"/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ECMWF NATURE RUN</a:t>
            </a:r>
            <a:endParaRPr lang="en-US" sz="11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724620" y="2948627"/>
            <a:ext cx="98421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7" idx="2"/>
          </p:cNvCxnSpPr>
          <p:nvPr/>
        </p:nvCxnSpPr>
        <p:spPr>
          <a:xfrm>
            <a:off x="4206009" y="2933187"/>
            <a:ext cx="64493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96168" y="236687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GSI</a:t>
            </a:r>
            <a:endParaRPr lang="en-US" sz="18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38601" y="236687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HWRF</a:t>
            </a:r>
            <a:endParaRPr lang="en-US" sz="18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Curved Connector 33"/>
          <p:cNvCxnSpPr/>
          <p:nvPr/>
        </p:nvCxnSpPr>
        <p:spPr>
          <a:xfrm rot="10800000">
            <a:off x="1180511" y="3332569"/>
            <a:ext cx="6638096" cy="199240"/>
          </a:xfrm>
          <a:prstGeom prst="bentConnector3">
            <a:avLst>
              <a:gd name="adj1" fmla="val 97462"/>
            </a:avLst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06069" y="372918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endParaRPr lang="en-US" sz="18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4299" y="1840622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18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5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328"/>
            <a:ext cx="8229600" cy="417385"/>
          </a:xfrm>
        </p:spPr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Observational Data: CYGNSS</a:t>
            </a:r>
            <a:b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48973" y="808129"/>
            <a:ext cx="3918468" cy="1815882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algn="just"/>
            <a:r>
              <a:rPr lang="en-US" sz="1400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Cyclone Global Navigation Satellite System (CYGNSS) is a NASA mission planned for launch in 2016 that consists of a constellation of 8 micro-satellites.</a:t>
            </a: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swan-sized satellites will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receive signals reflected off the ocean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by existing GPS satellites.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22" y="2833254"/>
            <a:ext cx="4817999" cy="337841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2"/>
          <a:stretch/>
        </p:blipFill>
        <p:spPr>
          <a:xfrm>
            <a:off x="251590" y="1965850"/>
            <a:ext cx="3810477" cy="13539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35" y="2530849"/>
            <a:ext cx="1040206" cy="479655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11" name="Straight Arrow Connector 10"/>
          <p:cNvCxnSpPr/>
          <p:nvPr/>
        </p:nvCxnSpPr>
        <p:spPr>
          <a:xfrm flipV="1">
            <a:off x="1989322" y="1780033"/>
            <a:ext cx="1948207" cy="94629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9872088" flipH="1">
            <a:off x="2377852" y="2470121"/>
            <a:ext cx="158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scattered signal</a:t>
            </a:r>
            <a:endParaRPr lang="en-US" sz="1400" b="1" i="1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80" y="1475438"/>
            <a:ext cx="635901" cy="4904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flipH="1">
            <a:off x="3390572" y="1130878"/>
            <a:ext cx="174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CYGNSS</a:t>
            </a:r>
            <a:endParaRPr lang="en-US" sz="14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21" name="Straight Arrow Connector 20"/>
          <p:cNvCxnSpPr>
            <a:endCxn id="19" idx="1"/>
          </p:cNvCxnSpPr>
          <p:nvPr/>
        </p:nvCxnSpPr>
        <p:spPr>
          <a:xfrm>
            <a:off x="1171971" y="1367604"/>
            <a:ext cx="2671709" cy="35304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8" y="597886"/>
            <a:ext cx="1444108" cy="127037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flipH="1">
            <a:off x="1171971" y="904405"/>
            <a:ext cx="975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GPS</a:t>
            </a:r>
            <a:endParaRPr lang="en-US" sz="14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21304" y="1438655"/>
            <a:ext cx="903199" cy="128767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429485" flipH="1">
            <a:off x="1777367" y="1168475"/>
            <a:ext cx="186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b="1" i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irect signal</a:t>
            </a:r>
            <a:endParaRPr lang="en-US" sz="1400" b="1" i="1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899" y="3685425"/>
            <a:ext cx="3097509" cy="2739212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algn="just"/>
            <a:r>
              <a:rPr lang="en-US" sz="3200" kern="1200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Scattered signal contains information on ocean surface roughness, from which a wind speed can be derived under precipitating conditions and with sensitivity beyond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0 m/s.</a:t>
            </a:r>
          </a:p>
          <a:p>
            <a:pPr algn="just"/>
            <a:endParaRPr lang="en-US" sz="14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kern="1200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Spatial and temporal coverage pro-vided by the 8-satellite constellation will be superior to ASCAT and OSCAT combined.</a:t>
            </a:r>
            <a:endParaRPr lang="en-US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0522" y="6347221"/>
            <a:ext cx="484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kern="1200" dirty="0" smtClean="0"/>
              <a:t>Fig 2. Example of synthetic CYGNSS data coverage over a 6-hour window. Colors correspond to retrieved wind speed.</a:t>
            </a:r>
            <a:endParaRPr lang="en-US" sz="1200" i="1" kern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3330584"/>
            <a:ext cx="4129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Fig 1. Geometry of GPS-based quasi-specular surface scattering. The GPS direct signal provides location, timing, and frequency references, while the forward scattered signal contains ocean surface information.</a:t>
            </a:r>
            <a:endParaRPr lang="en-US" sz="1000" i="1" dirty="0"/>
          </a:p>
        </p:txBody>
      </p:sp>
      <p:sp>
        <p:nvSpPr>
          <p:cNvPr id="39" name="TextBox 38"/>
          <p:cNvSpPr txBox="1"/>
          <p:nvPr/>
        </p:nvSpPr>
        <p:spPr>
          <a:xfrm flipH="1">
            <a:off x="1263003" y="2901634"/>
            <a:ext cx="1372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kern="12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b="1" i="1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pecular point</a:t>
            </a:r>
            <a:endParaRPr lang="en-US" sz="1200" b="1" i="1" kern="12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0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List of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600200"/>
            <a:ext cx="8562974" cy="508635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VAM configurations</a:t>
            </a:r>
          </a:p>
          <a:p>
            <a:pPr lvl="1"/>
            <a:r>
              <a:rPr lang="en-US" b="1" dirty="0" smtClean="0"/>
              <a:t>CYG_SPD</a:t>
            </a:r>
            <a:r>
              <a:rPr lang="en-US" dirty="0" smtClean="0"/>
              <a:t> (control + CYGNSS wind speeds, no direction)</a:t>
            </a:r>
          </a:p>
          <a:p>
            <a:pPr lvl="1"/>
            <a:r>
              <a:rPr lang="en-US" b="1" dirty="0" smtClean="0"/>
              <a:t>CYG_VEC</a:t>
            </a:r>
            <a:r>
              <a:rPr lang="en-US" dirty="0" smtClean="0"/>
              <a:t> (control + CYGNSS wind speeds with VAM analysis directions)</a:t>
            </a:r>
          </a:p>
          <a:p>
            <a:pPr lvl="1"/>
            <a:r>
              <a:rPr lang="en-US" b="1" dirty="0" smtClean="0"/>
              <a:t>VAM_VEC</a:t>
            </a:r>
            <a:r>
              <a:rPr lang="en-US" dirty="0" smtClean="0"/>
              <a:t> (control + VAM analysis wind speed and direction)</a:t>
            </a:r>
          </a:p>
          <a:p>
            <a:r>
              <a:rPr lang="en-US" u="sng" dirty="0" smtClean="0"/>
              <a:t>DA cycling frequency</a:t>
            </a:r>
          </a:p>
          <a:p>
            <a:pPr lvl="1"/>
            <a:r>
              <a:rPr lang="en-US" b="1" dirty="0" smtClean="0"/>
              <a:t>6 HRL </a:t>
            </a:r>
            <a:r>
              <a:rPr lang="en-US" dirty="0" smtClean="0"/>
              <a:t>(</a:t>
            </a:r>
            <a:r>
              <a:rPr lang="en-US" dirty="0" err="1" smtClean="0"/>
              <a:t>obs</a:t>
            </a:r>
            <a:r>
              <a:rPr lang="en-US" dirty="0" smtClean="0"/>
              <a:t> assimilated every 6 hours, 5-day forecasts made every 6 hours)</a:t>
            </a:r>
          </a:p>
          <a:p>
            <a:pPr lvl="1"/>
            <a:r>
              <a:rPr lang="en-US" b="1" dirty="0" smtClean="0"/>
              <a:t>3 HRL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obs</a:t>
            </a:r>
            <a:r>
              <a:rPr lang="en-US" dirty="0"/>
              <a:t> assimilated every </a:t>
            </a:r>
            <a:r>
              <a:rPr lang="en-US" dirty="0" smtClean="0"/>
              <a:t>3 </a:t>
            </a:r>
            <a:r>
              <a:rPr lang="en-US" dirty="0"/>
              <a:t>hours, 5-day forecasts made every 6 hours)</a:t>
            </a:r>
            <a:endParaRPr lang="en-US" dirty="0" smtClean="0"/>
          </a:p>
          <a:p>
            <a:pPr lvl="1"/>
            <a:r>
              <a:rPr lang="en-US" b="1" dirty="0" smtClean="0"/>
              <a:t>1 HRL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obs</a:t>
            </a:r>
            <a:r>
              <a:rPr lang="en-US" dirty="0"/>
              <a:t> assimilated every </a:t>
            </a:r>
            <a:r>
              <a:rPr lang="en-US" dirty="0" smtClean="0"/>
              <a:t>1 hour, </a:t>
            </a:r>
            <a:r>
              <a:rPr lang="en-US" dirty="0"/>
              <a:t>5-day forecasts made every 6 hours)</a:t>
            </a:r>
          </a:p>
        </p:txBody>
      </p:sp>
    </p:spTree>
    <p:extLst>
      <p:ext uri="{BB962C8B-B14F-4D97-AF65-F5344CB8AC3E}">
        <p14:creationId xmlns:p14="http://schemas.microsoft.com/office/powerpoint/2010/main" val="278729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586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 </a:t>
            </a:r>
            <a:r>
              <a:rPr lang="en-US" dirty="0"/>
              <a:t>HRL storm statistics </a:t>
            </a:r>
          </a:p>
        </p:txBody>
      </p:sp>
      <p:pic>
        <p:nvPicPr>
          <p:cNvPr id="4" name="Content Placeholder 3" descr="avgtcstatserror_trac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48" r="-5948"/>
          <a:stretch>
            <a:fillRect/>
          </a:stretch>
        </p:blipFill>
        <p:spPr>
          <a:xfrm>
            <a:off x="4257611" y="3744675"/>
            <a:ext cx="4429189" cy="2588047"/>
          </a:xfrm>
        </p:spPr>
      </p:pic>
      <p:pic>
        <p:nvPicPr>
          <p:cNvPr id="5" name="Content Placeholder 3" descr="avgtcstatserror_msl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48" r="-5948"/>
          <a:stretch>
            <a:fillRect/>
          </a:stretch>
        </p:blipFill>
        <p:spPr>
          <a:xfrm>
            <a:off x="4377555" y="1088188"/>
            <a:ext cx="4309245" cy="2607965"/>
          </a:xfrm>
          <a:prstGeom prst="rect">
            <a:avLst/>
          </a:prstGeom>
        </p:spPr>
      </p:pic>
      <p:pic>
        <p:nvPicPr>
          <p:cNvPr id="6" name="Content Placeholder 3" descr="avgtcstatserror_wind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48" r="-5948"/>
          <a:stretch>
            <a:fillRect/>
          </a:stretch>
        </p:blipFill>
        <p:spPr>
          <a:xfrm>
            <a:off x="142811" y="952500"/>
            <a:ext cx="4234744" cy="279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1" t="11757" r="3042" b="65610"/>
          <a:stretch/>
        </p:blipFill>
        <p:spPr>
          <a:xfrm>
            <a:off x="1235075" y="4439408"/>
            <a:ext cx="1911096" cy="148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8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459"/>
            <a:ext cx="8229600" cy="320358"/>
          </a:xfrm>
        </p:spPr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dirty="0" smtClean="0"/>
              <a:t> HRL storm statistics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59"/>
          <a:stretch/>
        </p:blipFill>
        <p:spPr>
          <a:xfrm>
            <a:off x="0" y="689419"/>
            <a:ext cx="4038661" cy="3108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5"/>
          <a:stretch/>
        </p:blipFill>
        <p:spPr>
          <a:xfrm>
            <a:off x="5110808" y="650682"/>
            <a:ext cx="4025215" cy="3108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69"/>
          <a:stretch/>
        </p:blipFill>
        <p:spPr>
          <a:xfrm>
            <a:off x="3007991" y="3749040"/>
            <a:ext cx="4033113" cy="3108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1" t="11757" r="3042" b="65610"/>
          <a:stretch/>
        </p:blipFill>
        <p:spPr>
          <a:xfrm>
            <a:off x="561975" y="4210808"/>
            <a:ext cx="1911096" cy="148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1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459"/>
            <a:ext cx="8229600" cy="3203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HRL storm statistics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4" t="11565" r="3553" b="64852"/>
          <a:stretch/>
        </p:blipFill>
        <p:spPr>
          <a:xfrm>
            <a:off x="590548" y="4181475"/>
            <a:ext cx="1911096" cy="160934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08"/>
          <a:stretch/>
        </p:blipFill>
        <p:spPr>
          <a:xfrm>
            <a:off x="1" y="644036"/>
            <a:ext cx="4031123" cy="3108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08"/>
          <a:stretch/>
        </p:blipFill>
        <p:spPr>
          <a:xfrm>
            <a:off x="4991101" y="644036"/>
            <a:ext cx="4031123" cy="3108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04"/>
          <a:stretch/>
        </p:blipFill>
        <p:spPr>
          <a:xfrm>
            <a:off x="2886075" y="3749040"/>
            <a:ext cx="4036385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4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The 3 HRL analysis is better than CONTROL in all experiments</a:t>
            </a:r>
          </a:p>
          <a:p>
            <a:r>
              <a:rPr lang="en-US" dirty="0" smtClean="0"/>
              <a:t>On average, the 3 HRL cycling maintains better performance for about two days, especially for pressure/wind</a:t>
            </a:r>
          </a:p>
          <a:p>
            <a:r>
              <a:rPr lang="en-US" dirty="0"/>
              <a:t>All CYG and VAM configurations improve track at 0-1 days.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5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0271" y="433630"/>
            <a:ext cx="2675467" cy="507494"/>
          </a:xfrm>
        </p:spPr>
        <p:txBody>
          <a:bodyPr>
            <a:noAutofit/>
          </a:bodyPr>
          <a:lstStyle/>
          <a:p>
            <a:r>
              <a:rPr lang="en-US" sz="2800" dirty="0" smtClean="0"/>
              <a:t>GEO 0802 </a:t>
            </a:r>
            <a:r>
              <a:rPr lang="en-US" sz="2800" dirty="0"/>
              <a:t>6Z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6340" y="941124"/>
            <a:ext cx="3832578" cy="1707090"/>
          </a:xfrm>
        </p:spPr>
        <p:txBody>
          <a:bodyPr>
            <a:normAutofit fontScale="55000" lnSpcReduction="20000"/>
          </a:bodyPr>
          <a:lstStyle/>
          <a:p>
            <a:r>
              <a:rPr lang="sv-SE" dirty="0"/>
              <a:t>Original data; 98588</a:t>
            </a:r>
          </a:p>
          <a:p>
            <a:r>
              <a:rPr lang="en-US" dirty="0"/>
              <a:t>Filtered data (yellow); 82334</a:t>
            </a:r>
          </a:p>
          <a:p>
            <a:r>
              <a:rPr lang="en-US" dirty="0" smtClean="0"/>
              <a:t>null D</a:t>
            </a:r>
            <a:r>
              <a:rPr lang="it-IT" dirty="0" err="1" smtClean="0"/>
              <a:t>ata</a:t>
            </a:r>
            <a:r>
              <a:rPr lang="it-IT" dirty="0" smtClean="0"/>
              <a:t> </a:t>
            </a:r>
            <a:r>
              <a:rPr lang="it-IT" dirty="0"/>
              <a:t>(blue);      16254</a:t>
            </a:r>
          </a:p>
          <a:p>
            <a:r>
              <a:rPr lang="en-US" sz="1800" b="1" u="sng" dirty="0"/>
              <a:t>14 Levels</a:t>
            </a:r>
            <a:r>
              <a:rPr lang="en-US" sz="1800" u="sng" dirty="0"/>
              <a:t>; </a:t>
            </a:r>
            <a:r>
              <a:rPr lang="en-US" sz="1800" dirty="0">
                <a:solidFill>
                  <a:srgbClr val="008000"/>
                </a:solidFill>
              </a:rPr>
              <a:t>943.8, 813.7, 705.8, 627.9, 544.1,   459.1, 381.9, 306.2, 240.5, 184.4, 142, 109.8, 82.9, 63.3</a:t>
            </a:r>
          </a:p>
          <a:p>
            <a:r>
              <a:rPr lang="en-US" sz="1800" b="1" u="sng" dirty="0"/>
              <a:t>9 levels removed: </a:t>
            </a:r>
            <a:r>
              <a:rPr lang="en-US" sz="1800" b="1" dirty="0">
                <a:solidFill>
                  <a:srgbClr val="FF0000"/>
                </a:solidFill>
              </a:rPr>
              <a:t>46.9, 30.3, 19.6, 11.5, 5.7, 3.3, 1.8, 0.96, 0.1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Rest of the QCD data </a:t>
            </a:r>
            <a:r>
              <a:rPr lang="en-US" sz="1800" dirty="0"/>
              <a:t>point were assimilated 41889</a:t>
            </a:r>
          </a:p>
          <a:p>
            <a:endParaRPr lang="en-US" sz="1800" b="1" dirty="0"/>
          </a:p>
          <a:p>
            <a:endParaRPr lang="en-US" sz="1800" dirty="0"/>
          </a:p>
        </p:txBody>
      </p:sp>
      <p:pic>
        <p:nvPicPr>
          <p:cNvPr id="4" name="Picture 3" descr="0206_cou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8" y="1398175"/>
            <a:ext cx="4590288" cy="2431325"/>
          </a:xfrm>
          <a:prstGeom prst="rect">
            <a:avLst/>
          </a:prstGeom>
        </p:spPr>
      </p:pic>
      <p:pic>
        <p:nvPicPr>
          <p:cNvPr id="5" name="Picture 4" descr="0206_bi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4" y="4074176"/>
            <a:ext cx="4584192" cy="2406788"/>
          </a:xfrm>
          <a:prstGeom prst="rect">
            <a:avLst/>
          </a:prstGeom>
        </p:spPr>
      </p:pic>
      <p:pic>
        <p:nvPicPr>
          <p:cNvPr id="7" name="Picture 6" descr="geo_0206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74" y="4838701"/>
            <a:ext cx="2502055" cy="2019299"/>
          </a:xfrm>
          <a:prstGeom prst="rect">
            <a:avLst/>
          </a:prstGeom>
        </p:spPr>
      </p:pic>
      <p:pic>
        <p:nvPicPr>
          <p:cNvPr id="8" name="Content Placeholder 3" descr="all_bis_0206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4" b="11064"/>
          <a:stretch>
            <a:fillRect/>
          </a:stretch>
        </p:blipFill>
        <p:spPr>
          <a:xfrm>
            <a:off x="5752642" y="2954146"/>
            <a:ext cx="2768587" cy="20242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8518" y="184729"/>
            <a:ext cx="220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AIRS OSSE</a:t>
            </a:r>
          </a:p>
        </p:txBody>
      </p:sp>
    </p:spTree>
    <p:extLst>
      <p:ext uri="{BB962C8B-B14F-4D97-AF65-F5344CB8AC3E}">
        <p14:creationId xmlns:p14="http://schemas.microsoft.com/office/powerpoint/2010/main" val="383177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8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AIRS OSSE </a:t>
            </a:r>
            <a:br>
              <a:rPr lang="en-US" dirty="0" smtClean="0"/>
            </a:br>
            <a:r>
              <a:rPr lang="en-US" dirty="0" smtClean="0"/>
              <a:t>6 HRL storm statistics</a:t>
            </a:r>
            <a:endParaRPr lang="en-US" dirty="0"/>
          </a:p>
        </p:txBody>
      </p:sp>
      <p:pic>
        <p:nvPicPr>
          <p:cNvPr id="4" name="Content Placeholder 3" descr="compare_cntrl_t_wnd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" r="-269"/>
          <a:stretch/>
        </p:blipFill>
        <p:spPr>
          <a:xfrm>
            <a:off x="4523395" y="1278934"/>
            <a:ext cx="4163405" cy="2822908"/>
          </a:xfrm>
        </p:spPr>
      </p:pic>
      <p:pic>
        <p:nvPicPr>
          <p:cNvPr id="5" name="Picture 4" descr="compare_cntrl_t_pr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" y="1186658"/>
            <a:ext cx="4088178" cy="2822908"/>
          </a:xfrm>
          <a:prstGeom prst="rect">
            <a:avLst/>
          </a:prstGeom>
        </p:spPr>
      </p:pic>
      <p:pic>
        <p:nvPicPr>
          <p:cNvPr id="6" name="Picture 5" descr="compare_cntrl_t_trck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53" y="4009567"/>
            <a:ext cx="4616146" cy="28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00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632</Words>
  <Application>Microsoft Macintosh PowerPoint</Application>
  <PresentationFormat>On-screen Show (4:3)</PresentationFormat>
  <Paragraphs>78</Paragraphs>
  <Slides>9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OSSE Framework</vt:lpstr>
      <vt:lpstr>Observational Data: CYGNSS </vt:lpstr>
      <vt:lpstr> List of experiments</vt:lpstr>
      <vt:lpstr>6 HRL storm statistics </vt:lpstr>
      <vt:lpstr>3 HRL storm statistics</vt:lpstr>
      <vt:lpstr>1 HRL storm statistics</vt:lpstr>
      <vt:lpstr>Summary</vt:lpstr>
      <vt:lpstr>GEO 0802 6Z</vt:lpstr>
      <vt:lpstr>AIRS OSSE  6 HRL storm statistics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Carrasco</dc:creator>
  <cp:lastModifiedBy>Nicholas Carrasco</cp:lastModifiedBy>
  <cp:revision>26</cp:revision>
  <dcterms:created xsi:type="dcterms:W3CDTF">2015-10-06T17:38:31Z</dcterms:created>
  <dcterms:modified xsi:type="dcterms:W3CDTF">2015-11-02T19:46:33Z</dcterms:modified>
</cp:coreProperties>
</file>