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C478-6300-034E-9F3D-255DC8973BB8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D3CA-39C1-0C40-9404-C59D2639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3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1B1A-3A12-9042-B364-281409CB31CF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735B-BAA6-BE46-B09C-90A1F3B3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0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CCCDE275-9592-DF4B-AE4D-A16001021193}" type="slidenum">
              <a:rPr lang="en-US" altLang="zh-CN" sz="1200">
                <a:ea typeface="宋体" charset="0"/>
                <a:cs typeface="宋体" charset="0"/>
              </a:rPr>
              <a:pPr algn="r" eaLnBrk="1" hangingPunct="1"/>
              <a:t>4</a:t>
            </a:fld>
            <a:endParaRPr lang="en-US" altLang="zh-CN" sz="120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EA76-8EC3-1E46-908A-45C1A5378EF1}" type="datetime1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0DD-BE3B-364C-B14D-01368F51275B}" type="datetime1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EEF0-030D-0A41-AAEA-9F79018551E9}" type="datetime1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0964-42C0-EB4A-BECA-5C41010B9591}" type="datetime1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D03E-17C0-A94D-82CA-5D0C9D92F691}" type="datetime1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EBA8-A811-8F41-9D03-BE7E713DCD2D}" type="datetime1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EB16-884D-A040-A0A2-1843CD123590}" type="datetime1">
              <a:rPr lang="en-US" smtClean="0"/>
              <a:t>2/22/13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4FD6-D5F8-A942-9388-731132E6F481}" type="datetime1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743B-D164-A545-B671-DD3089DD0E74}" type="datetime1">
              <a:rPr lang="en-US" smtClean="0"/>
              <a:t>2/22/13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F01D-C283-6147-90EE-C135630B4052}" type="datetime1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61C5-FBF8-834B-83E0-B5FFBD3299D6}" type="datetime1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B2BF-6E17-7548-BE6E-8456501F4ED1}" type="datetime1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145F-DF19-44C8-B430-E0CACFE70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924050"/>
          </a:xfrm>
        </p:spPr>
        <p:txBody>
          <a:bodyPr>
            <a:normAutofit/>
          </a:bodyPr>
          <a:lstStyle/>
          <a:p>
            <a:r>
              <a:rPr lang="en-US" dirty="0" smtClean="0"/>
              <a:t>Regional tropical OSSE/OSE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915400" cy="190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“OSSE team” </a:t>
            </a:r>
          </a:p>
          <a:p>
            <a:r>
              <a:rPr lang="en-US" sz="2800" dirty="0" err="1" smtClean="0"/>
              <a:t>Altug</a:t>
            </a:r>
            <a:r>
              <a:rPr lang="en-US" sz="2800" dirty="0" smtClean="0"/>
              <a:t> </a:t>
            </a:r>
            <a:r>
              <a:rPr lang="en-US" sz="2800" dirty="0" err="1" smtClean="0"/>
              <a:t>Aksoy</a:t>
            </a:r>
            <a:r>
              <a:rPr lang="en-US" sz="2800" dirty="0" smtClean="0"/>
              <a:t>, </a:t>
            </a:r>
            <a:r>
              <a:rPr lang="en-US" sz="2800" dirty="0" err="1" smtClean="0"/>
              <a:t>Bachir</a:t>
            </a:r>
            <a:r>
              <a:rPr lang="en-US" sz="2800" dirty="0" smtClean="0"/>
              <a:t> </a:t>
            </a:r>
            <a:r>
              <a:rPr lang="en-US" sz="2800" dirty="0" err="1" smtClean="0"/>
              <a:t>Annane</a:t>
            </a:r>
            <a:r>
              <a:rPr lang="en-US" sz="2800" dirty="0" smtClean="0"/>
              <a:t>, Lisa </a:t>
            </a:r>
            <a:r>
              <a:rPr lang="en-US" sz="2800" dirty="0" err="1" smtClean="0"/>
              <a:t>Bucci</a:t>
            </a:r>
            <a:r>
              <a:rPr lang="en-US" sz="2800" dirty="0" smtClean="0"/>
              <a:t>, Javier Delgado, </a:t>
            </a:r>
            <a:r>
              <a:rPr lang="en-US" sz="2800" dirty="0" err="1" smtClean="0"/>
              <a:t>Xueing</a:t>
            </a:r>
            <a:r>
              <a:rPr lang="en-US" sz="2800" dirty="0" smtClean="0"/>
              <a:t> Zhang,   Tomislava  Vukicevic and Robert Atlas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417-723C-6D46-AAF7-AFC769912B42}" type="datetime1">
              <a:rPr lang="en-US" smtClean="0"/>
              <a:t>2/22/13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in forecast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18"/>
          <a:stretch/>
        </p:blipFill>
        <p:spPr>
          <a:xfrm>
            <a:off x="76200" y="1447800"/>
            <a:ext cx="5038344" cy="43167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0964-42C0-EB4A-BECA-5C41010B9591}" type="datetime1">
              <a:rPr lang="en-US" smtClean="0"/>
              <a:t>2/22/13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r="6565"/>
          <a:stretch/>
        </p:blipFill>
        <p:spPr>
          <a:xfrm>
            <a:off x="4364736" y="1447800"/>
            <a:ext cx="4398264" cy="4316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562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MSLP forecast</a:t>
            </a:r>
          </a:p>
          <a:p>
            <a:pPr algn="ctr"/>
            <a:r>
              <a:rPr lang="en-US" sz="2400" b="1" dirty="0" smtClean="0"/>
              <a:t>NO </a:t>
            </a:r>
            <a:r>
              <a:rPr lang="en-US" sz="2400" b="1" dirty="0" smtClean="0"/>
              <a:t>ASSIMILATION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50527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MSLP forecast</a:t>
            </a:r>
          </a:p>
          <a:p>
            <a:pPr algn="ctr"/>
            <a:r>
              <a:rPr lang="en-US" sz="2400" b="1" dirty="0" smtClean="0"/>
              <a:t>WITH ASSIMILATION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022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OSSE/OSE system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Forecast model</a:t>
            </a:r>
          </a:p>
          <a:p>
            <a:pPr lvl="1"/>
            <a:r>
              <a:rPr lang="en-US" dirty="0" smtClean="0"/>
              <a:t>HWRF</a:t>
            </a:r>
          </a:p>
          <a:p>
            <a:pPr lvl="1"/>
            <a:r>
              <a:rPr lang="en-US" dirty="0" smtClean="0"/>
              <a:t>Synchronized research and operational version</a:t>
            </a:r>
          </a:p>
          <a:p>
            <a:r>
              <a:rPr lang="en-US" b="1" dirty="0" smtClean="0"/>
              <a:t>Data Assimilation options</a:t>
            </a:r>
          </a:p>
          <a:p>
            <a:pPr lvl="1"/>
            <a:r>
              <a:rPr lang="en-US" dirty="0" smtClean="0"/>
              <a:t>GSI (</a:t>
            </a:r>
            <a:r>
              <a:rPr lang="en-US" dirty="0" err="1" smtClean="0"/>
              <a:t>Gridpoint</a:t>
            </a:r>
            <a:r>
              <a:rPr lang="en-US" dirty="0" smtClean="0"/>
              <a:t> Statistical Interpolation )</a:t>
            </a:r>
          </a:p>
          <a:p>
            <a:pPr lvl="2"/>
            <a:r>
              <a:rPr lang="en-US" dirty="0" smtClean="0"/>
              <a:t>NOAA operational applied with HWRF</a:t>
            </a:r>
          </a:p>
          <a:p>
            <a:pPr lvl="1"/>
            <a:r>
              <a:rPr lang="en-US" dirty="0" err="1" smtClean="0"/>
              <a:t>EnKF</a:t>
            </a:r>
            <a:r>
              <a:rPr lang="en-US" dirty="0" smtClean="0"/>
              <a:t> (</a:t>
            </a:r>
            <a:r>
              <a:rPr lang="en-US" dirty="0" err="1" smtClean="0"/>
              <a:t>Enseble</a:t>
            </a:r>
            <a:r>
              <a:rPr lang="en-US" dirty="0" smtClean="0"/>
              <a:t> </a:t>
            </a:r>
            <a:r>
              <a:rPr lang="en-US" dirty="0" err="1" smtClean="0"/>
              <a:t>Kalman</a:t>
            </a:r>
            <a:r>
              <a:rPr lang="en-US" dirty="0" smtClean="0"/>
              <a:t> Filter)</a:t>
            </a:r>
          </a:p>
          <a:p>
            <a:pPr lvl="2"/>
            <a:r>
              <a:rPr lang="en-US" dirty="0" smtClean="0"/>
              <a:t> HEDAS (HWRF </a:t>
            </a:r>
            <a:r>
              <a:rPr lang="en-US" dirty="0" err="1" smtClean="0"/>
              <a:t>EnKF</a:t>
            </a:r>
            <a:r>
              <a:rPr lang="en-US" dirty="0" smtClean="0"/>
              <a:t> Data Assimilation developed at AOML)</a:t>
            </a:r>
          </a:p>
          <a:p>
            <a:pPr lvl="2"/>
            <a:r>
              <a:rPr lang="en-US" dirty="0" smtClean="0"/>
              <a:t> GFS-</a:t>
            </a:r>
            <a:r>
              <a:rPr lang="en-US" dirty="0" err="1" smtClean="0"/>
              <a:t>EnKF</a:t>
            </a:r>
            <a:r>
              <a:rPr lang="en-US" dirty="0" smtClean="0"/>
              <a:t>  developed at ESRL/NOAA;  operational hybrid DA</a:t>
            </a:r>
          </a:p>
          <a:p>
            <a:pPr lvl="1"/>
            <a:r>
              <a:rPr lang="en-US" dirty="0" smtClean="0"/>
              <a:t>Hybrid </a:t>
            </a:r>
            <a:r>
              <a:rPr lang="en-US" dirty="0" err="1" smtClean="0"/>
              <a:t>EnKF</a:t>
            </a:r>
            <a:r>
              <a:rPr lang="en-US" dirty="0" smtClean="0"/>
              <a:t>-GSI </a:t>
            </a:r>
          </a:p>
          <a:p>
            <a:pPr lvl="2"/>
            <a:r>
              <a:rPr lang="en-US" dirty="0" smtClean="0"/>
              <a:t> Configured for OSSE/OSE at AOML </a:t>
            </a:r>
          </a:p>
          <a:p>
            <a:r>
              <a:rPr lang="en-US" b="1" dirty="0" smtClean="0"/>
              <a:t>Global model data </a:t>
            </a:r>
          </a:p>
          <a:p>
            <a:pPr lvl="1"/>
            <a:r>
              <a:rPr lang="en-US" dirty="0" smtClean="0"/>
              <a:t>GFS (nature or real)</a:t>
            </a:r>
          </a:p>
          <a:p>
            <a:r>
              <a:rPr lang="en-US" b="1" dirty="0" smtClean="0"/>
              <a:t>Observations</a:t>
            </a:r>
          </a:p>
          <a:p>
            <a:pPr lvl="1"/>
            <a:r>
              <a:rPr lang="en-US" dirty="0" smtClean="0"/>
              <a:t>Simulated satellite, conventional and airborne</a:t>
            </a:r>
          </a:p>
          <a:p>
            <a:pPr lvl="1"/>
            <a:r>
              <a:rPr lang="en-US" dirty="0" smtClean="0"/>
              <a:t>For OSEs experimental and operational  actual observations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3440-EEB9-A345-BBE4-A5EA9CDDB2C8}" type="datetime1">
              <a:rPr lang="en-US" smtClean="0"/>
              <a:t>2/22/13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Moving-nest gri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4" y="1336346"/>
            <a:ext cx="4014216" cy="401421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HWRF Functionalities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343400" y="1295400"/>
            <a:ext cx="487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uFill>
                  <a:solidFill>
                    <a:srgbClr val="FFFF00"/>
                  </a:solidFill>
                </a:uFill>
                <a:latin typeface="+mn-lt"/>
                <a:ea typeface="+mn-ea"/>
              </a:rPr>
              <a:t>Moving </a:t>
            </a:r>
            <a:r>
              <a:rPr lang="en-US" sz="2000" b="1" u="sng" dirty="0" smtClean="0">
                <a:uFill>
                  <a:solidFill>
                    <a:srgbClr val="FFFF00"/>
                  </a:solidFill>
                </a:uFill>
                <a:latin typeface="+mn-lt"/>
                <a:ea typeface="+mn-ea"/>
              </a:rPr>
              <a:t>Nest</a:t>
            </a:r>
            <a:endParaRPr lang="en-US" sz="2000" dirty="0">
              <a:uFill>
                <a:solidFill>
                  <a:srgbClr val="FFFF00"/>
                </a:solidFill>
              </a:u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Starting point at mass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Aligning at mass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Mediate domain follows the inner most domain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Nest following </a:t>
            </a:r>
            <a:r>
              <a:rPr lang="en-US" dirty="0" err="1">
                <a:latin typeface="+mn-lt"/>
                <a:ea typeface="+mn-ea"/>
              </a:rPr>
              <a:t>centroid</a:t>
            </a:r>
            <a:r>
              <a:rPr lang="en-US" dirty="0">
                <a:latin typeface="+mn-lt"/>
                <a:ea typeface="+mn-ea"/>
              </a:rPr>
              <a:t> MSLP minima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2391" y="4144203"/>
            <a:ext cx="3219504" cy="1184813"/>
            <a:chOff x="361957" y="4144148"/>
            <a:chExt cx="3219435" cy="1184788"/>
          </a:xfrm>
        </p:grpSpPr>
        <p:sp>
          <p:nvSpPr>
            <p:cNvPr id="36871" name="TextBox 10"/>
            <p:cNvSpPr txBox="1">
              <a:spLocks noChangeArrowheads="1"/>
            </p:cNvSpPr>
            <p:nvPr/>
          </p:nvSpPr>
          <p:spPr bwMode="auto">
            <a:xfrm>
              <a:off x="361957" y="5021159"/>
              <a:ext cx="32194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FF0000"/>
                  </a:solidFill>
                  <a:latin typeface="Calibri" pitchFamily="34" charset="0"/>
                </a:rPr>
                <a:t>•</a:t>
              </a:r>
              <a:r>
                <a:rPr lang="en-US" altLang="zh-CN" sz="1400">
                  <a:latin typeface="Calibri" pitchFamily="34" charset="0"/>
                </a:rPr>
                <a:t> </a:t>
              </a:r>
              <a:r>
                <a:rPr lang="en-US" altLang="zh-CN" sz="1400">
                  <a:solidFill>
                    <a:schemeClr val="bg1"/>
                  </a:solidFill>
                  <a:latin typeface="Calibri" pitchFamily="34" charset="0"/>
                </a:rPr>
                <a:t>Mass points </a:t>
              </a:r>
              <a:r>
                <a:rPr lang="en-US" altLang="zh-CN" sz="1400">
                  <a:solidFill>
                    <a:srgbClr val="FF0000"/>
                  </a:solidFill>
                  <a:latin typeface="Calibri" pitchFamily="34" charset="0"/>
                </a:rPr>
                <a:t>×</a:t>
              </a:r>
              <a:r>
                <a:rPr lang="en-US" altLang="zh-CN" sz="1400">
                  <a:latin typeface="Calibri" pitchFamily="34" charset="0"/>
                </a:rPr>
                <a:t>  </a:t>
              </a:r>
              <a:r>
                <a:rPr lang="en-US" altLang="zh-CN" sz="1400">
                  <a:solidFill>
                    <a:schemeClr val="bg1"/>
                  </a:solidFill>
                  <a:latin typeface="Calibri" pitchFamily="34" charset="0"/>
                </a:rPr>
                <a:t>Wind points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8100" y="4144148"/>
              <a:ext cx="434142" cy="427852"/>
              <a:chOff x="1772692" y="2609180"/>
              <a:chExt cx="434142" cy="42785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1779002" y="2609937"/>
                <a:ext cx="214307" cy="214309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1992515" y="2609144"/>
                <a:ext cx="212721" cy="214309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993309" y="2609938"/>
                <a:ext cx="0" cy="214307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V="1">
                <a:off x="2100463" y="2717092"/>
                <a:ext cx="0" cy="214308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1994896" y="2824245"/>
                <a:ext cx="0" cy="212721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1884568" y="2717092"/>
                <a:ext cx="0" cy="214308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 flipV="1">
                <a:off x="1773445" y="2823451"/>
                <a:ext cx="212721" cy="214309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 flipV="1">
                <a:off x="1994102" y="2823452"/>
                <a:ext cx="212721" cy="214308"/>
              </a:xfrm>
              <a:prstGeom prst="straightConnector1">
                <a:avLst/>
              </a:prstGeom>
              <a:ln w="25400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267200" y="2895600"/>
            <a:ext cx="4648200" cy="264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</a:rPr>
              <a:t>Model</a:t>
            </a:r>
            <a:endParaRPr lang="en-US" sz="2000" dirty="0">
              <a:solidFill>
                <a:srgbClr val="000000"/>
              </a:solidFill>
              <a:uFill>
                <a:solidFill>
                  <a:srgbClr val="FFFF00"/>
                </a:solidFill>
              </a:u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smtClean="0">
                <a:latin typeface="+mn-lt"/>
                <a:ea typeface="+mn-ea"/>
              </a:rPr>
              <a:t>Real and idealized case framework</a:t>
            </a: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smtClean="0">
                <a:latin typeface="+mn-lt"/>
                <a:ea typeface="+mn-ea"/>
              </a:rPr>
              <a:t>Flexible physics configuration</a:t>
            </a: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smtClean="0">
                <a:latin typeface="+mn-lt"/>
                <a:ea typeface="+mn-ea"/>
              </a:rPr>
              <a:t>Nest Initialization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GSI</a:t>
            </a: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+mn-lt"/>
                <a:ea typeface="+mn-ea"/>
              </a:rPr>
              <a:t>Ongoing Developments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Hybrid </a:t>
            </a:r>
            <a:r>
              <a:rPr lang="en-US" dirty="0" smtClean="0">
                <a:latin typeface="+mn-lt"/>
                <a:ea typeface="+mn-ea"/>
              </a:rPr>
              <a:t>DA</a:t>
            </a: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Multiple moving </a:t>
            </a:r>
            <a:r>
              <a:rPr lang="en-US" dirty="0" smtClean="0">
                <a:latin typeface="+mn-lt"/>
                <a:ea typeface="+mn-ea"/>
              </a:rPr>
              <a:t>nests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 Repository </a:t>
            </a:r>
            <a:r>
              <a:rPr lang="en-US" dirty="0"/>
              <a:t>v</a:t>
            </a:r>
            <a:r>
              <a:rPr lang="en-US" dirty="0" smtClean="0">
                <a:latin typeface="+mn-lt"/>
                <a:ea typeface="+mn-ea"/>
              </a:rPr>
              <a:t>ersion and public release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085" y="5562420"/>
            <a:ext cx="7036164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800000"/>
                </a:solidFill>
              </a:rPr>
              <a:t>Research and operational communities share common repository and directly work together under HFIP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5615" y="6524493"/>
            <a:ext cx="144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X. Zhang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5471-556C-3F47-8DDF-A97A3A745887}" type="datetime1">
              <a:rPr lang="en-US" smtClean="0"/>
              <a:t>2/22/13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Model Configurations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9549943"/>
              </p:ext>
            </p:extLst>
          </p:nvPr>
        </p:nvGraphicFramePr>
        <p:xfrm>
          <a:off x="141288" y="517478"/>
          <a:ext cx="8774112" cy="6188122"/>
        </p:xfrm>
        <a:graphic>
          <a:graphicData uri="http://schemas.openxmlformats.org/drawingml/2006/table">
            <a:tbl>
              <a:tblPr/>
              <a:tblGrid>
                <a:gridCol w="1974979"/>
                <a:gridCol w="3293933"/>
                <a:gridCol w="3505200"/>
              </a:tblGrid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 HWRF Operational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Basin-scale Model (Stream 2)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Domain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27 KM: 77.76˚ X 77.76˚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9 KM: 10.56˚ X 10.2˚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strike="noStrike" cap="none" normalizeH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C00000"/>
                            </a:solidFill>
                          </a:uFill>
                          <a:latin typeface="Calibri" pitchFamily="34" charset="0"/>
                        </a:rPr>
                        <a:t>3 KM: 6.12˚ X 5.42</a:t>
                      </a:r>
                      <a:r>
                        <a:rPr lang="en-US" sz="16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˚</a:t>
                      </a:r>
                      <a:endParaRPr lang="en-US" sz="1600" b="1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27 KM: 178.20˚ X 77.58˚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 KM: 10.56˚ X 10.2˚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0" strike="noStrike" cap="none" normalizeH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 pitchFamily="34" charset="0"/>
                        </a:rPr>
                        <a:t>3 KM: 6.12˚ X 5.42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˚</a:t>
                      </a:r>
                      <a:endParaRPr lang="en-US" sz="160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Vortex Initialization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strike="noStrike" cap="none" normalizeH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C00000"/>
                            </a:solidFill>
                          </a:uFill>
                          <a:latin typeface="Calibri" pitchFamily="34" charset="0"/>
                        </a:rPr>
                        <a:t>Modified Vortex Initialization at 3 KM, with 30x30</a:t>
                      </a:r>
                      <a:r>
                        <a:rPr kumimoji="0" lang="en-US" sz="1600" b="1" i="0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C00000"/>
                            </a:solidFill>
                          </a:uFill>
                          <a:latin typeface="Calibri" pitchFamily="34" charset="0"/>
                        </a:rPr>
                        <a:t>o</a:t>
                      </a:r>
                      <a:r>
                        <a:rPr kumimoji="0" lang="en-US" sz="16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C00000"/>
                            </a:solidFill>
                          </a:uFill>
                          <a:latin typeface="Calibri" pitchFamily="34" charset="0"/>
                        </a:rPr>
                        <a:t> analysis domain and GSI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27KM: GFS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9-3 KM:  same as operational and with Hybrid DA and multiple nest framework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Cycling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Yes (3 km vortex only)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Yes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Ocean Coupling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27-9 KM: 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 KM: No, Downscaled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27-9-3 KM: No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Physics schemes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Microphysics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Modified Ferrier (High-Res)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Modified Ferrier (High-Res)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Radiation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GFDL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GFDL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Surface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GFDL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High_res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GFDL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High_res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PBL Scheme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 GFS (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High_res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 GFS (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High_res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610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Convection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SAS (High-Res), No CP (3 KM), Shallow Convection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SAS (High-Res), No CP (3 KM), Shallow Convection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Land Surface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GFDL Slab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GFDL Slab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6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GWD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Yes(27km); No(9-3km)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No(27km); No(9-3km)</a:t>
                      </a:r>
                    </a:p>
                  </a:txBody>
                  <a:tcPr marL="91428" marR="9142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15615" y="6547795"/>
            <a:ext cx="144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X. Zhang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A065-BA83-BE42-BD69-A367E826E51A}" type="datetime1">
              <a:rPr lang="en-US" smtClean="0"/>
              <a:t>2/22/13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AOML’s regional OSSE system flow chart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487269"/>
            <a:ext cx="2057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HWRF</a:t>
            </a:r>
          </a:p>
          <a:p>
            <a:pPr algn="ctr"/>
            <a:r>
              <a:rPr lang="en-US" dirty="0" smtClean="0"/>
              <a:t>forecast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4038600"/>
            <a:ext cx="914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GSI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447800"/>
            <a:ext cx="190500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Tropical Cyclone </a:t>
            </a:r>
            <a:r>
              <a:rPr lang="en-US" dirty="0"/>
              <a:t>f</a:t>
            </a:r>
            <a:r>
              <a:rPr lang="en-US" dirty="0" smtClean="0"/>
              <a:t>orecast  products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362200"/>
            <a:ext cx="19812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HWRF  IC </a:t>
            </a:r>
          </a:p>
          <a:p>
            <a:pPr algn="ctr"/>
            <a:r>
              <a:rPr lang="en-US" dirty="0" smtClean="0"/>
              <a:t>From  GSI, </a:t>
            </a:r>
            <a:r>
              <a:rPr lang="en-US" dirty="0" err="1" smtClean="0"/>
              <a:t>EnKF</a:t>
            </a:r>
            <a:r>
              <a:rPr lang="en-US" dirty="0" smtClean="0"/>
              <a:t> or hybrid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19600" y="2133601"/>
            <a:ext cx="0" cy="53339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667794" y="3961606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914400" y="914400"/>
            <a:ext cx="6096000" cy="2667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 rot="-5400000">
            <a:off x="-342900" y="1943100"/>
            <a:ext cx="2127766" cy="375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member 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410200" y="2057400"/>
            <a:ext cx="0" cy="16764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410200" y="1676400"/>
            <a:ext cx="17526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91200" y="4038600"/>
            <a:ext cx="1143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EnKF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276600" y="3886200"/>
            <a:ext cx="2209800" cy="92333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sng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I/O Interface 2</a:t>
            </a:r>
          </a:p>
          <a:p>
            <a:pPr algn="ctr"/>
            <a:r>
              <a:rPr lang="en-US" u="sng" dirty="0" smtClean="0"/>
              <a:t>GSI-</a:t>
            </a:r>
            <a:r>
              <a:rPr lang="en-US" u="sng" dirty="0" err="1" smtClean="0"/>
              <a:t>EnKF</a:t>
            </a:r>
            <a:endParaRPr lang="en-US" u="sng" dirty="0" smtClean="0"/>
          </a:p>
          <a:p>
            <a:r>
              <a:rPr lang="en-US" u="sng" dirty="0" smtClean="0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895600" y="3733800"/>
            <a:ext cx="2514600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2895600" y="4267200"/>
            <a:ext cx="381000" cy="152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66800" y="1219200"/>
            <a:ext cx="2209800" cy="92333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sng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I/O Interface 1</a:t>
            </a:r>
          </a:p>
          <a:p>
            <a:pPr algn="ctr"/>
            <a:r>
              <a:rPr lang="en-US" u="sng" dirty="0" smtClean="0"/>
              <a:t>GFS-HWRF pre-processor </a:t>
            </a:r>
            <a:r>
              <a:rPr lang="en-US" dirty="0" smtClean="0"/>
              <a:t>for LBCs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5410200" y="4267200"/>
            <a:ext cx="381000" cy="152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09600" y="4648200"/>
            <a:ext cx="2514600" cy="147732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I/O Interface 3</a:t>
            </a:r>
          </a:p>
          <a:p>
            <a:pPr algn="ctr"/>
            <a:r>
              <a:rPr lang="en-US" u="sng" dirty="0" smtClean="0"/>
              <a:t>Simulated observations  to GSI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Hyperspectral</a:t>
            </a:r>
            <a:r>
              <a:rPr lang="en-US" dirty="0" smtClean="0"/>
              <a:t> “AIRS” from  CIMSS) </a:t>
            </a:r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>
            <a:off x="3124200" y="1600200"/>
            <a:ext cx="381000" cy="1524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2362200" y="4343400"/>
            <a:ext cx="152400" cy="381000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096000" y="2895600"/>
            <a:ext cx="0" cy="114300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05400" y="2895600"/>
            <a:ext cx="990600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477000" y="35052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362200" y="2819400"/>
            <a:ext cx="0" cy="121920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62200" y="2819400"/>
            <a:ext cx="838200" cy="4465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28FA-ABF5-0941-AA23-D8ADEA5733E5}" type="datetime1">
              <a:rPr lang="en-US" smtClean="0"/>
              <a:t>2/22/13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Assimilation of geo-</a:t>
            </a:r>
            <a:r>
              <a:rPr lang="en-US" dirty="0" err="1" smtClean="0"/>
              <a:t>hyperspectral</a:t>
            </a:r>
            <a:r>
              <a:rPr lang="en-US" dirty="0" smtClean="0"/>
              <a:t> “AIRS”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r>
              <a:rPr lang="en-US" dirty="0"/>
              <a:t>s</a:t>
            </a:r>
            <a:r>
              <a:rPr lang="en-US" dirty="0" smtClean="0"/>
              <a:t>imulated at CIMSS using regional nature run (WRF-ARW) 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Temporal  0.5 h </a:t>
            </a:r>
          </a:p>
          <a:p>
            <a:pPr lvl="1"/>
            <a:r>
              <a:rPr lang="en-US" dirty="0" smtClean="0"/>
              <a:t>Spatial 27/9/3/1 km  (model grids)</a:t>
            </a:r>
          </a:p>
          <a:p>
            <a:pPr lvl="1"/>
            <a:r>
              <a:rPr lang="en-US" dirty="0" smtClean="0"/>
              <a:t>TC core region on finest model grid </a:t>
            </a:r>
          </a:p>
          <a:p>
            <a:r>
              <a:rPr lang="en-US" dirty="0" smtClean="0"/>
              <a:t>All-sky (cloudy and clear) radiances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0964-42C0-EB4A-BECA-5C41010B9591}" type="datetime1">
              <a:rPr lang="en-US" smtClean="0"/>
              <a:t>2/22/13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WRF-ARW nature run </a:t>
            </a:r>
            <a:br>
              <a:rPr lang="en-US" dirty="0" smtClean="0"/>
            </a:br>
            <a:r>
              <a:rPr lang="en-US" dirty="0" smtClean="0"/>
              <a:t>Dave Nolan (RSMAS/UM)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5517" r="-15517"/>
          <a:stretch>
            <a:fillRect/>
          </a:stretch>
        </p:blipFill>
        <p:spPr>
          <a:xfrm>
            <a:off x="76200" y="1447800"/>
            <a:ext cx="4717814" cy="25946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0964-42C0-EB4A-BECA-5C41010B9591}" type="datetime1">
              <a:rPr lang="en-US" smtClean="0"/>
              <a:t>2/22/13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3554730" cy="2606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90035"/>
            <a:ext cx="3606165" cy="2691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114800"/>
            <a:ext cx="3623310" cy="2697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590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genesis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RI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4572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mature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495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recurving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248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assimilation results using GSI </a:t>
            </a:r>
            <a:endParaRPr lang="en-US" dirty="0"/>
          </a:p>
        </p:txBody>
      </p:sp>
      <p:pic>
        <p:nvPicPr>
          <p:cNvPr id="5" name="Content Placeholder 4" descr="Sfcmap000_guess_GrADS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18785"/>
          <a:stretch/>
        </p:blipFill>
        <p:spPr>
          <a:xfrm>
            <a:off x="381000" y="1371600"/>
            <a:ext cx="3805733" cy="47091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0964-42C0-EB4A-BECA-5C41010B9591}" type="datetime1">
              <a:rPr lang="en-US" smtClean="0"/>
              <a:t>2/22/13</a:t>
            </a:fld>
            <a:endParaRPr lang="en-US"/>
          </a:p>
        </p:txBody>
      </p:sp>
      <p:pic>
        <p:nvPicPr>
          <p:cNvPr id="6" name="Picture 5" descr="Sfcmap000_anlys_GrAD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3113"/>
          <a:stretch/>
        </p:blipFill>
        <p:spPr>
          <a:xfrm>
            <a:off x="4267200" y="1371600"/>
            <a:ext cx="4652589" cy="470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 ASSIMILATION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7912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2400" b="1" dirty="0" smtClean="0"/>
              <a:t>ASSIMILATED “geo-AIRS” clear only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71600" y="3581400"/>
            <a:ext cx="1447800" cy="990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3581400"/>
            <a:ext cx="1447800" cy="990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2286000"/>
            <a:ext cx="1524000" cy="9906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2362200"/>
            <a:ext cx="1524000" cy="9906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7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assimilation results using GSI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6784"/>
          <a:stretch/>
        </p:blipFill>
        <p:spPr>
          <a:xfrm>
            <a:off x="381000" y="1574800"/>
            <a:ext cx="3840018" cy="4064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0964-42C0-EB4A-BECA-5C41010B9591}" type="datetime1">
              <a:rPr lang="en-US" smtClean="0"/>
              <a:t>2/22/13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3832"/>
          <a:stretch/>
        </p:blipFill>
        <p:spPr>
          <a:xfrm>
            <a:off x="4343400" y="1524000"/>
            <a:ext cx="4491802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7222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Image AMSRE 89Ghz</a:t>
            </a:r>
          </a:p>
          <a:p>
            <a:pPr algn="ctr"/>
            <a:r>
              <a:rPr lang="en-US" sz="2400" b="1" dirty="0" smtClean="0"/>
              <a:t>NO ASSIMILATION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505272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Image  AMSRE 8 </a:t>
            </a:r>
            <a:r>
              <a:rPr lang="en-US" sz="2400" b="1" dirty="0" err="1" smtClean="0"/>
              <a:t>Ghz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ASSIMILATED “geo-AIRS” clear only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71600" y="3581400"/>
            <a:ext cx="1447800" cy="990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505200"/>
            <a:ext cx="1447800" cy="990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562600" y="2286000"/>
            <a:ext cx="1524000" cy="990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2362200"/>
            <a:ext cx="1524000" cy="990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627</Words>
  <Application>Microsoft Macintosh PowerPoint</Application>
  <PresentationFormat>On-screen Show (4:3)</PresentationFormat>
  <Paragraphs>136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Regional tropical OSSE/OSE system </vt:lpstr>
      <vt:lpstr>OSSE/OSE system components </vt:lpstr>
      <vt:lpstr>Main HWRF Functionalities</vt:lpstr>
      <vt:lpstr>Current Model Configurations</vt:lpstr>
      <vt:lpstr>AOML’s regional OSSE system flow chart</vt:lpstr>
      <vt:lpstr>Assimilation of geo-hyperspectral “AIRS”</vt:lpstr>
      <vt:lpstr>WRF-ARW nature run  Dave Nolan (RSMAS/UM)</vt:lpstr>
      <vt:lpstr>Example of assimilation results using GSI </vt:lpstr>
      <vt:lpstr>Example of assimilation results using GSI </vt:lpstr>
      <vt:lpstr>Impact in forecast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global and regional data assimilation system for hurricane forecast</dc:title>
  <dc:creator>Tomislava Vuikicevic</dc:creator>
  <cp:lastModifiedBy>Tomislava Vukicevic</cp:lastModifiedBy>
  <cp:revision>51</cp:revision>
  <cp:lastPrinted>2013-01-02T19:36:23Z</cp:lastPrinted>
  <dcterms:created xsi:type="dcterms:W3CDTF">2011-08-17T12:43:57Z</dcterms:created>
  <dcterms:modified xsi:type="dcterms:W3CDTF">2013-02-22T14:43:33Z</dcterms:modified>
</cp:coreProperties>
</file>