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8" r:id="rId4"/>
    <p:sldId id="260" r:id="rId5"/>
    <p:sldId id="263" r:id="rId6"/>
    <p:sldId id="264" r:id="rId7"/>
    <p:sldId id="261" r:id="rId8"/>
    <p:sldId id="269" r:id="rId9"/>
    <p:sldId id="270" r:id="rId10"/>
    <p:sldId id="266" r:id="rId11"/>
    <p:sldId id="265"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6" d="100"/>
          <a:sy n="146" d="100"/>
        </p:scale>
        <p:origin x="-11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1FF964-697C-5E4B-A95D-AD7015FB6F9A}"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423248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FF964-697C-5E4B-A95D-AD7015FB6F9A}"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429141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FF964-697C-5E4B-A95D-AD7015FB6F9A}"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227898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1FF964-697C-5E4B-A95D-AD7015FB6F9A}"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143483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FF964-697C-5E4B-A95D-AD7015FB6F9A}"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1715049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1FF964-697C-5E4B-A95D-AD7015FB6F9A}" type="datetimeFigureOut">
              <a:rPr lang="en-US" smtClean="0"/>
              <a:t>3/17/15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339757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1FF964-697C-5E4B-A95D-AD7015FB6F9A}" type="datetimeFigureOut">
              <a:rPr lang="en-US" smtClean="0"/>
              <a:t>3/17/15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3145531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1FF964-697C-5E4B-A95D-AD7015FB6F9A}" type="datetimeFigureOut">
              <a:rPr lang="en-US" smtClean="0"/>
              <a:t>3/17/15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2872849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1FF964-697C-5E4B-A95D-AD7015FB6F9A}" type="datetimeFigureOut">
              <a:rPr lang="en-US" smtClean="0"/>
              <a:t>3/17/15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2079966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1FF964-697C-5E4B-A95D-AD7015FB6F9A}" type="datetimeFigureOut">
              <a:rPr lang="en-US" smtClean="0"/>
              <a:t>3/17/15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1783897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1FF964-697C-5E4B-A95D-AD7015FB6F9A}" type="datetimeFigureOut">
              <a:rPr lang="en-US" smtClean="0"/>
              <a:t>3/17/15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74C99-C8B4-1549-8200-2BA2D53018E4}" type="slidenum">
              <a:rPr lang="en-US" smtClean="0"/>
              <a:t>‹#›</a:t>
            </a:fld>
            <a:endParaRPr lang="en-US"/>
          </a:p>
        </p:txBody>
      </p:sp>
    </p:spTree>
    <p:extLst>
      <p:ext uri="{BB962C8B-B14F-4D97-AF65-F5344CB8AC3E}">
        <p14:creationId xmlns:p14="http://schemas.microsoft.com/office/powerpoint/2010/main" val="29551697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1FF964-697C-5E4B-A95D-AD7015FB6F9A}" type="datetimeFigureOut">
              <a:rPr lang="en-US" smtClean="0"/>
              <a:t>3/17/15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74C99-C8B4-1549-8200-2BA2D53018E4}" type="slidenum">
              <a:rPr lang="en-US" smtClean="0"/>
              <a:t>‹#›</a:t>
            </a:fld>
            <a:endParaRPr lang="en-US"/>
          </a:p>
        </p:txBody>
      </p:sp>
    </p:spTree>
    <p:extLst>
      <p:ext uri="{BB962C8B-B14F-4D97-AF65-F5344CB8AC3E}">
        <p14:creationId xmlns:p14="http://schemas.microsoft.com/office/powerpoint/2010/main" val="384061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9231"/>
            <a:ext cx="7958113" cy="4628633"/>
          </a:xfrm>
        </p:spPr>
        <p:txBody>
          <a:bodyPr>
            <a:normAutofit fontScale="92500" lnSpcReduction="20000"/>
          </a:bodyPr>
          <a:lstStyle/>
          <a:p>
            <a:r>
              <a:rPr lang="en-US" b="1" dirty="0"/>
              <a:t>'</a:t>
            </a:r>
            <a:r>
              <a:rPr lang="en-US" b="1" dirty="0" err="1"/>
              <a:t>freq_avg</a:t>
            </a:r>
            <a:r>
              <a:rPr lang="en-US" b="1" dirty="0"/>
              <a:t>' (Instrument channel frequencies)</a:t>
            </a:r>
          </a:p>
          <a:p>
            <a:r>
              <a:rPr lang="en-US" b="1" dirty="0" smtClean="0"/>
              <a:t>'</a:t>
            </a:r>
            <a:r>
              <a:rPr lang="en-US" b="1" dirty="0"/>
              <a:t>Tb' (Instrument brightness temperature, without noise</a:t>
            </a:r>
            <a:r>
              <a:rPr lang="en-US" b="1" dirty="0" smtClean="0"/>
              <a:t>)</a:t>
            </a:r>
            <a:r>
              <a:rPr lang="en-US" b="1" dirty="0"/>
              <a:t>        </a:t>
            </a:r>
          </a:p>
          <a:p>
            <a:r>
              <a:rPr lang="en-US" b="1" dirty="0">
                <a:solidFill>
                  <a:schemeClr val="accent3">
                    <a:lumMod val="75000"/>
                  </a:schemeClr>
                </a:solidFill>
              </a:rPr>
              <a:t>'</a:t>
            </a:r>
            <a:r>
              <a:rPr lang="en-US" b="1" dirty="0" err="1">
                <a:solidFill>
                  <a:schemeClr val="accent3">
                    <a:lumMod val="75000"/>
                  </a:schemeClr>
                </a:solidFill>
              </a:rPr>
              <a:t>Tb_noisy</a:t>
            </a:r>
            <a:r>
              <a:rPr lang="en-US" b="1" dirty="0">
                <a:solidFill>
                  <a:schemeClr val="accent3">
                    <a:lumMod val="75000"/>
                  </a:schemeClr>
                </a:solidFill>
              </a:rPr>
              <a:t>' (Instrument brightness temperature, with noise</a:t>
            </a:r>
            <a:r>
              <a:rPr lang="en-US" b="1" dirty="0" smtClean="0">
                <a:solidFill>
                  <a:schemeClr val="accent3">
                    <a:lumMod val="75000"/>
                  </a:schemeClr>
                </a:solidFill>
              </a:rPr>
              <a:t>)</a:t>
            </a:r>
            <a:r>
              <a:rPr lang="en-US" b="1" dirty="0">
                <a:solidFill>
                  <a:schemeClr val="accent3">
                    <a:lumMod val="75000"/>
                  </a:schemeClr>
                </a:solidFill>
              </a:rPr>
              <a:t> </a:t>
            </a:r>
            <a:r>
              <a:rPr lang="en-US" b="1" dirty="0"/>
              <a:t>      </a:t>
            </a:r>
          </a:p>
          <a:p>
            <a:r>
              <a:rPr lang="en-US" b="1" dirty="0"/>
              <a:t>'</a:t>
            </a:r>
            <a:r>
              <a:rPr lang="en-US" b="1" dirty="0" err="1"/>
              <a:t>pressure_mbar</a:t>
            </a:r>
            <a:r>
              <a:rPr lang="en-US" b="1" dirty="0"/>
              <a:t>' (Pressure profiles</a:t>
            </a:r>
            <a:r>
              <a:rPr lang="en-US" b="1" dirty="0" smtClean="0"/>
              <a:t>)</a:t>
            </a:r>
            <a:r>
              <a:rPr lang="en-US" b="1" dirty="0"/>
              <a:t>    </a:t>
            </a:r>
          </a:p>
          <a:p>
            <a:r>
              <a:rPr lang="en-US" b="1" dirty="0"/>
              <a:t>'</a:t>
            </a:r>
            <a:r>
              <a:rPr lang="en-US" b="1" dirty="0" err="1" smtClean="0"/>
              <a:t>surface_pressure_mbar</a:t>
            </a:r>
            <a:r>
              <a:rPr lang="en-US" b="1" dirty="0" smtClean="0"/>
              <a:t>’, u10, v10</a:t>
            </a:r>
            <a:r>
              <a:rPr lang="en-US" b="1" dirty="0"/>
              <a:t>   </a:t>
            </a:r>
          </a:p>
          <a:p>
            <a:r>
              <a:rPr lang="en-US" b="1" dirty="0"/>
              <a:t>'</a:t>
            </a:r>
            <a:r>
              <a:rPr lang="en-US" b="1" dirty="0" err="1"/>
              <a:t>temperature_K</a:t>
            </a:r>
            <a:r>
              <a:rPr lang="en-US" b="1" dirty="0"/>
              <a:t>' (Truth temperature profiles</a:t>
            </a:r>
            <a:r>
              <a:rPr lang="en-US" b="1" dirty="0" smtClean="0"/>
              <a:t>)</a:t>
            </a:r>
            <a:r>
              <a:rPr lang="en-US" b="1" dirty="0"/>
              <a:t>       </a:t>
            </a:r>
          </a:p>
          <a:p>
            <a:r>
              <a:rPr lang="en-US" b="1" dirty="0">
                <a:solidFill>
                  <a:srgbClr val="77933C"/>
                </a:solidFill>
              </a:rPr>
              <a:t>'</a:t>
            </a:r>
            <a:r>
              <a:rPr lang="en-US" b="1" dirty="0" err="1">
                <a:solidFill>
                  <a:srgbClr val="77933C"/>
                </a:solidFill>
              </a:rPr>
              <a:t>temperature_K_est</a:t>
            </a:r>
            <a:r>
              <a:rPr lang="en-US" b="1" dirty="0">
                <a:solidFill>
                  <a:srgbClr val="77933C"/>
                </a:solidFill>
              </a:rPr>
              <a:t>' (Retrieved temperature profiles)</a:t>
            </a:r>
            <a:endParaRPr lang="en-US" dirty="0">
              <a:solidFill>
                <a:srgbClr val="77933C"/>
              </a:solidFill>
            </a:endParaRPr>
          </a:p>
        </p:txBody>
      </p:sp>
      <p:sp>
        <p:nvSpPr>
          <p:cNvPr id="4" name="Title 1"/>
          <p:cNvSpPr>
            <a:spLocks noGrp="1"/>
          </p:cNvSpPr>
          <p:nvPr>
            <p:ph type="title"/>
          </p:nvPr>
        </p:nvSpPr>
        <p:spPr>
          <a:xfrm>
            <a:off x="457200" y="274638"/>
            <a:ext cx="8131718" cy="858274"/>
          </a:xfrm>
        </p:spPr>
        <p:txBody>
          <a:bodyPr>
            <a:normAutofit fontScale="90000"/>
          </a:bodyPr>
          <a:lstStyle/>
          <a:p>
            <a:r>
              <a:rPr lang="en-US" dirty="0" smtClean="0"/>
              <a:t>New Data at 21km resolution</a:t>
            </a:r>
            <a:r>
              <a:rPr lang="en-US" dirty="0" smtClean="0"/>
              <a:t/>
            </a:r>
            <a:br>
              <a:rPr lang="en-US" dirty="0" smtClean="0"/>
            </a:br>
            <a:endParaRPr lang="en-US" dirty="0"/>
          </a:p>
        </p:txBody>
      </p:sp>
    </p:spTree>
    <p:extLst>
      <p:ext uri="{BB962C8B-B14F-4D97-AF65-F5344CB8AC3E}">
        <p14:creationId xmlns:p14="http://schemas.microsoft.com/office/powerpoint/2010/main" val="390309529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Data Location </a:t>
            </a:r>
            <a:r>
              <a:rPr lang="en-US" sz="2800" b="1" dirty="0" smtClean="0"/>
              <a:t>(21 km)</a:t>
            </a:r>
            <a:r>
              <a:rPr lang="en-US" sz="2800" b="1" dirty="0"/>
              <a:t/>
            </a:r>
            <a:br>
              <a:rPr lang="en-US" sz="2800" b="1" dirty="0"/>
            </a:br>
            <a:r>
              <a:rPr lang="en-US" sz="2800" b="1" dirty="0"/>
              <a:t>0802 </a:t>
            </a:r>
            <a:r>
              <a:rPr lang="en-US" sz="2800" b="1" dirty="0" smtClean="0"/>
              <a:t>00z</a:t>
            </a:r>
            <a:br>
              <a:rPr lang="en-US" sz="2800" b="1" dirty="0" smtClean="0"/>
            </a:br>
            <a:r>
              <a:rPr lang="en-US" sz="2800" b="1" dirty="0" smtClean="0"/>
              <a:t>storm center at 17.5N  43.4W</a:t>
            </a:r>
            <a:endParaRPr lang="en-US" sz="2800" b="1" dirty="0"/>
          </a:p>
        </p:txBody>
      </p:sp>
      <p:pic>
        <p:nvPicPr>
          <p:cNvPr id="4" name="Content Placeholder 3" descr="Large_scale_Dome_Tropic.jpeg"/>
          <p:cNvPicPr>
            <a:picLocks noGrp="1" noChangeAspect="1"/>
          </p:cNvPicPr>
          <p:nvPr>
            <p:ph idx="1"/>
          </p:nvPr>
        </p:nvPicPr>
        <p:blipFill>
          <a:blip r:embed="rId2">
            <a:extLst>
              <a:ext uri="{28A0092B-C50C-407E-A947-70E740481C1C}">
                <a14:useLocalDpi xmlns:a14="http://schemas.microsoft.com/office/drawing/2010/main" val="0"/>
              </a:ext>
            </a:extLst>
          </a:blip>
          <a:srcRect t="22502" b="22502"/>
          <a:stretch>
            <a:fillRect/>
          </a:stretch>
        </p:blipFill>
        <p:spPr/>
      </p:pic>
    </p:spTree>
    <p:extLst>
      <p:ext uri="{BB962C8B-B14F-4D97-AF65-F5344CB8AC3E}">
        <p14:creationId xmlns:p14="http://schemas.microsoft.com/office/powerpoint/2010/main" val="9320994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8258"/>
            <a:ext cx="8229600" cy="1143000"/>
          </a:xfrm>
        </p:spPr>
        <p:txBody>
          <a:bodyPr>
            <a:noAutofit/>
          </a:bodyPr>
          <a:lstStyle/>
          <a:p>
            <a:r>
              <a:rPr lang="en-US" sz="2800" b="1" dirty="0"/>
              <a:t>Data </a:t>
            </a:r>
            <a:r>
              <a:rPr lang="en-US" sz="2800" b="1" dirty="0" smtClean="0"/>
              <a:t>Location (21km) </a:t>
            </a:r>
            <a:r>
              <a:rPr lang="en-US" sz="2800" b="1" dirty="0"/>
              <a:t/>
            </a:r>
            <a:br>
              <a:rPr lang="en-US" sz="2800" b="1" dirty="0"/>
            </a:br>
            <a:r>
              <a:rPr lang="en-US" sz="2800" b="1" dirty="0"/>
              <a:t>0802 00z</a:t>
            </a:r>
            <a:br>
              <a:rPr lang="en-US" sz="2800" b="1" dirty="0"/>
            </a:br>
            <a:r>
              <a:rPr lang="en-US" sz="2800" b="1" dirty="0" smtClean="0"/>
              <a:t>storm </a:t>
            </a:r>
            <a:r>
              <a:rPr lang="en-US" sz="2800" b="1" dirty="0"/>
              <a:t>center at 17.5N  43.4W</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2280" y="1600200"/>
            <a:ext cx="4525963" cy="4525963"/>
          </a:xfrm>
        </p:spPr>
      </p:pic>
    </p:spTree>
    <p:extLst>
      <p:ext uri="{BB962C8B-B14F-4D97-AF65-F5344CB8AC3E}">
        <p14:creationId xmlns:p14="http://schemas.microsoft.com/office/powerpoint/2010/main" val="221329499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086"/>
            <a:ext cx="8119241" cy="469741"/>
          </a:xfrm>
        </p:spPr>
        <p:txBody>
          <a:bodyPr>
            <a:normAutofit fontScale="90000"/>
          </a:bodyPr>
          <a:lstStyle/>
          <a:p>
            <a:r>
              <a:rPr lang="en-US" dirty="0" smtClean="0"/>
              <a:t>Statistics on 08/02 00z</a:t>
            </a:r>
            <a:endParaRPr lang="en-US" dirty="0"/>
          </a:p>
        </p:txBody>
      </p:sp>
      <p:pic>
        <p:nvPicPr>
          <p:cNvPr id="4" name="Content Placeholder 3" descr="count_0802.png"/>
          <p:cNvPicPr>
            <a:picLocks noGrp="1" noChangeAspect="1"/>
          </p:cNvPicPr>
          <p:nvPr>
            <p:ph idx="1"/>
          </p:nvPr>
        </p:nvPicPr>
        <p:blipFill>
          <a:blip r:embed="rId2">
            <a:extLst>
              <a:ext uri="{28A0092B-C50C-407E-A947-70E740481C1C}">
                <a14:useLocalDpi xmlns:a14="http://schemas.microsoft.com/office/drawing/2010/main" val="0"/>
              </a:ext>
            </a:extLst>
          </a:blip>
          <a:srcRect l="-4694" r="-4694"/>
          <a:stretch>
            <a:fillRect/>
          </a:stretch>
        </p:blipFill>
        <p:spPr>
          <a:xfrm>
            <a:off x="76421" y="1357030"/>
            <a:ext cx="4483387" cy="2672696"/>
          </a:xfrm>
        </p:spPr>
      </p:pic>
      <p:pic>
        <p:nvPicPr>
          <p:cNvPr id="5" name="Picture 4" descr="bias_080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829" y="4314657"/>
            <a:ext cx="4019627" cy="2344398"/>
          </a:xfrm>
          <a:prstGeom prst="rect">
            <a:avLst/>
          </a:prstGeom>
        </p:spPr>
      </p:pic>
      <p:pic>
        <p:nvPicPr>
          <p:cNvPr id="6" name="Picture 5" descr="rms_08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2456" y="1287438"/>
            <a:ext cx="4451544" cy="2672695"/>
          </a:xfrm>
          <a:prstGeom prst="rect">
            <a:avLst/>
          </a:prstGeom>
        </p:spPr>
      </p:pic>
      <p:sp>
        <p:nvSpPr>
          <p:cNvPr id="8" name="TextBox 7"/>
          <p:cNvSpPr txBox="1"/>
          <p:nvPr/>
        </p:nvSpPr>
        <p:spPr>
          <a:xfrm>
            <a:off x="5332007" y="4619119"/>
            <a:ext cx="2635559" cy="1477328"/>
          </a:xfrm>
          <a:prstGeom prst="rect">
            <a:avLst/>
          </a:prstGeom>
          <a:noFill/>
        </p:spPr>
        <p:txBody>
          <a:bodyPr wrap="square" rtlCol="0">
            <a:spAutoFit/>
          </a:bodyPr>
          <a:lstStyle/>
          <a:p>
            <a:r>
              <a:rPr lang="en-US" dirty="0" smtClean="0"/>
              <a:t>.No Data was rejected, all points 23x23x60 (31740) were assimilated</a:t>
            </a:r>
          </a:p>
          <a:p>
            <a:r>
              <a:rPr lang="en-US" dirty="0" smtClean="0"/>
              <a:t>.A total of 31882 points assimilated</a:t>
            </a:r>
            <a:endParaRPr lang="en-US" dirty="0"/>
          </a:p>
        </p:txBody>
      </p:sp>
      <p:sp>
        <p:nvSpPr>
          <p:cNvPr id="9" name="TextBox 8"/>
          <p:cNvSpPr txBox="1"/>
          <p:nvPr/>
        </p:nvSpPr>
        <p:spPr>
          <a:xfrm>
            <a:off x="457200" y="991675"/>
            <a:ext cx="3465696" cy="307777"/>
          </a:xfrm>
          <a:prstGeom prst="rect">
            <a:avLst/>
          </a:prstGeom>
          <a:noFill/>
        </p:spPr>
        <p:txBody>
          <a:bodyPr wrap="square" rtlCol="0">
            <a:spAutoFit/>
          </a:bodyPr>
          <a:lstStyle/>
          <a:p>
            <a:r>
              <a:rPr lang="en-US" sz="1400" b="1" dirty="0" smtClean="0"/>
              <a:t>Number of points assimilated per layer</a:t>
            </a:r>
            <a:endParaRPr lang="en-US" sz="1400" b="1" dirty="0"/>
          </a:p>
        </p:txBody>
      </p:sp>
      <p:sp>
        <p:nvSpPr>
          <p:cNvPr id="10" name="TextBox 9"/>
          <p:cNvSpPr txBox="1"/>
          <p:nvPr/>
        </p:nvSpPr>
        <p:spPr>
          <a:xfrm>
            <a:off x="5136839" y="837786"/>
            <a:ext cx="3465696" cy="307777"/>
          </a:xfrm>
          <a:prstGeom prst="rect">
            <a:avLst/>
          </a:prstGeom>
          <a:noFill/>
        </p:spPr>
        <p:txBody>
          <a:bodyPr wrap="square" rtlCol="0">
            <a:spAutoFit/>
          </a:bodyPr>
          <a:lstStyle/>
          <a:p>
            <a:r>
              <a:rPr lang="en-US" sz="1400" b="1" dirty="0" smtClean="0"/>
              <a:t>RMS per layer</a:t>
            </a:r>
            <a:endParaRPr lang="en-US" sz="1400" b="1" dirty="0"/>
          </a:p>
        </p:txBody>
      </p:sp>
      <p:sp>
        <p:nvSpPr>
          <p:cNvPr id="11" name="TextBox 10"/>
          <p:cNvSpPr txBox="1"/>
          <p:nvPr/>
        </p:nvSpPr>
        <p:spPr>
          <a:xfrm rot="16200000">
            <a:off x="-714999" y="5332966"/>
            <a:ext cx="2344398" cy="307777"/>
          </a:xfrm>
          <a:prstGeom prst="rect">
            <a:avLst/>
          </a:prstGeom>
          <a:noFill/>
        </p:spPr>
        <p:txBody>
          <a:bodyPr wrap="square" rtlCol="0">
            <a:spAutoFit/>
          </a:bodyPr>
          <a:lstStyle/>
          <a:p>
            <a:r>
              <a:rPr lang="en-US" sz="1400" b="1" dirty="0" smtClean="0"/>
              <a:t>BIAS per layer</a:t>
            </a:r>
            <a:endParaRPr lang="en-US" sz="1400" b="1" dirty="0"/>
          </a:p>
        </p:txBody>
      </p:sp>
    </p:spTree>
    <p:extLst>
      <p:ext uri="{BB962C8B-B14F-4D97-AF65-F5344CB8AC3E}">
        <p14:creationId xmlns:p14="http://schemas.microsoft.com/office/powerpoint/2010/main" val="38174985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304"/>
            <a:ext cx="8229600" cy="5814860"/>
          </a:xfrm>
        </p:spPr>
        <p:txBody>
          <a:bodyPr>
            <a:normAutofit/>
          </a:bodyPr>
          <a:lstStyle/>
          <a:p>
            <a:r>
              <a:rPr lang="en-US" b="1" dirty="0"/>
              <a:t>'qvapor_g_m3' (Water vapor profiles, truth</a:t>
            </a:r>
            <a:r>
              <a:rPr lang="en-US" b="1" dirty="0" smtClean="0"/>
              <a:t>)</a:t>
            </a:r>
            <a:r>
              <a:rPr lang="en-US" b="1" dirty="0"/>
              <a:t>            </a:t>
            </a:r>
          </a:p>
          <a:p>
            <a:r>
              <a:rPr lang="en-US" b="1" dirty="0">
                <a:solidFill>
                  <a:srgbClr val="77933C"/>
                </a:solidFill>
              </a:rPr>
              <a:t>'qvapor_g_m3_est' (Water vapor profiles, retrieval</a:t>
            </a:r>
            <a:r>
              <a:rPr lang="en-US" b="1" dirty="0" smtClean="0">
                <a:solidFill>
                  <a:srgbClr val="77933C"/>
                </a:solidFill>
              </a:rPr>
              <a:t>)</a:t>
            </a:r>
            <a:r>
              <a:rPr lang="en-US" b="1" dirty="0">
                <a:solidFill>
                  <a:srgbClr val="77933C"/>
                </a:solidFill>
              </a:rPr>
              <a:t> </a:t>
            </a:r>
            <a:r>
              <a:rPr lang="en-US" b="1" dirty="0"/>
              <a:t>  </a:t>
            </a:r>
          </a:p>
          <a:p>
            <a:r>
              <a:rPr lang="en-US" b="1" dirty="0"/>
              <a:t>'</a:t>
            </a:r>
            <a:r>
              <a:rPr lang="en-US" b="1" dirty="0" err="1"/>
              <a:t>rain_surface_mm</a:t>
            </a:r>
            <a:r>
              <a:rPr lang="en-US" b="1" dirty="0"/>
              <a:t>' (Surface rain rate, truth: Units are mm</a:t>
            </a:r>
            <a:r>
              <a:rPr lang="en-US" b="1" dirty="0" smtClean="0"/>
              <a:t>/5s   </a:t>
            </a:r>
          </a:p>
          <a:p>
            <a:r>
              <a:rPr lang="en-US" b="1" dirty="0" smtClean="0">
                <a:solidFill>
                  <a:srgbClr val="FF0000"/>
                </a:solidFill>
              </a:rPr>
              <a:t>'</a:t>
            </a:r>
            <a:r>
              <a:rPr lang="en-US" b="1" dirty="0" err="1" smtClean="0">
                <a:solidFill>
                  <a:srgbClr val="FF0000"/>
                </a:solidFill>
              </a:rPr>
              <a:t>rain_surface_mm_est</a:t>
            </a:r>
            <a:r>
              <a:rPr lang="en-US" b="1" dirty="0" smtClean="0">
                <a:solidFill>
                  <a:srgbClr val="FF0000"/>
                </a:solidFill>
              </a:rPr>
              <a:t>' (Surface rain rate, retrieval: Units are mm/5s</a:t>
            </a:r>
          </a:p>
          <a:p>
            <a:endParaRPr lang="en-US" dirty="0"/>
          </a:p>
        </p:txBody>
      </p:sp>
    </p:spTree>
    <p:extLst>
      <p:ext uri="{BB962C8B-B14F-4D97-AF65-F5344CB8AC3E}">
        <p14:creationId xmlns:p14="http://schemas.microsoft.com/office/powerpoint/2010/main" val="24335973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Data at 21km </a:t>
            </a:r>
            <a:endParaRPr lang="en-US" dirty="0"/>
          </a:p>
        </p:txBody>
      </p:sp>
      <p:sp>
        <p:nvSpPr>
          <p:cNvPr id="3" name="Content Placeholder 2"/>
          <p:cNvSpPr>
            <a:spLocks noGrp="1"/>
          </p:cNvSpPr>
          <p:nvPr>
            <p:ph idx="1"/>
          </p:nvPr>
        </p:nvSpPr>
        <p:spPr>
          <a:xfrm>
            <a:off x="457200" y="1235246"/>
            <a:ext cx="8229600" cy="4890918"/>
          </a:xfrm>
        </p:spPr>
        <p:txBody>
          <a:bodyPr>
            <a:normAutofit fontScale="70000" lnSpcReduction="20000"/>
          </a:bodyPr>
          <a:lstStyle/>
          <a:p>
            <a:pPr algn="just"/>
            <a:r>
              <a:rPr lang="en-US" dirty="0"/>
              <a:t>- All files are now on what was previously called the "21 km" grid.  The intent before was to capture the idea that the temperature channels have different resolution than the water vapor channels.  That is still reflected here in the sense of the blurring of those channels with a larger kernel than the others, but that is applied before the sampling.  All channels are now sampled with the same grid spacing.  This should be more straightforward and more accurately reflects our </a:t>
            </a:r>
            <a:r>
              <a:rPr lang="en-US" dirty="0" smtClean="0"/>
              <a:t>intent.</a:t>
            </a:r>
            <a:endParaRPr lang="en-US" dirty="0"/>
          </a:p>
          <a:p>
            <a:pPr marL="0" indent="0">
              <a:buNone/>
            </a:pPr>
            <a:r>
              <a:rPr lang="en-US" dirty="0"/>
              <a:t> </a:t>
            </a:r>
          </a:p>
          <a:p>
            <a:pPr algn="just"/>
            <a:r>
              <a:rPr lang="en-US" dirty="0"/>
              <a:t>- To answer a question that came up:  This "grid" is meant to be a proxy for a set of virtual beams that would be sampling this region from the proposed instrument.  Nadir-looking geometry and square-shaped beams sampling the original domain via block averaging are meant to simplify this simulation but provide a reasonable representation of what the instrument would be capable of.</a:t>
            </a:r>
            <a:endParaRPr lang="en-US" dirty="0"/>
          </a:p>
        </p:txBody>
      </p:sp>
    </p:spTree>
    <p:extLst>
      <p:ext uri="{BB962C8B-B14F-4D97-AF65-F5344CB8AC3E}">
        <p14:creationId xmlns:p14="http://schemas.microsoft.com/office/powerpoint/2010/main" val="42810038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5652" y="2000748"/>
            <a:ext cx="6489665" cy="4184174"/>
          </a:xfrm>
        </p:spPr>
      </p:pic>
      <p:sp>
        <p:nvSpPr>
          <p:cNvPr id="4" name="Title 1"/>
          <p:cNvSpPr>
            <a:spLocks noGrp="1"/>
          </p:cNvSpPr>
          <p:nvPr>
            <p:ph type="title"/>
          </p:nvPr>
        </p:nvSpPr>
        <p:spPr/>
        <p:txBody>
          <a:bodyPr>
            <a:normAutofit fontScale="90000"/>
          </a:bodyPr>
          <a:lstStyle/>
          <a:p>
            <a:r>
              <a:rPr lang="en-US" dirty="0" smtClean="0"/>
              <a:t>Nature run for DOME </a:t>
            </a:r>
            <a:r>
              <a:rPr lang="en-US" dirty="0"/>
              <a:t>Earth </a:t>
            </a:r>
            <a:r>
              <a:rPr lang="en-US" dirty="0" smtClean="0"/>
              <a:t>Venture</a:t>
            </a:r>
            <a:br>
              <a:rPr lang="en-US" dirty="0" smtClean="0"/>
            </a:br>
            <a:r>
              <a:rPr lang="en-US" dirty="0" smtClean="0"/>
              <a:t>TC </a:t>
            </a:r>
            <a:r>
              <a:rPr lang="en-US" dirty="0" smtClean="0"/>
              <a:t>Stats</a:t>
            </a:r>
            <a:br>
              <a:rPr lang="en-US" dirty="0" smtClean="0"/>
            </a:br>
            <a:r>
              <a:rPr lang="en-US" dirty="0" smtClean="0"/>
              <a:t>track</a:t>
            </a:r>
            <a:endParaRPr lang="en-US" dirty="0"/>
          </a:p>
        </p:txBody>
      </p:sp>
    </p:spTree>
    <p:extLst>
      <p:ext uri="{BB962C8B-B14F-4D97-AF65-F5344CB8AC3E}">
        <p14:creationId xmlns:p14="http://schemas.microsoft.com/office/powerpoint/2010/main" val="1283957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Nature run for DOME Earth Venture</a:t>
            </a:r>
            <a:br>
              <a:rPr lang="en-US" dirty="0"/>
            </a:br>
            <a:r>
              <a:rPr lang="en-US" dirty="0"/>
              <a:t>TC Stats</a:t>
            </a:r>
            <a:br>
              <a:rPr lang="en-US" dirty="0"/>
            </a:br>
            <a:r>
              <a:rPr lang="en-US" dirty="0" smtClean="0"/>
              <a:t>Wind</a:t>
            </a:r>
            <a:endParaRPr lang="en-US"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89" r="-425"/>
          <a:stretch/>
        </p:blipFill>
        <p:spPr>
          <a:xfrm>
            <a:off x="1365620" y="1809750"/>
            <a:ext cx="6488869" cy="4525963"/>
          </a:xfrm>
          <a:prstGeom prst="rect">
            <a:avLst/>
          </a:prstGeom>
        </p:spPr>
      </p:pic>
    </p:spTree>
    <p:extLst>
      <p:ext uri="{BB962C8B-B14F-4D97-AF65-F5344CB8AC3E}">
        <p14:creationId xmlns:p14="http://schemas.microsoft.com/office/powerpoint/2010/main" val="29099908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Nature run for DOME Earth Venture</a:t>
            </a:r>
            <a:br>
              <a:rPr lang="en-US" dirty="0"/>
            </a:br>
            <a:r>
              <a:rPr lang="en-US" dirty="0"/>
              <a:t>TC Stats</a:t>
            </a:r>
            <a:br>
              <a:rPr lang="en-US" dirty="0"/>
            </a:br>
            <a:r>
              <a:rPr lang="en-US" dirty="0" smtClean="0"/>
              <a:t>Pressure</a:t>
            </a:r>
            <a:endParaRPr lang="en-US"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280" r="-810"/>
          <a:stretch/>
        </p:blipFill>
        <p:spPr>
          <a:xfrm>
            <a:off x="1365620" y="1922059"/>
            <a:ext cx="6271413" cy="4525963"/>
          </a:xfrm>
          <a:prstGeom prst="rect">
            <a:avLst/>
          </a:prstGeom>
        </p:spPr>
      </p:pic>
    </p:spTree>
    <p:extLst>
      <p:ext uri="{BB962C8B-B14F-4D97-AF65-F5344CB8AC3E}">
        <p14:creationId xmlns:p14="http://schemas.microsoft.com/office/powerpoint/2010/main" val="19706739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154" y="1600599"/>
            <a:ext cx="8350287" cy="4732206"/>
          </a:xfrm>
        </p:spPr>
      </p:pic>
      <p:sp>
        <p:nvSpPr>
          <p:cNvPr id="4" name="Title 1"/>
          <p:cNvSpPr>
            <a:spLocks noGrp="1"/>
          </p:cNvSpPr>
          <p:nvPr>
            <p:ph type="title"/>
          </p:nvPr>
        </p:nvSpPr>
        <p:spPr/>
        <p:txBody>
          <a:bodyPr>
            <a:normAutofit/>
          </a:bodyPr>
          <a:lstStyle/>
          <a:p>
            <a:r>
              <a:rPr lang="en-US" sz="3200" b="1" dirty="0" smtClean="0"/>
              <a:t>Nature run for DOME </a:t>
            </a:r>
            <a:r>
              <a:rPr lang="en-US" sz="3200" b="1" dirty="0"/>
              <a:t>Earth </a:t>
            </a:r>
            <a:r>
              <a:rPr lang="en-US" sz="3200" b="1" dirty="0" smtClean="0"/>
              <a:t>Venture</a:t>
            </a:r>
            <a:br>
              <a:rPr lang="en-US" sz="3200" b="1" dirty="0" smtClean="0"/>
            </a:br>
            <a:r>
              <a:rPr lang="en-US" sz="3200" b="1" dirty="0" smtClean="0"/>
              <a:t>Temperatures </a:t>
            </a:r>
            <a:r>
              <a:rPr lang="en-US" sz="3200" b="1" dirty="0" smtClean="0"/>
              <a:t>D02 </a:t>
            </a:r>
            <a:r>
              <a:rPr lang="en-US" sz="3200" b="1" dirty="0" err="1" smtClean="0"/>
              <a:t>avg</a:t>
            </a:r>
            <a:r>
              <a:rPr lang="en-US" sz="3200" b="1" dirty="0" smtClean="0"/>
              <a:t> </a:t>
            </a:r>
            <a:r>
              <a:rPr lang="en-US" sz="3200" b="1" dirty="0" smtClean="0"/>
              <a:t>at </a:t>
            </a:r>
            <a:r>
              <a:rPr lang="en-US" sz="3200" b="1" dirty="0" smtClean="0"/>
              <a:t>850mb</a:t>
            </a:r>
            <a:endParaRPr lang="en-US" sz="3200" b="1" dirty="0"/>
          </a:p>
        </p:txBody>
      </p:sp>
    </p:spTree>
    <p:extLst>
      <p:ext uri="{BB962C8B-B14F-4D97-AF65-F5344CB8AC3E}">
        <p14:creationId xmlns:p14="http://schemas.microsoft.com/office/powerpoint/2010/main" val="33096572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Temperatures D02 </a:t>
            </a:r>
            <a:r>
              <a:rPr lang="en-US" b="1" dirty="0" err="1"/>
              <a:t>avg</a:t>
            </a:r>
            <a:r>
              <a:rPr lang="en-US" b="1" dirty="0"/>
              <a:t> at </a:t>
            </a:r>
            <a:r>
              <a:rPr lang="en-US" b="1" dirty="0" smtClean="0"/>
              <a:t>500mb</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304169"/>
            <a:ext cx="7971372" cy="5437483"/>
          </a:xfrm>
          <a:prstGeom prst="rect">
            <a:avLst/>
          </a:prstGeom>
        </p:spPr>
      </p:pic>
    </p:spTree>
    <p:extLst>
      <p:ext uri="{BB962C8B-B14F-4D97-AF65-F5344CB8AC3E}">
        <p14:creationId xmlns:p14="http://schemas.microsoft.com/office/powerpoint/2010/main" val="2590962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Temperatures D02 </a:t>
            </a:r>
            <a:r>
              <a:rPr lang="en-US" b="1" dirty="0" err="1"/>
              <a:t>avg</a:t>
            </a:r>
            <a:r>
              <a:rPr lang="en-US" b="1" dirty="0"/>
              <a:t> at </a:t>
            </a:r>
            <a:r>
              <a:rPr lang="en-US" b="1" dirty="0" smtClean="0"/>
              <a:t>200mb</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609298"/>
            <a:ext cx="7866994" cy="4845290"/>
          </a:xfrm>
          <a:prstGeom prst="rect">
            <a:avLst/>
          </a:prstGeom>
        </p:spPr>
      </p:pic>
    </p:spTree>
    <p:extLst>
      <p:ext uri="{BB962C8B-B14F-4D97-AF65-F5344CB8AC3E}">
        <p14:creationId xmlns:p14="http://schemas.microsoft.com/office/powerpoint/2010/main" val="2719504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391</TotalTime>
  <Words>139</Words>
  <Application>Microsoft Macintosh PowerPoint</Application>
  <PresentationFormat>On-screen Show (4:3)</PresentationFormat>
  <Paragraphs>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New Data at 21km resolution </vt:lpstr>
      <vt:lpstr>PowerPoint Presentation</vt:lpstr>
      <vt:lpstr>New Data at 21km </vt:lpstr>
      <vt:lpstr>Nature run for DOME Earth Venture TC Stats track</vt:lpstr>
      <vt:lpstr>Nature run for DOME Earth Venture TC Stats Wind</vt:lpstr>
      <vt:lpstr>Nature run for DOME Earth Venture TC Stats Pressure</vt:lpstr>
      <vt:lpstr>Nature run for DOME Earth Venture Temperatures D02 avg at 850mb</vt:lpstr>
      <vt:lpstr>Temperatures D02 avg at 500mb</vt:lpstr>
      <vt:lpstr>Temperatures D02 avg at 200mb</vt:lpstr>
      <vt:lpstr>Data Location (21 km) 0802 00z storm center at 17.5N  43.4W</vt:lpstr>
      <vt:lpstr>Data Location (21km)  0802 00z storm center at 17.5N  43.4W</vt:lpstr>
      <vt:lpstr>Statistics on 08/02 00z</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 Earth Venture</dc:title>
  <dc:creator>Nicholas Carrasco</dc:creator>
  <cp:lastModifiedBy>Nicholas Carrasco</cp:lastModifiedBy>
  <cp:revision>19</cp:revision>
  <dcterms:created xsi:type="dcterms:W3CDTF">2015-02-24T15:11:33Z</dcterms:created>
  <dcterms:modified xsi:type="dcterms:W3CDTF">2015-03-17T18:32:22Z</dcterms:modified>
</cp:coreProperties>
</file>