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2" r:id="rId4"/>
    <p:sldId id="260" r:id="rId5"/>
    <p:sldId id="261" r:id="rId6"/>
    <p:sldId id="265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3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4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3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F964-697C-5E4B-A95D-AD7015FB6F9A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231"/>
            <a:ext cx="7958113" cy="462863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'</a:t>
            </a:r>
            <a:r>
              <a:rPr lang="en-US" b="1" dirty="0" err="1"/>
              <a:t>freq_avg</a:t>
            </a:r>
            <a:r>
              <a:rPr lang="en-US" b="1" dirty="0"/>
              <a:t>' (Instrument channel frequencies)</a:t>
            </a:r>
          </a:p>
          <a:p>
            <a:r>
              <a:rPr lang="en-US" b="1" dirty="0" smtClean="0"/>
              <a:t>'</a:t>
            </a:r>
            <a:r>
              <a:rPr lang="en-US" b="1" dirty="0"/>
              <a:t>Tb' (Instrument brightness temperature, without noise</a:t>
            </a:r>
            <a:r>
              <a:rPr lang="en-US" b="1" dirty="0" smtClean="0"/>
              <a:t>)</a:t>
            </a:r>
            <a:r>
              <a:rPr lang="en-US" b="1" dirty="0"/>
              <a:t>        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'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Tb_noisy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' (Instrument brightness temperature, with noise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b="1" dirty="0"/>
              <a:t>      </a:t>
            </a:r>
          </a:p>
          <a:p>
            <a:r>
              <a:rPr lang="en-US" b="1" dirty="0"/>
              <a:t>'</a:t>
            </a:r>
            <a:r>
              <a:rPr lang="en-US" b="1" dirty="0" err="1"/>
              <a:t>pressure_mbar</a:t>
            </a:r>
            <a:r>
              <a:rPr lang="en-US" b="1" dirty="0"/>
              <a:t>' (Pressure profiles</a:t>
            </a:r>
            <a:r>
              <a:rPr lang="en-US" b="1" dirty="0" smtClean="0"/>
              <a:t>)</a:t>
            </a:r>
            <a:r>
              <a:rPr lang="en-US" b="1" dirty="0"/>
              <a:t>    </a:t>
            </a:r>
          </a:p>
          <a:p>
            <a:r>
              <a:rPr lang="en-US" b="1" dirty="0"/>
              <a:t>'</a:t>
            </a:r>
            <a:r>
              <a:rPr lang="en-US" b="1" dirty="0" err="1" smtClean="0"/>
              <a:t>surface_pressure_mbar</a:t>
            </a:r>
            <a:r>
              <a:rPr lang="en-US" b="1" dirty="0" smtClean="0"/>
              <a:t>’</a:t>
            </a:r>
            <a:r>
              <a:rPr lang="en-US" b="1" dirty="0"/>
              <a:t>   </a:t>
            </a:r>
          </a:p>
          <a:p>
            <a:r>
              <a:rPr lang="en-US" b="1" dirty="0"/>
              <a:t>'</a:t>
            </a:r>
            <a:r>
              <a:rPr lang="en-US" b="1" dirty="0" err="1"/>
              <a:t>temperature_K</a:t>
            </a:r>
            <a:r>
              <a:rPr lang="en-US" b="1" dirty="0"/>
              <a:t>' (Truth temperature profiles</a:t>
            </a:r>
            <a:r>
              <a:rPr lang="en-US" b="1" dirty="0" smtClean="0"/>
              <a:t>)</a:t>
            </a:r>
            <a:r>
              <a:rPr lang="en-US" b="1" dirty="0"/>
              <a:t>       </a:t>
            </a:r>
          </a:p>
          <a:p>
            <a:r>
              <a:rPr lang="en-US" b="1" dirty="0">
                <a:solidFill>
                  <a:srgbClr val="77933C"/>
                </a:solidFill>
              </a:rPr>
              <a:t>'</a:t>
            </a:r>
            <a:r>
              <a:rPr lang="en-US" b="1" dirty="0" err="1">
                <a:solidFill>
                  <a:srgbClr val="77933C"/>
                </a:solidFill>
              </a:rPr>
              <a:t>temperature_K_est</a:t>
            </a:r>
            <a:r>
              <a:rPr lang="en-US" b="1" dirty="0">
                <a:solidFill>
                  <a:srgbClr val="77933C"/>
                </a:solidFill>
              </a:rPr>
              <a:t>' (Retrieved temperature profiles)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1718" cy="858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Nature run for DOME </a:t>
            </a:r>
            <a:r>
              <a:rPr lang="en-US" dirty="0"/>
              <a:t>Earth </a:t>
            </a:r>
            <a:r>
              <a:rPr lang="en-US" dirty="0" smtClean="0"/>
              <a:t>Venture</a:t>
            </a:r>
            <a:br>
              <a:rPr lang="en-US" dirty="0" smtClean="0"/>
            </a:br>
            <a:r>
              <a:rPr lang="en-US" dirty="0" smtClean="0"/>
              <a:t>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9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619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Comparaison</a:t>
            </a:r>
            <a:r>
              <a:rPr lang="en-US" dirty="0" smtClean="0"/>
              <a:t>  on 0803 at 06z</a:t>
            </a:r>
            <a:endParaRPr lang="en-US" dirty="0"/>
          </a:p>
        </p:txBody>
      </p:sp>
      <p:pic>
        <p:nvPicPr>
          <p:cNvPr id="4" name="Content Placeholder 3" descr="trck_str080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8"/>
          <a:stretch/>
        </p:blipFill>
        <p:spPr>
          <a:xfrm>
            <a:off x="457200" y="1115471"/>
            <a:ext cx="8229600" cy="2797257"/>
          </a:xfrm>
        </p:spPr>
      </p:pic>
      <p:pic>
        <p:nvPicPr>
          <p:cNvPr id="5" name="Picture 4" descr="trck_strt08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729"/>
            <a:ext cx="9144000" cy="269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2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304"/>
            <a:ext cx="8229600" cy="5814860"/>
          </a:xfrm>
        </p:spPr>
        <p:txBody>
          <a:bodyPr>
            <a:normAutofit/>
          </a:bodyPr>
          <a:lstStyle/>
          <a:p>
            <a:r>
              <a:rPr lang="en-US" b="1" dirty="0"/>
              <a:t>'qvapor_g_m3' (Water vapor profiles, truth</a:t>
            </a:r>
            <a:r>
              <a:rPr lang="en-US" b="1" dirty="0" smtClean="0"/>
              <a:t>)</a:t>
            </a:r>
            <a:r>
              <a:rPr lang="en-US" b="1" dirty="0"/>
              <a:t>            </a:t>
            </a:r>
          </a:p>
          <a:p>
            <a:r>
              <a:rPr lang="en-US" b="1" dirty="0">
                <a:solidFill>
                  <a:srgbClr val="77933C"/>
                </a:solidFill>
              </a:rPr>
              <a:t>'qvapor_g_m3_est' (Water vapor profiles, retrieval</a:t>
            </a:r>
            <a:r>
              <a:rPr lang="en-US" b="1" dirty="0" smtClean="0">
                <a:solidFill>
                  <a:srgbClr val="77933C"/>
                </a:solidFill>
              </a:rPr>
              <a:t>)</a:t>
            </a:r>
            <a:r>
              <a:rPr lang="en-US" b="1" dirty="0">
                <a:solidFill>
                  <a:srgbClr val="77933C"/>
                </a:solidFill>
              </a:rPr>
              <a:t> </a:t>
            </a:r>
            <a:r>
              <a:rPr lang="en-US" b="1" dirty="0"/>
              <a:t>  </a:t>
            </a:r>
          </a:p>
          <a:p>
            <a:r>
              <a:rPr lang="en-US" b="1" dirty="0"/>
              <a:t>'</a:t>
            </a:r>
            <a:r>
              <a:rPr lang="en-US" b="1" dirty="0" err="1"/>
              <a:t>rain_surface_mm</a:t>
            </a:r>
            <a:r>
              <a:rPr lang="en-US" b="1" dirty="0"/>
              <a:t>' (Surface rain rate, truth: Units are mm</a:t>
            </a:r>
            <a:r>
              <a:rPr lang="en-US" b="1" dirty="0" smtClean="0"/>
              <a:t>/5s   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'</a:t>
            </a:r>
            <a:r>
              <a:rPr lang="en-US" b="1" dirty="0" err="1" smtClean="0">
                <a:solidFill>
                  <a:srgbClr val="FF0000"/>
                </a:solidFill>
              </a:rPr>
              <a:t>rain_surface_mm_est</a:t>
            </a:r>
            <a:r>
              <a:rPr lang="en-US" b="1" dirty="0" smtClean="0">
                <a:solidFill>
                  <a:srgbClr val="FF0000"/>
                </a:solidFill>
              </a:rPr>
              <a:t>' (Surface rain rate, retrieval: Units are mm/5s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9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776"/>
            <a:ext cx="8229600" cy="520338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  </a:t>
            </a:r>
            <a:r>
              <a:rPr lang="sv-SE" dirty="0" err="1"/>
              <a:t>Avgdr</a:t>
            </a:r>
            <a:r>
              <a:rPr lang="sv-SE" dirty="0"/>
              <a:t>= 6.022045e23; % </a:t>
            </a:r>
            <a:r>
              <a:rPr lang="sv-SE" dirty="0" err="1"/>
              <a:t>molecules</a:t>
            </a:r>
            <a:r>
              <a:rPr lang="sv-SE" dirty="0"/>
              <a:t>/</a:t>
            </a:r>
            <a:r>
              <a:rPr lang="sv-SE" dirty="0" err="1"/>
              <a:t>mole</a:t>
            </a:r>
            <a:endParaRPr lang="sv-SE" dirty="0"/>
          </a:p>
          <a:p>
            <a:r>
              <a:rPr lang="nl-NL" dirty="0"/>
              <a:t>        </a:t>
            </a:r>
            <a:r>
              <a:rPr lang="nl-NL" dirty="0" err="1"/>
              <a:t>Lschmdt</a:t>
            </a:r>
            <a:r>
              <a:rPr lang="nl-NL" dirty="0"/>
              <a:t>= 2.686754e19; % </a:t>
            </a:r>
            <a:r>
              <a:rPr lang="nl-NL" dirty="0" err="1"/>
              <a:t>molecules</a:t>
            </a:r>
            <a:r>
              <a:rPr lang="nl-NL" dirty="0"/>
              <a:t>/cm^3</a:t>
            </a:r>
          </a:p>
          <a:p>
            <a:r>
              <a:rPr lang="fr-FR" dirty="0"/>
              <a:t>        Mair= 28.964; % grams/mole</a:t>
            </a:r>
          </a:p>
          <a:p>
            <a:r>
              <a:rPr lang="hu-HU" dirty="0"/>
              <a:t>        To=273.15; % standard temp. kelvin</a:t>
            </a:r>
          </a:p>
          <a:p>
            <a:r>
              <a:rPr lang="en-US" dirty="0"/>
              <a:t>        Po=1013.25; % standard pressure </a:t>
            </a:r>
            <a:r>
              <a:rPr lang="en-US" dirty="0" err="1"/>
              <a:t>mb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nb-NO" dirty="0"/>
              <a:t>        for i=1:length(</a:t>
            </a:r>
            <a:r>
              <a:rPr lang="nb-NO" dirty="0" err="1"/>
              <a:t>qvp_kgkg</a:t>
            </a:r>
            <a:r>
              <a:rPr lang="nb-NO" dirty="0"/>
              <a:t>),</a:t>
            </a:r>
          </a:p>
          <a:p>
            <a:r>
              <a:rPr lang="nb-NO" dirty="0"/>
              <a:t>            </a:t>
            </a:r>
            <a:r>
              <a:rPr lang="nb-NO" b="1" dirty="0"/>
              <a:t>qvp_g_m3(i)</a:t>
            </a:r>
            <a:r>
              <a:rPr lang="nb-NO" dirty="0"/>
              <a:t>=</a:t>
            </a:r>
            <a:r>
              <a:rPr lang="nb-NO" b="1" dirty="0" err="1">
                <a:solidFill>
                  <a:schemeClr val="accent3">
                    <a:lumMod val="75000"/>
                  </a:schemeClr>
                </a:solidFill>
              </a:rPr>
              <a:t>qvp_kgkg</a:t>
            </a:r>
            <a:r>
              <a:rPr lang="nb-NO" b="1" dirty="0">
                <a:solidFill>
                  <a:schemeClr val="accent3">
                    <a:lumMod val="75000"/>
                  </a:schemeClr>
                </a:solidFill>
              </a:rPr>
              <a:t>(i)</a:t>
            </a:r>
            <a:r>
              <a:rPr lang="nb-NO" dirty="0"/>
              <a:t>*((</a:t>
            </a:r>
            <a:r>
              <a:rPr lang="nb-NO" dirty="0" err="1"/>
              <a:t>Mair</a:t>
            </a:r>
            <a:r>
              <a:rPr lang="nb-NO" dirty="0"/>
              <a:t>*</a:t>
            </a:r>
            <a:r>
              <a:rPr lang="nb-NO" dirty="0" err="1"/>
              <a:t>Lschmdt</a:t>
            </a:r>
            <a:r>
              <a:rPr lang="nb-NO" dirty="0"/>
              <a:t>*To)/(</a:t>
            </a:r>
            <a:r>
              <a:rPr lang="nb-NO" dirty="0" err="1"/>
              <a:t>Avgdr</a:t>
            </a:r>
            <a:r>
              <a:rPr lang="nb-NO" dirty="0"/>
              <a:t>*Po))*(</a:t>
            </a:r>
            <a:r>
              <a:rPr lang="nb-NO" dirty="0" err="1"/>
              <a:t>pressure</a:t>
            </a:r>
            <a:r>
              <a:rPr lang="nb-NO" dirty="0"/>
              <a:t>(i)/</a:t>
            </a:r>
            <a:r>
              <a:rPr lang="nb-NO" b="1" dirty="0">
                <a:solidFill>
                  <a:srgbClr val="FF0000"/>
                </a:solidFill>
              </a:rPr>
              <a:t>temp(i)</a:t>
            </a:r>
            <a:r>
              <a:rPr lang="nb-NO" dirty="0"/>
              <a:t>*10^6)</a:t>
            </a:r>
          </a:p>
          <a:p>
            <a:r>
              <a:rPr lang="nb-NO" dirty="0"/>
              <a:t>       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5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mpare_trck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r="210"/>
          <a:stretch/>
        </p:blipFill>
        <p:spPr>
          <a:xfrm>
            <a:off x="164470" y="2277777"/>
            <a:ext cx="2576676" cy="289562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Nature run for DOME </a:t>
            </a:r>
            <a:r>
              <a:rPr lang="en-US" dirty="0"/>
              <a:t>Earth </a:t>
            </a:r>
            <a:r>
              <a:rPr lang="en-US" dirty="0" smtClean="0"/>
              <a:t>Venture</a:t>
            </a:r>
            <a:br>
              <a:rPr lang="en-US" dirty="0" smtClean="0"/>
            </a:br>
            <a:r>
              <a:rPr lang="en-US" dirty="0" smtClean="0"/>
              <a:t>TC Stats</a:t>
            </a:r>
            <a:endParaRPr lang="en-US" dirty="0"/>
          </a:p>
        </p:txBody>
      </p:sp>
      <p:pic>
        <p:nvPicPr>
          <p:cNvPr id="6" name="Picture 5" descr="compare_wn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60" y="2286913"/>
            <a:ext cx="2895620" cy="2895620"/>
          </a:xfrm>
          <a:prstGeom prst="rect">
            <a:avLst/>
          </a:prstGeom>
        </p:spPr>
      </p:pic>
      <p:pic>
        <p:nvPicPr>
          <p:cNvPr id="7" name="Picture 6" descr="compare_pr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01" y="2277777"/>
            <a:ext cx="2904756" cy="29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mpare_rms_t_850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-396"/>
          <a:stretch/>
        </p:blipFill>
        <p:spPr>
          <a:xfrm>
            <a:off x="0" y="1840765"/>
            <a:ext cx="3161110" cy="377811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Nature run for DOME </a:t>
            </a:r>
            <a:r>
              <a:rPr lang="en-US" sz="3200" b="1" dirty="0"/>
              <a:t>Earth </a:t>
            </a:r>
            <a:r>
              <a:rPr lang="en-US" sz="3200" b="1" dirty="0" smtClean="0"/>
              <a:t>Venture</a:t>
            </a:r>
            <a:br>
              <a:rPr lang="en-US" sz="3200" b="1" dirty="0" smtClean="0"/>
            </a:br>
            <a:r>
              <a:rPr lang="en-US" sz="3200" b="1" dirty="0" smtClean="0"/>
              <a:t>Temperatures </a:t>
            </a:r>
            <a:r>
              <a:rPr lang="en-US" sz="3200" b="1" dirty="0" err="1" smtClean="0"/>
              <a:t>avg</a:t>
            </a:r>
            <a:r>
              <a:rPr lang="en-US" sz="3200" b="1" dirty="0" smtClean="0"/>
              <a:t> at 850mb, 500mb, 200mb</a:t>
            </a:r>
            <a:endParaRPr lang="en-US" sz="3200" b="1" dirty="0"/>
          </a:p>
        </p:txBody>
      </p:sp>
      <p:pic>
        <p:nvPicPr>
          <p:cNvPr id="6" name="Picture 5" descr="compare_rms_t_50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28" y="1840766"/>
            <a:ext cx="3224899" cy="3778111"/>
          </a:xfrm>
          <a:prstGeom prst="rect">
            <a:avLst/>
          </a:prstGeom>
        </p:spPr>
      </p:pic>
      <p:pic>
        <p:nvPicPr>
          <p:cNvPr id="7" name="Picture 6" descr="compare_rms_t_200m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84" y="1772457"/>
            <a:ext cx="3152316" cy="38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Tracks and Average track error</a:t>
            </a:r>
            <a:endParaRPr lang="en-US" dirty="0"/>
          </a:p>
        </p:txBody>
      </p:sp>
      <p:pic>
        <p:nvPicPr>
          <p:cNvPr id="6" name="Content Placeholder 5" descr="avg_trck_cntr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69" b="-17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537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0803 06z</a:t>
            </a:r>
            <a:endParaRPr lang="en-US" dirty="0"/>
          </a:p>
        </p:txBody>
      </p:sp>
      <p:pic>
        <p:nvPicPr>
          <p:cNvPr id="4" name="Content Placeholder 3" descr="track_0306_cntr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16" b="-21016"/>
          <a:stretch>
            <a:fillRect/>
          </a:stretch>
        </p:blipFill>
        <p:spPr>
          <a:xfrm>
            <a:off x="94390" y="840893"/>
            <a:ext cx="8987522" cy="2797258"/>
          </a:xfrm>
        </p:spPr>
      </p:pic>
      <p:pic>
        <p:nvPicPr>
          <p:cNvPr id="5" name="Picture 4" descr="cntrl_080306_w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60" y="3638151"/>
            <a:ext cx="5356510" cy="28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0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ntrl.pressure.2005080306.00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/>
          <a:stretch/>
        </p:blipFill>
        <p:spPr>
          <a:xfrm>
            <a:off x="60066" y="96891"/>
            <a:ext cx="2977565" cy="3180290"/>
          </a:xfrm>
        </p:spPr>
      </p:pic>
      <p:pic>
        <p:nvPicPr>
          <p:cNvPr id="5" name="Picture 4" descr="cntrl.pressure.2005080306.0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31" y="108738"/>
            <a:ext cx="2961744" cy="3168443"/>
          </a:xfrm>
          <a:prstGeom prst="rect">
            <a:avLst/>
          </a:prstGeom>
        </p:spPr>
      </p:pic>
      <p:pic>
        <p:nvPicPr>
          <p:cNvPr id="6" name="Picture 5" descr="cntrl.pressure.2005080306.1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77" y="0"/>
            <a:ext cx="3201323" cy="3277181"/>
          </a:xfrm>
          <a:prstGeom prst="rect">
            <a:avLst/>
          </a:prstGeom>
        </p:spPr>
      </p:pic>
      <p:pic>
        <p:nvPicPr>
          <p:cNvPr id="7" name="Picture 6" descr="cntrl.pressure.2005080306.18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55" y="3339573"/>
            <a:ext cx="3089773" cy="3252546"/>
          </a:xfrm>
          <a:prstGeom prst="rect">
            <a:avLst/>
          </a:prstGeom>
        </p:spPr>
      </p:pic>
      <p:pic>
        <p:nvPicPr>
          <p:cNvPr id="8" name="Picture 7" descr="cntrl.pressure.2005080306.2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70" y="3277182"/>
            <a:ext cx="3202009" cy="33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1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Zhaoxia</a:t>
            </a:r>
            <a:r>
              <a:rPr lang="en-US" dirty="0" smtClean="0"/>
              <a:t> </a:t>
            </a:r>
            <a:r>
              <a:rPr lang="en-US" dirty="0" err="1" smtClean="0"/>
              <a:t>Pu</a:t>
            </a:r>
            <a:r>
              <a:rPr lang="en-US" dirty="0" smtClean="0"/>
              <a:t> track errors</a:t>
            </a:r>
            <a:endParaRPr lang="en-US" dirty="0"/>
          </a:p>
        </p:txBody>
      </p:sp>
      <p:pic>
        <p:nvPicPr>
          <p:cNvPr id="4" name="Content Placeholder 3" descr="track_error_Zhaoxia_Pu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01" b="-28701"/>
          <a:stretch>
            <a:fillRect/>
          </a:stretch>
        </p:blipFill>
        <p:spPr>
          <a:xfrm>
            <a:off x="397134" y="122265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629931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64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Nature run for DOME Earth Venture variables</vt:lpstr>
      <vt:lpstr>PowerPoint Presentation</vt:lpstr>
      <vt:lpstr>PowerPoint Presentation</vt:lpstr>
      <vt:lpstr>Nature run for DOME Earth Venture TC Stats</vt:lpstr>
      <vt:lpstr>Nature run for DOME Earth Venture Temperatures avg at 850mb, 500mb, 200mb</vt:lpstr>
      <vt:lpstr>Tracks and Average track error</vt:lpstr>
      <vt:lpstr>Example 0803 06z</vt:lpstr>
      <vt:lpstr>PowerPoint Presentation</vt:lpstr>
      <vt:lpstr>Zhaoxia Pu track errors</vt:lpstr>
      <vt:lpstr>Comparaison  on 0803 at 06z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 Earth Venture</dc:title>
  <dc:creator>Nicholas Carrasco</dc:creator>
  <cp:lastModifiedBy>Nicholas Carrasco</cp:lastModifiedBy>
  <cp:revision>11</cp:revision>
  <dcterms:created xsi:type="dcterms:W3CDTF">2015-02-24T15:11:33Z</dcterms:created>
  <dcterms:modified xsi:type="dcterms:W3CDTF">2015-03-10T18:12:03Z</dcterms:modified>
</cp:coreProperties>
</file>