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6" r:id="rId7"/>
    <p:sldId id="261" r:id="rId8"/>
    <p:sldId id="272" r:id="rId9"/>
    <p:sldId id="265" r:id="rId10"/>
    <p:sldId id="264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-9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6FC6E-4708-DD43-AE65-A1D3F13D4121}" type="datetimeFigureOut">
              <a:rPr lang="en-US" smtClean="0"/>
              <a:t>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482C7-06B6-7949-9CCA-A7C3EE7FF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24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6FC6E-4708-DD43-AE65-A1D3F13D4121}" type="datetimeFigureOut">
              <a:rPr lang="en-US" smtClean="0"/>
              <a:t>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482C7-06B6-7949-9CCA-A7C3EE7FF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53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6FC6E-4708-DD43-AE65-A1D3F13D4121}" type="datetimeFigureOut">
              <a:rPr lang="en-US" smtClean="0"/>
              <a:t>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482C7-06B6-7949-9CCA-A7C3EE7FF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6FC6E-4708-DD43-AE65-A1D3F13D4121}" type="datetimeFigureOut">
              <a:rPr lang="en-US" smtClean="0"/>
              <a:t>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482C7-06B6-7949-9CCA-A7C3EE7FF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4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6FC6E-4708-DD43-AE65-A1D3F13D4121}" type="datetimeFigureOut">
              <a:rPr lang="en-US" smtClean="0"/>
              <a:t>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482C7-06B6-7949-9CCA-A7C3EE7FF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69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6FC6E-4708-DD43-AE65-A1D3F13D4121}" type="datetimeFigureOut">
              <a:rPr lang="en-US" smtClean="0"/>
              <a:t>1/13/15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482C7-06B6-7949-9CCA-A7C3EE7FF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7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6FC6E-4708-DD43-AE65-A1D3F13D4121}" type="datetimeFigureOut">
              <a:rPr lang="en-US" smtClean="0"/>
              <a:t>1/13/15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482C7-06B6-7949-9CCA-A7C3EE7FF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93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6FC6E-4708-DD43-AE65-A1D3F13D4121}" type="datetimeFigureOut">
              <a:rPr lang="en-US" smtClean="0"/>
              <a:t>1/13/15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482C7-06B6-7949-9CCA-A7C3EE7FF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2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6FC6E-4708-DD43-AE65-A1D3F13D4121}" type="datetimeFigureOut">
              <a:rPr lang="en-US" smtClean="0"/>
              <a:t>1/13/15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482C7-06B6-7949-9CCA-A7C3EE7FF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6FC6E-4708-DD43-AE65-A1D3F13D4121}" type="datetimeFigureOut">
              <a:rPr lang="en-US" smtClean="0"/>
              <a:t>1/13/15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482C7-06B6-7949-9CCA-A7C3EE7FF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1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6FC6E-4708-DD43-AE65-A1D3F13D4121}" type="datetimeFigureOut">
              <a:rPr lang="en-US" smtClean="0"/>
              <a:t>1/13/15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482C7-06B6-7949-9CCA-A7C3EE7FF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95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6FC6E-4708-DD43-AE65-A1D3F13D4121}" type="datetimeFigureOut">
              <a:rPr lang="en-US" smtClean="0"/>
              <a:t>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482C7-06B6-7949-9CCA-A7C3EE7FF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7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Impact of CYGNSS Data on Hurricane Analyses and</a:t>
            </a:r>
            <a:b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Forecasts in a Regional OSSE Framework</a:t>
            </a:r>
            <a:b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71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225"/>
            <a:ext cx="8476488" cy="5943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71596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“REAL” LO-RES QC CYGNSS Coverage: 3Aug 12Z (+/-3h)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715000" y="4114800"/>
            <a:ext cx="1235529" cy="12192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48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85264" y="294513"/>
            <a:ext cx="919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NATURE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1243" y="3505200"/>
            <a:ext cx="1567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REAL SPD (GSI)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1374" y="345388"/>
            <a:ext cx="906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CONTROL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3775" y="3462952"/>
            <a:ext cx="1920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PERFECT SPD (GSI)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279" y="688224"/>
            <a:ext cx="3017520" cy="2715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3770729"/>
            <a:ext cx="3017520" cy="2715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3874532"/>
            <a:ext cx="3017520" cy="27157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84" y="713709"/>
            <a:ext cx="3017520" cy="27157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47509" y="3506185"/>
            <a:ext cx="1797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REAL SPD HI (GSI)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543" y="3874532"/>
            <a:ext cx="3017520" cy="271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49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328"/>
            <a:ext cx="8229600" cy="417385"/>
          </a:xfrm>
        </p:spPr>
        <p:txBody>
          <a:bodyPr>
            <a:noAutofit/>
          </a:bodyPr>
          <a:lstStyle/>
          <a:p>
            <a:r>
              <a:rPr lang="en-US" sz="20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Observational Data: CYGNSS</a:t>
            </a:r>
            <a:br>
              <a:rPr lang="en-US" sz="20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848973" y="808129"/>
            <a:ext cx="3918468" cy="1815882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pPr algn="just"/>
            <a:r>
              <a:rPr lang="en-US" sz="1400" dirty="0" smtClean="0">
                <a:latin typeface="Arial Black"/>
                <a:cs typeface="Arial" panose="020B0604020202020204" pitchFamily="34" charset="0"/>
              </a:rPr>
              <a:t>·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Cyclone Global Navigation Satellite System (CYGNSS) is a NASA mission planned for launch in 2016 that consists of a constellation of 8 micro-satellites.</a:t>
            </a:r>
          </a:p>
          <a:p>
            <a:pPr algn="just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dirty="0" smtClean="0">
                <a:latin typeface="Arial Black"/>
                <a:cs typeface="Arial" panose="020B0604020202020204" pitchFamily="34" charset="0"/>
              </a:rPr>
              <a:t>·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These swan-sized satellites will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receive signals reflected off the ocean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by existing GPS satellites.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522" y="2833254"/>
            <a:ext cx="4817999" cy="337841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12"/>
          <a:stretch/>
        </p:blipFill>
        <p:spPr>
          <a:xfrm>
            <a:off x="251590" y="1965850"/>
            <a:ext cx="3810477" cy="135395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35" y="2530849"/>
            <a:ext cx="1040206" cy="479655"/>
          </a:xfrm>
          <a:prstGeom prst="rect">
            <a:avLst/>
          </a:prstGeom>
          <a:effectLst>
            <a:softEdge rad="63500"/>
          </a:effectLst>
        </p:spPr>
      </p:pic>
      <p:cxnSp>
        <p:nvCxnSpPr>
          <p:cNvPr id="11" name="Straight Arrow Connector 10"/>
          <p:cNvCxnSpPr/>
          <p:nvPr/>
        </p:nvCxnSpPr>
        <p:spPr>
          <a:xfrm flipV="1">
            <a:off x="1989322" y="1780033"/>
            <a:ext cx="1948207" cy="946294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9872088" flipH="1">
            <a:off x="2377852" y="2470121"/>
            <a:ext cx="1583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scattered signal</a:t>
            </a:r>
            <a:endParaRPr lang="en-US" sz="1400" b="1" i="1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680" y="1475438"/>
            <a:ext cx="635901" cy="49041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flipH="1">
            <a:off x="3390572" y="1130878"/>
            <a:ext cx="1743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kern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CYGNSS</a:t>
            </a:r>
            <a:endParaRPr lang="en-US" sz="1400" b="1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21" name="Straight Arrow Connector 20"/>
          <p:cNvCxnSpPr>
            <a:endCxn id="19" idx="1"/>
          </p:cNvCxnSpPr>
          <p:nvPr/>
        </p:nvCxnSpPr>
        <p:spPr>
          <a:xfrm>
            <a:off x="1171971" y="1367604"/>
            <a:ext cx="2671709" cy="35304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8" y="597886"/>
            <a:ext cx="1444108" cy="127037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 flipH="1">
            <a:off x="1171971" y="904405"/>
            <a:ext cx="975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kern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GPS</a:t>
            </a:r>
            <a:endParaRPr lang="en-US" sz="1400" b="1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021304" y="1438655"/>
            <a:ext cx="903199" cy="1287672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429485" flipH="1">
            <a:off x="1777367" y="1168475"/>
            <a:ext cx="1864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400" b="1" i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irect signal</a:t>
            </a:r>
            <a:endParaRPr lang="en-US" sz="1400" b="1" i="1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899" y="3685425"/>
            <a:ext cx="3097509" cy="2739212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pPr algn="just"/>
            <a:r>
              <a:rPr lang="en-US" sz="3200" kern="1200" dirty="0" smtClean="0">
                <a:latin typeface="Arial Black"/>
                <a:cs typeface="Arial" panose="020B0604020202020204" pitchFamily="34" charset="0"/>
              </a:rPr>
              <a:t>· </a:t>
            </a:r>
            <a:r>
              <a:rPr lang="en-US" sz="14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Scattered signal contains information on ocean surface roughness, from which a wind speed can be derived under precipitating conditions and with sensitivity beyond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4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14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m/s.</a:t>
            </a:r>
          </a:p>
          <a:p>
            <a:pPr algn="just"/>
            <a:endParaRPr lang="en-US" sz="1400" kern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kern="1200" dirty="0" smtClean="0">
                <a:latin typeface="Arial Black"/>
                <a:cs typeface="Arial" panose="020B0604020202020204" pitchFamily="34" charset="0"/>
              </a:rPr>
              <a:t>· </a:t>
            </a:r>
            <a:r>
              <a:rPr lang="en-US" sz="14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Spatial and temporal coverage pro-vided by the 8-satellite constellation will be superior to ASCAT and OSCAT combined.</a:t>
            </a:r>
            <a:endParaRPr lang="en-US" sz="14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40522" y="6347221"/>
            <a:ext cx="484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kern="1200" dirty="0" smtClean="0"/>
              <a:t>Fig 2. Example of synthetic CYGNSS data coverage over a 6-hour window. Colors correspond to retrieved wind speed.</a:t>
            </a:r>
            <a:endParaRPr lang="en-US" sz="1200" i="1" kern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3330584"/>
            <a:ext cx="41296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Fig 1. Geometry of GPS-based quasi-specular surface scattering. The GPS direct signal provides location, timing, and frequency references, while the forward scattered signal contains ocean surface information.</a:t>
            </a:r>
            <a:endParaRPr lang="en-US" sz="1000" i="1" dirty="0"/>
          </a:p>
        </p:txBody>
      </p:sp>
      <p:sp>
        <p:nvSpPr>
          <p:cNvPr id="39" name="TextBox 38"/>
          <p:cNvSpPr txBox="1"/>
          <p:nvPr/>
        </p:nvSpPr>
        <p:spPr>
          <a:xfrm flipH="1">
            <a:off x="1263003" y="2901634"/>
            <a:ext cx="1372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kern="12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200" b="1" i="1" kern="12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pecular point</a:t>
            </a:r>
            <a:endParaRPr lang="en-US" sz="1200" b="1" i="1" kern="12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542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279" y="146139"/>
            <a:ext cx="6687320" cy="569680"/>
          </a:xfrm>
        </p:spPr>
        <p:txBody>
          <a:bodyPr>
            <a:normAutofit/>
          </a:bodyPr>
          <a:lstStyle/>
          <a:p>
            <a:r>
              <a:rPr lang="en-US" sz="16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OSSE Framework</a:t>
            </a:r>
            <a:endParaRPr lang="en-US" sz="1600" b="1" u="sng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0545"/>
            <a:ext cx="8229600" cy="5726546"/>
          </a:xfrm>
        </p:spPr>
        <p:txBody>
          <a:bodyPr>
            <a:normAutofit lnSpcReduction="10000"/>
          </a:bodyPr>
          <a:lstStyle/>
          <a:p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regional OSSE (Observing System Simulation Experiment) framework described here was developed at NOAA/AOML and UM/RSMAS and features a high-resolution regional nature run embedded within a lower-resolution global nature run. Simulated observations are generated and provided to a data assimilation scheme which provides analyses for a high-resolution regional forecast model.</a:t>
            </a:r>
          </a:p>
          <a:p>
            <a:pPr algn="just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100" b="1" dirty="0" smtClean="0">
                <a:latin typeface="Arial Black"/>
                <a:cs typeface="Arial" panose="020B0604020202020204" pitchFamily="34" charset="0"/>
              </a:rPr>
              <a:t>· 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Nature Runs</a:t>
            </a:r>
          </a:p>
          <a:p>
            <a:pPr marL="0" indent="0" algn="just">
              <a:buNone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ECMWF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low-resolution T511 (~40km) “Joint OSSE Nature Run”</a:t>
            </a:r>
          </a:p>
          <a:p>
            <a:pPr marL="0" indent="0" algn="just">
              <a:buNone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WRF-ARW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high-resolution 27km regional domain with 9/3/1 km storm-following nests (v3.2.1)</a:t>
            </a:r>
          </a:p>
          <a:p>
            <a:pPr marL="406400" indent="-406400" algn="just"/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100" b="1" dirty="0" smtClean="0">
                <a:latin typeface="Arial Black"/>
                <a:cs typeface="Arial" panose="020B0604020202020204" pitchFamily="34" charset="0"/>
              </a:rPr>
              <a:t>· 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Assimilation Scheme</a:t>
            </a:r>
          </a:p>
          <a:p>
            <a:pPr marL="0" indent="0" algn="just">
              <a:buNone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GSI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Gridpoint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Statistical Interpolation. a standard 3D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variational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assimilation scheme (v3.3). Analyses performed at 9km resolution.</a:t>
            </a:r>
          </a:p>
          <a:p>
            <a:pPr marL="406400" indent="-406400" algn="just"/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100" b="1" dirty="0" smtClean="0">
                <a:latin typeface="Arial Black"/>
                <a:cs typeface="Arial" panose="020B0604020202020204" pitchFamily="34" charset="0"/>
              </a:rPr>
              <a:t>· 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Forecast Model</a:t>
            </a:r>
          </a:p>
          <a:p>
            <a:pPr marL="0" indent="0" algn="just">
              <a:buNone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HWRF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the 2014 operational Hurricane-WRF model (v3.5). Parent domain has ~9km resolution, single storm-following nest has ~3km resolution.</a:t>
            </a:r>
          </a:p>
          <a:p>
            <a:pPr algn="just"/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DA and model cycling performed every 6 hours, each run producing a 5-day forecast, for total of 16 cycles.</a:t>
            </a:r>
          </a:p>
          <a:p>
            <a:endParaRPr lang="en-US" sz="1000" dirty="0"/>
          </a:p>
        </p:txBody>
      </p:sp>
      <p:sp>
        <p:nvSpPr>
          <p:cNvPr id="5" name="Oval 4"/>
          <p:cNvSpPr/>
          <p:nvPr/>
        </p:nvSpPr>
        <p:spPr>
          <a:xfrm>
            <a:off x="7194549" y="2574875"/>
            <a:ext cx="1138825" cy="799155"/>
          </a:xfrm>
          <a:prstGeom prst="ellipse">
            <a:avLst/>
          </a:prstGeom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FORECASTS</a:t>
            </a:r>
            <a:endParaRPr lang="en-US" sz="10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850946" y="2492344"/>
            <a:ext cx="1252681" cy="88168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12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>
            <a:stCxn id="7" idx="6"/>
            <a:endCxn id="5" idx="2"/>
          </p:cNvCxnSpPr>
          <p:nvPr/>
        </p:nvCxnSpPr>
        <p:spPr>
          <a:xfrm>
            <a:off x="6103627" y="2933187"/>
            <a:ext cx="1090922" cy="41266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 rot="10800000" flipV="1">
            <a:off x="5436295" y="2545235"/>
            <a:ext cx="2382312" cy="29640"/>
          </a:xfrm>
          <a:prstGeom prst="bentConnector4">
            <a:avLst>
              <a:gd name="adj1" fmla="val -1045"/>
              <a:gd name="adj2" fmla="val -1003188"/>
            </a:avLst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iamond 20"/>
          <p:cNvSpPr/>
          <p:nvPr/>
        </p:nvSpPr>
        <p:spPr>
          <a:xfrm>
            <a:off x="2722816" y="2449851"/>
            <a:ext cx="1448044" cy="997551"/>
          </a:xfrm>
          <a:prstGeom prst="diamond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SYNTHETIC DATA</a:t>
            </a:r>
            <a:endParaRPr lang="en-US" sz="10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24620" y="2436199"/>
            <a:ext cx="9842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kern="1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1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bservation</a:t>
            </a:r>
          </a:p>
          <a:p>
            <a:pPr algn="ctr"/>
            <a:r>
              <a:rPr lang="en-US" sz="11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simulator</a:t>
            </a:r>
            <a:endParaRPr lang="en-US" sz="11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26887" y="2675666"/>
            <a:ext cx="697733" cy="637818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WRF NATURE RUN</a:t>
            </a:r>
            <a:endParaRPr lang="en-US" sz="12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79187" y="2366879"/>
            <a:ext cx="647700" cy="1317478"/>
          </a:xfrm>
          <a:prstGeom prst="roundRect">
            <a:avLst/>
          </a:prstGeom>
          <a:solidFill>
            <a:srgbClr val="C00000"/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ECMWF NATURE RUN</a:t>
            </a:r>
            <a:endParaRPr lang="en-US" sz="11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724620" y="2948627"/>
            <a:ext cx="98421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7" idx="2"/>
          </p:cNvCxnSpPr>
          <p:nvPr/>
        </p:nvCxnSpPr>
        <p:spPr>
          <a:xfrm>
            <a:off x="4206009" y="2933187"/>
            <a:ext cx="644937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096168" y="2366879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GSI</a:t>
            </a:r>
            <a:endParaRPr lang="en-US" sz="18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38601" y="236687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HWRF</a:t>
            </a:r>
            <a:endParaRPr lang="en-US" sz="18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Curved Connector 33"/>
          <p:cNvCxnSpPr/>
          <p:nvPr/>
        </p:nvCxnSpPr>
        <p:spPr>
          <a:xfrm rot="10800000">
            <a:off x="1180511" y="3332569"/>
            <a:ext cx="6638096" cy="199240"/>
          </a:xfrm>
          <a:prstGeom prst="bentConnector3">
            <a:avLst>
              <a:gd name="adj1" fmla="val 97462"/>
            </a:avLst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506069" y="3729182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verification</a:t>
            </a:r>
            <a:endParaRPr lang="en-US" sz="18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54299" y="1840622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sz="18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32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Experiments and Results</a:t>
            </a:r>
            <a:endParaRPr lang="en-US" b="1" u="sng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400" dirty="0">
                <a:latin typeface="Arial Black"/>
                <a:cs typeface="Arial" panose="020B0604020202020204" pitchFamily="34" charset="0"/>
              </a:rPr>
              <a:t>·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Two synthetic CYGNSS datasets generated to span the WRF nature run. </a:t>
            </a: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- “low resolution”: ~25km effective footprint… nominal product</a:t>
            </a: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- “high resolution”: ~12km effective footprint… experimental product (much greater noise in the retrieval results in many dropped data points after quality control is applied)</a:t>
            </a:r>
          </a:p>
          <a:p>
            <a:pPr marL="0" indent="0" algn="just">
              <a:buNone/>
            </a:pPr>
            <a:r>
              <a:rPr lang="en-US" sz="1400" dirty="0">
                <a:latin typeface="Arial Black"/>
                <a:cs typeface="Arial" panose="020B0604020202020204" pitchFamily="34" charset="0"/>
              </a:rPr>
              <a:t>·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All experiments listed use identical configurations of GSI for data assimilation and HWRF for forecasts.</a:t>
            </a:r>
          </a:p>
          <a:p>
            <a:pPr algn="just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conventional data minus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scatterometers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2) </a:t>
            </a:r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PERFECT_UV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CONTROL plus all available high-resolution CYGNSS data points; wind speed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and direction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are interpolated from WRF nature run and assumed to have zero error</a:t>
            </a: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3) 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PERFECT_SPD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CONTROL plus all available high-resolution CYGNSS data points; only wind speed is interpolated from WRF nature run and assumed to have zero error</a:t>
            </a: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4) </a:t>
            </a:r>
            <a:r>
              <a:rPr lang="en-US" sz="1400" b="1" dirty="0">
                <a:solidFill>
                  <a:srgbClr val="E2A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REAL_SPD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CONTROL plus quality-controlled low-resolution CYGNSS data points; synthetic realistic wind speeds and errors are used</a:t>
            </a: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5) </a:t>
            </a:r>
            <a:r>
              <a:rPr lang="en-US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REAL_SPD_HI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CONTROL plus quality-controlled high-resolution CYGNSS data points; synthetic realistic wind speeds and errors are used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3825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340"/>
            <a:ext cx="8229600" cy="455665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Large-scale ‘domain-averaged’ Errors</a:t>
            </a:r>
            <a:b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4" y="484750"/>
            <a:ext cx="4109626" cy="2850330"/>
          </a:xfrm>
        </p:spPr>
      </p:pic>
      <p:sp>
        <p:nvSpPr>
          <p:cNvPr id="3" name="TextBox 2"/>
          <p:cNvSpPr txBox="1"/>
          <p:nvPr/>
        </p:nvSpPr>
        <p:spPr>
          <a:xfrm>
            <a:off x="4556247" y="1211874"/>
            <a:ext cx="36062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- Most improvement is seen in the first 24h, and especially in analyses.</a:t>
            </a:r>
          </a:p>
          <a:p>
            <a:pPr marL="228600" indent="-228600" algn="just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- Improvements extend far beyond surface wind speed (not all fields are shown here, but include height, pressure, and temperature)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7" y="3335080"/>
            <a:ext cx="4032413" cy="34320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211" y="3215648"/>
            <a:ext cx="4834953" cy="359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6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34400" cy="467762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Average ERROR Storm Statistics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2882" y="1662694"/>
            <a:ext cx="3606221" cy="1502726"/>
          </a:xfrm>
        </p:spPr>
        <p:txBody>
          <a:bodyPr>
            <a:normAutofit/>
          </a:bodyPr>
          <a:lstStyle/>
          <a:p>
            <a:r>
              <a:rPr lang="en-US" sz="1400" dirty="0" smtClean="0"/>
              <a:t>Average errors (experiment – nature run) over each forecast lead time are shown for track, maximum 10m wind speed, and minimum sea level pressure</a:t>
            </a:r>
          </a:p>
          <a:p>
            <a:r>
              <a:rPr lang="en-US" sz="1400" dirty="0" smtClean="0"/>
              <a:t>Statistics cover 12 cycles: every six hours from 2Aug 06Z through 5Aug 00Z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8" y="911331"/>
            <a:ext cx="4428648" cy="3024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9" y="3732575"/>
            <a:ext cx="4428648" cy="2839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010" y="3732575"/>
            <a:ext cx="4668578" cy="283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69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b="1" dirty="0" smtClean="0">
                <a:latin typeface="Arial Black"/>
                <a:cs typeface="Arial" panose="020B0604020202020204" pitchFamily="34" charset="0"/>
              </a:rPr>
              <a:t>·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Assimilation of CYGNSS data with GSI almost always improves hurricane intensity and track analyses</a:t>
            </a:r>
          </a:p>
          <a:p>
            <a:pPr marL="0" indent="0" algn="just">
              <a:buNone/>
            </a:pPr>
            <a:r>
              <a:rPr lang="en-US" b="1" dirty="0" smtClean="0">
                <a:latin typeface="Arial Black"/>
                <a:cs typeface="Arial" panose="020B0604020202020204" pitchFamily="34" charset="0"/>
              </a:rPr>
              <a:t>·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Assimilation of CYGNSS data with GSI always improves large-scale analyses of wind, pressure, temperature, height, etc. from the surface through upper troposphere</a:t>
            </a:r>
          </a:p>
          <a:p>
            <a:pPr marL="0" indent="0" algn="just">
              <a:buNone/>
            </a:pPr>
            <a:r>
              <a:rPr lang="en-US" b="1" dirty="0" smtClean="0">
                <a:latin typeface="Arial Black"/>
                <a:cs typeface="Arial" panose="020B0604020202020204" pitchFamily="34" charset="0"/>
              </a:rPr>
              <a:t>·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Assimilation of CYGNSS data can improve hurricane and synoptic field forecasts with HWRF in short lead times</a:t>
            </a:r>
          </a:p>
          <a:p>
            <a:pPr marL="0" indent="0" algn="just">
              <a:buNone/>
            </a:pPr>
            <a:r>
              <a:rPr lang="en-US" b="1" dirty="0" smtClean="0">
                <a:latin typeface="Arial Black"/>
                <a:cs typeface="Arial" panose="020B0604020202020204" pitchFamily="34" charset="0"/>
              </a:rPr>
              <a:t>·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Higher-resolution but noisier data degrade analyses when compared to lower-resolution higher-quality data</a:t>
            </a:r>
          </a:p>
          <a:p>
            <a:pPr marL="0" indent="0" algn="just">
              <a:buNone/>
            </a:pPr>
            <a:r>
              <a:rPr lang="en-US" b="1" dirty="0" smtClean="0">
                <a:latin typeface="Arial Black"/>
                <a:cs typeface="Arial" panose="020B0604020202020204" pitchFamily="34" charset="0"/>
              </a:rPr>
              <a:t>·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Adding directional information to the CYGNSS wind speeds improves hurricane analyses in GSI</a:t>
            </a:r>
          </a:p>
          <a:p>
            <a:pPr marL="0" indent="0" algn="just">
              <a:buNone/>
            </a:pPr>
            <a:r>
              <a:rPr lang="en-US" b="1" dirty="0" smtClean="0">
                <a:latin typeface="Arial Black"/>
                <a:cs typeface="Arial" panose="020B0604020202020204" pitchFamily="34" charset="0"/>
              </a:rPr>
              <a:t>·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GSI analyses are very sensitive to the exact location of the observational data… symmetry and coverage affect the result</a:t>
            </a:r>
          </a:p>
          <a:p>
            <a:pPr marL="0" indent="0" algn="just">
              <a:buNone/>
            </a:pPr>
            <a:r>
              <a:rPr lang="en-US" b="1" dirty="0" smtClean="0">
                <a:latin typeface="Arial Black"/>
                <a:cs typeface="Arial" panose="020B0604020202020204" pitchFamily="34" charset="0"/>
              </a:rPr>
              <a:t>·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stronger a storm is in an analysis, the more severely the short-range forecast suffers from vortex spin-down and adjustment </a:t>
            </a:r>
          </a:p>
          <a:p>
            <a:pPr marL="0" indent="0" algn="just">
              <a:buNone/>
            </a:pPr>
            <a:r>
              <a:rPr lang="en-US" b="1" dirty="0" smtClean="0">
                <a:latin typeface="Arial Black"/>
                <a:cs typeface="Arial" panose="020B0604020202020204" pitchFamily="34" charset="0"/>
              </a:rPr>
              <a:t>·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We have very few samples from one storm, so error statistics are not robust, but provide some guidance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913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825" y="2795338"/>
            <a:ext cx="8229600" cy="1143000"/>
          </a:xfrm>
        </p:spPr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357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71596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“REAL” HI-RES QC CYGNSS Coverage: 3Aug 12Z (+/-3h)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8476237" cy="59435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5000" y="4114800"/>
            <a:ext cx="1235529" cy="12192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8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917</Words>
  <Application>Microsoft Macintosh PowerPoint</Application>
  <PresentationFormat>On-screen Show (4:3)</PresentationFormat>
  <Paragraphs>88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Impact of CYGNSS Data on Hurricane Analyses and Forecasts in a Regional OSSE Framework </vt:lpstr>
      <vt:lpstr>Observational Data: CYGNSS </vt:lpstr>
      <vt:lpstr>OSSE Framework</vt:lpstr>
      <vt:lpstr>Experiments and Results</vt:lpstr>
      <vt:lpstr>Large-scale ‘domain-averaged’ Errors </vt:lpstr>
      <vt:lpstr>Average ERROR Storm Statistics</vt:lpstr>
      <vt:lpstr>Summary</vt:lpstr>
      <vt:lpstr>Additional Slides</vt:lpstr>
      <vt:lpstr>“REAL” HI-RES QC CYGNSS Coverage: 3Aug 12Z (+/-3h)</vt:lpstr>
      <vt:lpstr>“REAL” LO-RES QC CYGNSS Coverage: 3Aug 12Z (+/-3h)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Carrasco</dc:creator>
  <cp:lastModifiedBy>Nicholas Carrasco</cp:lastModifiedBy>
  <cp:revision>23</cp:revision>
  <dcterms:created xsi:type="dcterms:W3CDTF">2015-01-13T19:23:45Z</dcterms:created>
  <dcterms:modified xsi:type="dcterms:W3CDTF">2015-01-14T20:25:58Z</dcterms:modified>
</cp:coreProperties>
</file>