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1" r:id="rId3"/>
    <p:sldId id="257" r:id="rId4"/>
    <p:sldId id="262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627"/>
    <p:restoredTop sz="94677"/>
  </p:normalViewPr>
  <p:slideViewPr>
    <p:cSldViewPr snapToGrid="0" snapToObjects="1">
      <p:cViewPr varScale="1">
        <p:scale>
          <a:sx n="127" d="100"/>
          <a:sy n="127" d="100"/>
        </p:scale>
        <p:origin x="216" y="2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A3648-C755-E34C-83C1-CC0DD54C0BDE}" type="datetimeFigureOut">
              <a:rPr lang="en-US" smtClean="0"/>
              <a:t>2/21/17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8766C-C6C0-8B47-B1C2-A719DC64A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020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A3648-C755-E34C-83C1-CC0DD54C0BDE}" type="datetimeFigureOut">
              <a:rPr lang="en-US" smtClean="0"/>
              <a:t>2/21/17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8766C-C6C0-8B47-B1C2-A719DC64A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80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A3648-C755-E34C-83C1-CC0DD54C0BDE}" type="datetimeFigureOut">
              <a:rPr lang="en-US" smtClean="0"/>
              <a:t>2/21/17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8766C-C6C0-8B47-B1C2-A719DC64A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293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A3648-C755-E34C-83C1-CC0DD54C0BDE}" type="datetimeFigureOut">
              <a:rPr lang="en-US" smtClean="0"/>
              <a:t>2/21/17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8766C-C6C0-8B47-B1C2-A719DC64A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851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A3648-C755-E34C-83C1-CC0DD54C0BDE}" type="datetimeFigureOut">
              <a:rPr lang="en-US" smtClean="0"/>
              <a:t>2/21/17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8766C-C6C0-8B47-B1C2-A719DC64A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992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A3648-C755-E34C-83C1-CC0DD54C0BDE}" type="datetimeFigureOut">
              <a:rPr lang="en-US" smtClean="0"/>
              <a:t>2/21/17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8766C-C6C0-8B47-B1C2-A719DC64A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551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A3648-C755-E34C-83C1-CC0DD54C0BDE}" type="datetimeFigureOut">
              <a:rPr lang="en-US" smtClean="0"/>
              <a:t>2/21/17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8766C-C6C0-8B47-B1C2-A719DC64A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12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A3648-C755-E34C-83C1-CC0DD54C0BDE}" type="datetimeFigureOut">
              <a:rPr lang="en-US" smtClean="0"/>
              <a:t>2/21/17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8766C-C6C0-8B47-B1C2-A719DC64A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396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A3648-C755-E34C-83C1-CC0DD54C0BDE}" type="datetimeFigureOut">
              <a:rPr lang="en-US" smtClean="0"/>
              <a:t>2/21/17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8766C-C6C0-8B47-B1C2-A719DC64A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249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A3648-C755-E34C-83C1-CC0DD54C0BDE}" type="datetimeFigureOut">
              <a:rPr lang="en-US" smtClean="0"/>
              <a:t>2/21/17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8766C-C6C0-8B47-B1C2-A719DC64A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27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A3648-C755-E34C-83C1-CC0DD54C0BDE}" type="datetimeFigureOut">
              <a:rPr lang="en-US" smtClean="0"/>
              <a:t>2/21/17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8766C-C6C0-8B47-B1C2-A719DC64A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516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7A3648-C755-E34C-83C1-CC0DD54C0BDE}" type="datetimeFigureOut">
              <a:rPr lang="en-US" smtClean="0"/>
              <a:t>2/21/17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88766C-C6C0-8B47-B1C2-A719DC64A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096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>
                <a:solidFill>
                  <a:srgbClr val="00823B"/>
                </a:solidFill>
              </a:rPr>
              <a:t>Community Global </a:t>
            </a:r>
            <a:r>
              <a:rPr lang="en-US" altLang="zh-CN" dirty="0" smtClean="0">
                <a:solidFill>
                  <a:srgbClr val="00823B"/>
                </a:solidFill>
              </a:rPr>
              <a:t>OSSE Package </a:t>
            </a:r>
            <a:r>
              <a:rPr lang="en-US" altLang="zh-CN" dirty="0" smtClean="0">
                <a:solidFill>
                  <a:srgbClr val="00823B"/>
                </a:solidFill>
              </a:rPr>
              <a:t>Framework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826147"/>
            <a:ext cx="9144000" cy="1655762"/>
          </a:xfrm>
        </p:spPr>
        <p:txBody>
          <a:bodyPr/>
          <a:lstStyle/>
          <a:p>
            <a:r>
              <a:rPr lang="en-US" dirty="0" err="1"/>
              <a:t>Ruifang</a:t>
            </a:r>
            <a:r>
              <a:rPr lang="en-US" dirty="0"/>
              <a:t> </a:t>
            </a:r>
            <a:r>
              <a:rPr lang="en-US" dirty="0" smtClean="0"/>
              <a:t>Li          </a:t>
            </a:r>
            <a:r>
              <a:rPr lang="en-US" dirty="0" err="1" smtClean="0"/>
              <a:t>Bachir</a:t>
            </a:r>
            <a:r>
              <a:rPr lang="en-US" dirty="0" smtClean="0"/>
              <a:t> </a:t>
            </a:r>
            <a:r>
              <a:rPr lang="en-US" dirty="0" err="1" smtClean="0"/>
              <a:t>Annane</a:t>
            </a:r>
            <a:endParaRPr lang="en-US" dirty="0"/>
          </a:p>
          <a:p>
            <a:r>
              <a:rPr lang="en-US" dirty="0" smtClean="0"/>
              <a:t>2/21/2017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9417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12801600" y="9982200"/>
            <a:ext cx="8763000" cy="6096000"/>
            <a:chOff x="1600200" y="990600"/>
            <a:chExt cx="5943600" cy="4724400"/>
          </a:xfrm>
        </p:grpSpPr>
        <p:sp>
          <p:nvSpPr>
            <p:cNvPr id="5" name="Rectangle 4"/>
            <p:cNvSpPr/>
            <p:nvPr/>
          </p:nvSpPr>
          <p:spPr>
            <a:xfrm>
              <a:off x="1600200" y="990600"/>
              <a:ext cx="5943600" cy="4724400"/>
            </a:xfrm>
            <a:prstGeom prst="rect">
              <a:avLst/>
            </a:prstGeom>
            <a:solidFill>
              <a:schemeClr val="accent1"/>
            </a:solidFill>
            <a:ln w="38100" cmpd="sng"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1828800" y="1143000"/>
              <a:ext cx="5486400" cy="1295400"/>
            </a:xfrm>
            <a:prstGeom prst="rect">
              <a:avLst/>
            </a:prstGeom>
            <a:solidFill>
              <a:schemeClr val="accent6"/>
            </a:solidFill>
            <a:ln w="28575" cmpd="sng">
              <a:solidFill>
                <a:srgbClr val="1F497D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>
                <a:lnSpc>
                  <a:spcPct val="70000"/>
                </a:lnSpc>
              </a:pPr>
              <a:r>
                <a:rPr lang="en-US" b="1" dirty="0">
                  <a:solidFill>
                    <a:schemeClr val="tx1"/>
                  </a:solidFill>
                </a:rPr>
                <a:t>Forward Operators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1828800" y="2667000"/>
              <a:ext cx="5486400" cy="1295400"/>
            </a:xfrm>
            <a:prstGeom prst="rect">
              <a:avLst/>
            </a:prstGeom>
            <a:solidFill>
              <a:schemeClr val="accent4"/>
            </a:solidFill>
            <a:ln w="28575" cmpd="sng">
              <a:solidFill>
                <a:srgbClr val="1F497D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>
                <a:lnSpc>
                  <a:spcPct val="70000"/>
                </a:lnSpc>
              </a:pPr>
              <a:r>
                <a:rPr lang="en-US" b="1" dirty="0" smtClean="0">
                  <a:solidFill>
                    <a:schemeClr val="tx1"/>
                  </a:solidFill>
                </a:rPr>
                <a:t>Global Data Assimilation System and Scripts 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1828800" y="4267200"/>
              <a:ext cx="5486400" cy="1295400"/>
            </a:xfrm>
            <a:prstGeom prst="rect">
              <a:avLst/>
            </a:prstGeom>
            <a:solidFill>
              <a:schemeClr val="accent3"/>
            </a:solidFill>
            <a:ln w="28575" cmpd="sng">
              <a:solidFill>
                <a:srgbClr val="1F497D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>
                <a:lnSpc>
                  <a:spcPct val="70000"/>
                </a:lnSpc>
              </a:pPr>
              <a:r>
                <a:rPr lang="en-US" b="1" dirty="0" smtClean="0">
                  <a:solidFill>
                    <a:schemeClr val="tx1"/>
                  </a:solidFill>
                </a:rPr>
                <a:t>Post-Processing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1935480" y="1524000"/>
              <a:ext cx="1645920" cy="822960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 w="28575" cmpd="sng"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70000"/>
                </a:lnSpc>
              </a:pPr>
              <a:r>
                <a:rPr lang="en-US" dirty="0" smtClean="0">
                  <a:solidFill>
                    <a:schemeClr val="bg1"/>
                  </a:solidFill>
                </a:rPr>
                <a:t>Satellite Rad. Simulators (CRTM)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3657600" y="1524000"/>
              <a:ext cx="1645920" cy="822960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 w="28575" cmpd="sng"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70000"/>
                </a:lnSpc>
              </a:pPr>
              <a:r>
                <a:rPr lang="en-US" dirty="0" smtClean="0">
                  <a:solidFill>
                    <a:schemeClr val="bg1"/>
                  </a:solidFill>
                </a:rPr>
                <a:t>GPS-RO Simulators 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5410200" y="1524000"/>
              <a:ext cx="1645920" cy="822960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 w="28575" cmpd="sng"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70000"/>
                </a:lnSpc>
              </a:pPr>
              <a:r>
                <a:rPr lang="en-US" dirty="0" smtClean="0">
                  <a:solidFill>
                    <a:schemeClr val="bg1"/>
                  </a:solidFill>
                </a:rPr>
                <a:t>Conv. Obs. Simulators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935480" y="2971800"/>
              <a:ext cx="1645920" cy="822960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 w="28575" cmpd="sng"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70000"/>
                </a:lnSpc>
              </a:pPr>
              <a:r>
                <a:rPr lang="en-US" dirty="0" smtClean="0">
                  <a:solidFill>
                    <a:schemeClr val="bg1"/>
                  </a:solidFill>
                </a:rPr>
                <a:t>GFS Model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657600" y="2971800"/>
              <a:ext cx="1645920" cy="822960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 w="28575" cmpd="sng"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70000"/>
                </a:lnSpc>
              </a:pPr>
              <a:r>
                <a:rPr lang="en-US" dirty="0" smtClean="0">
                  <a:solidFill>
                    <a:schemeClr val="bg1"/>
                  </a:solidFill>
                </a:rPr>
                <a:t>Operational GDAS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5410200" y="2971800"/>
              <a:ext cx="1645920" cy="822960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 w="28575" cmpd="sng"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70000"/>
                </a:lnSpc>
              </a:pPr>
              <a:r>
                <a:rPr lang="en-US" dirty="0" smtClean="0">
                  <a:solidFill>
                    <a:schemeClr val="bg1"/>
                  </a:solidFill>
                </a:rPr>
                <a:t>Scripts and Codes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935480" y="4587240"/>
              <a:ext cx="1036320" cy="822960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 w="28575" cmpd="sng"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70000"/>
                </a:lnSpc>
              </a:pPr>
              <a:r>
                <a:rPr lang="en-US" dirty="0" smtClean="0">
                  <a:solidFill>
                    <a:schemeClr val="bg1"/>
                  </a:solidFill>
                </a:rPr>
                <a:t>Rad. </a:t>
              </a:r>
              <a:r>
                <a:rPr lang="en-US" dirty="0" err="1" smtClean="0">
                  <a:solidFill>
                    <a:schemeClr val="bg1"/>
                  </a:solidFill>
                </a:rPr>
                <a:t>Monintor</a:t>
              </a:r>
              <a:r>
                <a:rPr lang="en-US" dirty="0" smtClean="0">
                  <a:solidFill>
                    <a:schemeClr val="bg1"/>
                  </a:solidFill>
                </a:rPr>
                <a:t> (</a:t>
              </a:r>
              <a:r>
                <a:rPr lang="en-US" dirty="0" err="1" smtClean="0">
                  <a:solidFill>
                    <a:schemeClr val="bg1"/>
                  </a:solidFill>
                </a:rPr>
                <a:t>RadMon</a:t>
              </a:r>
              <a:r>
                <a:rPr lang="en-US" dirty="0" smtClean="0">
                  <a:solidFill>
                    <a:schemeClr val="bg1"/>
                  </a:solidFill>
                </a:rPr>
                <a:t>)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3048000" y="4587240"/>
              <a:ext cx="1005840" cy="822960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 w="28575" cmpd="sng"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70000"/>
                </a:lnSpc>
              </a:pPr>
              <a:r>
                <a:rPr lang="en-US" dirty="0" err="1" smtClean="0">
                  <a:solidFill>
                    <a:schemeClr val="bg1"/>
                  </a:solidFill>
                </a:rPr>
                <a:t>Verif</a:t>
              </a:r>
              <a:r>
                <a:rPr lang="en-US" dirty="0" smtClean="0">
                  <a:solidFill>
                    <a:schemeClr val="bg1"/>
                  </a:solidFill>
                </a:rPr>
                <a:t>. Data Base (VSDB)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4114800" y="4587240"/>
              <a:ext cx="1005840" cy="822960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 w="28575" cmpd="sng"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70000"/>
                </a:lnSpc>
              </a:pPr>
              <a:r>
                <a:rPr lang="en-US" dirty="0" smtClean="0">
                  <a:solidFill>
                    <a:schemeClr val="bg1"/>
                  </a:solidFill>
                </a:rPr>
                <a:t>DAS </a:t>
              </a:r>
              <a:r>
                <a:rPr lang="en-US" dirty="0" err="1" smtClean="0">
                  <a:solidFill>
                    <a:schemeClr val="bg1"/>
                  </a:solidFill>
                </a:rPr>
                <a:t>Diag</a:t>
              </a:r>
              <a:r>
                <a:rPr lang="en-US" dirty="0" smtClean="0">
                  <a:solidFill>
                    <a:schemeClr val="bg1"/>
                  </a:solidFill>
                </a:rPr>
                <a:t> File Analysis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5181600" y="4571999"/>
              <a:ext cx="1070113" cy="847725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 w="28575" cmpd="sng"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70000"/>
                </a:lnSpc>
              </a:pPr>
              <a:r>
                <a:rPr lang="en-US" dirty="0" smtClean="0">
                  <a:solidFill>
                    <a:schemeClr val="bg1"/>
                  </a:solidFill>
                </a:rPr>
                <a:t>Hurricane Track/Intensity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331226" y="4572000"/>
              <a:ext cx="902473" cy="822960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 w="28575" cmpd="sng"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70000"/>
                </a:lnSpc>
              </a:pPr>
              <a:r>
                <a:rPr lang="en-US" dirty="0" smtClean="0">
                  <a:solidFill>
                    <a:schemeClr val="bg1"/>
                  </a:solidFill>
                </a:rPr>
                <a:t>Overall Skill Score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12954000" y="10134600"/>
            <a:ext cx="8763000" cy="6096000"/>
            <a:chOff x="1600200" y="990600"/>
            <a:chExt cx="5943600" cy="4724400"/>
          </a:xfrm>
        </p:grpSpPr>
        <p:sp>
          <p:nvSpPr>
            <p:cNvPr id="21" name="Rectangle 20"/>
            <p:cNvSpPr/>
            <p:nvPr/>
          </p:nvSpPr>
          <p:spPr>
            <a:xfrm>
              <a:off x="1600200" y="990600"/>
              <a:ext cx="5943600" cy="4724400"/>
            </a:xfrm>
            <a:prstGeom prst="rect">
              <a:avLst/>
            </a:prstGeom>
            <a:solidFill>
              <a:schemeClr val="accent1"/>
            </a:solidFill>
            <a:ln w="38100" cmpd="sng"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828800" y="1143000"/>
              <a:ext cx="5486400" cy="1295400"/>
            </a:xfrm>
            <a:prstGeom prst="rect">
              <a:avLst/>
            </a:prstGeom>
            <a:solidFill>
              <a:schemeClr val="accent6"/>
            </a:solidFill>
            <a:ln w="28575" cmpd="sng">
              <a:solidFill>
                <a:srgbClr val="1F497D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>
                <a:lnSpc>
                  <a:spcPct val="70000"/>
                </a:lnSpc>
              </a:pPr>
              <a:r>
                <a:rPr lang="en-US" b="1" dirty="0">
                  <a:solidFill>
                    <a:schemeClr val="tx1"/>
                  </a:solidFill>
                </a:rPr>
                <a:t>Forward Operators</a:t>
              </a: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1828800" y="2667000"/>
              <a:ext cx="5486400" cy="1295400"/>
            </a:xfrm>
            <a:prstGeom prst="rect">
              <a:avLst/>
            </a:prstGeom>
            <a:solidFill>
              <a:schemeClr val="accent4"/>
            </a:solidFill>
            <a:ln w="28575" cmpd="sng">
              <a:solidFill>
                <a:srgbClr val="1F497D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>
                <a:lnSpc>
                  <a:spcPct val="70000"/>
                </a:lnSpc>
              </a:pPr>
              <a:r>
                <a:rPr lang="en-US" b="1" dirty="0" smtClean="0">
                  <a:solidFill>
                    <a:schemeClr val="tx1"/>
                  </a:solidFill>
                </a:rPr>
                <a:t>Global Data Assimilation System and Scripts 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1828800" y="4267200"/>
              <a:ext cx="5486400" cy="1295400"/>
            </a:xfrm>
            <a:prstGeom prst="rect">
              <a:avLst/>
            </a:prstGeom>
            <a:solidFill>
              <a:schemeClr val="accent3"/>
            </a:solidFill>
            <a:ln w="28575" cmpd="sng">
              <a:solidFill>
                <a:srgbClr val="1F497D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>
                <a:lnSpc>
                  <a:spcPct val="70000"/>
                </a:lnSpc>
              </a:pPr>
              <a:r>
                <a:rPr lang="en-US" b="1" dirty="0" smtClean="0">
                  <a:solidFill>
                    <a:schemeClr val="tx1"/>
                  </a:solidFill>
                </a:rPr>
                <a:t>Post-Processing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1935480" y="1524000"/>
              <a:ext cx="1645920" cy="822960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 w="28575" cmpd="sng"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70000"/>
                </a:lnSpc>
              </a:pPr>
              <a:r>
                <a:rPr lang="en-US" dirty="0" smtClean="0">
                  <a:solidFill>
                    <a:schemeClr val="bg1"/>
                  </a:solidFill>
                </a:rPr>
                <a:t>Satellite Rad. Simulators (CRTM)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3657600" y="1524000"/>
              <a:ext cx="1645920" cy="822960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 w="28575" cmpd="sng"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70000"/>
                </a:lnSpc>
              </a:pPr>
              <a:r>
                <a:rPr lang="en-US" dirty="0" smtClean="0">
                  <a:solidFill>
                    <a:schemeClr val="bg1"/>
                  </a:solidFill>
                </a:rPr>
                <a:t>GPS-RO Simulators 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5410200" y="1524000"/>
              <a:ext cx="1645920" cy="822960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 w="28575" cmpd="sng"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70000"/>
                </a:lnSpc>
              </a:pPr>
              <a:r>
                <a:rPr lang="en-US" dirty="0" smtClean="0">
                  <a:solidFill>
                    <a:schemeClr val="bg1"/>
                  </a:solidFill>
                </a:rPr>
                <a:t>Conv. Obs. Simulators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1935480" y="2971800"/>
              <a:ext cx="1645920" cy="822960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 w="28575" cmpd="sng"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70000"/>
                </a:lnSpc>
              </a:pPr>
              <a:r>
                <a:rPr lang="en-US" dirty="0" smtClean="0">
                  <a:solidFill>
                    <a:schemeClr val="bg1"/>
                  </a:solidFill>
                </a:rPr>
                <a:t>GFS Model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3657600" y="2971800"/>
              <a:ext cx="1645920" cy="822960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 w="28575" cmpd="sng"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70000"/>
                </a:lnSpc>
              </a:pPr>
              <a:r>
                <a:rPr lang="en-US" dirty="0" smtClean="0">
                  <a:solidFill>
                    <a:schemeClr val="bg1"/>
                  </a:solidFill>
                </a:rPr>
                <a:t>Operational GDAS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5410200" y="2971800"/>
              <a:ext cx="1645920" cy="822960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 w="28575" cmpd="sng"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70000"/>
                </a:lnSpc>
              </a:pPr>
              <a:r>
                <a:rPr lang="en-US" dirty="0" smtClean="0">
                  <a:solidFill>
                    <a:schemeClr val="bg1"/>
                  </a:solidFill>
                </a:rPr>
                <a:t>Scripts and Codes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1935480" y="4587240"/>
              <a:ext cx="1036320" cy="822960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 w="28575" cmpd="sng"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70000"/>
                </a:lnSpc>
              </a:pPr>
              <a:r>
                <a:rPr lang="en-US" dirty="0" smtClean="0">
                  <a:solidFill>
                    <a:schemeClr val="bg1"/>
                  </a:solidFill>
                </a:rPr>
                <a:t>Rad. </a:t>
              </a:r>
              <a:r>
                <a:rPr lang="en-US" dirty="0" err="1" smtClean="0">
                  <a:solidFill>
                    <a:schemeClr val="bg1"/>
                  </a:solidFill>
                </a:rPr>
                <a:t>Monintor</a:t>
              </a:r>
              <a:r>
                <a:rPr lang="en-US" dirty="0" smtClean="0">
                  <a:solidFill>
                    <a:schemeClr val="bg1"/>
                  </a:solidFill>
                </a:rPr>
                <a:t> (</a:t>
              </a:r>
              <a:r>
                <a:rPr lang="en-US" dirty="0" err="1" smtClean="0">
                  <a:solidFill>
                    <a:schemeClr val="bg1"/>
                  </a:solidFill>
                </a:rPr>
                <a:t>RadMon</a:t>
              </a:r>
              <a:r>
                <a:rPr lang="en-US" dirty="0" smtClean="0">
                  <a:solidFill>
                    <a:schemeClr val="bg1"/>
                  </a:solidFill>
                </a:rPr>
                <a:t>)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3048000" y="4587240"/>
              <a:ext cx="1005840" cy="822960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 w="28575" cmpd="sng"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70000"/>
                </a:lnSpc>
              </a:pPr>
              <a:r>
                <a:rPr lang="en-US" dirty="0" err="1" smtClean="0">
                  <a:solidFill>
                    <a:schemeClr val="bg1"/>
                  </a:solidFill>
                </a:rPr>
                <a:t>Verif</a:t>
              </a:r>
              <a:r>
                <a:rPr lang="en-US" dirty="0" smtClean="0">
                  <a:solidFill>
                    <a:schemeClr val="bg1"/>
                  </a:solidFill>
                </a:rPr>
                <a:t>. Data Base (VSDB)</a:t>
              </a: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4114800" y="4587240"/>
              <a:ext cx="1005840" cy="822960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 w="28575" cmpd="sng"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70000"/>
                </a:lnSpc>
              </a:pPr>
              <a:r>
                <a:rPr lang="en-US" dirty="0" smtClean="0">
                  <a:solidFill>
                    <a:schemeClr val="bg1"/>
                  </a:solidFill>
                </a:rPr>
                <a:t>DAS </a:t>
              </a:r>
              <a:r>
                <a:rPr lang="en-US" dirty="0" err="1" smtClean="0">
                  <a:solidFill>
                    <a:schemeClr val="bg1"/>
                  </a:solidFill>
                </a:rPr>
                <a:t>Diag</a:t>
              </a:r>
              <a:r>
                <a:rPr lang="en-US" dirty="0" smtClean="0">
                  <a:solidFill>
                    <a:schemeClr val="bg1"/>
                  </a:solidFill>
                </a:rPr>
                <a:t> File Analysis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5181600" y="4571999"/>
              <a:ext cx="1070113" cy="847725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 w="28575" cmpd="sng"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70000"/>
                </a:lnSpc>
              </a:pPr>
              <a:r>
                <a:rPr lang="en-US" dirty="0" smtClean="0">
                  <a:solidFill>
                    <a:schemeClr val="bg1"/>
                  </a:solidFill>
                </a:rPr>
                <a:t>Hurricane Track/Intensity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6331226" y="4572000"/>
              <a:ext cx="902473" cy="822960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 w="28575" cmpd="sng"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70000"/>
                </a:lnSpc>
              </a:pPr>
              <a:r>
                <a:rPr lang="en-US" dirty="0" smtClean="0">
                  <a:solidFill>
                    <a:schemeClr val="bg1"/>
                  </a:solidFill>
                </a:rPr>
                <a:t>Overall Skill Score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13106400" y="10287000"/>
            <a:ext cx="8763000" cy="6096000"/>
            <a:chOff x="1600200" y="990600"/>
            <a:chExt cx="5943600" cy="4724400"/>
          </a:xfrm>
        </p:grpSpPr>
        <p:sp>
          <p:nvSpPr>
            <p:cNvPr id="37" name="Rectangle 36"/>
            <p:cNvSpPr/>
            <p:nvPr/>
          </p:nvSpPr>
          <p:spPr>
            <a:xfrm>
              <a:off x="1600200" y="990600"/>
              <a:ext cx="5943600" cy="4724400"/>
            </a:xfrm>
            <a:prstGeom prst="rect">
              <a:avLst/>
            </a:prstGeom>
            <a:solidFill>
              <a:schemeClr val="accent1"/>
            </a:solidFill>
            <a:ln w="38100" cmpd="sng"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1828800" y="1143000"/>
              <a:ext cx="5486400" cy="1295400"/>
            </a:xfrm>
            <a:prstGeom prst="rect">
              <a:avLst/>
            </a:prstGeom>
            <a:solidFill>
              <a:schemeClr val="accent6"/>
            </a:solidFill>
            <a:ln w="28575" cmpd="sng">
              <a:solidFill>
                <a:srgbClr val="1F497D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>
                <a:lnSpc>
                  <a:spcPct val="70000"/>
                </a:lnSpc>
              </a:pPr>
              <a:r>
                <a:rPr lang="en-US" b="1" dirty="0">
                  <a:solidFill>
                    <a:schemeClr val="tx1"/>
                  </a:solidFill>
                </a:rPr>
                <a:t>Forward Operators</a:t>
              </a: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1828800" y="2667000"/>
              <a:ext cx="5486400" cy="1295400"/>
            </a:xfrm>
            <a:prstGeom prst="rect">
              <a:avLst/>
            </a:prstGeom>
            <a:solidFill>
              <a:schemeClr val="accent4"/>
            </a:solidFill>
            <a:ln w="28575" cmpd="sng">
              <a:solidFill>
                <a:srgbClr val="1F497D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>
                <a:lnSpc>
                  <a:spcPct val="70000"/>
                </a:lnSpc>
              </a:pPr>
              <a:r>
                <a:rPr lang="en-US" b="1" dirty="0" smtClean="0">
                  <a:solidFill>
                    <a:schemeClr val="tx1"/>
                  </a:solidFill>
                </a:rPr>
                <a:t>Global Data Assimilation System and Scripts 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1828800" y="4267200"/>
              <a:ext cx="5486400" cy="1295400"/>
            </a:xfrm>
            <a:prstGeom prst="rect">
              <a:avLst/>
            </a:prstGeom>
            <a:solidFill>
              <a:schemeClr val="accent3"/>
            </a:solidFill>
            <a:ln w="28575" cmpd="sng">
              <a:solidFill>
                <a:srgbClr val="1F497D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>
                <a:lnSpc>
                  <a:spcPct val="70000"/>
                </a:lnSpc>
              </a:pPr>
              <a:r>
                <a:rPr lang="en-US" b="1" dirty="0" smtClean="0">
                  <a:solidFill>
                    <a:schemeClr val="tx1"/>
                  </a:solidFill>
                </a:rPr>
                <a:t>Post-Processing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1935480" y="1524000"/>
              <a:ext cx="1645920" cy="822960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 w="28575" cmpd="sng"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70000"/>
                </a:lnSpc>
              </a:pPr>
              <a:r>
                <a:rPr lang="en-US" dirty="0" smtClean="0">
                  <a:solidFill>
                    <a:schemeClr val="bg1"/>
                  </a:solidFill>
                </a:rPr>
                <a:t>Satellite Rad. Simulators (CRTM)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3657600" y="1524000"/>
              <a:ext cx="1645920" cy="822960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 w="28575" cmpd="sng"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70000"/>
                </a:lnSpc>
              </a:pPr>
              <a:r>
                <a:rPr lang="en-US" dirty="0" smtClean="0">
                  <a:solidFill>
                    <a:schemeClr val="bg1"/>
                  </a:solidFill>
                </a:rPr>
                <a:t>GPS-RO Simulators 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5410200" y="1524000"/>
              <a:ext cx="1645920" cy="822960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 w="28575" cmpd="sng"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70000"/>
                </a:lnSpc>
              </a:pPr>
              <a:r>
                <a:rPr lang="en-US" dirty="0" smtClean="0">
                  <a:solidFill>
                    <a:schemeClr val="bg1"/>
                  </a:solidFill>
                </a:rPr>
                <a:t>Conv. Obs. Simulators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1935480" y="2971800"/>
              <a:ext cx="1645920" cy="822960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 w="28575" cmpd="sng"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70000"/>
                </a:lnSpc>
              </a:pPr>
              <a:r>
                <a:rPr lang="en-US" dirty="0" smtClean="0">
                  <a:solidFill>
                    <a:schemeClr val="bg1"/>
                  </a:solidFill>
                </a:rPr>
                <a:t>GFS Model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3657600" y="2971800"/>
              <a:ext cx="1645920" cy="822960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 w="28575" cmpd="sng"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70000"/>
                </a:lnSpc>
              </a:pPr>
              <a:r>
                <a:rPr lang="en-US" dirty="0" smtClean="0">
                  <a:solidFill>
                    <a:schemeClr val="bg1"/>
                  </a:solidFill>
                </a:rPr>
                <a:t>Operational GDAS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5410200" y="2971800"/>
              <a:ext cx="1645920" cy="822960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 w="28575" cmpd="sng"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70000"/>
                </a:lnSpc>
              </a:pPr>
              <a:r>
                <a:rPr lang="en-US" dirty="0" smtClean="0">
                  <a:solidFill>
                    <a:schemeClr val="bg1"/>
                  </a:solidFill>
                </a:rPr>
                <a:t>Scripts and Codes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1935480" y="4587240"/>
              <a:ext cx="1036320" cy="822960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 w="28575" cmpd="sng"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70000"/>
                </a:lnSpc>
              </a:pPr>
              <a:r>
                <a:rPr lang="en-US" dirty="0" smtClean="0">
                  <a:solidFill>
                    <a:schemeClr val="bg1"/>
                  </a:solidFill>
                </a:rPr>
                <a:t>Rad. </a:t>
              </a:r>
              <a:r>
                <a:rPr lang="en-US" dirty="0" err="1" smtClean="0">
                  <a:solidFill>
                    <a:schemeClr val="bg1"/>
                  </a:solidFill>
                </a:rPr>
                <a:t>Monintor</a:t>
              </a:r>
              <a:r>
                <a:rPr lang="en-US" dirty="0" smtClean="0">
                  <a:solidFill>
                    <a:schemeClr val="bg1"/>
                  </a:solidFill>
                </a:rPr>
                <a:t> (</a:t>
              </a:r>
              <a:r>
                <a:rPr lang="en-US" dirty="0" err="1" smtClean="0">
                  <a:solidFill>
                    <a:schemeClr val="bg1"/>
                  </a:solidFill>
                </a:rPr>
                <a:t>RadMon</a:t>
              </a:r>
              <a:r>
                <a:rPr lang="en-US" dirty="0" smtClean="0">
                  <a:solidFill>
                    <a:schemeClr val="bg1"/>
                  </a:solidFill>
                </a:rPr>
                <a:t>)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3048000" y="4587240"/>
              <a:ext cx="1005840" cy="822960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 w="28575" cmpd="sng"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70000"/>
                </a:lnSpc>
              </a:pPr>
              <a:r>
                <a:rPr lang="en-US" dirty="0" err="1" smtClean="0">
                  <a:solidFill>
                    <a:schemeClr val="bg1"/>
                  </a:solidFill>
                </a:rPr>
                <a:t>Verif</a:t>
              </a:r>
              <a:r>
                <a:rPr lang="en-US" dirty="0" smtClean="0">
                  <a:solidFill>
                    <a:schemeClr val="bg1"/>
                  </a:solidFill>
                </a:rPr>
                <a:t>. Data Base (VSDB)</a:t>
              </a: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4114800" y="4587240"/>
              <a:ext cx="1005840" cy="822960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 w="28575" cmpd="sng"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70000"/>
                </a:lnSpc>
              </a:pPr>
              <a:r>
                <a:rPr lang="en-US" dirty="0" smtClean="0">
                  <a:solidFill>
                    <a:schemeClr val="bg1"/>
                  </a:solidFill>
                </a:rPr>
                <a:t>DAS </a:t>
              </a:r>
              <a:r>
                <a:rPr lang="en-US" dirty="0" err="1" smtClean="0">
                  <a:solidFill>
                    <a:schemeClr val="bg1"/>
                  </a:solidFill>
                </a:rPr>
                <a:t>Diag</a:t>
              </a:r>
              <a:r>
                <a:rPr lang="en-US" dirty="0" smtClean="0">
                  <a:solidFill>
                    <a:schemeClr val="bg1"/>
                  </a:solidFill>
                </a:rPr>
                <a:t> File Analysis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5181600" y="4571999"/>
              <a:ext cx="1070113" cy="847725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 w="28575" cmpd="sng"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70000"/>
                </a:lnSpc>
              </a:pPr>
              <a:r>
                <a:rPr lang="en-US" dirty="0" smtClean="0">
                  <a:solidFill>
                    <a:schemeClr val="bg1"/>
                  </a:solidFill>
                </a:rPr>
                <a:t>Hurricane Track/Intensity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6331226" y="4572000"/>
              <a:ext cx="902473" cy="822960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 w="28575" cmpd="sng"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70000"/>
                </a:lnSpc>
              </a:pPr>
              <a:r>
                <a:rPr lang="en-US" dirty="0" smtClean="0">
                  <a:solidFill>
                    <a:schemeClr val="bg1"/>
                  </a:solidFill>
                </a:rPr>
                <a:t>Overall Skill Score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13258800" y="10439400"/>
            <a:ext cx="8763000" cy="6096000"/>
            <a:chOff x="1600200" y="990600"/>
            <a:chExt cx="5943600" cy="4724400"/>
          </a:xfrm>
        </p:grpSpPr>
        <p:sp>
          <p:nvSpPr>
            <p:cNvPr id="53" name="Rectangle 52"/>
            <p:cNvSpPr/>
            <p:nvPr/>
          </p:nvSpPr>
          <p:spPr>
            <a:xfrm>
              <a:off x="1600200" y="990600"/>
              <a:ext cx="5943600" cy="4724400"/>
            </a:xfrm>
            <a:prstGeom prst="rect">
              <a:avLst/>
            </a:prstGeom>
            <a:solidFill>
              <a:schemeClr val="accent1"/>
            </a:solidFill>
            <a:ln w="38100" cmpd="sng"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1828800" y="1143000"/>
              <a:ext cx="5486400" cy="1295400"/>
            </a:xfrm>
            <a:prstGeom prst="rect">
              <a:avLst/>
            </a:prstGeom>
            <a:solidFill>
              <a:schemeClr val="accent6"/>
            </a:solidFill>
            <a:ln w="28575" cmpd="sng">
              <a:solidFill>
                <a:srgbClr val="1F497D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>
                <a:lnSpc>
                  <a:spcPct val="70000"/>
                </a:lnSpc>
              </a:pPr>
              <a:r>
                <a:rPr lang="en-US" b="1" dirty="0">
                  <a:solidFill>
                    <a:schemeClr val="tx1"/>
                  </a:solidFill>
                </a:rPr>
                <a:t>Forward Operators</a:t>
              </a: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1828800" y="2667000"/>
              <a:ext cx="5486400" cy="1295400"/>
            </a:xfrm>
            <a:prstGeom prst="rect">
              <a:avLst/>
            </a:prstGeom>
            <a:solidFill>
              <a:schemeClr val="accent4"/>
            </a:solidFill>
            <a:ln w="28575" cmpd="sng">
              <a:solidFill>
                <a:srgbClr val="1F497D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>
                <a:lnSpc>
                  <a:spcPct val="70000"/>
                </a:lnSpc>
              </a:pPr>
              <a:r>
                <a:rPr lang="en-US" b="1" dirty="0" smtClean="0">
                  <a:solidFill>
                    <a:schemeClr val="tx1"/>
                  </a:solidFill>
                </a:rPr>
                <a:t>Global Data Assimilation System and Scripts 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1828800" y="4267200"/>
              <a:ext cx="5486400" cy="1295400"/>
            </a:xfrm>
            <a:prstGeom prst="rect">
              <a:avLst/>
            </a:prstGeom>
            <a:solidFill>
              <a:schemeClr val="accent3"/>
            </a:solidFill>
            <a:ln w="28575" cmpd="sng">
              <a:solidFill>
                <a:srgbClr val="1F497D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>
                <a:lnSpc>
                  <a:spcPct val="70000"/>
                </a:lnSpc>
              </a:pPr>
              <a:r>
                <a:rPr lang="en-US" b="1" dirty="0" smtClean="0">
                  <a:solidFill>
                    <a:schemeClr val="tx1"/>
                  </a:solidFill>
                </a:rPr>
                <a:t>Post-Processing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1935480" y="1524000"/>
              <a:ext cx="1645920" cy="822960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 w="28575" cmpd="sng"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70000"/>
                </a:lnSpc>
              </a:pPr>
              <a:r>
                <a:rPr lang="en-US" dirty="0" smtClean="0">
                  <a:solidFill>
                    <a:schemeClr val="bg1"/>
                  </a:solidFill>
                </a:rPr>
                <a:t>Satellite Rad. Simulators (CRTM)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3657600" y="1524000"/>
              <a:ext cx="1645920" cy="822960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 w="28575" cmpd="sng"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70000"/>
                </a:lnSpc>
              </a:pPr>
              <a:r>
                <a:rPr lang="en-US" dirty="0" smtClean="0">
                  <a:solidFill>
                    <a:schemeClr val="bg1"/>
                  </a:solidFill>
                </a:rPr>
                <a:t>GPS-RO Simulators 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5410200" y="1524000"/>
              <a:ext cx="1645920" cy="822960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 w="28575" cmpd="sng"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70000"/>
                </a:lnSpc>
              </a:pPr>
              <a:r>
                <a:rPr lang="en-US" dirty="0" smtClean="0">
                  <a:solidFill>
                    <a:schemeClr val="bg1"/>
                  </a:solidFill>
                </a:rPr>
                <a:t>Conv. Obs. Simulators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60" name="Rectangle 59"/>
            <p:cNvSpPr/>
            <p:nvPr/>
          </p:nvSpPr>
          <p:spPr>
            <a:xfrm>
              <a:off x="1935480" y="2971800"/>
              <a:ext cx="1645920" cy="822960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 w="28575" cmpd="sng"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70000"/>
                </a:lnSpc>
              </a:pPr>
              <a:r>
                <a:rPr lang="en-US" dirty="0" smtClean="0">
                  <a:solidFill>
                    <a:schemeClr val="bg1"/>
                  </a:solidFill>
                </a:rPr>
                <a:t>GFS Model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61" name="Rectangle 60"/>
            <p:cNvSpPr/>
            <p:nvPr/>
          </p:nvSpPr>
          <p:spPr>
            <a:xfrm>
              <a:off x="3657600" y="2971800"/>
              <a:ext cx="1645920" cy="822960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 w="28575" cmpd="sng"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70000"/>
                </a:lnSpc>
              </a:pPr>
              <a:r>
                <a:rPr lang="en-US" dirty="0" smtClean="0">
                  <a:solidFill>
                    <a:schemeClr val="bg1"/>
                  </a:solidFill>
                </a:rPr>
                <a:t>Operational GDAS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62" name="Rectangle 61"/>
            <p:cNvSpPr/>
            <p:nvPr/>
          </p:nvSpPr>
          <p:spPr>
            <a:xfrm>
              <a:off x="5410200" y="2971800"/>
              <a:ext cx="1645920" cy="822960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 w="28575" cmpd="sng"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70000"/>
                </a:lnSpc>
              </a:pPr>
              <a:r>
                <a:rPr lang="en-US" dirty="0" smtClean="0">
                  <a:solidFill>
                    <a:schemeClr val="bg1"/>
                  </a:solidFill>
                </a:rPr>
                <a:t>Scripts and Codes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1935480" y="4587240"/>
              <a:ext cx="1036320" cy="822960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 w="28575" cmpd="sng"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70000"/>
                </a:lnSpc>
              </a:pPr>
              <a:r>
                <a:rPr lang="en-US" dirty="0" smtClean="0">
                  <a:solidFill>
                    <a:schemeClr val="bg1"/>
                  </a:solidFill>
                </a:rPr>
                <a:t>Rad. </a:t>
              </a:r>
              <a:r>
                <a:rPr lang="en-US" dirty="0" err="1" smtClean="0">
                  <a:solidFill>
                    <a:schemeClr val="bg1"/>
                  </a:solidFill>
                </a:rPr>
                <a:t>Monintor</a:t>
              </a:r>
              <a:r>
                <a:rPr lang="en-US" dirty="0" smtClean="0">
                  <a:solidFill>
                    <a:schemeClr val="bg1"/>
                  </a:solidFill>
                </a:rPr>
                <a:t> (</a:t>
              </a:r>
              <a:r>
                <a:rPr lang="en-US" dirty="0" err="1" smtClean="0">
                  <a:solidFill>
                    <a:schemeClr val="bg1"/>
                  </a:solidFill>
                </a:rPr>
                <a:t>RadMon</a:t>
              </a:r>
              <a:r>
                <a:rPr lang="en-US" dirty="0" smtClean="0">
                  <a:solidFill>
                    <a:schemeClr val="bg1"/>
                  </a:solidFill>
                </a:rPr>
                <a:t>)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3048000" y="4587240"/>
              <a:ext cx="1005840" cy="822960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 w="28575" cmpd="sng"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70000"/>
                </a:lnSpc>
              </a:pPr>
              <a:r>
                <a:rPr lang="en-US" dirty="0" err="1" smtClean="0">
                  <a:solidFill>
                    <a:schemeClr val="bg1"/>
                  </a:solidFill>
                </a:rPr>
                <a:t>Verif</a:t>
              </a:r>
              <a:r>
                <a:rPr lang="en-US" dirty="0" smtClean="0">
                  <a:solidFill>
                    <a:schemeClr val="bg1"/>
                  </a:solidFill>
                </a:rPr>
                <a:t>. Data Base (VSDB)</a:t>
              </a: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4114800" y="4587240"/>
              <a:ext cx="1005840" cy="822960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 w="28575" cmpd="sng"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70000"/>
                </a:lnSpc>
              </a:pPr>
              <a:r>
                <a:rPr lang="en-US" dirty="0" smtClean="0">
                  <a:solidFill>
                    <a:schemeClr val="bg1"/>
                  </a:solidFill>
                </a:rPr>
                <a:t>DAS </a:t>
              </a:r>
              <a:r>
                <a:rPr lang="en-US" dirty="0" err="1" smtClean="0">
                  <a:solidFill>
                    <a:schemeClr val="bg1"/>
                  </a:solidFill>
                </a:rPr>
                <a:t>Diag</a:t>
              </a:r>
              <a:r>
                <a:rPr lang="en-US" dirty="0" smtClean="0">
                  <a:solidFill>
                    <a:schemeClr val="bg1"/>
                  </a:solidFill>
                </a:rPr>
                <a:t> File Analysis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5181600" y="4571999"/>
              <a:ext cx="1070113" cy="847725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 w="28575" cmpd="sng"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70000"/>
                </a:lnSpc>
              </a:pPr>
              <a:r>
                <a:rPr lang="en-US" dirty="0" smtClean="0">
                  <a:solidFill>
                    <a:schemeClr val="bg1"/>
                  </a:solidFill>
                </a:rPr>
                <a:t>Hurricane Track/Intensity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6331226" y="4572000"/>
              <a:ext cx="902473" cy="822960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 w="28575" cmpd="sng"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70000"/>
                </a:lnSpc>
              </a:pPr>
              <a:r>
                <a:rPr lang="en-US" dirty="0" smtClean="0">
                  <a:solidFill>
                    <a:schemeClr val="bg1"/>
                  </a:solidFill>
                </a:rPr>
                <a:t>Overall Skill Score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8" name="Group 67"/>
          <p:cNvGrpSpPr/>
          <p:nvPr/>
        </p:nvGrpSpPr>
        <p:grpSpPr>
          <a:xfrm>
            <a:off x="13411200" y="10591800"/>
            <a:ext cx="8763000" cy="6096000"/>
            <a:chOff x="1600200" y="990600"/>
            <a:chExt cx="5943600" cy="4724400"/>
          </a:xfrm>
        </p:grpSpPr>
        <p:sp>
          <p:nvSpPr>
            <p:cNvPr id="69" name="Rectangle 68"/>
            <p:cNvSpPr/>
            <p:nvPr/>
          </p:nvSpPr>
          <p:spPr>
            <a:xfrm>
              <a:off x="1600200" y="990600"/>
              <a:ext cx="5943600" cy="4724400"/>
            </a:xfrm>
            <a:prstGeom prst="rect">
              <a:avLst/>
            </a:prstGeom>
            <a:solidFill>
              <a:schemeClr val="accent1"/>
            </a:solidFill>
            <a:ln w="38100" cmpd="sng"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1828800" y="1143000"/>
              <a:ext cx="5486400" cy="1295400"/>
            </a:xfrm>
            <a:prstGeom prst="rect">
              <a:avLst/>
            </a:prstGeom>
            <a:solidFill>
              <a:schemeClr val="accent6"/>
            </a:solidFill>
            <a:ln w="28575" cmpd="sng">
              <a:solidFill>
                <a:srgbClr val="1F497D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>
                <a:lnSpc>
                  <a:spcPct val="70000"/>
                </a:lnSpc>
              </a:pPr>
              <a:r>
                <a:rPr lang="en-US" b="1" dirty="0">
                  <a:solidFill>
                    <a:schemeClr val="tx1"/>
                  </a:solidFill>
                </a:rPr>
                <a:t>Forward Operators</a:t>
              </a:r>
            </a:p>
          </p:txBody>
        </p:sp>
        <p:sp>
          <p:nvSpPr>
            <p:cNvPr id="71" name="Rectangle 70"/>
            <p:cNvSpPr/>
            <p:nvPr/>
          </p:nvSpPr>
          <p:spPr>
            <a:xfrm>
              <a:off x="1828800" y="2667000"/>
              <a:ext cx="5486400" cy="1295400"/>
            </a:xfrm>
            <a:prstGeom prst="rect">
              <a:avLst/>
            </a:prstGeom>
            <a:solidFill>
              <a:schemeClr val="accent4"/>
            </a:solidFill>
            <a:ln w="28575" cmpd="sng">
              <a:solidFill>
                <a:srgbClr val="1F497D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>
                <a:lnSpc>
                  <a:spcPct val="70000"/>
                </a:lnSpc>
              </a:pPr>
              <a:r>
                <a:rPr lang="en-US" b="1" dirty="0" smtClean="0">
                  <a:solidFill>
                    <a:schemeClr val="tx1"/>
                  </a:solidFill>
                </a:rPr>
                <a:t>Global Data Assimilation System and Scripts 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72" name="Rectangle 71"/>
            <p:cNvSpPr/>
            <p:nvPr/>
          </p:nvSpPr>
          <p:spPr>
            <a:xfrm>
              <a:off x="1828800" y="4267200"/>
              <a:ext cx="5486400" cy="1295400"/>
            </a:xfrm>
            <a:prstGeom prst="rect">
              <a:avLst/>
            </a:prstGeom>
            <a:solidFill>
              <a:schemeClr val="accent3"/>
            </a:solidFill>
            <a:ln w="28575" cmpd="sng">
              <a:solidFill>
                <a:srgbClr val="1F497D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>
                <a:lnSpc>
                  <a:spcPct val="70000"/>
                </a:lnSpc>
              </a:pPr>
              <a:r>
                <a:rPr lang="en-US" b="1" dirty="0" smtClean="0">
                  <a:solidFill>
                    <a:schemeClr val="tx1"/>
                  </a:solidFill>
                </a:rPr>
                <a:t>Post-Processing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1935480" y="1524000"/>
              <a:ext cx="1645920" cy="822960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 w="28575" cmpd="sng"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70000"/>
                </a:lnSpc>
              </a:pPr>
              <a:r>
                <a:rPr lang="en-US" dirty="0" smtClean="0">
                  <a:solidFill>
                    <a:schemeClr val="bg1"/>
                  </a:solidFill>
                </a:rPr>
                <a:t>Satellite Rad. Simulators (CRTM)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3657600" y="1524000"/>
              <a:ext cx="1645920" cy="822960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 w="28575" cmpd="sng"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70000"/>
                </a:lnSpc>
              </a:pPr>
              <a:r>
                <a:rPr lang="en-US" dirty="0" smtClean="0">
                  <a:solidFill>
                    <a:schemeClr val="bg1"/>
                  </a:solidFill>
                </a:rPr>
                <a:t>GPS-RO Simulators 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75" name="Rectangle 74"/>
            <p:cNvSpPr/>
            <p:nvPr/>
          </p:nvSpPr>
          <p:spPr>
            <a:xfrm>
              <a:off x="5410200" y="1524000"/>
              <a:ext cx="1645920" cy="822960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 w="28575" cmpd="sng"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70000"/>
                </a:lnSpc>
              </a:pPr>
              <a:r>
                <a:rPr lang="en-US" dirty="0" smtClean="0">
                  <a:solidFill>
                    <a:schemeClr val="bg1"/>
                  </a:solidFill>
                </a:rPr>
                <a:t>Conv. Obs. Simulators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76" name="Rectangle 75"/>
            <p:cNvSpPr/>
            <p:nvPr/>
          </p:nvSpPr>
          <p:spPr>
            <a:xfrm>
              <a:off x="1935480" y="2971800"/>
              <a:ext cx="1645920" cy="822960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 w="28575" cmpd="sng"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70000"/>
                </a:lnSpc>
              </a:pPr>
              <a:r>
                <a:rPr lang="en-US" dirty="0" smtClean="0">
                  <a:solidFill>
                    <a:schemeClr val="bg1"/>
                  </a:solidFill>
                </a:rPr>
                <a:t>GFS Model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77" name="Rectangle 76"/>
            <p:cNvSpPr/>
            <p:nvPr/>
          </p:nvSpPr>
          <p:spPr>
            <a:xfrm>
              <a:off x="3657600" y="2971800"/>
              <a:ext cx="1645920" cy="822960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 w="28575" cmpd="sng"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70000"/>
                </a:lnSpc>
              </a:pPr>
              <a:r>
                <a:rPr lang="en-US" dirty="0" smtClean="0">
                  <a:solidFill>
                    <a:schemeClr val="bg1"/>
                  </a:solidFill>
                </a:rPr>
                <a:t>Operational GDAS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78" name="Rectangle 77"/>
            <p:cNvSpPr/>
            <p:nvPr/>
          </p:nvSpPr>
          <p:spPr>
            <a:xfrm>
              <a:off x="5410200" y="2971800"/>
              <a:ext cx="1645920" cy="822960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 w="28575" cmpd="sng"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70000"/>
                </a:lnSpc>
              </a:pPr>
              <a:r>
                <a:rPr lang="en-US" dirty="0" smtClean="0">
                  <a:solidFill>
                    <a:schemeClr val="bg1"/>
                  </a:solidFill>
                </a:rPr>
                <a:t>Scripts and Codes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79" name="Rectangle 78"/>
            <p:cNvSpPr/>
            <p:nvPr/>
          </p:nvSpPr>
          <p:spPr>
            <a:xfrm>
              <a:off x="1935480" y="4587240"/>
              <a:ext cx="1036320" cy="822960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 w="28575" cmpd="sng"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70000"/>
                </a:lnSpc>
              </a:pPr>
              <a:r>
                <a:rPr lang="en-US" dirty="0" smtClean="0">
                  <a:solidFill>
                    <a:schemeClr val="bg1"/>
                  </a:solidFill>
                </a:rPr>
                <a:t>Rad. </a:t>
              </a:r>
              <a:r>
                <a:rPr lang="en-US" dirty="0" err="1" smtClean="0">
                  <a:solidFill>
                    <a:schemeClr val="bg1"/>
                  </a:solidFill>
                </a:rPr>
                <a:t>Monintor</a:t>
              </a:r>
              <a:r>
                <a:rPr lang="en-US" dirty="0" smtClean="0">
                  <a:solidFill>
                    <a:schemeClr val="bg1"/>
                  </a:solidFill>
                </a:rPr>
                <a:t> (</a:t>
              </a:r>
              <a:r>
                <a:rPr lang="en-US" dirty="0" err="1" smtClean="0">
                  <a:solidFill>
                    <a:schemeClr val="bg1"/>
                  </a:solidFill>
                </a:rPr>
                <a:t>RadMon</a:t>
              </a:r>
              <a:r>
                <a:rPr lang="en-US" dirty="0" smtClean="0">
                  <a:solidFill>
                    <a:schemeClr val="bg1"/>
                  </a:solidFill>
                </a:rPr>
                <a:t>)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80" name="Rectangle 79"/>
            <p:cNvSpPr/>
            <p:nvPr/>
          </p:nvSpPr>
          <p:spPr>
            <a:xfrm>
              <a:off x="3048000" y="4587240"/>
              <a:ext cx="1005840" cy="822960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 w="28575" cmpd="sng"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70000"/>
                </a:lnSpc>
              </a:pPr>
              <a:r>
                <a:rPr lang="en-US" dirty="0" err="1" smtClean="0">
                  <a:solidFill>
                    <a:schemeClr val="bg1"/>
                  </a:solidFill>
                </a:rPr>
                <a:t>Verif</a:t>
              </a:r>
              <a:r>
                <a:rPr lang="en-US" dirty="0" smtClean="0">
                  <a:solidFill>
                    <a:schemeClr val="bg1"/>
                  </a:solidFill>
                </a:rPr>
                <a:t>. Data Base (VSDB)</a:t>
              </a:r>
            </a:p>
          </p:txBody>
        </p:sp>
        <p:sp>
          <p:nvSpPr>
            <p:cNvPr id="81" name="Rectangle 80"/>
            <p:cNvSpPr/>
            <p:nvPr/>
          </p:nvSpPr>
          <p:spPr>
            <a:xfrm>
              <a:off x="4114800" y="4587240"/>
              <a:ext cx="1005840" cy="822960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 w="28575" cmpd="sng"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70000"/>
                </a:lnSpc>
              </a:pPr>
              <a:r>
                <a:rPr lang="en-US" dirty="0" smtClean="0">
                  <a:solidFill>
                    <a:schemeClr val="bg1"/>
                  </a:solidFill>
                </a:rPr>
                <a:t>DAS </a:t>
              </a:r>
              <a:r>
                <a:rPr lang="en-US" dirty="0" err="1" smtClean="0">
                  <a:solidFill>
                    <a:schemeClr val="bg1"/>
                  </a:solidFill>
                </a:rPr>
                <a:t>Diag</a:t>
              </a:r>
              <a:r>
                <a:rPr lang="en-US" dirty="0" smtClean="0">
                  <a:solidFill>
                    <a:schemeClr val="bg1"/>
                  </a:solidFill>
                </a:rPr>
                <a:t> File Analysis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82" name="Rectangle 81"/>
            <p:cNvSpPr/>
            <p:nvPr/>
          </p:nvSpPr>
          <p:spPr>
            <a:xfrm>
              <a:off x="5181600" y="4571999"/>
              <a:ext cx="1070113" cy="847725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 w="28575" cmpd="sng"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70000"/>
                </a:lnSpc>
              </a:pPr>
              <a:r>
                <a:rPr lang="en-US" dirty="0" smtClean="0">
                  <a:solidFill>
                    <a:schemeClr val="bg1"/>
                  </a:solidFill>
                </a:rPr>
                <a:t>Hurricane Track/Intensity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83" name="Rectangle 82"/>
            <p:cNvSpPr/>
            <p:nvPr/>
          </p:nvSpPr>
          <p:spPr>
            <a:xfrm>
              <a:off x="6331226" y="4572000"/>
              <a:ext cx="902473" cy="822960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 w="28575" cmpd="sng"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70000"/>
                </a:lnSpc>
              </a:pPr>
              <a:r>
                <a:rPr lang="en-US" dirty="0" smtClean="0">
                  <a:solidFill>
                    <a:schemeClr val="bg1"/>
                  </a:solidFill>
                </a:rPr>
                <a:t>Overall Skill Score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4" name="Group 83"/>
          <p:cNvGrpSpPr/>
          <p:nvPr/>
        </p:nvGrpSpPr>
        <p:grpSpPr>
          <a:xfrm>
            <a:off x="13003648" y="9547034"/>
            <a:ext cx="8763000" cy="6096000"/>
            <a:chOff x="1600200" y="990600"/>
            <a:chExt cx="5943600" cy="4724400"/>
          </a:xfrm>
        </p:grpSpPr>
        <p:sp>
          <p:nvSpPr>
            <p:cNvPr id="85" name="Rectangle 84"/>
            <p:cNvSpPr/>
            <p:nvPr/>
          </p:nvSpPr>
          <p:spPr>
            <a:xfrm>
              <a:off x="1600200" y="990600"/>
              <a:ext cx="5943600" cy="4724400"/>
            </a:xfrm>
            <a:prstGeom prst="rect">
              <a:avLst/>
            </a:prstGeom>
            <a:solidFill>
              <a:schemeClr val="accent1"/>
            </a:solidFill>
            <a:ln w="38100" cmpd="sng"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Rectangle 85"/>
            <p:cNvSpPr/>
            <p:nvPr/>
          </p:nvSpPr>
          <p:spPr>
            <a:xfrm>
              <a:off x="1828800" y="1143000"/>
              <a:ext cx="5486400" cy="1295400"/>
            </a:xfrm>
            <a:prstGeom prst="rect">
              <a:avLst/>
            </a:prstGeom>
            <a:solidFill>
              <a:schemeClr val="accent6"/>
            </a:solidFill>
            <a:ln w="28575" cmpd="sng">
              <a:solidFill>
                <a:srgbClr val="1F497D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>
                <a:lnSpc>
                  <a:spcPct val="70000"/>
                </a:lnSpc>
              </a:pPr>
              <a:r>
                <a:rPr lang="en-US" b="1" dirty="0">
                  <a:solidFill>
                    <a:schemeClr val="tx1"/>
                  </a:solidFill>
                </a:rPr>
                <a:t>Forward Operators</a:t>
              </a:r>
            </a:p>
          </p:txBody>
        </p:sp>
        <p:sp>
          <p:nvSpPr>
            <p:cNvPr id="87" name="Rectangle 86"/>
            <p:cNvSpPr/>
            <p:nvPr/>
          </p:nvSpPr>
          <p:spPr>
            <a:xfrm>
              <a:off x="1828800" y="2667000"/>
              <a:ext cx="5486400" cy="1295400"/>
            </a:xfrm>
            <a:prstGeom prst="rect">
              <a:avLst/>
            </a:prstGeom>
            <a:solidFill>
              <a:schemeClr val="accent4"/>
            </a:solidFill>
            <a:ln w="28575" cmpd="sng">
              <a:solidFill>
                <a:srgbClr val="1F497D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>
                <a:lnSpc>
                  <a:spcPct val="70000"/>
                </a:lnSpc>
              </a:pPr>
              <a:r>
                <a:rPr lang="en-US" b="1" dirty="0" smtClean="0">
                  <a:solidFill>
                    <a:schemeClr val="tx1"/>
                  </a:solidFill>
                </a:rPr>
                <a:t>Global Data Assimilation System and Scripts 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88" name="Rectangle 87"/>
            <p:cNvSpPr/>
            <p:nvPr/>
          </p:nvSpPr>
          <p:spPr>
            <a:xfrm>
              <a:off x="1828800" y="4267200"/>
              <a:ext cx="5486400" cy="1295400"/>
            </a:xfrm>
            <a:prstGeom prst="rect">
              <a:avLst/>
            </a:prstGeom>
            <a:solidFill>
              <a:schemeClr val="accent3"/>
            </a:solidFill>
            <a:ln w="28575" cmpd="sng">
              <a:solidFill>
                <a:srgbClr val="1F497D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>
                <a:lnSpc>
                  <a:spcPct val="70000"/>
                </a:lnSpc>
              </a:pPr>
              <a:r>
                <a:rPr lang="en-US" b="1" dirty="0" smtClean="0">
                  <a:solidFill>
                    <a:schemeClr val="tx1"/>
                  </a:solidFill>
                </a:rPr>
                <a:t>Post-Processing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89" name="Rectangle 88"/>
            <p:cNvSpPr/>
            <p:nvPr/>
          </p:nvSpPr>
          <p:spPr>
            <a:xfrm>
              <a:off x="1935480" y="1524000"/>
              <a:ext cx="1645920" cy="822960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 w="28575" cmpd="sng"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70000"/>
                </a:lnSpc>
              </a:pPr>
              <a:r>
                <a:rPr lang="en-US" dirty="0" smtClean="0">
                  <a:solidFill>
                    <a:schemeClr val="bg1"/>
                  </a:solidFill>
                </a:rPr>
                <a:t>Satellite Rad. Simulators (CRTM)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90" name="Rectangle 89"/>
            <p:cNvSpPr/>
            <p:nvPr/>
          </p:nvSpPr>
          <p:spPr>
            <a:xfrm>
              <a:off x="3657600" y="1524000"/>
              <a:ext cx="1645920" cy="822960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 w="28575" cmpd="sng"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70000"/>
                </a:lnSpc>
              </a:pPr>
              <a:r>
                <a:rPr lang="en-US" dirty="0" smtClean="0">
                  <a:solidFill>
                    <a:schemeClr val="bg1"/>
                  </a:solidFill>
                </a:rPr>
                <a:t>GPS-RO Simulators 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91" name="Rectangle 90"/>
            <p:cNvSpPr/>
            <p:nvPr/>
          </p:nvSpPr>
          <p:spPr>
            <a:xfrm>
              <a:off x="5410200" y="1524000"/>
              <a:ext cx="1645920" cy="822960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 w="28575" cmpd="sng"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70000"/>
                </a:lnSpc>
              </a:pPr>
              <a:r>
                <a:rPr lang="en-US" dirty="0" smtClean="0">
                  <a:solidFill>
                    <a:schemeClr val="bg1"/>
                  </a:solidFill>
                </a:rPr>
                <a:t>Conv. Obs. Simulators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92" name="Rectangle 91"/>
            <p:cNvSpPr/>
            <p:nvPr/>
          </p:nvSpPr>
          <p:spPr>
            <a:xfrm>
              <a:off x="1935480" y="2971800"/>
              <a:ext cx="1645920" cy="822960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 w="28575" cmpd="sng"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70000"/>
                </a:lnSpc>
              </a:pPr>
              <a:r>
                <a:rPr lang="en-US" dirty="0" smtClean="0">
                  <a:solidFill>
                    <a:schemeClr val="bg1"/>
                  </a:solidFill>
                </a:rPr>
                <a:t>GFS Model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93" name="Rectangle 92"/>
            <p:cNvSpPr/>
            <p:nvPr/>
          </p:nvSpPr>
          <p:spPr>
            <a:xfrm>
              <a:off x="3657600" y="2971800"/>
              <a:ext cx="1645920" cy="822960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 w="28575" cmpd="sng"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70000"/>
                </a:lnSpc>
              </a:pPr>
              <a:r>
                <a:rPr lang="en-US" dirty="0" smtClean="0">
                  <a:solidFill>
                    <a:schemeClr val="bg1"/>
                  </a:solidFill>
                </a:rPr>
                <a:t>Operational GDAS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94" name="Rectangle 93"/>
            <p:cNvSpPr/>
            <p:nvPr/>
          </p:nvSpPr>
          <p:spPr>
            <a:xfrm>
              <a:off x="5410200" y="2971800"/>
              <a:ext cx="1645920" cy="822960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 w="28575" cmpd="sng"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70000"/>
                </a:lnSpc>
              </a:pPr>
              <a:r>
                <a:rPr lang="en-US" dirty="0" smtClean="0">
                  <a:solidFill>
                    <a:schemeClr val="bg1"/>
                  </a:solidFill>
                </a:rPr>
                <a:t>Scripts and Codes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95" name="Rectangle 94"/>
            <p:cNvSpPr/>
            <p:nvPr/>
          </p:nvSpPr>
          <p:spPr>
            <a:xfrm>
              <a:off x="1935480" y="4587240"/>
              <a:ext cx="1036320" cy="822960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 w="28575" cmpd="sng"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70000"/>
                </a:lnSpc>
              </a:pPr>
              <a:r>
                <a:rPr lang="en-US" dirty="0" smtClean="0">
                  <a:solidFill>
                    <a:schemeClr val="bg1"/>
                  </a:solidFill>
                </a:rPr>
                <a:t>Rad. </a:t>
              </a:r>
              <a:r>
                <a:rPr lang="en-US" dirty="0" err="1" smtClean="0">
                  <a:solidFill>
                    <a:schemeClr val="bg1"/>
                  </a:solidFill>
                </a:rPr>
                <a:t>Monintor</a:t>
              </a:r>
              <a:r>
                <a:rPr lang="en-US" dirty="0" smtClean="0">
                  <a:solidFill>
                    <a:schemeClr val="bg1"/>
                  </a:solidFill>
                </a:rPr>
                <a:t> (</a:t>
              </a:r>
              <a:r>
                <a:rPr lang="en-US" dirty="0" err="1" smtClean="0">
                  <a:solidFill>
                    <a:schemeClr val="bg1"/>
                  </a:solidFill>
                </a:rPr>
                <a:t>RadMon</a:t>
              </a:r>
              <a:r>
                <a:rPr lang="en-US" dirty="0" smtClean="0">
                  <a:solidFill>
                    <a:schemeClr val="bg1"/>
                  </a:solidFill>
                </a:rPr>
                <a:t>)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96" name="Rectangle 95"/>
            <p:cNvSpPr/>
            <p:nvPr/>
          </p:nvSpPr>
          <p:spPr>
            <a:xfrm>
              <a:off x="3048000" y="4587240"/>
              <a:ext cx="1005840" cy="822960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 w="28575" cmpd="sng"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70000"/>
                </a:lnSpc>
              </a:pPr>
              <a:r>
                <a:rPr lang="en-US" dirty="0" err="1" smtClean="0">
                  <a:solidFill>
                    <a:schemeClr val="bg1"/>
                  </a:solidFill>
                </a:rPr>
                <a:t>Verif</a:t>
              </a:r>
              <a:r>
                <a:rPr lang="en-US" dirty="0" smtClean="0">
                  <a:solidFill>
                    <a:schemeClr val="bg1"/>
                  </a:solidFill>
                </a:rPr>
                <a:t>. Data Base (VSDB)</a:t>
              </a:r>
            </a:p>
          </p:txBody>
        </p:sp>
        <p:sp>
          <p:nvSpPr>
            <p:cNvPr id="97" name="Rectangle 96"/>
            <p:cNvSpPr/>
            <p:nvPr/>
          </p:nvSpPr>
          <p:spPr>
            <a:xfrm>
              <a:off x="4114800" y="4587240"/>
              <a:ext cx="1005840" cy="822960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 w="28575" cmpd="sng"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70000"/>
                </a:lnSpc>
              </a:pPr>
              <a:r>
                <a:rPr lang="en-US" dirty="0" smtClean="0">
                  <a:solidFill>
                    <a:schemeClr val="bg1"/>
                  </a:solidFill>
                </a:rPr>
                <a:t>DAS </a:t>
              </a:r>
              <a:r>
                <a:rPr lang="en-US" dirty="0" err="1" smtClean="0">
                  <a:solidFill>
                    <a:schemeClr val="bg1"/>
                  </a:solidFill>
                </a:rPr>
                <a:t>Diag</a:t>
              </a:r>
              <a:r>
                <a:rPr lang="en-US" dirty="0" smtClean="0">
                  <a:solidFill>
                    <a:schemeClr val="bg1"/>
                  </a:solidFill>
                </a:rPr>
                <a:t> File Analysis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98" name="Rectangle 97"/>
            <p:cNvSpPr/>
            <p:nvPr/>
          </p:nvSpPr>
          <p:spPr>
            <a:xfrm>
              <a:off x="5181600" y="4571999"/>
              <a:ext cx="1070113" cy="847725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 w="28575" cmpd="sng"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70000"/>
                </a:lnSpc>
              </a:pPr>
              <a:r>
                <a:rPr lang="en-US" dirty="0" smtClean="0">
                  <a:solidFill>
                    <a:schemeClr val="bg1"/>
                  </a:solidFill>
                </a:rPr>
                <a:t>Hurricane Track/Intensity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99" name="Rectangle 98"/>
            <p:cNvSpPr/>
            <p:nvPr/>
          </p:nvSpPr>
          <p:spPr>
            <a:xfrm>
              <a:off x="6331226" y="4572000"/>
              <a:ext cx="902473" cy="822960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 w="28575" cmpd="sng"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70000"/>
                </a:lnSpc>
              </a:pPr>
              <a:r>
                <a:rPr lang="en-US" dirty="0" smtClean="0">
                  <a:solidFill>
                    <a:schemeClr val="bg1"/>
                  </a:solidFill>
                </a:rPr>
                <a:t>Overall Skill Score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00" name="Group 99"/>
          <p:cNvGrpSpPr/>
          <p:nvPr/>
        </p:nvGrpSpPr>
        <p:grpSpPr>
          <a:xfrm>
            <a:off x="13156048" y="9699434"/>
            <a:ext cx="8763000" cy="6096000"/>
            <a:chOff x="1600200" y="990600"/>
            <a:chExt cx="5943600" cy="4724400"/>
          </a:xfrm>
        </p:grpSpPr>
        <p:sp>
          <p:nvSpPr>
            <p:cNvPr id="101" name="Rectangle 100"/>
            <p:cNvSpPr/>
            <p:nvPr/>
          </p:nvSpPr>
          <p:spPr>
            <a:xfrm>
              <a:off x="1600200" y="990600"/>
              <a:ext cx="5943600" cy="4724400"/>
            </a:xfrm>
            <a:prstGeom prst="rect">
              <a:avLst/>
            </a:prstGeom>
            <a:solidFill>
              <a:schemeClr val="accent1"/>
            </a:solidFill>
            <a:ln w="38100" cmpd="sng"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1828800" y="1143000"/>
              <a:ext cx="5486400" cy="1295400"/>
            </a:xfrm>
            <a:prstGeom prst="rect">
              <a:avLst/>
            </a:prstGeom>
            <a:solidFill>
              <a:schemeClr val="accent6"/>
            </a:solidFill>
            <a:ln w="28575" cmpd="sng">
              <a:solidFill>
                <a:srgbClr val="1F497D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>
                <a:lnSpc>
                  <a:spcPct val="70000"/>
                </a:lnSpc>
              </a:pPr>
              <a:r>
                <a:rPr lang="en-US" b="1" dirty="0">
                  <a:solidFill>
                    <a:schemeClr val="tx1"/>
                  </a:solidFill>
                </a:rPr>
                <a:t>Forward Operators</a:t>
              </a:r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1828800" y="2667000"/>
              <a:ext cx="5486400" cy="1295400"/>
            </a:xfrm>
            <a:prstGeom prst="rect">
              <a:avLst/>
            </a:prstGeom>
            <a:solidFill>
              <a:schemeClr val="accent4"/>
            </a:solidFill>
            <a:ln w="28575" cmpd="sng">
              <a:solidFill>
                <a:srgbClr val="1F497D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>
                <a:lnSpc>
                  <a:spcPct val="70000"/>
                </a:lnSpc>
              </a:pPr>
              <a:r>
                <a:rPr lang="en-US" b="1" dirty="0" smtClean="0">
                  <a:solidFill>
                    <a:schemeClr val="tx1"/>
                  </a:solidFill>
                </a:rPr>
                <a:t>Global Data Assimilation System and Scripts 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1828800" y="4267200"/>
              <a:ext cx="5486400" cy="1295400"/>
            </a:xfrm>
            <a:prstGeom prst="rect">
              <a:avLst/>
            </a:prstGeom>
            <a:solidFill>
              <a:schemeClr val="accent3"/>
            </a:solidFill>
            <a:ln w="28575" cmpd="sng">
              <a:solidFill>
                <a:srgbClr val="1F497D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>
                <a:lnSpc>
                  <a:spcPct val="70000"/>
                </a:lnSpc>
              </a:pPr>
              <a:r>
                <a:rPr lang="en-US" b="1" dirty="0" smtClean="0">
                  <a:solidFill>
                    <a:schemeClr val="tx1"/>
                  </a:solidFill>
                </a:rPr>
                <a:t>Post-Processing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1935480" y="1524000"/>
              <a:ext cx="1645920" cy="822960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 w="28575" cmpd="sng"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70000"/>
                </a:lnSpc>
              </a:pPr>
              <a:r>
                <a:rPr lang="en-US" dirty="0" smtClean="0">
                  <a:solidFill>
                    <a:schemeClr val="bg1"/>
                  </a:solidFill>
                </a:rPr>
                <a:t>Satellite Rad. Simulators (CRTM)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3657600" y="1524000"/>
              <a:ext cx="1645920" cy="822960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 w="28575" cmpd="sng"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70000"/>
                </a:lnSpc>
              </a:pPr>
              <a:r>
                <a:rPr lang="en-US" dirty="0" smtClean="0">
                  <a:solidFill>
                    <a:schemeClr val="bg1"/>
                  </a:solidFill>
                </a:rPr>
                <a:t>GPS-RO Simulators 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5410200" y="1524000"/>
              <a:ext cx="1645920" cy="822960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 w="28575" cmpd="sng"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70000"/>
                </a:lnSpc>
              </a:pPr>
              <a:r>
                <a:rPr lang="en-US" dirty="0" smtClean="0">
                  <a:solidFill>
                    <a:schemeClr val="bg1"/>
                  </a:solidFill>
                </a:rPr>
                <a:t>Conv. Obs. Simulators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1935480" y="2971800"/>
              <a:ext cx="1645920" cy="822960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 w="28575" cmpd="sng"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70000"/>
                </a:lnSpc>
              </a:pPr>
              <a:r>
                <a:rPr lang="en-US" dirty="0" smtClean="0">
                  <a:solidFill>
                    <a:schemeClr val="bg1"/>
                  </a:solidFill>
                </a:rPr>
                <a:t>GFS Model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3657600" y="2971800"/>
              <a:ext cx="1645920" cy="822960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 w="28575" cmpd="sng"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70000"/>
                </a:lnSpc>
              </a:pPr>
              <a:r>
                <a:rPr lang="en-US" dirty="0" smtClean="0">
                  <a:solidFill>
                    <a:schemeClr val="bg1"/>
                  </a:solidFill>
                </a:rPr>
                <a:t>Operational GDAS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5410200" y="2971800"/>
              <a:ext cx="1645920" cy="822960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 w="28575" cmpd="sng"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70000"/>
                </a:lnSpc>
              </a:pPr>
              <a:r>
                <a:rPr lang="en-US" dirty="0" smtClean="0">
                  <a:solidFill>
                    <a:schemeClr val="bg1"/>
                  </a:solidFill>
                </a:rPr>
                <a:t>Scripts and Codes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11" name="Rectangle 110"/>
            <p:cNvSpPr/>
            <p:nvPr/>
          </p:nvSpPr>
          <p:spPr>
            <a:xfrm>
              <a:off x="1935480" y="4587240"/>
              <a:ext cx="1036320" cy="822960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 w="28575" cmpd="sng"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70000"/>
                </a:lnSpc>
              </a:pPr>
              <a:r>
                <a:rPr lang="en-US" dirty="0" smtClean="0">
                  <a:solidFill>
                    <a:schemeClr val="bg1"/>
                  </a:solidFill>
                </a:rPr>
                <a:t>Rad. </a:t>
              </a:r>
              <a:r>
                <a:rPr lang="en-US" dirty="0" err="1" smtClean="0">
                  <a:solidFill>
                    <a:schemeClr val="bg1"/>
                  </a:solidFill>
                </a:rPr>
                <a:t>Monintor</a:t>
              </a:r>
              <a:r>
                <a:rPr lang="en-US" dirty="0" smtClean="0">
                  <a:solidFill>
                    <a:schemeClr val="bg1"/>
                  </a:solidFill>
                </a:rPr>
                <a:t> (</a:t>
              </a:r>
              <a:r>
                <a:rPr lang="en-US" dirty="0" err="1" smtClean="0">
                  <a:solidFill>
                    <a:schemeClr val="bg1"/>
                  </a:solidFill>
                </a:rPr>
                <a:t>RadMon</a:t>
              </a:r>
              <a:r>
                <a:rPr lang="en-US" dirty="0" smtClean="0">
                  <a:solidFill>
                    <a:schemeClr val="bg1"/>
                  </a:solidFill>
                </a:rPr>
                <a:t>)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3048000" y="4587240"/>
              <a:ext cx="1005840" cy="822960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 w="28575" cmpd="sng"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70000"/>
                </a:lnSpc>
              </a:pPr>
              <a:r>
                <a:rPr lang="en-US" dirty="0" err="1" smtClean="0">
                  <a:solidFill>
                    <a:schemeClr val="bg1"/>
                  </a:solidFill>
                </a:rPr>
                <a:t>Verif</a:t>
              </a:r>
              <a:r>
                <a:rPr lang="en-US" dirty="0" smtClean="0">
                  <a:solidFill>
                    <a:schemeClr val="bg1"/>
                  </a:solidFill>
                </a:rPr>
                <a:t>. Data Base (VSDB)</a:t>
              </a:r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4114800" y="4587240"/>
              <a:ext cx="1005840" cy="822960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 w="28575" cmpd="sng"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70000"/>
                </a:lnSpc>
              </a:pPr>
              <a:r>
                <a:rPr lang="en-US" dirty="0" smtClean="0">
                  <a:solidFill>
                    <a:schemeClr val="bg1"/>
                  </a:solidFill>
                </a:rPr>
                <a:t>DAS </a:t>
              </a:r>
              <a:r>
                <a:rPr lang="en-US" dirty="0" err="1" smtClean="0">
                  <a:solidFill>
                    <a:schemeClr val="bg1"/>
                  </a:solidFill>
                </a:rPr>
                <a:t>Diag</a:t>
              </a:r>
              <a:r>
                <a:rPr lang="en-US" dirty="0" smtClean="0">
                  <a:solidFill>
                    <a:schemeClr val="bg1"/>
                  </a:solidFill>
                </a:rPr>
                <a:t> File Analysis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5181600" y="4571999"/>
              <a:ext cx="1070113" cy="847725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 w="28575" cmpd="sng"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70000"/>
                </a:lnSpc>
              </a:pPr>
              <a:r>
                <a:rPr lang="en-US" dirty="0" smtClean="0">
                  <a:solidFill>
                    <a:schemeClr val="bg1"/>
                  </a:solidFill>
                </a:rPr>
                <a:t>Hurricane Track/Intensity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15" name="Rectangle 114"/>
            <p:cNvSpPr/>
            <p:nvPr/>
          </p:nvSpPr>
          <p:spPr>
            <a:xfrm>
              <a:off x="6331226" y="4572000"/>
              <a:ext cx="902473" cy="822960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 w="28575" cmpd="sng"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70000"/>
                </a:lnSpc>
              </a:pPr>
              <a:r>
                <a:rPr lang="en-US" dirty="0" smtClean="0">
                  <a:solidFill>
                    <a:schemeClr val="bg1"/>
                  </a:solidFill>
                </a:rPr>
                <a:t>Overall Skill Score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pic>
        <p:nvPicPr>
          <p:cNvPr id="116" name="Picture 1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355600"/>
            <a:ext cx="8814816" cy="6144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04897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76200"/>
            <a:ext cx="8686800" cy="1066800"/>
          </a:xfrm>
        </p:spPr>
        <p:txBody>
          <a:bodyPr>
            <a:noAutofit/>
          </a:bodyPr>
          <a:lstStyle/>
          <a:p>
            <a:r>
              <a:rPr lang="en-US" altLang="zh-CN" sz="4000" dirty="0">
                <a:solidFill>
                  <a:srgbClr val="00823B"/>
                </a:solidFill>
              </a:rPr>
              <a:t>OSSE CGOP Framework</a:t>
            </a:r>
            <a:endParaRPr lang="en-US" sz="4000" dirty="0">
              <a:solidFill>
                <a:srgbClr val="00823B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A08B0-124F-4378-80B3-D377C769D079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934200" y="1143001"/>
            <a:ext cx="3581400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ea typeface="ＭＳ Ｐゴシック" charset="0"/>
                <a:cs typeface="ＭＳ Ｐゴシック" charset="0"/>
              </a:rPr>
              <a:t>Community Global OSSE Package(CGOP):</a:t>
            </a:r>
          </a:p>
          <a:p>
            <a:r>
              <a:rPr lang="en-US" sz="1600" dirty="0">
                <a:ea typeface="ＭＳ Ｐゴシック" charset="0"/>
                <a:cs typeface="ＭＳ Ｐゴシック" charset="0"/>
              </a:rPr>
              <a:t>(</a:t>
            </a:r>
            <a:r>
              <a:rPr lang="en-US" sz="1600" dirty="0"/>
              <a:t>Boukabara et. al, 2016)</a:t>
            </a:r>
            <a:endParaRPr lang="en-US" sz="1600" dirty="0">
              <a:ea typeface="ＭＳ Ｐゴシック" charset="0"/>
              <a:cs typeface="ＭＳ Ｐゴシック" charset="0"/>
            </a:endParaRPr>
          </a:p>
          <a:p>
            <a:endParaRPr lang="en-US" sz="2000" dirty="0"/>
          </a:p>
          <a:p>
            <a:pPr>
              <a:buFont typeface="Wingdings" pitchFamily="2" charset="2"/>
              <a:buChar char="q"/>
            </a:pPr>
            <a:r>
              <a:rPr lang="en-US" sz="2000" dirty="0">
                <a:cs typeface="Arial (Body)"/>
              </a:rPr>
              <a:t>NASA 7km GEOS-5 as the nature run </a:t>
            </a:r>
          </a:p>
          <a:p>
            <a:r>
              <a:rPr lang="en-US" sz="1600" dirty="0">
                <a:cs typeface="Arial (Body)"/>
              </a:rPr>
              <a:t>(</a:t>
            </a:r>
            <a:r>
              <a:rPr lang="en-US" sz="1600" dirty="0" err="1">
                <a:cs typeface="Arial (Body)"/>
              </a:rPr>
              <a:t>Gelaro</a:t>
            </a:r>
            <a:r>
              <a:rPr lang="en-US" sz="1600" dirty="0">
                <a:cs typeface="Arial (Body)"/>
              </a:rPr>
              <a:t> et al, 2015)</a:t>
            </a:r>
          </a:p>
          <a:p>
            <a:pPr>
              <a:buFont typeface="Wingdings" pitchFamily="2" charset="2"/>
              <a:buChar char="q"/>
            </a:pPr>
            <a:endParaRPr lang="en-US" sz="2000" dirty="0">
              <a:cs typeface="Arial (Body)"/>
            </a:endParaRPr>
          </a:p>
          <a:p>
            <a:pPr>
              <a:buFont typeface="Wingdings" pitchFamily="2" charset="2"/>
              <a:buChar char="q"/>
            </a:pPr>
            <a:r>
              <a:rPr lang="en-US" sz="2000" dirty="0">
                <a:cs typeface="Arial (Body)"/>
              </a:rPr>
              <a:t>CRTM/GPSRO model to simulate satellite radiance and GPSRO observations </a:t>
            </a:r>
          </a:p>
          <a:p>
            <a:r>
              <a:rPr lang="en-US" sz="1600" dirty="0">
                <a:cs typeface="Arial (Body)"/>
              </a:rPr>
              <a:t>(Han et. Al 2006, </a:t>
            </a:r>
            <a:r>
              <a:rPr lang="en-US" sz="1600" dirty="0"/>
              <a:t>Cucurull,2013</a:t>
            </a:r>
            <a:r>
              <a:rPr lang="en-US" sz="1600" dirty="0">
                <a:cs typeface="Arial (Body)"/>
              </a:rPr>
              <a:t>)</a:t>
            </a:r>
          </a:p>
          <a:p>
            <a:pPr>
              <a:buFont typeface="Wingdings" pitchFamily="2" charset="2"/>
              <a:buChar char="q"/>
            </a:pPr>
            <a:endParaRPr lang="en-US" sz="2000" dirty="0">
              <a:cs typeface="Arial (Body)"/>
            </a:endParaRPr>
          </a:p>
          <a:p>
            <a:pPr>
              <a:buFont typeface="Wingdings" pitchFamily="2" charset="2"/>
              <a:buChar char="q"/>
            </a:pPr>
            <a:endParaRPr lang="en-US" sz="2000" dirty="0">
              <a:cs typeface="Arial (Body)"/>
            </a:endParaRPr>
          </a:p>
          <a:p>
            <a:pPr>
              <a:buFont typeface="Wingdings" pitchFamily="2" charset="2"/>
              <a:buChar char="q"/>
            </a:pPr>
            <a:r>
              <a:rPr lang="en-US" sz="2000" dirty="0"/>
              <a:t>NCEP GDAS/GFS as the data assimilation system and forecast model</a:t>
            </a:r>
          </a:p>
        </p:txBody>
      </p:sp>
      <p:grpSp>
        <p:nvGrpSpPr>
          <p:cNvPr id="3" name="Group 44"/>
          <p:cNvGrpSpPr/>
          <p:nvPr/>
        </p:nvGrpSpPr>
        <p:grpSpPr>
          <a:xfrm>
            <a:off x="1676400" y="1371600"/>
            <a:ext cx="4800600" cy="4876800"/>
            <a:chOff x="179832" y="228600"/>
            <a:chExt cx="5642963" cy="6528620"/>
          </a:xfrm>
        </p:grpSpPr>
        <p:sp>
          <p:nvSpPr>
            <p:cNvPr id="46" name="Rectangle 45"/>
            <p:cNvSpPr/>
            <p:nvPr/>
          </p:nvSpPr>
          <p:spPr>
            <a:xfrm>
              <a:off x="179832" y="4739641"/>
              <a:ext cx="1433133" cy="380999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solidFill>
                    <a:schemeClr val="tx1"/>
                  </a:solidFill>
                </a:rPr>
                <a:t>First Guess</a:t>
              </a:r>
            </a:p>
          </p:txBody>
        </p:sp>
        <p:sp>
          <p:nvSpPr>
            <p:cNvPr id="47" name="Oval 46"/>
            <p:cNvSpPr/>
            <p:nvPr/>
          </p:nvSpPr>
          <p:spPr>
            <a:xfrm>
              <a:off x="1981200" y="4572000"/>
              <a:ext cx="1955800" cy="702709"/>
            </a:xfrm>
            <a:prstGeom prst="ellipse">
              <a:avLst/>
            </a:prstGeom>
            <a:solidFill>
              <a:srgbClr val="FFC000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solidFill>
                    <a:schemeClr val="tx1"/>
                  </a:solidFill>
                </a:rPr>
                <a:t>GDAS/GFS</a:t>
              </a:r>
            </a:p>
          </p:txBody>
        </p:sp>
        <p:cxnSp>
          <p:nvCxnSpPr>
            <p:cNvPr id="48" name="Straight Arrow Connector 47"/>
            <p:cNvCxnSpPr>
              <a:stCxn id="46" idx="3"/>
              <a:endCxn id="47" idx="2"/>
            </p:cNvCxnSpPr>
            <p:nvPr/>
          </p:nvCxnSpPr>
          <p:spPr>
            <a:xfrm flipV="1">
              <a:off x="1612965" y="4923354"/>
              <a:ext cx="368235" cy="6786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/>
            <p:nvPr/>
          </p:nvCxnSpPr>
          <p:spPr>
            <a:xfrm>
              <a:off x="2998064" y="4038600"/>
              <a:ext cx="10312" cy="524256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/>
            <p:nvPr/>
          </p:nvCxnSpPr>
          <p:spPr>
            <a:xfrm>
              <a:off x="2956528" y="5274709"/>
              <a:ext cx="0" cy="666434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" name="Group 68"/>
            <p:cNvGrpSpPr/>
            <p:nvPr/>
          </p:nvGrpSpPr>
          <p:grpSpPr>
            <a:xfrm>
              <a:off x="381000" y="228600"/>
              <a:ext cx="5196449" cy="3799491"/>
              <a:chOff x="2667000" y="2213264"/>
              <a:chExt cx="5196449" cy="4257108"/>
            </a:xfrm>
          </p:grpSpPr>
          <p:sp>
            <p:nvSpPr>
              <p:cNvPr id="60" name="Rectangle 59"/>
              <p:cNvSpPr/>
              <p:nvPr/>
            </p:nvSpPr>
            <p:spPr>
              <a:xfrm>
                <a:off x="6331527" y="2289464"/>
                <a:ext cx="1447800" cy="609600"/>
              </a:xfrm>
              <a:prstGeom prst="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b="1" dirty="0">
                    <a:solidFill>
                      <a:schemeClr val="tx1"/>
                    </a:solidFill>
                  </a:rPr>
                  <a:t>Nature Run</a:t>
                </a:r>
              </a:p>
            </p:txBody>
          </p:sp>
          <p:sp>
            <p:nvSpPr>
              <p:cNvPr id="61" name="Rounded Rectangle 60"/>
              <p:cNvSpPr/>
              <p:nvPr/>
            </p:nvSpPr>
            <p:spPr>
              <a:xfrm>
                <a:off x="4502727" y="2213264"/>
                <a:ext cx="1545939" cy="762000"/>
              </a:xfrm>
              <a:prstGeom prst="roundRect">
                <a:avLst/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b="1" dirty="0">
                    <a:solidFill>
                      <a:schemeClr val="tx1"/>
                    </a:solidFill>
                  </a:rPr>
                  <a:t>Interpolation </a:t>
                </a:r>
              </a:p>
            </p:txBody>
          </p:sp>
          <p:sp>
            <p:nvSpPr>
              <p:cNvPr id="62" name="Rectangle 61"/>
              <p:cNvSpPr/>
              <p:nvPr/>
            </p:nvSpPr>
            <p:spPr>
              <a:xfrm>
                <a:off x="2673927" y="2289464"/>
                <a:ext cx="1447800" cy="609600"/>
              </a:xfrm>
              <a:prstGeom prst="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b="1" dirty="0">
                    <a:solidFill>
                      <a:schemeClr val="tx1"/>
                    </a:solidFill>
                  </a:rPr>
                  <a:t>Location </a:t>
                </a:r>
              </a:p>
            </p:txBody>
          </p:sp>
          <p:cxnSp>
            <p:nvCxnSpPr>
              <p:cNvPr id="63" name="Straight Arrow Connector 62"/>
              <p:cNvCxnSpPr>
                <a:stCxn id="60" idx="1"/>
              </p:cNvCxnSpPr>
              <p:nvPr/>
            </p:nvCxnSpPr>
            <p:spPr>
              <a:xfrm flipH="1">
                <a:off x="6026727" y="2594264"/>
                <a:ext cx="304800" cy="0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Arrow Connector 63"/>
              <p:cNvCxnSpPr>
                <a:stCxn id="62" idx="3"/>
              </p:cNvCxnSpPr>
              <p:nvPr/>
            </p:nvCxnSpPr>
            <p:spPr>
              <a:xfrm>
                <a:off x="4121727" y="2594264"/>
                <a:ext cx="381000" cy="0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5" name="Rectangle 64"/>
              <p:cNvSpPr/>
              <p:nvPr/>
            </p:nvSpPr>
            <p:spPr>
              <a:xfrm>
                <a:off x="6331527" y="3432465"/>
                <a:ext cx="1531922" cy="609600"/>
              </a:xfrm>
              <a:prstGeom prst="rect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b="1" dirty="0">
                    <a:solidFill>
                      <a:schemeClr val="tx1"/>
                    </a:solidFill>
                  </a:rPr>
                  <a:t>GPSRO Model</a:t>
                </a:r>
              </a:p>
            </p:txBody>
          </p:sp>
          <p:sp>
            <p:nvSpPr>
              <p:cNvPr id="66" name="Rectangle 65"/>
              <p:cNvSpPr/>
              <p:nvPr/>
            </p:nvSpPr>
            <p:spPr>
              <a:xfrm>
                <a:off x="2673927" y="3432464"/>
                <a:ext cx="1447800" cy="609600"/>
              </a:xfrm>
              <a:prstGeom prst="rect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b="1" dirty="0">
                    <a:solidFill>
                      <a:schemeClr val="tx1"/>
                    </a:solidFill>
                  </a:rPr>
                  <a:t>CRTM </a:t>
                </a:r>
              </a:p>
            </p:txBody>
          </p:sp>
          <p:sp>
            <p:nvSpPr>
              <p:cNvPr id="67" name="Rectangle 66"/>
              <p:cNvSpPr/>
              <p:nvPr/>
            </p:nvSpPr>
            <p:spPr>
              <a:xfrm>
                <a:off x="6324600" y="4492336"/>
                <a:ext cx="1447800" cy="609600"/>
              </a:xfrm>
              <a:prstGeom prst="rec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b="1" dirty="0">
                    <a:solidFill>
                      <a:schemeClr val="tx1"/>
                    </a:solidFill>
                  </a:rPr>
                  <a:t>GPSRO profiles</a:t>
                </a:r>
              </a:p>
            </p:txBody>
          </p:sp>
          <p:sp>
            <p:nvSpPr>
              <p:cNvPr id="68" name="Rectangle 67"/>
              <p:cNvSpPr/>
              <p:nvPr/>
            </p:nvSpPr>
            <p:spPr>
              <a:xfrm>
                <a:off x="2667000" y="4492336"/>
                <a:ext cx="1447800" cy="609600"/>
              </a:xfrm>
              <a:prstGeom prst="rec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b="1" dirty="0">
                    <a:solidFill>
                      <a:schemeClr val="tx1"/>
                    </a:solidFill>
                  </a:rPr>
                  <a:t>Simulated Radiances</a:t>
                </a:r>
              </a:p>
            </p:txBody>
          </p:sp>
          <p:sp>
            <p:nvSpPr>
              <p:cNvPr id="69" name="Rectangle 68"/>
              <p:cNvSpPr/>
              <p:nvPr/>
            </p:nvSpPr>
            <p:spPr>
              <a:xfrm>
                <a:off x="4436391" y="4495799"/>
                <a:ext cx="1701846" cy="609601"/>
              </a:xfrm>
              <a:prstGeom prst="rec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b="1" dirty="0">
                    <a:solidFill>
                      <a:schemeClr val="tx1"/>
                    </a:solidFill>
                  </a:rPr>
                  <a:t>Conventional</a:t>
                </a:r>
              </a:p>
              <a:p>
                <a:pPr algn="ctr"/>
                <a:r>
                  <a:rPr lang="en-US" sz="1400" b="1" dirty="0">
                    <a:solidFill>
                      <a:schemeClr val="tx1"/>
                    </a:solidFill>
                  </a:rPr>
                  <a:t>Data</a:t>
                </a:r>
              </a:p>
            </p:txBody>
          </p:sp>
          <p:sp>
            <p:nvSpPr>
              <p:cNvPr id="70" name="Rectangle 69"/>
              <p:cNvSpPr/>
              <p:nvPr/>
            </p:nvSpPr>
            <p:spPr>
              <a:xfrm>
                <a:off x="2703786" y="5486400"/>
                <a:ext cx="5121001" cy="371607"/>
              </a:xfrm>
              <a:prstGeom prst="rect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b="1" dirty="0">
                    <a:solidFill>
                      <a:schemeClr val="tx1"/>
                    </a:solidFill>
                  </a:rPr>
                  <a:t>Calibration</a:t>
                </a:r>
              </a:p>
            </p:txBody>
          </p:sp>
          <p:sp>
            <p:nvSpPr>
              <p:cNvPr id="71" name="Rectangle 70"/>
              <p:cNvSpPr/>
              <p:nvPr/>
            </p:nvSpPr>
            <p:spPr>
              <a:xfrm>
                <a:off x="2714297" y="6085491"/>
                <a:ext cx="5102772" cy="384881"/>
              </a:xfrm>
              <a:prstGeom prst="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b="1" dirty="0">
                    <a:solidFill>
                      <a:schemeClr val="tx1"/>
                    </a:solidFill>
                  </a:rPr>
                  <a:t>Simulated Observations</a:t>
                </a:r>
              </a:p>
            </p:txBody>
          </p:sp>
          <p:cxnSp>
            <p:nvCxnSpPr>
              <p:cNvPr id="72" name="Straight Arrow Connector 71"/>
              <p:cNvCxnSpPr>
                <a:stCxn id="66" idx="3"/>
                <a:endCxn id="66" idx="3"/>
              </p:cNvCxnSpPr>
              <p:nvPr/>
            </p:nvCxnSpPr>
            <p:spPr>
              <a:xfrm>
                <a:off x="4121727" y="3737264"/>
                <a:ext cx="0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Arrow Connector 72"/>
              <p:cNvCxnSpPr/>
              <p:nvPr/>
            </p:nvCxnSpPr>
            <p:spPr>
              <a:xfrm>
                <a:off x="5257800" y="2975264"/>
                <a:ext cx="0" cy="1524000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Arrow Connector 73"/>
              <p:cNvCxnSpPr>
                <a:stCxn id="66" idx="3"/>
                <a:endCxn id="65" idx="1"/>
              </p:cNvCxnSpPr>
              <p:nvPr/>
            </p:nvCxnSpPr>
            <p:spPr>
              <a:xfrm>
                <a:off x="4121727" y="3737264"/>
                <a:ext cx="2209800" cy="0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Arrow Connector 74"/>
              <p:cNvCxnSpPr/>
              <p:nvPr/>
            </p:nvCxnSpPr>
            <p:spPr>
              <a:xfrm>
                <a:off x="7017329" y="4038600"/>
                <a:ext cx="2596" cy="447675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Arrow Connector 75"/>
              <p:cNvCxnSpPr/>
              <p:nvPr/>
            </p:nvCxnSpPr>
            <p:spPr>
              <a:xfrm>
                <a:off x="3352800" y="4038600"/>
                <a:ext cx="2596" cy="447675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Arrow Connector 76"/>
              <p:cNvCxnSpPr/>
              <p:nvPr/>
            </p:nvCxnSpPr>
            <p:spPr>
              <a:xfrm flipH="1">
                <a:off x="7015163" y="5105400"/>
                <a:ext cx="2167" cy="404813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Arrow Connector 77"/>
              <p:cNvCxnSpPr/>
              <p:nvPr/>
            </p:nvCxnSpPr>
            <p:spPr>
              <a:xfrm>
                <a:off x="3352800" y="5105400"/>
                <a:ext cx="4763" cy="404813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Arrow Connector 78"/>
              <p:cNvCxnSpPr/>
              <p:nvPr/>
            </p:nvCxnSpPr>
            <p:spPr>
              <a:xfrm>
                <a:off x="5283779" y="5110163"/>
                <a:ext cx="7359" cy="404812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Arrow Connector 79"/>
              <p:cNvCxnSpPr/>
              <p:nvPr/>
            </p:nvCxnSpPr>
            <p:spPr>
              <a:xfrm>
                <a:off x="5302829" y="5853113"/>
                <a:ext cx="7359" cy="261937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" name="Group 155"/>
            <p:cNvGrpSpPr/>
            <p:nvPr/>
          </p:nvGrpSpPr>
          <p:grpSpPr>
            <a:xfrm>
              <a:off x="358973" y="5125065"/>
              <a:ext cx="5463822" cy="1632155"/>
              <a:chOff x="935119" y="5275101"/>
              <a:chExt cx="5463822" cy="1632155"/>
            </a:xfrm>
          </p:grpSpPr>
          <p:sp>
            <p:nvSpPr>
              <p:cNvPr id="54" name="Rectangle 53"/>
              <p:cNvSpPr/>
              <p:nvPr/>
            </p:nvSpPr>
            <p:spPr>
              <a:xfrm>
                <a:off x="935119" y="6091177"/>
                <a:ext cx="1117600" cy="322881"/>
              </a:xfrm>
              <a:prstGeom prst="rect">
                <a:avLst/>
              </a:prstGeom>
              <a:solidFill>
                <a:srgbClr val="00B050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b="1" dirty="0">
                    <a:solidFill>
                      <a:schemeClr val="tx1"/>
                    </a:solidFill>
                  </a:rPr>
                  <a:t>Forecast</a:t>
                </a:r>
                <a:endParaRPr lang="en-US" sz="1400" b="1" dirty="0"/>
              </a:p>
            </p:txBody>
          </p:sp>
          <p:sp>
            <p:nvSpPr>
              <p:cNvPr id="55" name="Rectangle 7"/>
              <p:cNvSpPr/>
              <p:nvPr/>
            </p:nvSpPr>
            <p:spPr>
              <a:xfrm>
                <a:off x="2849826" y="6091177"/>
                <a:ext cx="1117600" cy="322881"/>
              </a:xfrm>
              <a:prstGeom prst="rect">
                <a:avLst/>
              </a:prstGeom>
              <a:solidFill>
                <a:srgbClr val="00B050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b="1" dirty="0">
                    <a:solidFill>
                      <a:schemeClr val="tx1"/>
                    </a:solidFill>
                  </a:rPr>
                  <a:t>Analysis</a:t>
                </a:r>
                <a:endParaRPr lang="en-US" sz="1400" b="1" dirty="0"/>
              </a:p>
            </p:txBody>
          </p:sp>
          <p:cxnSp>
            <p:nvCxnSpPr>
              <p:cNvPr id="56" name="Straight Arrow Connector 55"/>
              <p:cNvCxnSpPr>
                <a:endCxn id="54" idx="3"/>
              </p:cNvCxnSpPr>
              <p:nvPr/>
            </p:nvCxnSpPr>
            <p:spPr>
              <a:xfrm flipH="1">
                <a:off x="2052719" y="6252618"/>
                <a:ext cx="797109" cy="0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Arrow Connector 57"/>
              <p:cNvCxnSpPr/>
              <p:nvPr/>
            </p:nvCxnSpPr>
            <p:spPr>
              <a:xfrm flipV="1">
                <a:off x="1562116" y="5275101"/>
                <a:ext cx="0" cy="775274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>
                <a:off x="1562116" y="6907256"/>
                <a:ext cx="4836825" cy="0"/>
              </a:xfrm>
              <a:prstGeom prst="line">
                <a:avLst/>
              </a:prstGeom>
              <a:ln w="2222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3" name="Elbow Connector 120"/>
            <p:cNvCxnSpPr>
              <a:stCxn id="60" idx="3"/>
            </p:cNvCxnSpPr>
            <p:nvPr/>
          </p:nvCxnSpPr>
          <p:spPr>
            <a:xfrm>
              <a:off x="5493326" y="568646"/>
              <a:ext cx="329469" cy="6188574"/>
            </a:xfrm>
            <a:prstGeom prst="bentConnector2">
              <a:avLst/>
            </a:prstGeom>
            <a:ln w="22225">
              <a:solidFill>
                <a:srgbClr val="FF0000"/>
              </a:solidFill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1" name="TextBox 90"/>
          <p:cNvSpPr txBox="1"/>
          <p:nvPr/>
        </p:nvSpPr>
        <p:spPr>
          <a:xfrm>
            <a:off x="4800600" y="5943601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</a:rPr>
              <a:t>Assessment </a:t>
            </a:r>
          </a:p>
        </p:txBody>
      </p:sp>
      <p:cxnSp>
        <p:nvCxnSpPr>
          <p:cNvPr id="51" name="Straight Arrow Connector 50"/>
          <p:cNvCxnSpPr/>
          <p:nvPr/>
        </p:nvCxnSpPr>
        <p:spPr>
          <a:xfrm flipV="1">
            <a:off x="2362200" y="5899142"/>
            <a:ext cx="0" cy="349259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flipV="1">
            <a:off x="4004929" y="5902316"/>
            <a:ext cx="0" cy="346084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165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374" y="134992"/>
            <a:ext cx="10515600" cy="732886"/>
          </a:xfrm>
        </p:spPr>
        <p:txBody>
          <a:bodyPr/>
          <a:lstStyle/>
          <a:p>
            <a:r>
              <a:rPr lang="en-US" dirty="0" smtClean="0"/>
              <a:t>Creating simulated observations	- Radiances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9439" y="892074"/>
            <a:ext cx="6715345" cy="5583662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 smtClean="0"/>
              <a:t>Run_osse_sat</a:t>
            </a:r>
            <a:endParaRPr lang="en-US" dirty="0" smtClean="0"/>
          </a:p>
          <a:p>
            <a:r>
              <a:rPr lang="en-US" dirty="0" smtClean="0"/>
              <a:t>Inputs: </a:t>
            </a:r>
          </a:p>
          <a:p>
            <a:pPr lvl="1"/>
            <a:r>
              <a:rPr lang="en-US" dirty="0" smtClean="0"/>
              <a:t>CRTM coefficients for each instrument</a:t>
            </a:r>
          </a:p>
          <a:p>
            <a:pPr lvl="1"/>
            <a:r>
              <a:rPr lang="en-US" dirty="0" err="1" smtClean="0"/>
              <a:t>Diag</a:t>
            </a:r>
            <a:r>
              <a:rPr lang="en-US" dirty="0" smtClean="0"/>
              <a:t> files for each instrument (containing the location of the real observations) or BUFR files from real observations</a:t>
            </a:r>
          </a:p>
          <a:p>
            <a:pPr lvl="1"/>
            <a:r>
              <a:rPr lang="en-US" dirty="0" smtClean="0"/>
              <a:t>Nature run files</a:t>
            </a:r>
          </a:p>
          <a:p>
            <a:r>
              <a:rPr lang="en-US" dirty="0" smtClean="0"/>
              <a:t>Interpolates NR to the location of the observations</a:t>
            </a:r>
          </a:p>
          <a:p>
            <a:r>
              <a:rPr lang="en-US" dirty="0" smtClean="0"/>
              <a:t>Simulate </a:t>
            </a:r>
            <a:r>
              <a:rPr lang="en-US" dirty="0" smtClean="0"/>
              <a:t>with CRTM </a:t>
            </a:r>
          </a:p>
          <a:p>
            <a:r>
              <a:rPr lang="en-US" dirty="0" smtClean="0"/>
              <a:t>Write out in a BUFR file for each instrument</a:t>
            </a:r>
          </a:p>
          <a:p>
            <a:r>
              <a:rPr lang="en-US" b="1" u="sng" dirty="0" smtClean="0"/>
              <a:t>List of data; </a:t>
            </a:r>
            <a:r>
              <a:rPr lang="en-US" dirty="0" smtClean="0"/>
              <a:t>F16,F17,F18 (SSMI/S), N15(AMSU),N18/19(AMSU/MHS), SNPP(</a:t>
            </a:r>
            <a:r>
              <a:rPr lang="en-US" dirty="0" err="1" smtClean="0"/>
              <a:t>ATMS,CriS</a:t>
            </a:r>
            <a:r>
              <a:rPr lang="en-US" dirty="0" smtClean="0"/>
              <a:t>), </a:t>
            </a:r>
            <a:r>
              <a:rPr lang="en-US" dirty="0" err="1" smtClean="0"/>
              <a:t>Metop</a:t>
            </a:r>
            <a:r>
              <a:rPr lang="en-US" dirty="0" smtClean="0"/>
              <a:t>- A(</a:t>
            </a:r>
            <a:r>
              <a:rPr lang="en-US" dirty="0" smtClean="0">
                <a:ea typeface="Calibri"/>
                <a:cs typeface="Times New Roman"/>
              </a:rPr>
              <a:t>AMSU,MHS,IASI,HIRS),</a:t>
            </a:r>
            <a:r>
              <a:rPr lang="en-US" dirty="0"/>
              <a:t> </a:t>
            </a:r>
            <a:r>
              <a:rPr lang="en-US" dirty="0" err="1" smtClean="0"/>
              <a:t>Metop</a:t>
            </a:r>
            <a:r>
              <a:rPr lang="en-US" dirty="0" smtClean="0"/>
              <a:t>-B(</a:t>
            </a:r>
            <a:r>
              <a:rPr lang="en-US" dirty="0" smtClean="0">
                <a:ea typeface="Calibri"/>
                <a:cs typeface="Times New Roman"/>
              </a:rPr>
              <a:t>AMSU,MHS,IASI), AQUA(AIRS,AMSUA),GOES 15(SNDRS),M10(SEVIRI)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grpSp>
        <p:nvGrpSpPr>
          <p:cNvPr id="10" name="Group 68"/>
          <p:cNvGrpSpPr/>
          <p:nvPr/>
        </p:nvGrpSpPr>
        <p:grpSpPr>
          <a:xfrm>
            <a:off x="522501" y="2164823"/>
            <a:ext cx="4386090" cy="2256452"/>
            <a:chOff x="2583550" y="2213264"/>
            <a:chExt cx="5195777" cy="5379256"/>
          </a:xfrm>
        </p:grpSpPr>
        <p:sp>
          <p:nvSpPr>
            <p:cNvPr id="18" name="Rectangle 17"/>
            <p:cNvSpPr/>
            <p:nvPr/>
          </p:nvSpPr>
          <p:spPr>
            <a:xfrm>
              <a:off x="6331527" y="2289464"/>
              <a:ext cx="1447800" cy="781729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solidFill>
                    <a:schemeClr val="tx1"/>
                  </a:solidFill>
                </a:rPr>
                <a:t>Nature Run</a:t>
              </a:r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4502727" y="2213264"/>
              <a:ext cx="1545939" cy="762000"/>
            </a:xfrm>
            <a:prstGeom prst="round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solidFill>
                    <a:schemeClr val="tx1"/>
                  </a:solidFill>
                </a:rPr>
                <a:t>Interpolation </a:t>
              </a: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2673927" y="2289464"/>
              <a:ext cx="1447800" cy="60960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solidFill>
                    <a:schemeClr val="tx1"/>
                  </a:solidFill>
                </a:rPr>
                <a:t>Location </a:t>
              </a:r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 flipH="1">
              <a:off x="6026727" y="2594264"/>
              <a:ext cx="304800" cy="0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>
              <a:off x="4121727" y="2594264"/>
              <a:ext cx="381000" cy="0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4479144" y="4810680"/>
              <a:ext cx="1447800" cy="609599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solidFill>
                    <a:schemeClr val="tx1"/>
                  </a:solidFill>
                </a:rPr>
                <a:t>CRTM </a:t>
              </a: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2583550" y="6715679"/>
              <a:ext cx="5102771" cy="876841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solidFill>
                    <a:schemeClr val="tx1"/>
                  </a:solidFill>
                </a:rPr>
                <a:t>Simulated Observations</a:t>
              </a:r>
            </a:p>
          </p:txBody>
        </p:sp>
        <p:cxnSp>
          <p:nvCxnSpPr>
            <p:cNvPr id="30" name="Straight Arrow Connector 29"/>
            <p:cNvCxnSpPr/>
            <p:nvPr/>
          </p:nvCxnSpPr>
          <p:spPr>
            <a:xfrm>
              <a:off x="4121727" y="3737264"/>
              <a:ext cx="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/>
            <p:nvPr/>
          </p:nvCxnSpPr>
          <p:spPr>
            <a:xfrm>
              <a:off x="5241493" y="3071193"/>
              <a:ext cx="0" cy="1524001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0" name="Straight Arrow Connector 39"/>
          <p:cNvCxnSpPr/>
          <p:nvPr/>
        </p:nvCxnSpPr>
        <p:spPr>
          <a:xfrm>
            <a:off x="2766242" y="3510079"/>
            <a:ext cx="0" cy="505348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83511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simulated observations	- Conventional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04856" y="1825625"/>
            <a:ext cx="5148943" cy="4351338"/>
          </a:xfrm>
        </p:spPr>
        <p:txBody>
          <a:bodyPr>
            <a:normAutofit/>
          </a:bodyPr>
          <a:lstStyle/>
          <a:p>
            <a:r>
              <a:rPr lang="en-US" dirty="0" err="1" smtClean="0"/>
              <a:t>Run_osse_gpsconv</a:t>
            </a:r>
            <a:r>
              <a:rPr lang="en-US" dirty="0" smtClean="0"/>
              <a:t> (conv=yes)</a:t>
            </a:r>
          </a:p>
          <a:p>
            <a:r>
              <a:rPr lang="en-US" dirty="0" smtClean="0"/>
              <a:t>Inputs: </a:t>
            </a:r>
          </a:p>
          <a:p>
            <a:pPr lvl="1"/>
            <a:r>
              <a:rPr lang="en-US" dirty="0" err="1" smtClean="0"/>
              <a:t>Prepqc</a:t>
            </a:r>
            <a:r>
              <a:rPr lang="en-US" dirty="0" smtClean="0"/>
              <a:t> </a:t>
            </a:r>
            <a:r>
              <a:rPr lang="en-US" dirty="0" smtClean="0"/>
              <a:t>BUFR </a:t>
            </a:r>
            <a:r>
              <a:rPr lang="en-US" dirty="0" smtClean="0"/>
              <a:t>from real observations</a:t>
            </a:r>
          </a:p>
          <a:p>
            <a:pPr lvl="1"/>
            <a:r>
              <a:rPr lang="en-US" dirty="0" smtClean="0"/>
              <a:t>Nature run files</a:t>
            </a:r>
          </a:p>
          <a:p>
            <a:r>
              <a:rPr lang="en-US" dirty="0" smtClean="0"/>
              <a:t>Interpolates NR to the location of the observations </a:t>
            </a:r>
          </a:p>
          <a:p>
            <a:r>
              <a:rPr lang="en-US" dirty="0" smtClean="0"/>
              <a:t>Write out in a new </a:t>
            </a:r>
            <a:r>
              <a:rPr lang="en-US" dirty="0" err="1" smtClean="0"/>
              <a:t>prepqc</a:t>
            </a:r>
            <a:r>
              <a:rPr lang="en-US" dirty="0" smtClean="0"/>
              <a:t> </a:t>
            </a:r>
            <a:r>
              <a:rPr lang="en-US" dirty="0" smtClean="0"/>
              <a:t>BUFR </a:t>
            </a:r>
            <a:r>
              <a:rPr lang="en-US" dirty="0" smtClean="0"/>
              <a:t>file </a:t>
            </a:r>
          </a:p>
        </p:txBody>
      </p:sp>
      <p:grpSp>
        <p:nvGrpSpPr>
          <p:cNvPr id="4" name="Group 68"/>
          <p:cNvGrpSpPr/>
          <p:nvPr/>
        </p:nvGrpSpPr>
        <p:grpSpPr>
          <a:xfrm>
            <a:off x="537573" y="2667241"/>
            <a:ext cx="4386090" cy="2256452"/>
            <a:chOff x="2583550" y="2213264"/>
            <a:chExt cx="5195777" cy="5379256"/>
          </a:xfrm>
        </p:grpSpPr>
        <p:sp>
          <p:nvSpPr>
            <p:cNvPr id="5" name="Rectangle 4"/>
            <p:cNvSpPr/>
            <p:nvPr/>
          </p:nvSpPr>
          <p:spPr>
            <a:xfrm>
              <a:off x="6331527" y="2289464"/>
              <a:ext cx="1447800" cy="781729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solidFill>
                    <a:schemeClr val="tx1"/>
                  </a:solidFill>
                </a:rPr>
                <a:t>Nature Run</a:t>
              </a:r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4502727" y="2213264"/>
              <a:ext cx="1545939" cy="762000"/>
            </a:xfrm>
            <a:prstGeom prst="round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solidFill>
                    <a:schemeClr val="tx1"/>
                  </a:solidFill>
                </a:rPr>
                <a:t>Interpolation 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2673927" y="2289464"/>
              <a:ext cx="1447800" cy="60960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solidFill>
                    <a:schemeClr val="tx1"/>
                  </a:solidFill>
                </a:rPr>
                <a:t>Location </a:t>
              </a:r>
            </a:p>
          </p:txBody>
        </p:sp>
        <p:cxnSp>
          <p:nvCxnSpPr>
            <p:cNvPr id="8" name="Straight Arrow Connector 7"/>
            <p:cNvCxnSpPr/>
            <p:nvPr/>
          </p:nvCxnSpPr>
          <p:spPr>
            <a:xfrm flipH="1">
              <a:off x="6026727" y="2594264"/>
              <a:ext cx="304800" cy="0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4121727" y="2594264"/>
              <a:ext cx="381000" cy="0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Rectangle 9"/>
            <p:cNvSpPr/>
            <p:nvPr/>
          </p:nvSpPr>
          <p:spPr>
            <a:xfrm>
              <a:off x="4479144" y="4595194"/>
              <a:ext cx="1447800" cy="915764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smtClean="0">
                  <a:solidFill>
                    <a:schemeClr val="tx1"/>
                  </a:solidFill>
                </a:rPr>
                <a:t>Conventional Data </a:t>
              </a:r>
              <a:endParaRPr lang="en-US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583550" y="6715679"/>
              <a:ext cx="5102771" cy="876841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solidFill>
                    <a:schemeClr val="tx1"/>
                  </a:solidFill>
                </a:rPr>
                <a:t>Simulated Observations</a:t>
              </a:r>
            </a:p>
          </p:txBody>
        </p:sp>
        <p:cxnSp>
          <p:nvCxnSpPr>
            <p:cNvPr id="12" name="Straight Arrow Connector 11"/>
            <p:cNvCxnSpPr/>
            <p:nvPr/>
          </p:nvCxnSpPr>
          <p:spPr>
            <a:xfrm>
              <a:off x="4121727" y="3737264"/>
              <a:ext cx="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>
              <a:off x="5241493" y="3071193"/>
              <a:ext cx="0" cy="1524001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4" name="Straight Arrow Connector 13"/>
          <p:cNvCxnSpPr/>
          <p:nvPr/>
        </p:nvCxnSpPr>
        <p:spPr>
          <a:xfrm>
            <a:off x="2801844" y="4050534"/>
            <a:ext cx="0" cy="505348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92384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simulated observations	- GPSRO profiles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6400" y="1825625"/>
            <a:ext cx="5867400" cy="4351338"/>
          </a:xfrm>
        </p:spPr>
        <p:txBody>
          <a:bodyPr/>
          <a:lstStyle/>
          <a:p>
            <a:r>
              <a:rPr lang="en-US" dirty="0" err="1" smtClean="0"/>
              <a:t>Run_osse_gpsconv</a:t>
            </a:r>
            <a:r>
              <a:rPr lang="en-US" dirty="0" smtClean="0"/>
              <a:t> (</a:t>
            </a:r>
            <a:r>
              <a:rPr lang="en-US" dirty="0" err="1" smtClean="0"/>
              <a:t>gpsro</a:t>
            </a:r>
            <a:r>
              <a:rPr lang="en-US" dirty="0" smtClean="0"/>
              <a:t>=yes)</a:t>
            </a:r>
          </a:p>
          <a:p>
            <a:r>
              <a:rPr lang="en-US" dirty="0" smtClean="0"/>
              <a:t>Inputs: </a:t>
            </a:r>
          </a:p>
          <a:p>
            <a:pPr lvl="1"/>
            <a:r>
              <a:rPr lang="en-US" dirty="0" smtClean="0"/>
              <a:t>BUFR file from real GPSRO observations</a:t>
            </a:r>
          </a:p>
          <a:p>
            <a:pPr lvl="1"/>
            <a:r>
              <a:rPr lang="en-US" dirty="0" smtClean="0"/>
              <a:t>Nature run files</a:t>
            </a:r>
          </a:p>
          <a:p>
            <a:r>
              <a:rPr lang="en-US" dirty="0" smtClean="0"/>
              <a:t>Interpolates G5NR to the location of observations</a:t>
            </a:r>
          </a:p>
          <a:p>
            <a:r>
              <a:rPr lang="en-US" dirty="0" smtClean="0"/>
              <a:t>Use GSI bending angle forward operator to simulate the observation</a:t>
            </a:r>
          </a:p>
          <a:p>
            <a:r>
              <a:rPr lang="en-US" dirty="0" smtClean="0"/>
              <a:t>Write out in a new RO BUFR file</a:t>
            </a:r>
            <a:endParaRPr lang="en-US" dirty="0"/>
          </a:p>
        </p:txBody>
      </p:sp>
      <p:grpSp>
        <p:nvGrpSpPr>
          <p:cNvPr id="4" name="Group 68"/>
          <p:cNvGrpSpPr/>
          <p:nvPr/>
        </p:nvGrpSpPr>
        <p:grpSpPr>
          <a:xfrm>
            <a:off x="591380" y="2873068"/>
            <a:ext cx="4372957" cy="2146058"/>
            <a:chOff x="2599107" y="2213264"/>
            <a:chExt cx="5180220" cy="5116083"/>
          </a:xfrm>
        </p:grpSpPr>
        <p:sp>
          <p:nvSpPr>
            <p:cNvPr id="5" name="Rectangle 4"/>
            <p:cNvSpPr/>
            <p:nvPr/>
          </p:nvSpPr>
          <p:spPr>
            <a:xfrm>
              <a:off x="6331527" y="2289464"/>
              <a:ext cx="1447800" cy="781729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solidFill>
                    <a:schemeClr val="tx1"/>
                  </a:solidFill>
                </a:rPr>
                <a:t>Nature Run</a:t>
              </a:r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4502727" y="2213264"/>
              <a:ext cx="1545939" cy="762000"/>
            </a:xfrm>
            <a:prstGeom prst="round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solidFill>
                    <a:schemeClr val="tx1"/>
                  </a:solidFill>
                </a:rPr>
                <a:t>Interpolation 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2673927" y="2289464"/>
              <a:ext cx="1447800" cy="60960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solidFill>
                    <a:schemeClr val="tx1"/>
                  </a:solidFill>
                </a:rPr>
                <a:t>Location </a:t>
              </a:r>
            </a:p>
          </p:txBody>
        </p:sp>
        <p:cxnSp>
          <p:nvCxnSpPr>
            <p:cNvPr id="8" name="Straight Arrow Connector 7"/>
            <p:cNvCxnSpPr/>
            <p:nvPr/>
          </p:nvCxnSpPr>
          <p:spPr>
            <a:xfrm flipH="1">
              <a:off x="6026727" y="2594264"/>
              <a:ext cx="304800" cy="0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4121727" y="2594264"/>
              <a:ext cx="381000" cy="0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Rectangle 9"/>
            <p:cNvSpPr/>
            <p:nvPr/>
          </p:nvSpPr>
          <p:spPr>
            <a:xfrm>
              <a:off x="4502727" y="4598093"/>
              <a:ext cx="1447800" cy="609598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smtClean="0">
                  <a:solidFill>
                    <a:schemeClr val="tx1"/>
                  </a:solidFill>
                </a:rPr>
                <a:t>GPSRO profile</a:t>
              </a:r>
              <a:endParaRPr lang="en-US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599107" y="6452506"/>
              <a:ext cx="5102771" cy="876841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solidFill>
                    <a:schemeClr val="tx1"/>
                  </a:solidFill>
                </a:rPr>
                <a:t>Simulated Observations</a:t>
              </a:r>
            </a:p>
          </p:txBody>
        </p:sp>
        <p:cxnSp>
          <p:nvCxnSpPr>
            <p:cNvPr id="12" name="Straight Arrow Connector 11"/>
            <p:cNvCxnSpPr/>
            <p:nvPr/>
          </p:nvCxnSpPr>
          <p:spPr>
            <a:xfrm>
              <a:off x="4121727" y="3737264"/>
              <a:ext cx="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>
              <a:off x="5241493" y="3071193"/>
              <a:ext cx="0" cy="1524001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4" name="Straight Arrow Connector 13"/>
          <p:cNvCxnSpPr/>
          <p:nvPr/>
        </p:nvCxnSpPr>
        <p:spPr>
          <a:xfrm>
            <a:off x="2809438" y="4145967"/>
            <a:ext cx="0" cy="505348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21514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6442</TotalTime>
  <Words>634</Words>
  <Application>Microsoft Macintosh PowerPoint</Application>
  <PresentationFormat>Widescreen</PresentationFormat>
  <Paragraphs>171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Arial (Body)</vt:lpstr>
      <vt:lpstr>Calibri</vt:lpstr>
      <vt:lpstr>Calibri Light</vt:lpstr>
      <vt:lpstr>DengXian Light</vt:lpstr>
      <vt:lpstr>ＭＳ Ｐゴシック</vt:lpstr>
      <vt:lpstr>Times New Roman</vt:lpstr>
      <vt:lpstr>Wingdings</vt:lpstr>
      <vt:lpstr>Arial</vt:lpstr>
      <vt:lpstr>Office Theme</vt:lpstr>
      <vt:lpstr>Community Global OSSE Package Framework </vt:lpstr>
      <vt:lpstr>PowerPoint Presentation</vt:lpstr>
      <vt:lpstr>OSSE CGOP Framework</vt:lpstr>
      <vt:lpstr>Creating simulated observations - Radiances</vt:lpstr>
      <vt:lpstr>Creating simulated observations - Conventional data</vt:lpstr>
      <vt:lpstr>Creating simulated observations - GPSRO profiles</vt:lpstr>
    </vt:vector>
  </TitlesOfParts>
  <Company/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OSSE CGOP Framework</dc:title>
  <dc:creator>bachir.annane@gmail.com</dc:creator>
  <cp:lastModifiedBy>Microsoft Office User</cp:lastModifiedBy>
  <cp:revision>13</cp:revision>
  <dcterms:created xsi:type="dcterms:W3CDTF">2017-02-16T15:25:07Z</dcterms:created>
  <dcterms:modified xsi:type="dcterms:W3CDTF">2017-02-21T19:28:13Z</dcterms:modified>
</cp:coreProperties>
</file>