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27"/>
    <p:restoredTop sz="94677"/>
  </p:normalViewPr>
  <p:slideViewPr>
    <p:cSldViewPr snapToGrid="0" snapToObjects="1">
      <p:cViewPr varScale="1">
        <p:scale>
          <a:sx n="127" d="100"/>
          <a:sy n="127" d="100"/>
        </p:scale>
        <p:origin x="21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2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0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9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5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9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5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2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9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4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516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9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823B"/>
                </a:solidFill>
              </a:rPr>
              <a:t>OSSE CGOP </a:t>
            </a:r>
            <a:r>
              <a:rPr lang="en-US" altLang="zh-CN" dirty="0" smtClean="0">
                <a:solidFill>
                  <a:srgbClr val="00823B"/>
                </a:solidFill>
              </a:rPr>
              <a:t>Tutorial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941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6200"/>
            <a:ext cx="8686800" cy="1066800"/>
          </a:xfrm>
        </p:spPr>
        <p:txBody>
          <a:bodyPr>
            <a:noAutofit/>
          </a:bodyPr>
          <a:lstStyle/>
          <a:p>
            <a:r>
              <a:rPr lang="en-US" altLang="zh-CN" sz="4000" dirty="0">
                <a:solidFill>
                  <a:srgbClr val="00823B"/>
                </a:solidFill>
              </a:rPr>
              <a:t>OSSE CGOP Framework</a:t>
            </a:r>
            <a:endParaRPr lang="en-US" sz="4000" dirty="0">
              <a:solidFill>
                <a:srgbClr val="00823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A08B0-124F-4378-80B3-D377C769D07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934200" y="1143001"/>
            <a:ext cx="35814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ea typeface="ＭＳ Ｐゴシック" charset="0"/>
                <a:cs typeface="ＭＳ Ｐゴシック" charset="0"/>
              </a:rPr>
              <a:t>Community Global OSSE Package(CGOP):</a:t>
            </a:r>
          </a:p>
          <a:p>
            <a:r>
              <a:rPr lang="en-US" sz="1600" dirty="0">
                <a:ea typeface="ＭＳ Ｐゴシック" charset="0"/>
                <a:cs typeface="ＭＳ Ｐゴシック" charset="0"/>
              </a:rPr>
              <a:t>(</a:t>
            </a:r>
            <a:r>
              <a:rPr lang="en-US" sz="1600" dirty="0"/>
              <a:t>Boukabara et. al, 2016)</a:t>
            </a:r>
            <a:endParaRPr lang="en-US" sz="1600" dirty="0">
              <a:ea typeface="ＭＳ Ｐゴシック" charset="0"/>
              <a:cs typeface="ＭＳ Ｐゴシック" charset="0"/>
            </a:endParaRPr>
          </a:p>
          <a:p>
            <a:endParaRPr lang="en-US" sz="2000" dirty="0"/>
          </a:p>
          <a:p>
            <a:pPr>
              <a:buFont typeface="Wingdings" pitchFamily="2" charset="2"/>
              <a:buChar char="q"/>
            </a:pPr>
            <a:r>
              <a:rPr lang="en-US" sz="2000" dirty="0">
                <a:cs typeface="Arial (Body)"/>
              </a:rPr>
              <a:t>NASA 7km GEOS-5 as the nature run </a:t>
            </a:r>
          </a:p>
          <a:p>
            <a:r>
              <a:rPr lang="en-US" sz="1600" dirty="0">
                <a:cs typeface="Arial (Body)"/>
              </a:rPr>
              <a:t>(</a:t>
            </a:r>
            <a:r>
              <a:rPr lang="en-US" sz="1600" dirty="0" err="1">
                <a:cs typeface="Arial (Body)"/>
              </a:rPr>
              <a:t>Gelaro</a:t>
            </a:r>
            <a:r>
              <a:rPr lang="en-US" sz="1600" dirty="0">
                <a:cs typeface="Arial (Body)"/>
              </a:rPr>
              <a:t> et al, 2015)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cs typeface="Arial (Body)"/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>
                <a:cs typeface="Arial (Body)"/>
              </a:rPr>
              <a:t>CRTM/GPSRO model to simulate satellite radiance and GPSRO observations </a:t>
            </a:r>
          </a:p>
          <a:p>
            <a:r>
              <a:rPr lang="en-US" sz="1600" dirty="0">
                <a:cs typeface="Arial (Body)"/>
              </a:rPr>
              <a:t>(Han et. Al 2006, </a:t>
            </a:r>
            <a:r>
              <a:rPr lang="en-US" sz="1600" dirty="0"/>
              <a:t>Cucurull,2013</a:t>
            </a:r>
            <a:r>
              <a:rPr lang="en-US" sz="1600" dirty="0">
                <a:cs typeface="Arial (Body)"/>
              </a:rPr>
              <a:t>)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cs typeface="Arial (Body)"/>
            </a:endParaRPr>
          </a:p>
          <a:p>
            <a:pPr>
              <a:buFont typeface="Wingdings" pitchFamily="2" charset="2"/>
              <a:buChar char="q"/>
            </a:pPr>
            <a:endParaRPr lang="en-US" sz="2000" dirty="0">
              <a:cs typeface="Arial (Body)"/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/>
              <a:t>NCEP GDAS/GFS as the data assimilation system and forecast model</a:t>
            </a:r>
          </a:p>
        </p:txBody>
      </p:sp>
      <p:grpSp>
        <p:nvGrpSpPr>
          <p:cNvPr id="3" name="Group 44"/>
          <p:cNvGrpSpPr/>
          <p:nvPr/>
        </p:nvGrpSpPr>
        <p:grpSpPr>
          <a:xfrm>
            <a:off x="1676400" y="1371600"/>
            <a:ext cx="4800600" cy="4876800"/>
            <a:chOff x="179832" y="228600"/>
            <a:chExt cx="5642963" cy="6528620"/>
          </a:xfrm>
        </p:grpSpPr>
        <p:sp>
          <p:nvSpPr>
            <p:cNvPr id="46" name="Rectangle 45"/>
            <p:cNvSpPr/>
            <p:nvPr/>
          </p:nvSpPr>
          <p:spPr>
            <a:xfrm>
              <a:off x="179832" y="4739641"/>
              <a:ext cx="1433133" cy="38099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First Guess</a:t>
              </a:r>
            </a:p>
          </p:txBody>
        </p:sp>
        <p:sp>
          <p:nvSpPr>
            <p:cNvPr id="47" name="Oval 46"/>
            <p:cNvSpPr/>
            <p:nvPr/>
          </p:nvSpPr>
          <p:spPr>
            <a:xfrm>
              <a:off x="1981200" y="4572000"/>
              <a:ext cx="1955800" cy="702709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GDAS/GFS</a:t>
              </a:r>
            </a:p>
          </p:txBody>
        </p:sp>
        <p:cxnSp>
          <p:nvCxnSpPr>
            <p:cNvPr id="48" name="Straight Arrow Connector 47"/>
            <p:cNvCxnSpPr>
              <a:stCxn id="46" idx="3"/>
              <a:endCxn id="47" idx="2"/>
            </p:cNvCxnSpPr>
            <p:nvPr/>
          </p:nvCxnSpPr>
          <p:spPr>
            <a:xfrm flipV="1">
              <a:off x="1612965" y="4923354"/>
              <a:ext cx="368235" cy="678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2998064" y="4038600"/>
              <a:ext cx="10312" cy="52425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2956528" y="5274709"/>
              <a:ext cx="0" cy="66643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68"/>
            <p:cNvGrpSpPr/>
            <p:nvPr/>
          </p:nvGrpSpPr>
          <p:grpSpPr>
            <a:xfrm>
              <a:off x="381000" y="228600"/>
              <a:ext cx="5196449" cy="3799491"/>
              <a:chOff x="2667000" y="2213264"/>
              <a:chExt cx="5196449" cy="4257108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6331527" y="2289464"/>
                <a:ext cx="1447800" cy="609600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Nature Run</a:t>
                </a: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4502727" y="2213264"/>
                <a:ext cx="1545939" cy="7620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Interpolation 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2673927" y="2289464"/>
                <a:ext cx="1447800" cy="609600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Location </a:t>
                </a:r>
              </a:p>
            </p:txBody>
          </p:sp>
          <p:cxnSp>
            <p:nvCxnSpPr>
              <p:cNvPr id="63" name="Straight Arrow Connector 62"/>
              <p:cNvCxnSpPr>
                <a:stCxn id="60" idx="1"/>
              </p:cNvCxnSpPr>
              <p:nvPr/>
            </p:nvCxnSpPr>
            <p:spPr>
              <a:xfrm flipH="1">
                <a:off x="6026727" y="2594264"/>
                <a:ext cx="304800" cy="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62" idx="3"/>
              </p:cNvCxnSpPr>
              <p:nvPr/>
            </p:nvCxnSpPr>
            <p:spPr>
              <a:xfrm>
                <a:off x="4121727" y="2594264"/>
                <a:ext cx="381000" cy="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Rectangle 64"/>
              <p:cNvSpPr/>
              <p:nvPr/>
            </p:nvSpPr>
            <p:spPr>
              <a:xfrm>
                <a:off x="6331527" y="3432465"/>
                <a:ext cx="1531922" cy="6096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GPSRO Model</a:t>
                </a: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2673927" y="3432464"/>
                <a:ext cx="1447800" cy="6096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CRTM 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6324600" y="4492336"/>
                <a:ext cx="1447800" cy="609600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GPSRO profiles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667000" y="4492336"/>
                <a:ext cx="1447800" cy="609600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Simulated Radiances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36391" y="4495799"/>
                <a:ext cx="1701846" cy="609601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Conventional</a:t>
                </a:r>
              </a:p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Data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2703786" y="5486400"/>
                <a:ext cx="5121001" cy="37160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Calibration</a:t>
                </a: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2714297" y="6085491"/>
                <a:ext cx="5102772" cy="384881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Simulated Observations</a:t>
                </a:r>
              </a:p>
            </p:txBody>
          </p:sp>
          <p:cxnSp>
            <p:nvCxnSpPr>
              <p:cNvPr id="72" name="Straight Arrow Connector 71"/>
              <p:cNvCxnSpPr>
                <a:stCxn id="66" idx="3"/>
                <a:endCxn id="66" idx="3"/>
              </p:cNvCxnSpPr>
              <p:nvPr/>
            </p:nvCxnSpPr>
            <p:spPr>
              <a:xfrm>
                <a:off x="4121727" y="3737264"/>
                <a:ext cx="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>
                <a:off x="5257800" y="2975264"/>
                <a:ext cx="0" cy="152400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>
                <a:stCxn id="66" idx="3"/>
                <a:endCxn id="65" idx="1"/>
              </p:cNvCxnSpPr>
              <p:nvPr/>
            </p:nvCxnSpPr>
            <p:spPr>
              <a:xfrm>
                <a:off x="4121727" y="3737264"/>
                <a:ext cx="2209800" cy="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/>
              <p:cNvCxnSpPr/>
              <p:nvPr/>
            </p:nvCxnSpPr>
            <p:spPr>
              <a:xfrm>
                <a:off x="7017329" y="4038600"/>
                <a:ext cx="2596" cy="44767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>
                <a:off x="3352800" y="4038600"/>
                <a:ext cx="2596" cy="44767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 flipH="1">
                <a:off x="7015163" y="5105400"/>
                <a:ext cx="2167" cy="404813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/>
              <p:nvPr/>
            </p:nvCxnSpPr>
            <p:spPr>
              <a:xfrm>
                <a:off x="3352800" y="5105400"/>
                <a:ext cx="4763" cy="404813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5283779" y="5110163"/>
                <a:ext cx="7359" cy="404812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/>
              <p:nvPr/>
            </p:nvCxnSpPr>
            <p:spPr>
              <a:xfrm>
                <a:off x="5302829" y="5853113"/>
                <a:ext cx="7359" cy="261937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 155"/>
            <p:cNvGrpSpPr/>
            <p:nvPr/>
          </p:nvGrpSpPr>
          <p:grpSpPr>
            <a:xfrm>
              <a:off x="358973" y="5125065"/>
              <a:ext cx="5463822" cy="1632155"/>
              <a:chOff x="935119" y="5275101"/>
              <a:chExt cx="5463822" cy="163215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935119" y="6091177"/>
                <a:ext cx="1117600" cy="322881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Forecast</a:t>
                </a:r>
                <a:endParaRPr lang="en-US" sz="1400" b="1" dirty="0"/>
              </a:p>
            </p:txBody>
          </p:sp>
          <p:sp>
            <p:nvSpPr>
              <p:cNvPr id="55" name="Rectangle 7"/>
              <p:cNvSpPr/>
              <p:nvPr/>
            </p:nvSpPr>
            <p:spPr>
              <a:xfrm>
                <a:off x="2849826" y="6091177"/>
                <a:ext cx="1117600" cy="322881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Analysis</a:t>
                </a:r>
                <a:endParaRPr lang="en-US" sz="1400" b="1" dirty="0"/>
              </a:p>
            </p:txBody>
          </p:sp>
          <p:cxnSp>
            <p:nvCxnSpPr>
              <p:cNvPr id="56" name="Straight Arrow Connector 55"/>
              <p:cNvCxnSpPr>
                <a:endCxn id="54" idx="3"/>
              </p:cNvCxnSpPr>
              <p:nvPr/>
            </p:nvCxnSpPr>
            <p:spPr>
              <a:xfrm flipH="1">
                <a:off x="2052719" y="6252618"/>
                <a:ext cx="797109" cy="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V="1">
                <a:off x="1562116" y="5275101"/>
                <a:ext cx="0" cy="775274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1562116" y="6907256"/>
                <a:ext cx="4836825" cy="0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Elbow Connector 120"/>
            <p:cNvCxnSpPr>
              <a:stCxn id="60" idx="3"/>
            </p:cNvCxnSpPr>
            <p:nvPr/>
          </p:nvCxnSpPr>
          <p:spPr>
            <a:xfrm>
              <a:off x="5493326" y="568646"/>
              <a:ext cx="329469" cy="6188574"/>
            </a:xfrm>
            <a:prstGeom prst="bentConnector2">
              <a:avLst/>
            </a:prstGeom>
            <a:ln w="22225">
              <a:solidFill>
                <a:srgbClr val="FF0000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4800600" y="5943601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Assessment 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2362200" y="5899142"/>
            <a:ext cx="0" cy="349259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004929" y="5902316"/>
            <a:ext cx="0" cy="346084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374" y="134992"/>
            <a:ext cx="10515600" cy="732886"/>
          </a:xfrm>
        </p:spPr>
        <p:txBody>
          <a:bodyPr/>
          <a:lstStyle/>
          <a:p>
            <a:r>
              <a:rPr lang="en-US" dirty="0" smtClean="0"/>
              <a:t>Creating simulated observations	- Radiances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9439" y="892074"/>
            <a:ext cx="6715345" cy="558366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Run_osse_sat</a:t>
            </a:r>
            <a:endParaRPr lang="en-US" dirty="0" smtClean="0"/>
          </a:p>
          <a:p>
            <a:r>
              <a:rPr lang="en-US" dirty="0" smtClean="0"/>
              <a:t>Inputs: </a:t>
            </a:r>
          </a:p>
          <a:p>
            <a:pPr lvl="1"/>
            <a:r>
              <a:rPr lang="en-US" dirty="0" smtClean="0"/>
              <a:t>CRTM coefficients for each instrument</a:t>
            </a:r>
          </a:p>
          <a:p>
            <a:pPr lvl="1"/>
            <a:r>
              <a:rPr lang="en-US" dirty="0" err="1" smtClean="0"/>
              <a:t>Diag</a:t>
            </a:r>
            <a:r>
              <a:rPr lang="en-US" dirty="0" smtClean="0"/>
              <a:t> files for each instrument (containing the location of the real observations) or </a:t>
            </a:r>
            <a:r>
              <a:rPr lang="en-US" dirty="0" smtClean="0"/>
              <a:t>BUFR </a:t>
            </a:r>
            <a:r>
              <a:rPr lang="en-US" dirty="0" smtClean="0"/>
              <a:t>files from real observations</a:t>
            </a:r>
          </a:p>
          <a:p>
            <a:pPr lvl="1"/>
            <a:r>
              <a:rPr lang="en-US" dirty="0" smtClean="0"/>
              <a:t>Nature run files</a:t>
            </a:r>
          </a:p>
          <a:p>
            <a:r>
              <a:rPr lang="en-US" dirty="0" smtClean="0"/>
              <a:t>Interpolates NR to the location of the observations</a:t>
            </a:r>
          </a:p>
          <a:p>
            <a:r>
              <a:rPr lang="en-US" dirty="0" smtClean="0"/>
              <a:t>Simulated with CRTM </a:t>
            </a:r>
          </a:p>
          <a:p>
            <a:r>
              <a:rPr lang="en-US" dirty="0" smtClean="0"/>
              <a:t>Write out in a </a:t>
            </a:r>
            <a:r>
              <a:rPr lang="en-US" dirty="0" smtClean="0"/>
              <a:t>BUFR </a:t>
            </a:r>
            <a:r>
              <a:rPr lang="en-US" dirty="0" smtClean="0"/>
              <a:t>file for each </a:t>
            </a:r>
            <a:r>
              <a:rPr lang="en-US" dirty="0" smtClean="0"/>
              <a:t>instrument</a:t>
            </a:r>
            <a:endParaRPr lang="en-US" dirty="0" smtClean="0"/>
          </a:p>
          <a:p>
            <a:r>
              <a:rPr lang="en-US" b="1" u="sng" dirty="0" smtClean="0"/>
              <a:t>List of data; </a:t>
            </a:r>
            <a:r>
              <a:rPr lang="en-US" dirty="0" smtClean="0"/>
              <a:t>F16,F17,F18 (SSMI/S), N15(AMSU),N18/19(AMSU/MHS), SNPP(</a:t>
            </a:r>
            <a:r>
              <a:rPr lang="en-US" dirty="0" err="1" smtClean="0"/>
              <a:t>ATMS,CriS</a:t>
            </a:r>
            <a:r>
              <a:rPr lang="en-US" dirty="0" smtClean="0"/>
              <a:t>), </a:t>
            </a:r>
            <a:r>
              <a:rPr lang="en-US" dirty="0" err="1" smtClean="0"/>
              <a:t>Metop</a:t>
            </a:r>
            <a:r>
              <a:rPr lang="en-US" dirty="0" smtClean="0"/>
              <a:t>- A(</a:t>
            </a:r>
            <a:r>
              <a:rPr lang="en-US" dirty="0" smtClean="0">
                <a:ea typeface="Calibri"/>
                <a:cs typeface="Times New Roman"/>
              </a:rPr>
              <a:t>AMSU,MHS,IASI,HIRS),</a:t>
            </a:r>
            <a:r>
              <a:rPr lang="en-US" dirty="0"/>
              <a:t> </a:t>
            </a:r>
            <a:r>
              <a:rPr lang="en-US" dirty="0" err="1" smtClean="0"/>
              <a:t>Metop</a:t>
            </a:r>
            <a:r>
              <a:rPr lang="en-US" dirty="0" smtClean="0"/>
              <a:t>-B(</a:t>
            </a:r>
            <a:r>
              <a:rPr lang="en-US" dirty="0" smtClean="0">
                <a:ea typeface="Calibri"/>
                <a:cs typeface="Times New Roman"/>
              </a:rPr>
              <a:t>AMSU,MHS,IASI), AQUA(AIRS,AMSUA),GOES 15(SNDRS),M10(SEVIRI)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10" name="Group 68"/>
          <p:cNvGrpSpPr/>
          <p:nvPr/>
        </p:nvGrpSpPr>
        <p:grpSpPr>
          <a:xfrm>
            <a:off x="522501" y="2164823"/>
            <a:ext cx="4386090" cy="2256452"/>
            <a:chOff x="2583550" y="2213264"/>
            <a:chExt cx="5195777" cy="5379256"/>
          </a:xfrm>
        </p:grpSpPr>
        <p:sp>
          <p:nvSpPr>
            <p:cNvPr id="18" name="Rectangle 17"/>
            <p:cNvSpPr/>
            <p:nvPr/>
          </p:nvSpPr>
          <p:spPr>
            <a:xfrm>
              <a:off x="6331527" y="2289464"/>
              <a:ext cx="1447800" cy="781729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Nature Run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502727" y="2213264"/>
              <a:ext cx="1545939" cy="7620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Interpolation 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73927" y="2289464"/>
              <a:ext cx="1447800" cy="6096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Location 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>
              <a:off x="6026727" y="2594264"/>
              <a:ext cx="3048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121727" y="2594264"/>
              <a:ext cx="381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4479144" y="4810680"/>
              <a:ext cx="1447800" cy="609599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CRTM 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583550" y="6715679"/>
              <a:ext cx="5102771" cy="8768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Simulated Observations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4121727" y="3737264"/>
              <a:ext cx="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241493" y="3071193"/>
              <a:ext cx="0" cy="152400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/>
          <p:cNvCxnSpPr/>
          <p:nvPr/>
        </p:nvCxnSpPr>
        <p:spPr>
          <a:xfrm>
            <a:off x="2766242" y="3510079"/>
            <a:ext cx="0" cy="50534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20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simulated observations	- Conventional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4856" y="1825625"/>
            <a:ext cx="5148943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Run_osse_gpsconv</a:t>
            </a:r>
            <a:r>
              <a:rPr lang="en-US" dirty="0" smtClean="0"/>
              <a:t> (conv=yes)</a:t>
            </a:r>
          </a:p>
          <a:p>
            <a:r>
              <a:rPr lang="en-US" dirty="0" smtClean="0"/>
              <a:t>Inputs: </a:t>
            </a:r>
          </a:p>
          <a:p>
            <a:pPr lvl="1"/>
            <a:r>
              <a:rPr lang="en-US" dirty="0" err="1" smtClean="0"/>
              <a:t>Prepqc</a:t>
            </a:r>
            <a:r>
              <a:rPr lang="en-US" dirty="0" smtClean="0"/>
              <a:t> </a:t>
            </a:r>
            <a:r>
              <a:rPr lang="en-US" dirty="0" err="1" smtClean="0"/>
              <a:t>bufr</a:t>
            </a:r>
            <a:r>
              <a:rPr lang="en-US" dirty="0" smtClean="0"/>
              <a:t> from real observations</a:t>
            </a:r>
          </a:p>
          <a:p>
            <a:pPr lvl="1"/>
            <a:r>
              <a:rPr lang="en-US" dirty="0" smtClean="0"/>
              <a:t>Nature run files</a:t>
            </a:r>
          </a:p>
          <a:p>
            <a:r>
              <a:rPr lang="en-US" dirty="0" smtClean="0"/>
              <a:t>Interpolates NR to the location of the observations </a:t>
            </a:r>
          </a:p>
          <a:p>
            <a:r>
              <a:rPr lang="en-US" dirty="0" smtClean="0"/>
              <a:t>Write out in a new </a:t>
            </a:r>
            <a:r>
              <a:rPr lang="en-US" dirty="0" err="1" smtClean="0"/>
              <a:t>prepqc</a:t>
            </a:r>
            <a:r>
              <a:rPr lang="en-US" dirty="0" smtClean="0"/>
              <a:t> </a:t>
            </a:r>
            <a:r>
              <a:rPr lang="en-US" dirty="0" err="1" smtClean="0"/>
              <a:t>bufr</a:t>
            </a:r>
            <a:r>
              <a:rPr lang="en-US" dirty="0" smtClean="0"/>
              <a:t> file </a:t>
            </a:r>
          </a:p>
        </p:txBody>
      </p:sp>
      <p:grpSp>
        <p:nvGrpSpPr>
          <p:cNvPr id="4" name="Group 68"/>
          <p:cNvGrpSpPr/>
          <p:nvPr/>
        </p:nvGrpSpPr>
        <p:grpSpPr>
          <a:xfrm>
            <a:off x="537573" y="2667241"/>
            <a:ext cx="4386090" cy="2256452"/>
            <a:chOff x="2583550" y="2213264"/>
            <a:chExt cx="5195777" cy="5379256"/>
          </a:xfrm>
        </p:grpSpPr>
        <p:sp>
          <p:nvSpPr>
            <p:cNvPr id="5" name="Rectangle 4"/>
            <p:cNvSpPr/>
            <p:nvPr/>
          </p:nvSpPr>
          <p:spPr>
            <a:xfrm>
              <a:off x="6331527" y="2289464"/>
              <a:ext cx="1447800" cy="781729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Nature Run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02727" y="2213264"/>
              <a:ext cx="1545939" cy="7620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Interpolation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673927" y="2289464"/>
              <a:ext cx="1447800" cy="6096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Location 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6026727" y="2594264"/>
              <a:ext cx="3048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121727" y="2594264"/>
              <a:ext cx="381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4479144" y="4595194"/>
              <a:ext cx="1447800" cy="915764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Conventional Data 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583550" y="6715679"/>
              <a:ext cx="5102771" cy="8768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Simulated Observations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4121727" y="3737264"/>
              <a:ext cx="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5241493" y="3071193"/>
              <a:ext cx="0" cy="152400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Arrow Connector 13"/>
          <p:cNvCxnSpPr/>
          <p:nvPr/>
        </p:nvCxnSpPr>
        <p:spPr>
          <a:xfrm>
            <a:off x="2801844" y="4050534"/>
            <a:ext cx="0" cy="50534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238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simulated observations	- GPSRO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825625"/>
            <a:ext cx="5867400" cy="4351338"/>
          </a:xfrm>
        </p:spPr>
        <p:txBody>
          <a:bodyPr/>
          <a:lstStyle/>
          <a:p>
            <a:r>
              <a:rPr lang="en-US" dirty="0" err="1" smtClean="0"/>
              <a:t>Run_osse_gpsconv</a:t>
            </a:r>
            <a:r>
              <a:rPr lang="en-US" dirty="0" smtClean="0"/>
              <a:t> (</a:t>
            </a:r>
            <a:r>
              <a:rPr lang="en-US" dirty="0" err="1" smtClean="0"/>
              <a:t>gpsro</a:t>
            </a:r>
            <a:r>
              <a:rPr lang="en-US" dirty="0" smtClean="0"/>
              <a:t>=yes)</a:t>
            </a:r>
          </a:p>
          <a:p>
            <a:r>
              <a:rPr lang="en-US" dirty="0" smtClean="0"/>
              <a:t>Inputs: </a:t>
            </a:r>
          </a:p>
          <a:p>
            <a:pPr lvl="1"/>
            <a:r>
              <a:rPr lang="en-US" dirty="0" smtClean="0"/>
              <a:t>BUFR file from real GPSRO observations</a:t>
            </a:r>
          </a:p>
          <a:p>
            <a:pPr lvl="1"/>
            <a:r>
              <a:rPr lang="en-US" dirty="0" smtClean="0"/>
              <a:t>Nature run files</a:t>
            </a:r>
          </a:p>
          <a:p>
            <a:r>
              <a:rPr lang="en-US" dirty="0" smtClean="0"/>
              <a:t>Interpolates G5NR to the location of observations</a:t>
            </a:r>
          </a:p>
          <a:p>
            <a:r>
              <a:rPr lang="en-US" dirty="0" smtClean="0"/>
              <a:t>Simulate bending angle</a:t>
            </a:r>
          </a:p>
          <a:p>
            <a:r>
              <a:rPr lang="en-US" dirty="0" smtClean="0"/>
              <a:t>Write out in a new RO BUFR file</a:t>
            </a:r>
            <a:endParaRPr lang="en-US" dirty="0"/>
          </a:p>
        </p:txBody>
      </p:sp>
      <p:grpSp>
        <p:nvGrpSpPr>
          <p:cNvPr id="4" name="Group 68"/>
          <p:cNvGrpSpPr/>
          <p:nvPr/>
        </p:nvGrpSpPr>
        <p:grpSpPr>
          <a:xfrm>
            <a:off x="502404" y="2873068"/>
            <a:ext cx="4386090" cy="2256452"/>
            <a:chOff x="2583550" y="2213264"/>
            <a:chExt cx="5195777" cy="5379256"/>
          </a:xfrm>
        </p:grpSpPr>
        <p:sp>
          <p:nvSpPr>
            <p:cNvPr id="5" name="Rectangle 4"/>
            <p:cNvSpPr/>
            <p:nvPr/>
          </p:nvSpPr>
          <p:spPr>
            <a:xfrm>
              <a:off x="6331527" y="2289464"/>
              <a:ext cx="1447800" cy="781729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Nature Run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02727" y="2213264"/>
              <a:ext cx="1545939" cy="7620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Interpolation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673927" y="2289464"/>
              <a:ext cx="1447800" cy="6096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Location 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6026727" y="2594264"/>
              <a:ext cx="3048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121727" y="2594264"/>
              <a:ext cx="381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4479144" y="4810680"/>
              <a:ext cx="1447800" cy="609599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GPSRO profile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583550" y="6715679"/>
              <a:ext cx="5102771" cy="8768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Simulated Observations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4121727" y="3737264"/>
              <a:ext cx="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5241493" y="3071193"/>
              <a:ext cx="0" cy="152400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Arrow Connector 13"/>
          <p:cNvCxnSpPr/>
          <p:nvPr/>
        </p:nvCxnSpPr>
        <p:spPr>
          <a:xfrm>
            <a:off x="2769620" y="4218324"/>
            <a:ext cx="0" cy="50534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151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6415</TotalTime>
  <Words>256</Words>
  <Application>Microsoft Macintosh PowerPoint</Application>
  <PresentationFormat>Widescreen</PresentationFormat>
  <Paragraphs>71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 (Body)</vt:lpstr>
      <vt:lpstr>Calibri</vt:lpstr>
      <vt:lpstr>Calibri Light</vt:lpstr>
      <vt:lpstr>DengXian Light</vt:lpstr>
      <vt:lpstr>ＭＳ Ｐゴシック</vt:lpstr>
      <vt:lpstr>Times New Roman</vt:lpstr>
      <vt:lpstr>Wingdings</vt:lpstr>
      <vt:lpstr>Arial</vt:lpstr>
      <vt:lpstr>Office Theme</vt:lpstr>
      <vt:lpstr>OSSE CGOP Tutorial</vt:lpstr>
      <vt:lpstr>OSSE CGOP Framework</vt:lpstr>
      <vt:lpstr>Creating simulated observations - Radiances</vt:lpstr>
      <vt:lpstr>Creating simulated observations - Conventional data</vt:lpstr>
      <vt:lpstr>Creating simulated observations - GPSRO profiles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OSSE CGOP Framework</dc:title>
  <dc:creator>bachir.annane@gmail.com</dc:creator>
  <cp:lastModifiedBy>Microsoft Office User</cp:lastModifiedBy>
  <cp:revision>10</cp:revision>
  <dcterms:created xsi:type="dcterms:W3CDTF">2017-02-16T15:25:07Z</dcterms:created>
  <dcterms:modified xsi:type="dcterms:W3CDTF">2017-02-21T16:08:39Z</dcterms:modified>
</cp:coreProperties>
</file>