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mp4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0" r:id="rId10"/>
    <p:sldId id="291" r:id="rId11"/>
    <p:sldId id="292" r:id="rId12"/>
    <p:sldId id="294" r:id="rId13"/>
    <p:sldId id="285" r:id="rId14"/>
    <p:sldId id="297" r:id="rId15"/>
    <p:sldId id="298" r:id="rId16"/>
    <p:sldId id="275" r:id="rId17"/>
    <p:sldId id="277" r:id="rId18"/>
    <p:sldId id="278" r:id="rId19"/>
    <p:sldId id="296" r:id="rId20"/>
    <p:sldId id="271" r:id="rId21"/>
    <p:sldId id="295" r:id="rId22"/>
  </p:sldIdLst>
  <p:sldSz cx="13004800" cy="9753600"/>
  <p:notesSz cx="6858000" cy="9144000"/>
  <p:defaultTextStyle>
    <a:lvl1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1pPr>
    <a:lvl2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2pPr>
    <a:lvl3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3pPr>
    <a:lvl4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4pPr>
    <a:lvl5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5pPr>
    <a:lvl6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6pPr>
    <a:lvl7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7pPr>
    <a:lvl8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8pPr>
    <a:lvl9pPr algn="ctr" defTabSz="584200">
      <a:defRPr sz="4200">
        <a:solidFill>
          <a:srgbClr val="6F6A5A"/>
        </a:solidFill>
        <a:latin typeface="Copperplate"/>
        <a:ea typeface="Copperplate"/>
        <a:cs typeface="Copperplate"/>
        <a:sym typeface="Copperplat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D0D3DB"/>
          </a:solidFill>
        </a:fill>
      </a:tcStyle>
    </a:wholeTbl>
    <a:band2H>
      <a:tcTxStyle/>
      <a:tcStyle>
        <a:tcBdr/>
        <a:fill>
          <a:solidFill>
            <a:srgbClr val="E9EAEE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596D92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381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596D92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381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596D92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E9E0CE"/>
          </a:solidFill>
        </a:fill>
      </a:tcStyle>
    </a:wholeTbl>
    <a:band2H>
      <a:tcTxStyle/>
      <a:tcStyle>
        <a:tcBdr/>
        <a:fill>
          <a:solidFill>
            <a:srgbClr val="F4F0E8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C1A347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381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C1A347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381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C1A347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D5D0D8"/>
          </a:solidFill>
        </a:fill>
      </a:tcStyle>
    </a:wholeTbl>
    <a:band2H>
      <a:tcTxStyle/>
      <a:tcStyle>
        <a:tcBdr/>
        <a:fill>
          <a:solidFill>
            <a:srgbClr val="EBE9ED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745786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381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745786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381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74578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AE9"/>
          </a:solidFill>
        </a:fill>
      </a:tcStyle>
    </a:wholeTbl>
    <a:band2H>
      <a:tcTxStyle/>
      <a:tcStyle>
        <a:tcBdr/>
        <a:fill>
          <a:solidFill>
            <a:srgbClr val="142B6F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96D92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F6A5A"/>
              </a:solidFill>
              <a:prstDash val="solid"/>
              <a:bevel/>
            </a:ln>
          </a:top>
          <a:bottom>
            <a:ln w="254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2B6F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F6A5A"/>
              </a:solidFill>
              <a:prstDash val="solid"/>
              <a:bevel/>
            </a:ln>
          </a:top>
          <a:bottom>
            <a:ln w="254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96D92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D4D3D0"/>
          </a:solidFill>
        </a:fill>
      </a:tcStyle>
    </a:wholeTbl>
    <a:band2H>
      <a:tcTxStyle/>
      <a:tcStyle>
        <a:tcBdr/>
        <a:fill>
          <a:solidFill>
            <a:srgbClr val="EBEAE9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6F6A5A"/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38100" cap="flat">
              <a:solidFill>
                <a:srgbClr val="142B6F"/>
              </a:solidFill>
              <a:prstDash val="solid"/>
              <a:bevel/>
            </a:ln>
          </a:top>
          <a:bottom>
            <a:ln w="127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6F6A5A"/>
          </a:solidFill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142B6F"/>
      </a:tcTxStyle>
      <a:tcStyle>
        <a:tcBdr>
          <a:left>
            <a:ln w="12700" cap="flat">
              <a:solidFill>
                <a:srgbClr val="142B6F"/>
              </a:solidFill>
              <a:prstDash val="solid"/>
              <a:bevel/>
            </a:ln>
          </a:left>
          <a:right>
            <a:ln w="12700" cap="flat">
              <a:solidFill>
                <a:srgbClr val="142B6F"/>
              </a:solidFill>
              <a:prstDash val="solid"/>
              <a:bevel/>
            </a:ln>
          </a:right>
          <a:top>
            <a:ln w="12700" cap="flat">
              <a:solidFill>
                <a:srgbClr val="142B6F"/>
              </a:solidFill>
              <a:prstDash val="solid"/>
              <a:bevel/>
            </a:ln>
          </a:top>
          <a:bottom>
            <a:ln w="38100" cap="flat">
              <a:solidFill>
                <a:srgbClr val="142B6F"/>
              </a:solidFill>
              <a:prstDash val="solid"/>
              <a:bevel/>
            </a:ln>
          </a:bottom>
          <a:insideH>
            <a:ln w="12700" cap="flat">
              <a:solidFill>
                <a:srgbClr val="142B6F"/>
              </a:solidFill>
              <a:prstDash val="solid"/>
              <a:bevel/>
            </a:ln>
          </a:insideH>
          <a:insideV>
            <a:ln w="12700" cap="flat">
              <a:solidFill>
                <a:srgbClr val="142B6F"/>
              </a:solidFill>
              <a:prstDash val="solid"/>
              <a:bevel/>
            </a:ln>
          </a:insideV>
        </a:tcBdr>
        <a:fill>
          <a:solidFill>
            <a:srgbClr val="6F6A5A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bevel/>
            </a:ln>
          </a:left>
          <a:right>
            <a:ln w="12700" cap="flat">
              <a:solidFill>
                <a:srgbClr val="6F6A5A"/>
              </a:solidFill>
              <a:prstDash val="solid"/>
              <a:bevel/>
            </a:ln>
          </a:right>
          <a:top>
            <a:ln w="12700" cap="flat">
              <a:solidFill>
                <a:srgbClr val="6F6A5A"/>
              </a:solidFill>
              <a:prstDash val="solid"/>
              <a:bevel/>
            </a:ln>
          </a:top>
          <a:bottom>
            <a:ln w="127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solidFill>
                <a:srgbClr val="6F6A5A"/>
              </a:solidFill>
              <a:prstDash val="solid"/>
              <a:bevel/>
            </a:ln>
          </a:insideH>
          <a:insideV>
            <a:ln w="12700" cap="flat">
              <a:solidFill>
                <a:srgbClr val="6F6A5A"/>
              </a:solidFill>
              <a:prstDash val="solid"/>
              <a:bevel/>
            </a:ln>
          </a:insideV>
        </a:tcBdr>
        <a:fill>
          <a:solidFill>
            <a:srgbClr val="6F6A5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bevel/>
            </a:ln>
          </a:left>
          <a:right>
            <a:ln w="12700" cap="flat">
              <a:solidFill>
                <a:srgbClr val="6F6A5A"/>
              </a:solidFill>
              <a:prstDash val="solid"/>
              <a:bevel/>
            </a:ln>
          </a:right>
          <a:top>
            <a:ln w="12700" cap="flat">
              <a:solidFill>
                <a:srgbClr val="6F6A5A"/>
              </a:solidFill>
              <a:prstDash val="solid"/>
              <a:bevel/>
            </a:ln>
          </a:top>
          <a:bottom>
            <a:ln w="127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solidFill>
                <a:srgbClr val="6F6A5A"/>
              </a:solidFill>
              <a:prstDash val="solid"/>
              <a:bevel/>
            </a:ln>
          </a:insideH>
          <a:insideV>
            <a:ln w="12700" cap="flat">
              <a:solidFill>
                <a:srgbClr val="6F6A5A"/>
              </a:solidFill>
              <a:prstDash val="solid"/>
              <a:bevel/>
            </a:ln>
          </a:insideV>
        </a:tcBdr>
        <a:fill>
          <a:solidFill>
            <a:srgbClr val="6F6A5A">
              <a:alpha val="20000"/>
            </a:srgbClr>
          </a:solidFill>
        </a:fill>
      </a:tcStyle>
    </a:firstCol>
    <a:lastRow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bevel/>
            </a:ln>
          </a:left>
          <a:right>
            <a:ln w="12700" cap="flat">
              <a:solidFill>
                <a:srgbClr val="6F6A5A"/>
              </a:solidFill>
              <a:prstDash val="solid"/>
              <a:bevel/>
            </a:ln>
          </a:right>
          <a:top>
            <a:ln w="50800" cap="flat">
              <a:solidFill>
                <a:srgbClr val="6F6A5A"/>
              </a:solidFill>
              <a:prstDash val="solid"/>
              <a:bevel/>
            </a:ln>
          </a:top>
          <a:bottom>
            <a:ln w="127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solidFill>
                <a:srgbClr val="6F6A5A"/>
              </a:solidFill>
              <a:prstDash val="solid"/>
              <a:bevel/>
            </a:ln>
          </a:insideH>
          <a:insideV>
            <a:ln w="12700" cap="flat">
              <a:solidFill>
                <a:srgbClr val="6F6A5A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pperplate"/>
          <a:ea typeface="Copperplate"/>
          <a:cs typeface="Copperplate"/>
        </a:font>
        <a:srgbClr val="6F6A5A"/>
      </a:tcTxStyle>
      <a:tcStyle>
        <a:tcBdr>
          <a:left>
            <a:ln w="12700" cap="flat">
              <a:solidFill>
                <a:srgbClr val="6F6A5A"/>
              </a:solidFill>
              <a:prstDash val="solid"/>
              <a:bevel/>
            </a:ln>
          </a:left>
          <a:right>
            <a:ln w="12700" cap="flat">
              <a:solidFill>
                <a:srgbClr val="6F6A5A"/>
              </a:solidFill>
              <a:prstDash val="solid"/>
              <a:bevel/>
            </a:ln>
          </a:right>
          <a:top>
            <a:ln w="12700" cap="flat">
              <a:solidFill>
                <a:srgbClr val="6F6A5A"/>
              </a:solidFill>
              <a:prstDash val="solid"/>
              <a:bevel/>
            </a:ln>
          </a:top>
          <a:bottom>
            <a:ln w="25400" cap="flat">
              <a:solidFill>
                <a:srgbClr val="6F6A5A"/>
              </a:solidFill>
              <a:prstDash val="solid"/>
              <a:bevel/>
            </a:ln>
          </a:bottom>
          <a:insideH>
            <a:ln w="12700" cap="flat">
              <a:solidFill>
                <a:srgbClr val="6F6A5A"/>
              </a:solidFill>
              <a:prstDash val="solid"/>
              <a:bevel/>
            </a:ln>
          </a:insideH>
          <a:insideV>
            <a:ln w="12700" cap="flat">
              <a:solidFill>
                <a:srgbClr val="6F6A5A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80" d="100"/>
          <a:sy n="80" d="100"/>
        </p:scale>
        <p:origin x="2144" y="4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76348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818879"/>
          </a:xfrm>
          <a:prstGeom prst="rect">
            <a:avLst/>
          </a:prstGeom>
          <a:noFill/>
        </p:spPr>
        <p:txBody>
          <a:bodyPr lIns="50800" tIns="50800" rIns="50800" bIns="50800" anchor="b"/>
          <a:lstStyle>
            <a:lvl1pPr defTabSz="584200">
              <a:defRPr sz="7800" baseline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dirty="0"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016000" y="5359400"/>
            <a:ext cx="10972800" cy="36703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chemeClr val="bg1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 dirty="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6297277" y="9258300"/>
            <a:ext cx="397545" cy="379591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Shape 10"/>
          <p:cNvSpPr/>
          <p:nvPr/>
        </p:nvSpPr>
        <p:spPr>
          <a:xfrm>
            <a:off x="228938" y="9262210"/>
            <a:ext cx="560625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 baseline="-5998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21</a:t>
            </a:r>
            <a:r>
              <a:rPr lang="en-US" sz="14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IOAS-AOLS Conference</a:t>
            </a:r>
            <a:endParaRPr sz="1400" baseline="-5998" dirty="0">
              <a:solidFill>
                <a:srgbClr val="7030A0"/>
              </a:solidFill>
            </a:endParaRPr>
          </a:p>
        </p:txBody>
      </p:sp>
      <p:sp>
        <p:nvSpPr>
          <p:cNvPr id="6" name="Shape 10"/>
          <p:cNvSpPr/>
          <p:nvPr userDrawn="1"/>
        </p:nvSpPr>
        <p:spPr>
          <a:xfrm>
            <a:off x="6800992" y="9262209"/>
            <a:ext cx="5606254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800" baseline="-5998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97</a:t>
            </a:r>
            <a:r>
              <a:rPr lang="en-US" sz="1400" b="1" baseline="30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AMS Annual Meeting</a:t>
            </a:r>
            <a:endParaRPr sz="1400" baseline="-5998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005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5" name="Shape 45"/>
          <p:cNvSpPr/>
          <p:nvPr/>
        </p:nvSpPr>
        <p:spPr>
          <a:xfrm>
            <a:off x="97977" y="9194799"/>
            <a:ext cx="57476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aseline="-5998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baseline="0"/>
            </a:pPr>
            <a:r>
              <a:rPr sz="2800" baseline="-5998"/>
              <a:t>32nd Conference on Hurricanes and Tropical Meteorology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762000" y="0"/>
            <a:ext cx="6324600" cy="5499100"/>
          </a:xfrm>
          <a:prstGeom prst="rect">
            <a:avLst/>
          </a:prstGeom>
        </p:spPr>
        <p:txBody>
          <a:bodyPr lIns="50800" tIns="50800" rIns="50800" bIns="50800" anchor="b"/>
          <a:lstStyle>
            <a:lvl1pPr defTabSz="584200">
              <a:defRPr sz="7800"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762000" y="5626100"/>
            <a:ext cx="6324600" cy="41275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1pPr>
            <a:lvl2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2pPr>
            <a:lvl3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3pPr>
            <a:lvl4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4pPr>
            <a:lvl5pPr marL="0" indent="0" algn="ctr" defTabSz="584200">
              <a:spcBef>
                <a:spcPts val="0"/>
              </a:spcBef>
              <a:buSzTx/>
              <a:buFont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6299224" y="9258300"/>
            <a:ext cx="393651" cy="325858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FFFCF2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016000" y="58745"/>
            <a:ext cx="10972800" cy="282891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78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016000" y="432165"/>
            <a:ext cx="10972800" cy="208207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78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016000" y="2514234"/>
            <a:ext cx="10972800" cy="6223732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19100" indent="-419100" defTabSz="584200">
              <a:spcBef>
                <a:spcPts val="3000"/>
              </a:spcBef>
              <a:buClr>
                <a:srgbClr val="A29A85"/>
              </a:buClr>
              <a:buFontTx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181100" defTabSz="584200">
              <a:spcBef>
                <a:spcPts val="3000"/>
              </a:spcBef>
              <a:buClr>
                <a:srgbClr val="A29A85"/>
              </a:buClr>
              <a:buFontTx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5621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19431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016000" y="432165"/>
            <a:ext cx="10972800" cy="2082070"/>
          </a:xfrm>
          <a:prstGeom prst="rect">
            <a:avLst/>
          </a:prstGeom>
        </p:spPr>
        <p:txBody>
          <a:bodyPr lIns="50800" tIns="50800" rIns="50800" bIns="50800"/>
          <a:lstStyle>
            <a:lvl1pPr defTabSz="584200">
              <a:defRPr sz="78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6F6A5A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1016000" y="2514234"/>
            <a:ext cx="5486400" cy="6223732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19100" indent="-419100" defTabSz="584200">
              <a:spcBef>
                <a:spcPts val="3800"/>
              </a:spcBef>
              <a:buClr>
                <a:srgbClr val="A29A85"/>
              </a:buClr>
              <a:buFontTx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indent="-419100" defTabSz="584200">
              <a:spcBef>
                <a:spcPts val="3800"/>
              </a:spcBef>
              <a:buClr>
                <a:srgbClr val="A29A85"/>
              </a:buClr>
              <a:buFontTx/>
              <a:buChar char="•"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181100" defTabSz="584200">
              <a:spcBef>
                <a:spcPts val="3800"/>
              </a:spcBef>
              <a:buClr>
                <a:srgbClr val="A29A85"/>
              </a:buClr>
              <a:buFontTx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625600" indent="-419100" defTabSz="584200">
              <a:spcBef>
                <a:spcPts val="3800"/>
              </a:spcBef>
              <a:buClr>
                <a:srgbClr val="A29A85"/>
              </a:buClr>
              <a:buFontTx/>
              <a:buChar char="•"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070100" indent="-419100" defTabSz="584200">
              <a:spcBef>
                <a:spcPts val="3800"/>
              </a:spcBef>
              <a:buClr>
                <a:srgbClr val="A29A85"/>
              </a:buClr>
              <a:buFontTx/>
              <a:buChar char="•"/>
              <a:defRPr sz="34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F6A5A"/>
                </a:solidFill>
              </a:rP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19100" indent="-419100" defTabSz="584200">
              <a:spcBef>
                <a:spcPts val="3000"/>
              </a:spcBef>
              <a:buClr>
                <a:srgbClr val="A29A85"/>
              </a:buClr>
              <a:buFontTx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8382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181100" defTabSz="584200">
              <a:spcBef>
                <a:spcPts val="3000"/>
              </a:spcBef>
              <a:buClr>
                <a:srgbClr val="A29A85"/>
              </a:buClr>
              <a:buFontTx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5621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1943100" indent="-419100" defTabSz="584200">
              <a:spcBef>
                <a:spcPts val="3000"/>
              </a:spcBef>
              <a:buClr>
                <a:srgbClr val="A29A85"/>
              </a:buClr>
              <a:buFontTx/>
              <a:buChar char="•"/>
              <a:defRPr sz="40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6F6A5A"/>
                </a:solidFill>
              </a:rP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270000" y="6362700"/>
            <a:ext cx="10464800" cy="30353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775334" indent="-356234" algn="ctr" defTabSz="584200">
              <a:spcBef>
                <a:spcPts val="0"/>
              </a:spcBef>
              <a:buFontTx/>
              <a:buChar char="•"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118235" indent="-356235" algn="ctr" defTabSz="584200">
              <a:spcBef>
                <a:spcPts val="0"/>
              </a:spcBef>
              <a:buFontTx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499235" indent="-356235" algn="ctr" defTabSz="584200">
              <a:spcBef>
                <a:spcPts val="0"/>
              </a:spcBef>
              <a:buFontTx/>
              <a:buChar char="•"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1880235" indent="-356235" algn="ctr" defTabSz="584200">
              <a:spcBef>
                <a:spcPts val="0"/>
              </a:spcBef>
              <a:buFontTx/>
              <a:buChar char="•"/>
              <a:defRPr sz="3400">
                <a:solidFill>
                  <a:srgbClr val="A29A85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A29A85"/>
                </a:solidFill>
              </a:rP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6324598" y="9004300"/>
            <a:ext cx="342901" cy="368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1800"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238" y="130953"/>
            <a:ext cx="11704324" cy="2144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normAutofit/>
          </a:bodyPr>
          <a:lstStyle/>
          <a:p>
            <a:pPr lvl="0">
              <a:defRPr sz="1800"/>
            </a:pPr>
            <a:r>
              <a:rPr sz="6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238" y="2275838"/>
            <a:ext cx="11704324" cy="747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normAutofit/>
          </a:bodyPr>
          <a:lstStyle/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47177" y="9156699"/>
            <a:ext cx="57476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aseline="-5998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 lvl="0">
              <a:defRPr sz="1800" baseline="0"/>
            </a:pPr>
            <a:r>
              <a:rPr sz="2800" baseline="-5998"/>
              <a:t>32nd Conference on Hurricanes and Tropical Meteorology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005832" y="9114112"/>
            <a:ext cx="348725" cy="371347"/>
          </a:xfrm>
          <a:prstGeom prst="rect">
            <a:avLst/>
          </a:prstGeom>
          <a:ln w="12700">
            <a:miter lim="400000"/>
          </a:ln>
        </p:spPr>
        <p:txBody>
          <a:bodyPr wrap="none" lIns="65022" tIns="65022" rIns="65022" bIns="65022" anchor="ctr">
            <a:spAutoFit/>
          </a:bodyPr>
          <a:lstStyle>
            <a:lvl1pPr algn="r" defTabSz="65024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algn="ctr" defTabSz="650240">
        <a:defRPr sz="6200">
          <a:latin typeface="Calibri"/>
          <a:ea typeface="Calibri"/>
          <a:cs typeface="Calibri"/>
          <a:sym typeface="Calibri"/>
        </a:defRPr>
      </a:lvl1pPr>
      <a:lvl2pPr algn="ctr" defTabSz="650240">
        <a:defRPr sz="6200">
          <a:latin typeface="Calibri"/>
          <a:ea typeface="Calibri"/>
          <a:cs typeface="Calibri"/>
          <a:sym typeface="Calibri"/>
        </a:defRPr>
      </a:lvl2pPr>
      <a:lvl3pPr algn="ctr" defTabSz="650240">
        <a:defRPr sz="6200">
          <a:latin typeface="Calibri"/>
          <a:ea typeface="Calibri"/>
          <a:cs typeface="Calibri"/>
          <a:sym typeface="Calibri"/>
        </a:defRPr>
      </a:lvl3pPr>
      <a:lvl4pPr algn="ctr" defTabSz="650240">
        <a:defRPr sz="6200">
          <a:latin typeface="Calibri"/>
          <a:ea typeface="Calibri"/>
          <a:cs typeface="Calibri"/>
          <a:sym typeface="Calibri"/>
        </a:defRPr>
      </a:lvl4pPr>
      <a:lvl5pPr algn="ctr" defTabSz="650240">
        <a:defRPr sz="6200">
          <a:latin typeface="Calibri"/>
          <a:ea typeface="Calibri"/>
          <a:cs typeface="Calibri"/>
          <a:sym typeface="Calibri"/>
        </a:defRPr>
      </a:lvl5pPr>
      <a:lvl6pPr algn="ctr" defTabSz="650240">
        <a:defRPr sz="6200">
          <a:latin typeface="Calibri"/>
          <a:ea typeface="Calibri"/>
          <a:cs typeface="Calibri"/>
          <a:sym typeface="Calibri"/>
        </a:defRPr>
      </a:lvl6pPr>
      <a:lvl7pPr algn="ctr" defTabSz="650240">
        <a:defRPr sz="6200">
          <a:latin typeface="Calibri"/>
          <a:ea typeface="Calibri"/>
          <a:cs typeface="Calibri"/>
          <a:sym typeface="Calibri"/>
        </a:defRPr>
      </a:lvl7pPr>
      <a:lvl8pPr algn="ctr" defTabSz="650240">
        <a:defRPr sz="6200">
          <a:latin typeface="Calibri"/>
          <a:ea typeface="Calibri"/>
          <a:cs typeface="Calibri"/>
          <a:sym typeface="Calibri"/>
        </a:defRPr>
      </a:lvl8pPr>
      <a:lvl9pPr algn="ctr" defTabSz="650240">
        <a:defRPr sz="6200">
          <a:latin typeface="Calibri"/>
          <a:ea typeface="Calibri"/>
          <a:cs typeface="Calibri"/>
          <a:sym typeface="Calibri"/>
        </a:defRPr>
      </a:lvl9pPr>
    </p:titleStyle>
    <p:bodyStyle>
      <a:lvl1pPr marL="471487" indent="-471487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1pPr>
      <a:lvl2pPr marL="906234" indent="-449034" defTabSz="650240">
        <a:spcBef>
          <a:spcPts val="10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2pPr>
      <a:lvl3pPr marL="1333500" indent="-419100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3pPr>
      <a:lvl4pPr marL="1874520" indent="-502919" defTabSz="650240">
        <a:spcBef>
          <a:spcPts val="10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4pPr>
      <a:lvl5pPr marL="2331720" indent="-502920" defTabSz="650240">
        <a:spcBef>
          <a:spcPts val="1000"/>
        </a:spcBef>
        <a:buSzPct val="100000"/>
        <a:buFont typeface="Arial"/>
        <a:buChar char="»"/>
        <a:defRPr sz="4400">
          <a:latin typeface="Calibri"/>
          <a:ea typeface="Calibri"/>
          <a:cs typeface="Calibri"/>
          <a:sym typeface="Calibri"/>
        </a:defRPr>
      </a:lvl5pPr>
      <a:lvl6pPr marL="2366010" indent="-461010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2747010" indent="-461010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128010" indent="-461010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3509009" indent="-461009" defTabSz="650240">
        <a:spcBef>
          <a:spcPts val="10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65024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0" Type="http://schemas.openxmlformats.org/officeDocument/2006/relationships/image" Target="../media/image34.jpe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jpg"/><Relationship Id="rId12" Type="http://schemas.openxmlformats.org/officeDocument/2006/relationships/image" Target="../media/image53.jpg"/><Relationship Id="rId13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8" Type="http://schemas.openxmlformats.org/officeDocument/2006/relationships/image" Target="../media/image49.jpg"/><Relationship Id="rId9" Type="http://schemas.openxmlformats.org/officeDocument/2006/relationships/image" Target="../media/image50.jpg"/><Relationship Id="rId10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772615" y="2791465"/>
            <a:ext cx="11180169" cy="2887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defTabSz="457200">
              <a:defRPr sz="1800">
                <a:solidFill>
                  <a:srgbClr val="000000"/>
                </a:solidFill>
              </a:defRPr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endParaRPr sz="1600" dirty="0">
              <a:solidFill>
                <a:srgbClr val="61743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Bachir Annane</a:t>
            </a:r>
            <a:r>
              <a:rPr sz="1900" b="1" baseline="31999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Brian </a:t>
            </a:r>
            <a:r>
              <a:rPr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McNoldy</a:t>
            </a:r>
            <a:r>
              <a:rPr sz="1900" b="1" baseline="31999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Mark 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Leidner</a:t>
            </a:r>
            <a:r>
              <a:rPr lang="en-US" sz="1900" b="1" baseline="31999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4,</a:t>
            </a:r>
            <a:endParaRPr sz="1900" b="1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457200">
              <a:defRPr sz="1800">
                <a:solidFill>
                  <a:srgbClr val="000000"/>
                </a:solidFill>
              </a:defRPr>
            </a:pPr>
            <a:r>
              <a:rPr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Robert Atlas</a:t>
            </a:r>
            <a:r>
              <a:rPr sz="1900" b="1" baseline="31999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9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Ross 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Hoffman</a:t>
            </a:r>
            <a:r>
              <a:rPr lang="en-US" sz="1900" b="1" baseline="31999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Sharanya Majumdar</a:t>
            </a:r>
            <a:r>
              <a:rPr sz="1900" b="1" baseline="31999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defTabSz="457200">
              <a:defRPr sz="1800">
                <a:solidFill>
                  <a:srgbClr val="000000"/>
                </a:solidFill>
              </a:defRPr>
            </a:pPr>
            <a:endParaRPr sz="1900" b="1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baseline="31999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19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Univ. of Miami/CIMAS and NOAA/AOML/HRD, Miami, FL</a:t>
            </a: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baseline="31999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19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Univ. of Miami/RSMAS, Miami, FL</a:t>
            </a: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baseline="31999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sz="19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NOAA/AOML, Miami, FL</a:t>
            </a:r>
          </a:p>
          <a:p>
            <a:pPr lvl="0" defTabSz="457200">
              <a:defRPr sz="1800">
                <a:solidFill>
                  <a:srgbClr val="000000"/>
                </a:solidFill>
              </a:defRPr>
            </a:pPr>
            <a:r>
              <a:rPr sz="1900" b="1" baseline="300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sz="1900" b="1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9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AER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Lexington, MA</a:t>
            </a:r>
            <a:endParaRPr sz="1900" b="1" dirty="0">
              <a:solidFill>
                <a:schemeClr val="tx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2148" y="7341510"/>
            <a:ext cx="1867926" cy="1872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37379" y="7560877"/>
            <a:ext cx="3180499" cy="1433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77663" y="7448982"/>
            <a:ext cx="1581883" cy="1545878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915173" y="624372"/>
            <a:ext cx="11037611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Impact of Simulated CYGNSS Ocean Surface Winds on Tropical Cyclone Analyses and Forecasts in a Regional OSSE Framework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/>
              <a:t>1</a:t>
            </a:fld>
            <a:endParaRPr dirty="0"/>
          </a:p>
        </p:txBody>
      </p:sp>
      <p:pic>
        <p:nvPicPr>
          <p:cNvPr id="2" name="Picture 1" descr="A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62" y="7670605"/>
            <a:ext cx="2899317" cy="1217363"/>
          </a:xfrm>
          <a:prstGeom prst="rect">
            <a:avLst/>
          </a:prstGeom>
        </p:spPr>
      </p:pic>
    </p:spTree>
  </p:cSld>
  <p:clrMapOvr>
    <a:masterClrMapping/>
  </p:clrMapOvr>
  <p:transition spd="med" advTm="850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-304800"/>
            <a:ext cx="10972800" cy="8783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Average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Forecast Errors </a:t>
            </a:r>
            <a:r>
              <a:rPr lang="en-US" sz="2400" dirty="0"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 = 12 five-day forecasts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009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4372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4916" y="59049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3934" y="988658"/>
            <a:ext cx="12716933" cy="2743200"/>
            <a:chOff x="84667" y="3696409"/>
            <a:chExt cx="12716933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1"/>
            <a:stretch/>
          </p:blipFill>
          <p:spPr>
            <a:xfrm>
              <a:off x="7970040" y="3696409"/>
              <a:ext cx="4831560" cy="2743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2"/>
            <a:stretch/>
          </p:blipFill>
          <p:spPr>
            <a:xfrm>
              <a:off x="3908468" y="3696409"/>
              <a:ext cx="4744101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r="3626"/>
            <a:stretch/>
          </p:blipFill>
          <p:spPr>
            <a:xfrm>
              <a:off x="84667" y="3696409"/>
              <a:ext cx="4512734" cy="2743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556" y="4078167"/>
              <a:ext cx="2011680" cy="635635"/>
            </a:xfrm>
            <a:prstGeom prst="rect">
              <a:avLst/>
            </a:prstGeom>
          </p:spPr>
        </p:pic>
      </p:grpSp>
      <p:sp>
        <p:nvSpPr>
          <p:cNvPr id="21" name="Shape 120"/>
          <p:cNvSpPr txBox="1">
            <a:spLocks/>
          </p:cNvSpPr>
          <p:nvPr/>
        </p:nvSpPr>
        <p:spPr>
          <a:xfrm>
            <a:off x="6297277" y="9297924"/>
            <a:ext cx="39754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normAutofit/>
          </a:bodyPr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  <a:lvl6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6pPr>
            <a:lvl7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7pPr>
            <a:lvl8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8pPr>
            <a:lvl9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>
                  <a:solidFill>
                    <a:srgbClr val="000000"/>
                  </a:solidFill>
                </a:defRPr>
              </a:pPr>
              <a:t>10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8552" y="3757107"/>
            <a:ext cx="12812048" cy="2747526"/>
            <a:chOff x="98552" y="4569907"/>
            <a:chExt cx="12812048" cy="274752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8"/>
            <a:stretch/>
          </p:blipFill>
          <p:spPr>
            <a:xfrm>
              <a:off x="8067039" y="4574233"/>
              <a:ext cx="4843561" cy="2743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8"/>
            <a:stretch/>
          </p:blipFill>
          <p:spPr>
            <a:xfrm>
              <a:off x="4002312" y="4572070"/>
              <a:ext cx="4749236" cy="2743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982" y="5912522"/>
              <a:ext cx="2011680" cy="63563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r="3818"/>
            <a:stretch/>
          </p:blipFill>
          <p:spPr>
            <a:xfrm>
              <a:off x="98552" y="4569907"/>
              <a:ext cx="4584644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857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-304800"/>
            <a:ext cx="10972800" cy="8783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Average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Forecast Errors    </a:t>
            </a:r>
            <a:r>
              <a:rPr lang="en-US" sz="2400" dirty="0" smtClean="0"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 </a:t>
            </a:r>
            <a:r>
              <a:rPr lang="en-US" sz="2400" dirty="0"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= 12 five-day forecasts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009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4372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4916" y="59049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3934" y="988658"/>
            <a:ext cx="12716933" cy="2743200"/>
            <a:chOff x="84667" y="3696409"/>
            <a:chExt cx="12716933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1"/>
            <a:stretch/>
          </p:blipFill>
          <p:spPr>
            <a:xfrm>
              <a:off x="7970040" y="3696409"/>
              <a:ext cx="4831560" cy="2743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2"/>
            <a:stretch/>
          </p:blipFill>
          <p:spPr>
            <a:xfrm>
              <a:off x="3908468" y="3696409"/>
              <a:ext cx="4744101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r="3626"/>
            <a:stretch/>
          </p:blipFill>
          <p:spPr>
            <a:xfrm>
              <a:off x="84667" y="3696409"/>
              <a:ext cx="4512734" cy="2743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556" y="4078167"/>
              <a:ext cx="2011680" cy="635635"/>
            </a:xfrm>
            <a:prstGeom prst="rect">
              <a:avLst/>
            </a:prstGeom>
          </p:spPr>
        </p:pic>
      </p:grpSp>
      <p:sp>
        <p:nvSpPr>
          <p:cNvPr id="21" name="Shape 120"/>
          <p:cNvSpPr txBox="1">
            <a:spLocks/>
          </p:cNvSpPr>
          <p:nvPr/>
        </p:nvSpPr>
        <p:spPr>
          <a:xfrm>
            <a:off x="6297277" y="9297924"/>
            <a:ext cx="39754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normAutofit/>
          </a:bodyPr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  <a:lvl6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6pPr>
            <a:lvl7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7pPr>
            <a:lvl8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8pPr>
            <a:lvl9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>
                  <a:solidFill>
                    <a:srgbClr val="000000"/>
                  </a:solidFill>
                </a:defRPr>
              </a:pPr>
              <a:t>11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8552" y="3757107"/>
            <a:ext cx="12812048" cy="2747526"/>
            <a:chOff x="98552" y="4569907"/>
            <a:chExt cx="12812048" cy="274752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8"/>
            <a:stretch/>
          </p:blipFill>
          <p:spPr>
            <a:xfrm>
              <a:off x="8067039" y="4574233"/>
              <a:ext cx="4843561" cy="2743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8"/>
            <a:stretch/>
          </p:blipFill>
          <p:spPr>
            <a:xfrm>
              <a:off x="4002312" y="4572070"/>
              <a:ext cx="4749236" cy="27432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982" y="5912522"/>
              <a:ext cx="2011680" cy="63563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r="3818"/>
            <a:stretch/>
          </p:blipFill>
          <p:spPr>
            <a:xfrm>
              <a:off x="98552" y="4569907"/>
              <a:ext cx="4584644" cy="274320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0"/>
          <a:stretch/>
        </p:blipFill>
        <p:spPr>
          <a:xfrm>
            <a:off x="8072583" y="6549434"/>
            <a:ext cx="4838017" cy="2743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8"/>
          <a:stretch/>
        </p:blipFill>
        <p:spPr>
          <a:xfrm>
            <a:off x="4003925" y="6549434"/>
            <a:ext cx="4750718" cy="2743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3788"/>
          <a:stretch/>
        </p:blipFill>
        <p:spPr>
          <a:xfrm>
            <a:off x="154727" y="6549434"/>
            <a:ext cx="4526297" cy="2743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57" y="6994526"/>
            <a:ext cx="2011680" cy="6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0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272712"/>
            <a:ext cx="10972800" cy="878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Statistical Significance     </a:t>
            </a:r>
            <a:b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 </a:t>
            </a:r>
            <a:r>
              <a:rPr lang="en-US" sz="1800" dirty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= 12 five-day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forecasts  3-hourly DA cycling</a:t>
            </a:r>
            <a:b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en-US" sz="1800" dirty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Min. central pressure error [</a:t>
            </a:r>
            <a:r>
              <a:rPr lang="en-US" sz="1800" dirty="0" err="1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hPa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]</a:t>
            </a:r>
            <a:endParaRPr sz="2800" dirty="0">
              <a:solidFill>
                <a:schemeClr val="tx1"/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1" name="Shape 120"/>
          <p:cNvSpPr txBox="1">
            <a:spLocks/>
          </p:cNvSpPr>
          <p:nvPr/>
        </p:nvSpPr>
        <p:spPr>
          <a:xfrm>
            <a:off x="6297277" y="9297924"/>
            <a:ext cx="39754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normAutofit/>
          </a:bodyPr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  <a:lvl6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6pPr>
            <a:lvl7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7pPr>
            <a:lvl8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8pPr>
            <a:lvl9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>
                  <a:solidFill>
                    <a:srgbClr val="000000"/>
                  </a:solidFill>
                </a:defRPr>
              </a:pPr>
              <a:t>12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521966"/>
            <a:ext cx="4551680" cy="3413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5131439"/>
            <a:ext cx="4551680" cy="34137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76605" y="110129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ea"/>
                <a:ea typeface="+mn-ea"/>
              </a:rPr>
              <a:t>Control+CYG</a:t>
            </a:r>
            <a:endParaRPr lang="en-US" sz="1800" dirty="0"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8085" y="110129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ea"/>
                <a:ea typeface="+mn-ea"/>
              </a:rPr>
              <a:t>Control+VAM</a:t>
            </a:r>
            <a:endParaRPr lang="en-US" sz="1800" dirty="0">
              <a:latin typeface="+mn-ea"/>
              <a:ea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1521966"/>
            <a:ext cx="4551680" cy="3413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9" y="5131439"/>
            <a:ext cx="4551680" cy="34137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8159" y="2514895"/>
            <a:ext cx="151644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smtClean="0">
                <a:ln>
                  <a:noFill/>
                </a:ln>
                <a:solidFill>
                  <a:srgbClr val="6F6A5A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Copperplate"/>
              </a:rPr>
              <a:t>80%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Confidence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kumimoji="0" lang="en-US" sz="2400" u="none" strike="noStrike" cap="none" spc="0" normalizeH="0" baseline="0" dirty="0" smtClean="0">
                <a:ln>
                  <a:noFill/>
                </a:ln>
                <a:solidFill>
                  <a:srgbClr val="6F6A5A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Copperplate"/>
              </a:rPr>
              <a:t>nterval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6F6A5A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Copperplat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159" y="6233025"/>
            <a:ext cx="151644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9</a:t>
            </a:r>
            <a:r>
              <a:rPr kumimoji="0" lang="en-US" sz="2400" u="none" strike="noStrike" cap="none" spc="0" normalizeH="0" baseline="0" dirty="0" smtClean="0">
                <a:ln>
                  <a:noFill/>
                </a:ln>
                <a:solidFill>
                  <a:srgbClr val="6F6A5A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Copperplate"/>
              </a:rPr>
              <a:t>0%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Confidence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kumimoji="0" lang="en-US" sz="2400" u="none" strike="noStrike" cap="none" spc="0" normalizeH="0" baseline="0" dirty="0" smtClean="0">
                <a:ln>
                  <a:noFill/>
                </a:ln>
                <a:solidFill>
                  <a:srgbClr val="6F6A5A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Copperplate"/>
              </a:rPr>
              <a:t>nterval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6F6A5A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1431864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13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-471679" y="-2648"/>
            <a:ext cx="1393545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Domain Average statistics</a:t>
            </a:r>
            <a:endParaRPr sz="30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9266" y="934474"/>
            <a:ext cx="12606269" cy="2743202"/>
            <a:chOff x="324465" y="1188474"/>
            <a:chExt cx="12606269" cy="27432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9"/>
            <a:stretch/>
          </p:blipFill>
          <p:spPr>
            <a:xfrm>
              <a:off x="8111981" y="1188474"/>
              <a:ext cx="4818753" cy="274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7"/>
            <a:stretch/>
          </p:blipFill>
          <p:spPr>
            <a:xfrm>
              <a:off x="4060397" y="1188474"/>
              <a:ext cx="4749308" cy="2743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" r="3823"/>
            <a:stretch/>
          </p:blipFill>
          <p:spPr>
            <a:xfrm>
              <a:off x="324465" y="1188476"/>
              <a:ext cx="4434348" cy="2743200"/>
            </a:xfrm>
            <a:prstGeom prst="rect">
              <a:avLst/>
            </a:prstGeom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76" y="2356591"/>
            <a:ext cx="2011680" cy="63563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2009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54372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34916" y="51905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2070121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14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-471679" y="-2648"/>
            <a:ext cx="1393545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Domain Average statistics</a:t>
            </a:r>
            <a:endParaRPr sz="30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9266" y="934474"/>
            <a:ext cx="12606269" cy="2743202"/>
            <a:chOff x="324465" y="1188474"/>
            <a:chExt cx="12606269" cy="27432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9"/>
            <a:stretch/>
          </p:blipFill>
          <p:spPr>
            <a:xfrm>
              <a:off x="8111981" y="1188474"/>
              <a:ext cx="4818753" cy="274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7"/>
            <a:stretch/>
          </p:blipFill>
          <p:spPr>
            <a:xfrm>
              <a:off x="4060397" y="1188474"/>
              <a:ext cx="4749308" cy="2743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" r="3823"/>
            <a:stretch/>
          </p:blipFill>
          <p:spPr>
            <a:xfrm>
              <a:off x="324465" y="1188476"/>
              <a:ext cx="4434348" cy="274320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08803" y="3741840"/>
            <a:ext cx="12566296" cy="2743200"/>
            <a:chOff x="208803" y="3741840"/>
            <a:chExt cx="12566296" cy="274320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1"/>
            <a:stretch/>
          </p:blipFill>
          <p:spPr>
            <a:xfrm>
              <a:off x="7959857" y="3741842"/>
              <a:ext cx="4815242" cy="27432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8"/>
            <a:stretch/>
          </p:blipFill>
          <p:spPr>
            <a:xfrm>
              <a:off x="3912555" y="3741842"/>
              <a:ext cx="4756643" cy="27432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" r="3828"/>
            <a:stretch/>
          </p:blipFill>
          <p:spPr>
            <a:xfrm>
              <a:off x="208803" y="3741840"/>
              <a:ext cx="4397838" cy="2743200"/>
            </a:xfrm>
            <a:prstGeom prst="rect">
              <a:avLst/>
            </a:prstGeom>
          </p:spPr>
        </p:pic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2" y="5048569"/>
            <a:ext cx="2011680" cy="63563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76" y="2356591"/>
            <a:ext cx="2011680" cy="63563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2009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54372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34916" y="51905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98478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15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-471679" y="-2648"/>
            <a:ext cx="1393545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Domain Average statistics</a:t>
            </a:r>
            <a:endParaRPr sz="30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9266" y="934474"/>
            <a:ext cx="12606269" cy="2743202"/>
            <a:chOff x="324465" y="1188474"/>
            <a:chExt cx="12606269" cy="27432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09"/>
            <a:stretch/>
          </p:blipFill>
          <p:spPr>
            <a:xfrm>
              <a:off x="8111981" y="1188474"/>
              <a:ext cx="4818753" cy="2743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7"/>
            <a:stretch/>
          </p:blipFill>
          <p:spPr>
            <a:xfrm>
              <a:off x="4060397" y="1188474"/>
              <a:ext cx="4749308" cy="2743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2" r="3823"/>
            <a:stretch/>
          </p:blipFill>
          <p:spPr>
            <a:xfrm>
              <a:off x="324465" y="1188476"/>
              <a:ext cx="4434348" cy="274320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208803" y="3741840"/>
            <a:ext cx="12566296" cy="2743200"/>
            <a:chOff x="208803" y="3741840"/>
            <a:chExt cx="12566296" cy="274320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1"/>
            <a:stretch/>
          </p:blipFill>
          <p:spPr>
            <a:xfrm>
              <a:off x="7959857" y="3741842"/>
              <a:ext cx="4815242" cy="27432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8"/>
            <a:stretch/>
          </p:blipFill>
          <p:spPr>
            <a:xfrm>
              <a:off x="3912555" y="3741842"/>
              <a:ext cx="4756643" cy="27432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" r="3828"/>
            <a:stretch/>
          </p:blipFill>
          <p:spPr>
            <a:xfrm>
              <a:off x="208803" y="3741840"/>
              <a:ext cx="4397838" cy="274320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08803" y="6554263"/>
            <a:ext cx="12587194" cy="2748158"/>
            <a:chOff x="208803" y="6554263"/>
            <a:chExt cx="12587194" cy="274815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2"/>
            <a:stretch/>
          </p:blipFill>
          <p:spPr>
            <a:xfrm>
              <a:off x="7976348" y="6554263"/>
              <a:ext cx="4819649" cy="27432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35"/>
            <a:stretch/>
          </p:blipFill>
          <p:spPr>
            <a:xfrm>
              <a:off x="3923776" y="6559221"/>
              <a:ext cx="4748397" cy="27432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2" r="3835"/>
            <a:stretch/>
          </p:blipFill>
          <p:spPr>
            <a:xfrm>
              <a:off x="208803" y="6556515"/>
              <a:ext cx="4403192" cy="2743200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9" y="8065465"/>
            <a:ext cx="2011680" cy="63563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52" y="5048569"/>
            <a:ext cx="2011680" cy="63563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76" y="2356591"/>
            <a:ext cx="2011680" cy="63563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2009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54372" y="51905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234916" y="51905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</p:spTree>
    <p:extLst>
      <p:ext uri="{BB962C8B-B14F-4D97-AF65-F5344CB8AC3E}">
        <p14:creationId xmlns:p14="http://schemas.microsoft.com/office/powerpoint/2010/main" val="735927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1016000" y="406400"/>
            <a:ext cx="10972800" cy="1412479"/>
          </a:xfrm>
          <a:prstGeom prst="rect">
            <a:avLst/>
          </a:prstGeom>
        </p:spPr>
        <p:txBody>
          <a:bodyPr/>
          <a:lstStyle>
            <a:lvl1pPr defTabSz="502412">
              <a:defRPr sz="4700">
                <a:effectLst>
                  <a:outerShdw blurRad="25400" dist="4368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4700" dirty="0" smtClean="0">
                <a:solidFill>
                  <a:schemeClr val="bg1">
                    <a:lumMod val="50000"/>
                  </a:schemeClr>
                </a:solidFill>
                <a:effectLst>
                  <a:outerShdw blurRad="25400" dist="43688" dir="13500000" rotWithShape="0">
                    <a:srgbClr val="424242">
                      <a:alpha val="50000"/>
                    </a:srgbClr>
                  </a:outerShdw>
                </a:effectLst>
              </a:rPr>
              <a:t>SUMMARY</a:t>
            </a:r>
            <a:endParaRPr sz="4700" dirty="0">
              <a:solidFill>
                <a:schemeClr val="bg1">
                  <a:lumMod val="50000"/>
                </a:schemeClr>
              </a:solidFill>
              <a:effectLst>
                <a:outerShdw blurRad="25400" dist="43688" dir="13500000" rotWithShape="0">
                  <a:srgbClr val="424242">
                    <a:alpha val="50000"/>
                  </a:srgbClr>
                </a:outerShdw>
              </a:effectLst>
            </a:endParaRP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583111" y="2389485"/>
            <a:ext cx="12232599" cy="6557317"/>
          </a:xfrm>
          <a:prstGeom prst="rect">
            <a:avLst/>
          </a:prstGeom>
        </p:spPr>
        <p:txBody>
          <a:bodyPr/>
          <a:lstStyle/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1-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Analysis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of TC intensity (pressure, wind) improved with addition of CYGNSS data at all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DA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cycling frequencies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2- DA cycling frequencies affects analyses and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forecasts</a:t>
            </a: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- 3-hourly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cycling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produces the smallest errors for this sample</a:t>
            </a: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RMS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rack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error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at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0-24 hr very slightly improved with addition of CYGNSS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data</a:t>
            </a: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CYGNSS data improves the representation of the surface wind speed structure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(intensity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and asymmetry)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6- We have relatively a few samples from one storm, so error statistics are not robust but provide guidance.</a:t>
            </a:r>
          </a:p>
          <a:p>
            <a:pPr marL="783" lvl="0" algn="l" defTabSz="329184">
              <a:defRPr sz="1800">
                <a:solidFill>
                  <a:srgbClr val="000000"/>
                </a:solidFill>
                <a:effectLst/>
              </a:defRPr>
            </a:pPr>
            <a:endParaRPr sz="2376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1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16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 dirty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Future work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599439" y="3039527"/>
            <a:ext cx="10972801" cy="54307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Preparations are underway for impact assessment of CYGNSS during the 2017 hurricane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season</a:t>
            </a: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Assessment with a near-operational assimilation and forecast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framework (HWRF)</a:t>
            </a: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Variations of assimilation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strategies: nests, scalar/vector</a:t>
            </a: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23368" dist="233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Comparison with NCEP HWRF operational forecasts</a:t>
            </a: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marL="387416" lvl="0" indent="-387416" algn="just" defTabSz="537463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3200" dirty="0">
              <a:solidFill>
                <a:srgbClr val="FFFCF2"/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algn="just" defTabSz="537463">
              <a:buSzPct val="100000"/>
              <a:defRPr sz="1800">
                <a:solidFill>
                  <a:srgbClr val="000000"/>
                </a:solidFill>
                <a:effectLst/>
              </a:defRPr>
            </a:pPr>
            <a:endParaRPr lang="en-US" sz="3200" dirty="0" smtClean="0">
              <a:solidFill>
                <a:srgbClr val="FFFCF2"/>
              </a:solidFill>
              <a:effectLst>
                <a:outerShdw blurRad="23368" dist="233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17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967132" y="4017512"/>
            <a:ext cx="10972800" cy="141247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 dirty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1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18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967132" y="4017512"/>
            <a:ext cx="10972800" cy="141247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5400" dirty="0"/>
              <a:t>Backup Slides</a:t>
            </a:r>
            <a:endParaRPr sz="28700" dirty="0">
              <a:solidFill>
                <a:schemeClr val="bg1">
                  <a:lumMod val="50000"/>
                </a:schemeClr>
              </a:solidFill>
              <a:effectLst>
                <a:outerShdw blurRad="25400" dist="50800" dir="13500000" rotWithShape="0">
                  <a:srgbClr val="424242">
                    <a:alpha val="50000"/>
                  </a:srgbClr>
                </a:outerShdw>
              </a:effectLst>
            </a:endParaRP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1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19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13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052798"/>
          </a:xfrm>
          <a:prstGeom prst="rect">
            <a:avLst/>
          </a:prstGeom>
        </p:spPr>
        <p:txBody>
          <a:bodyPr/>
          <a:lstStyle>
            <a:lvl1pPr defTabSz="414780">
              <a:defRPr sz="550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0" dirty="0">
                <a:solidFill>
                  <a:schemeClr val="bg1">
                    <a:lumMod val="50000"/>
                  </a:schemeClr>
                </a:solidFill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What is </a:t>
            </a:r>
            <a:r>
              <a:rPr sz="55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CYGNSS</a:t>
            </a:r>
            <a:r>
              <a:rPr lang="en-US" sz="55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?</a:t>
            </a:r>
            <a:endParaRPr sz="5500" dirty="0">
              <a:solidFill>
                <a:schemeClr val="bg1">
                  <a:lumMod val="50000"/>
                </a:schemeClr>
              </a:solidFill>
              <a:effectLst>
                <a:outerShdw blurRad="12700" dist="360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196848" y="3007874"/>
            <a:ext cx="5642477" cy="39383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The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body of each satellite measures roughly 51x64x28 centimeters, slightly larger than a standard carry-on suitcase.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effectLst>
                <a:outerShdw blurRad="11557" dist="11094" dir="13500000" rotWithShape="0">
                  <a:srgbClr val="424242">
                    <a:alpha val="5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sz="2000" dirty="0">
              <a:solidFill>
                <a:schemeClr val="bg1">
                  <a:lumMod val="50000"/>
                </a:schemeClr>
              </a:solidFill>
              <a:effectLst>
                <a:outerShdw blurRad="11557" dist="11094" dir="13500000" rotWithShape="0">
                  <a:srgbClr val="424242">
                    <a:alpha val="5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000" dirty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When fully assembled, the satellites will each weigh about 29 kilograms. </a:t>
            </a:r>
          </a:p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effectLst>
                <a:outerShdw blurRad="11557" dist="11094" dir="13500000" rotWithShape="0">
                  <a:srgbClr val="424242">
                    <a:alpha val="5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  <a:p>
            <a:pPr marL="182478" lvl="0" indent="-182478" algn="l" defTabSz="255177"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With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its solar panels deployed, each microsatellite will have a wingspan of 1.67 meters</a:t>
            </a:r>
            <a:r>
              <a:rPr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1557" dist="1109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2000" dirty="0">
              <a:solidFill>
                <a:schemeClr val="bg1">
                  <a:lumMod val="50000"/>
                </a:schemeClr>
              </a:solidFill>
              <a:effectLst>
                <a:outerShdw blurRad="11557" dist="11094" dir="13500000" rotWithShape="0">
                  <a:srgbClr val="424242">
                    <a:alpha val="50000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6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2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4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9235" y="2895581"/>
            <a:ext cx="5021780" cy="2824752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196849" y="1591098"/>
            <a:ext cx="1237451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 defTabSz="457200">
              <a:defRPr sz="21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yclone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lobal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avigation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atellite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ystem (CYGNSS) is a NASA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</a:rPr>
              <a:t>mission that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consists of a constellation of 8 micro-satellites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Shape 66"/>
          <p:cNvSpPr/>
          <p:nvPr/>
        </p:nvSpPr>
        <p:spPr>
          <a:xfrm>
            <a:off x="6543447" y="5658959"/>
            <a:ext cx="483335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Rendition of a single CYGNSS observatory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in orbit over a hurricane. (NASA)</a:t>
            </a:r>
          </a:p>
        </p:txBody>
      </p:sp>
      <p:sp>
        <p:nvSpPr>
          <p:cNvPr id="9" name="Shape 69"/>
          <p:cNvSpPr/>
          <p:nvPr/>
        </p:nvSpPr>
        <p:spPr>
          <a:xfrm>
            <a:off x="206109" y="7211394"/>
            <a:ext cx="12274915" cy="1426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lang="en-US" sz="2300" u="sng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Mission Updates:</a:t>
            </a:r>
          </a:p>
          <a:p>
            <a:pPr marL="190500" lvl="0" indent="-190500" algn="l" defTabSz="457200">
              <a:defRPr sz="1800">
                <a:solidFill>
                  <a:srgbClr val="000000"/>
                </a:solidFill>
              </a:defRPr>
            </a:pP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·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CYGNSS successfully launched on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December 15,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2016 and the eight observatories are all on orbit 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pPr marL="190500" lvl="0" indent="-190500" algn="l" defTabSz="457200">
              <a:defRPr sz="1800">
                <a:solidFill>
                  <a:srgbClr val="000000"/>
                </a:solidFill>
              </a:defRPr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  <a:sym typeface="Arial Black"/>
              </a:rPr>
              <a:t>·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Successfully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measured out first ocean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DDMs on January 4, 2017,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just east of Brazil. </a:t>
            </a:r>
            <a:endParaRPr sz="2000" b="1" dirty="0">
              <a:solidFill>
                <a:schemeClr val="bg1">
                  <a:lumMod val="50000"/>
                </a:schemeClr>
              </a:solidFill>
              <a:latin typeface="Arial Black" charset="0"/>
              <a:ea typeface="Arial Black" charset="0"/>
              <a:cs typeface="Arial Black" charset="0"/>
              <a:sym typeface="Arial Bl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20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3362254" y="1419408"/>
            <a:ext cx="1240724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Nature</a:t>
            </a:r>
            <a:endParaRPr lang="en-US" sz="2600" dirty="0" smtClean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49.5 m/s</a:t>
            </a:r>
            <a:endParaRPr sz="20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6831493" y="1419408"/>
            <a:ext cx="393192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C</a:t>
            </a:r>
            <a:r>
              <a:rPr sz="26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ontrol</a:t>
            </a:r>
            <a:endParaRPr sz="26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 Black"/>
                <a:cs typeface="Arial Black"/>
              </a:rPr>
              <a:t>39.0 m/s</a:t>
            </a:r>
            <a:endParaRPr sz="20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2899054" y="5460506"/>
            <a:ext cx="235000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C</a:t>
            </a:r>
            <a:r>
              <a:rPr sz="2600" dirty="0" err="1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ontrol+</a:t>
            </a: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CYG</a:t>
            </a:r>
            <a:endParaRPr sz="26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chemeClr val="tx1"/>
                </a:solidFill>
                <a:latin typeface="Arial Black"/>
                <a:cs typeface="Arial Black"/>
              </a:rPr>
              <a:t>43.3 m/s</a:t>
            </a:r>
            <a:endParaRPr sz="18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-471679" y="169884"/>
            <a:ext cx="1393545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Surface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L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ayer </a:t>
            </a:r>
            <a:r>
              <a:rPr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Wind </a:t>
            </a:r>
            <a:r>
              <a:rPr sz="3000" dirty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analysis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1200 UTC August 3, 2005</a:t>
            </a:r>
            <a:endParaRPr sz="30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chemeClr val="tx1"/>
                </a:solidFill>
                <a:latin typeface="Arial Black"/>
                <a:cs typeface="Arial Black"/>
              </a:rPr>
              <a:t>After 10 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DA</a:t>
            </a:r>
            <a:r>
              <a:rPr sz="2400" dirty="0" smtClean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chemeClr val="tx1"/>
                </a:solidFill>
                <a:latin typeface="Arial Black"/>
                <a:cs typeface="Arial Black"/>
              </a:rPr>
              <a:t>cycles </a:t>
            </a:r>
            <a:r>
              <a:rPr sz="2400" dirty="0" smtClean="0">
                <a:solidFill>
                  <a:schemeClr val="tx1"/>
                </a:solidFill>
                <a:latin typeface="Arial Black"/>
                <a:cs typeface="Arial Black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6 </a:t>
            </a:r>
            <a:r>
              <a:rPr sz="2400" dirty="0" smtClean="0">
                <a:solidFill>
                  <a:schemeClr val="tx1"/>
                </a:solidFill>
                <a:latin typeface="Arial Black"/>
                <a:cs typeface="Arial Black"/>
              </a:rPr>
              <a:t>hourly)</a:t>
            </a:r>
            <a:r>
              <a:rPr lang="en-US" sz="2400" dirty="0" smtClean="0">
                <a:solidFill>
                  <a:schemeClr val="tx1"/>
                </a:solidFill>
                <a:latin typeface="Arial Black"/>
                <a:cs typeface="Arial Black"/>
              </a:rPr>
              <a:t>; lowest 30 hPa</a:t>
            </a:r>
            <a:endParaRPr sz="24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488400" y="23169383"/>
            <a:ext cx="7931332" cy="7315250"/>
            <a:chOff x="14545494" y="23321783"/>
            <a:chExt cx="7931332" cy="73152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01"/>
            <a:stretch/>
          </p:blipFill>
          <p:spPr>
            <a:xfrm>
              <a:off x="14545494" y="23321783"/>
              <a:ext cx="4274820" cy="42209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01"/>
            <a:stretch/>
          </p:blipFill>
          <p:spPr>
            <a:xfrm>
              <a:off x="18202006" y="23321783"/>
              <a:ext cx="4274820" cy="422096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00"/>
            <a:stretch/>
          </p:blipFill>
          <p:spPr>
            <a:xfrm>
              <a:off x="14545494" y="26416072"/>
              <a:ext cx="4274820" cy="422096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00"/>
            <a:stretch/>
          </p:blipFill>
          <p:spPr>
            <a:xfrm>
              <a:off x="18202006" y="26416072"/>
              <a:ext cx="4274820" cy="422096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1"/>
          <a:stretch/>
        </p:blipFill>
        <p:spPr>
          <a:xfrm>
            <a:off x="21640800" y="23321783"/>
            <a:ext cx="4274820" cy="42209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1"/>
          <a:stretch/>
        </p:blipFill>
        <p:spPr>
          <a:xfrm>
            <a:off x="21793200" y="23474183"/>
            <a:ext cx="4274820" cy="42209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0"/>
          <a:stretch/>
        </p:blipFill>
        <p:spPr>
          <a:xfrm>
            <a:off x="25297312" y="26416072"/>
            <a:ext cx="4274820" cy="42209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3"/>
          <a:stretch/>
        </p:blipFill>
        <p:spPr>
          <a:xfrm>
            <a:off x="1688974" y="2111721"/>
            <a:ext cx="4273296" cy="3076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9"/>
          <a:stretch/>
        </p:blipFill>
        <p:spPr>
          <a:xfrm>
            <a:off x="6563277" y="2103120"/>
            <a:ext cx="4273296" cy="3084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6"/>
          <a:stretch/>
        </p:blipFill>
        <p:spPr>
          <a:xfrm>
            <a:off x="1847088" y="6138088"/>
            <a:ext cx="4273296" cy="3052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1"/>
          <a:stretch/>
        </p:blipFill>
        <p:spPr>
          <a:xfrm>
            <a:off x="6551467" y="6084628"/>
            <a:ext cx="4273296" cy="3106272"/>
          </a:xfrm>
          <a:prstGeom prst="rect">
            <a:avLst/>
          </a:prstGeom>
        </p:spPr>
      </p:pic>
      <p:sp>
        <p:nvSpPr>
          <p:cNvPr id="22" name="Shape 160"/>
          <p:cNvSpPr/>
          <p:nvPr/>
        </p:nvSpPr>
        <p:spPr>
          <a:xfrm>
            <a:off x="7665815" y="5460506"/>
            <a:ext cx="2386871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C</a:t>
            </a:r>
            <a:r>
              <a:rPr sz="2600" dirty="0" err="1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ontrol+</a:t>
            </a:r>
            <a:r>
              <a:rPr lang="en-US" sz="2600" dirty="0" err="1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VAM</a:t>
            </a:r>
            <a:endParaRPr sz="26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chemeClr val="tx1"/>
                </a:solidFill>
                <a:latin typeface="Arial Black"/>
                <a:cs typeface="Arial Black"/>
              </a:rPr>
              <a:t>43.0 m/s</a:t>
            </a:r>
            <a:endParaRPr sz="18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270" y="1757752"/>
            <a:ext cx="804672" cy="7187184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6F6A5A"/>
              </a:solidFill>
              <a:effectLst/>
              <a:uFillTx/>
              <a:latin typeface="Copperplate"/>
              <a:ea typeface="Copperplate"/>
              <a:cs typeface="Copperplate"/>
              <a:sym typeface="Copperplate"/>
            </a:endParaRPr>
          </a:p>
        </p:txBody>
      </p:sp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182376"/>
            <a:ext cx="10972800" cy="878328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rgbClr val="000000"/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Hurricane Error Std. Deviation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3-hourly DA cycling       N = 12 five-day forecasts</a:t>
            </a:r>
            <a:endParaRPr sz="27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21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15598" y="121491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ea"/>
                <a:ea typeface="+mn-ea"/>
              </a:rPr>
              <a:t>Control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43931" y="1214911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ea"/>
                <a:ea typeface="+mn-ea"/>
              </a:rPr>
              <a:t>Control+CYG</a:t>
            </a:r>
            <a:endParaRPr lang="en-US" sz="1800" dirty="0"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14734" y="1214911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+mn-ea"/>
                <a:ea typeface="+mn-ea"/>
              </a:rPr>
              <a:t>Control+VAM</a:t>
            </a:r>
            <a:endParaRPr lang="en-US" sz="1800" dirty="0">
              <a:latin typeface="+mn-ea"/>
              <a:ea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07055" y="118781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ea"/>
                <a:ea typeface="+mn-ea"/>
              </a:rPr>
              <a:t>ALL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795" y="1768139"/>
            <a:ext cx="3200400" cy="24003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090" y="4149516"/>
            <a:ext cx="3200400" cy="24003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085" y="6537150"/>
            <a:ext cx="3200400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6" y="1750726"/>
            <a:ext cx="32004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14" y="1748047"/>
            <a:ext cx="3200400" cy="24003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52" y="1752229"/>
            <a:ext cx="3200400" cy="24003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6" y="4147138"/>
            <a:ext cx="3200400" cy="24003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1657" y="4508400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ea"/>
                <a:ea typeface="+mn-ea"/>
              </a:rPr>
              <a:t>Min. </a:t>
            </a:r>
          </a:p>
          <a:p>
            <a:r>
              <a:rPr lang="en-US" sz="1800" dirty="0">
                <a:latin typeface="+mn-ea"/>
                <a:ea typeface="+mn-ea"/>
              </a:rPr>
              <a:t>Press.</a:t>
            </a:r>
          </a:p>
          <a:p>
            <a:r>
              <a:rPr lang="en-US" sz="1800" dirty="0">
                <a:latin typeface="+mn-ea"/>
                <a:ea typeface="+mn-ea"/>
              </a:rPr>
              <a:t>error </a:t>
            </a:r>
          </a:p>
          <a:p>
            <a:r>
              <a:rPr lang="en-US" sz="1800" dirty="0">
                <a:latin typeface="+mn-ea"/>
                <a:ea typeface="+mn-ea"/>
              </a:rPr>
              <a:t>[</a:t>
            </a:r>
            <a:r>
              <a:rPr lang="en-US" sz="1800" dirty="0" err="1">
                <a:latin typeface="+mn-ea"/>
                <a:ea typeface="+mn-ea"/>
              </a:rPr>
              <a:t>hPa</a:t>
            </a:r>
            <a:r>
              <a:rPr lang="en-US" sz="1800" dirty="0">
                <a:latin typeface="+mn-ea"/>
                <a:ea typeface="+mn-ea"/>
              </a:rPr>
              <a:t>]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82" y="4147738"/>
            <a:ext cx="3200400" cy="24003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74" y="4147138"/>
            <a:ext cx="3200400" cy="24003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37" y="6547438"/>
            <a:ext cx="3200400" cy="24003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9039" y="2327515"/>
            <a:ext cx="825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ea"/>
                <a:ea typeface="+mn-ea"/>
              </a:rPr>
              <a:t>Track </a:t>
            </a:r>
          </a:p>
          <a:p>
            <a:r>
              <a:rPr lang="en-US" sz="1800" dirty="0">
                <a:latin typeface="+mn-ea"/>
                <a:ea typeface="+mn-ea"/>
              </a:rPr>
              <a:t>error</a:t>
            </a:r>
          </a:p>
          <a:p>
            <a:r>
              <a:rPr lang="en-US" sz="1800" dirty="0">
                <a:latin typeface="+mn-ea"/>
                <a:ea typeface="+mn-ea"/>
              </a:rPr>
              <a:t>[km]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4271" y="7083242"/>
            <a:ext cx="838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ea"/>
                <a:ea typeface="+mn-ea"/>
              </a:rPr>
              <a:t>Max.</a:t>
            </a:r>
          </a:p>
          <a:p>
            <a:r>
              <a:rPr lang="en-US" sz="1800" dirty="0" err="1" smtClean="0">
                <a:latin typeface="+mn-ea"/>
                <a:ea typeface="+mn-ea"/>
              </a:rPr>
              <a:t>Wspd</a:t>
            </a:r>
            <a:r>
              <a:rPr lang="en-US" sz="1800" dirty="0" smtClean="0">
                <a:latin typeface="+mn-ea"/>
                <a:ea typeface="+mn-ea"/>
              </a:rPr>
              <a:t> </a:t>
            </a:r>
            <a:endParaRPr lang="en-US" sz="1800" dirty="0">
              <a:latin typeface="+mn-ea"/>
              <a:ea typeface="+mn-ea"/>
            </a:endParaRPr>
          </a:p>
          <a:p>
            <a:r>
              <a:rPr lang="en-US" sz="1800" dirty="0">
                <a:latin typeface="+mn-ea"/>
                <a:ea typeface="+mn-ea"/>
              </a:rPr>
              <a:t>error </a:t>
            </a:r>
          </a:p>
          <a:p>
            <a:r>
              <a:rPr lang="en-US" sz="1800" dirty="0">
                <a:latin typeface="+mn-ea"/>
                <a:ea typeface="+mn-ea"/>
              </a:rPr>
              <a:t>[</a:t>
            </a:r>
            <a:r>
              <a:rPr lang="en-US" sz="1800" dirty="0" err="1">
                <a:latin typeface="+mn-ea"/>
                <a:ea typeface="+mn-ea"/>
              </a:rPr>
              <a:t>kts</a:t>
            </a:r>
            <a:r>
              <a:rPr lang="en-US" sz="1800" dirty="0">
                <a:latin typeface="+mn-ea"/>
                <a:ea typeface="+mn-ea"/>
              </a:rPr>
              <a:t>]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63" y="6537733"/>
            <a:ext cx="3200400" cy="24003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80" y="653715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4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369062" y="9258300"/>
            <a:ext cx="253977" cy="3258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3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7724064" y="5623171"/>
            <a:ext cx="4840868" cy="2580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Capable </a:t>
            </a:r>
            <a:r>
              <a:rPr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of retrieving usable data over a large range of wind speeds (0-70 m/s) in all precipitating conditions throughout the tropics and subtropics with a frequent revisit </a:t>
            </a: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times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sz="23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0" name="image6.png"/>
          <p:cNvPicPr/>
          <p:nvPr/>
        </p:nvPicPr>
        <p:blipFill rotWithShape="1">
          <a:blip r:embed="rId2">
            <a:extLst/>
          </a:blip>
          <a:srcRect b="2346"/>
          <a:stretch/>
        </p:blipFill>
        <p:spPr>
          <a:xfrm>
            <a:off x="-10972" y="1516281"/>
            <a:ext cx="7542218" cy="448321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7766456" y="1730165"/>
            <a:ext cx="4810822" cy="29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 defTabSz="457200">
              <a:defRPr sz="1800">
                <a:solidFill>
                  <a:srgbClr val="000000"/>
                </a:solidFill>
              </a:defRPr>
            </a:pPr>
            <a:endParaRPr sz="2300" dirty="0"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Utilize signals from existing GPS satellites to measure surface wind speeds (surface roughness </a:t>
            </a: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affects </a:t>
            </a:r>
            <a:r>
              <a:rPr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forward-scattered </a:t>
            </a:r>
            <a:r>
              <a:rPr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signal)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along the satellite ground tracks.</a:t>
            </a:r>
            <a:endParaRPr sz="23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052798"/>
          </a:xfrm>
          <a:prstGeom prst="rect">
            <a:avLst/>
          </a:prstGeom>
        </p:spPr>
        <p:txBody>
          <a:bodyPr lIns="0" tIns="0" rIns="0" bIns="0"/>
          <a:lstStyle>
            <a:lvl1pPr defTabSz="414780">
              <a:defRPr sz="550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500" dirty="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What is </a:t>
            </a:r>
            <a:r>
              <a:rPr sz="5500" dirty="0" smtClean="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CYGNSS</a:t>
            </a:r>
            <a:r>
              <a:rPr lang="en-US" sz="5500" dirty="0" smtClean="0">
                <a:effectLst>
                  <a:outerShdw blurRad="12700" dist="3606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?</a:t>
            </a:r>
            <a:endParaRPr sz="5500" dirty="0">
              <a:effectLst>
                <a:outerShdw blurRad="12700" dist="36068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438811" y="6068948"/>
            <a:ext cx="6526901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bg1">
                    <a:lumMod val="50000"/>
                  </a:schemeClr>
                </a:solidFill>
              </a:rPr>
              <a:t>Basic geometry of bi-static quasi-specular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dirty="0">
                <a:solidFill>
                  <a:schemeClr val="bg1">
                    <a:lumMod val="50000"/>
                  </a:schemeClr>
                </a:solidFill>
              </a:rPr>
              <a:t> scatterometry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032629"/>
          </a:xfrm>
          <a:prstGeom prst="rect">
            <a:avLst/>
          </a:prstGeom>
        </p:spPr>
        <p:txBody>
          <a:bodyPr>
            <a:normAutofit/>
          </a:bodyPr>
          <a:lstStyle>
            <a:lvl1pPr defTabSz="502412">
              <a:defRPr sz="6708">
                <a:effectLst>
                  <a:outerShdw blurRad="21844" dist="43688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500" dirty="0">
                <a:solidFill>
                  <a:schemeClr val="bg1">
                    <a:lumMod val="50000"/>
                  </a:schemeClr>
                </a:solidFill>
                <a:effectLst>
                  <a:outerShdw blurRad="21844" dist="43688" dir="13500000" rotWithShape="0">
                    <a:srgbClr val="424242">
                      <a:alpha val="50000"/>
                    </a:srgbClr>
                  </a:outerShdw>
                </a:effectLst>
              </a:rPr>
              <a:t>OSSE Framework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901700" y="1441787"/>
            <a:ext cx="10972800" cy="3670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 defTabSz="414781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rgbClr val="FFFCF2"/>
              </a:solidFill>
              <a:effectLst>
                <a:outerShdw blurRad="18034" dist="18034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algn="just" defTabSz="414781"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effectLst>
                  <a:outerShdw blurRad="18034" dist="1803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The regional OSSE (Observing System Simulation Experiment) framework was developed at NOAA/AOML and UM/RSMAS and features a high-resolution regional nature run embedded within a lower-resolution global nature run.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effectLst>
                <a:outerShdw blurRad="18034" dist="18034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algn="just" defTabSz="414781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effectLst>
                <a:outerShdw blurRad="18034" dist="18034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  <a:p>
            <a:pPr lvl="0" algn="just" defTabSz="414781"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effectLst>
                  <a:outerShdw blurRad="18034" dist="18034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Simulated observations are generated and provided to a data assimilation scheme which provides analyses for a high-resolution regional forecast model.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4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8" name="OSSE_schemati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16" y="5577833"/>
            <a:ext cx="10422664" cy="3238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1022897"/>
          </a:xfrm>
          <a:prstGeom prst="rect">
            <a:avLst/>
          </a:prstGeom>
        </p:spPr>
        <p:txBody>
          <a:bodyPr>
            <a:normAutofit/>
          </a:bodyPr>
          <a:lstStyle>
            <a:lvl1pPr defTabSz="496570">
              <a:defRPr sz="6630">
                <a:effectLst>
                  <a:outerShdw blurRad="21590" dist="4318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chemeClr val="bg1">
                    <a:lumMod val="50000"/>
                  </a:schemeClr>
                </a:solidFill>
                <a:effectLst>
                  <a:outerShdw blurRad="21590" dist="43180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OSSE Framework Details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356737" y="1203969"/>
            <a:ext cx="12290232" cy="82975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 defTabSz="533195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Nature Runs</a:t>
            </a:r>
          </a:p>
          <a:p>
            <a:pPr lvl="0" algn="l" defTabSz="533195">
              <a:lnSpc>
                <a:spcPct val="90000"/>
              </a:lnSpc>
              <a:spcBef>
                <a:spcPts val="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 - 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ECMWF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: low-resolution T511 (~40km) “Joint OSSE Nature Run”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 - 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WRF-ARW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: high-resolution 27km regional domain with 9/3/1 km storm-following nests (v3.2.1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)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Data Assimilation Scheme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  - 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GSI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: Gridpoint Statistical Interpolation. a standard 3D variational assimilation scheme (v3.3). 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Analyses performed at 9km resolution.</a:t>
            </a:r>
          </a:p>
          <a:p>
            <a:pPr lvl="0" algn="l" defTabSz="533195">
              <a:lnSpc>
                <a:spcPct val="90000"/>
              </a:lnSpc>
              <a:spcBef>
                <a:spcPts val="800"/>
              </a:spcBef>
              <a:buSzPct val="100000"/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3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00" b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Forecast 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Model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  - 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HWRF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: the 2014 operational </a:t>
            </a: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Hurricane-WRF model (v3.5).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Parent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domain has ~9km resolution,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single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storm-following nest has ~3km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resolution.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  <a:p>
            <a:pPr lvl="0" algn="l" defTabSz="533195">
              <a:lnSpc>
                <a:spcPct val="90000"/>
              </a:lnSpc>
              <a:spcBef>
                <a:spcPts val="200"/>
              </a:spcBef>
              <a:buSzPct val="100000"/>
              <a:buFont typeface="Arial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DA and model cycling performed every 6</a:t>
            </a:r>
            <a:r>
              <a:rPr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,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 </a:t>
            </a:r>
            <a:r>
              <a:rPr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3</a:t>
            </a:r>
            <a:r>
              <a:rPr sz="24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, 1 hours, each run producing a 5-day </a:t>
            </a:r>
            <a:r>
              <a:rPr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forecast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s every 6 hours</a:t>
            </a:r>
            <a:r>
              <a:rPr sz="2400" i="1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imes"/>
                <a:cs typeface="Arial Black"/>
                <a:sym typeface="Times"/>
              </a:rPr>
              <a:t>.</a:t>
            </a:r>
            <a:endParaRPr sz="2400" i="1" dirty="0">
              <a:solidFill>
                <a:schemeClr val="bg1">
                  <a:lumMod val="50000"/>
                </a:schemeClr>
              </a:solidFill>
              <a:latin typeface="Arial Black"/>
              <a:ea typeface="Times"/>
              <a:cs typeface="Arial Black"/>
              <a:sym typeface="Times"/>
            </a:endParaRP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5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3" name="Nature_HWRF_doma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30" y="4773098"/>
            <a:ext cx="4035084" cy="267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016000" y="1"/>
            <a:ext cx="10972800" cy="94954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CYGNSS data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407541" y="1353101"/>
            <a:ext cx="11581259" cy="7676599"/>
          </a:xfrm>
          <a:prstGeom prst="rect">
            <a:avLst/>
          </a:prstGeom>
        </p:spPr>
        <p:txBody>
          <a:bodyPr/>
          <a:lstStyle/>
          <a:p>
            <a:pPr lvl="0" algn="just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dirty="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just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One synthetic CYGNSS datasets generated to span the WRF nature run. </a:t>
            </a: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6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8" name="animate2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687460" y="3565995"/>
            <a:ext cx="7187596" cy="5039995"/>
          </a:xfrm>
          <a:prstGeom prst="rect">
            <a:avLst/>
          </a:prstGeom>
        </p:spPr>
      </p:pic>
      <p:sp>
        <p:nvSpPr>
          <p:cNvPr id="89" name="Shape 89"/>
          <p:cNvSpPr/>
          <p:nvPr/>
        </p:nvSpPr>
        <p:spPr>
          <a:xfrm>
            <a:off x="3629530" y="2596381"/>
            <a:ext cx="5479064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AFFF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dirty="0">
                <a:solidFill>
                  <a:schemeClr val="bg1">
                    <a:lumMod val="50000"/>
                  </a:schemeClr>
                </a:solidFill>
              </a:rPr>
              <a:t>0801 00z - 0805 00z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8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1016000" y="527994"/>
            <a:ext cx="10972800" cy="587722"/>
          </a:xfrm>
          <a:prstGeom prst="rect">
            <a:avLst/>
          </a:prstGeom>
        </p:spPr>
        <p:txBody>
          <a:bodyPr>
            <a:noAutofit/>
          </a:bodyPr>
          <a:lstStyle>
            <a:lvl1pPr defTabSz="508254">
              <a:defRPr sz="6786">
                <a:effectLst>
                  <a:outerShdw blurRad="22098" dist="44196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3300" dirty="0" smtClean="0">
                <a:solidFill>
                  <a:schemeClr val="bg1">
                    <a:lumMod val="50000"/>
                  </a:schemeClr>
                </a:solidFill>
                <a:effectLst>
                  <a:outerShdw blurRad="22098" dist="4419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Synthetic data generated 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22098" dist="4419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570778" y="1304952"/>
            <a:ext cx="11418024" cy="7284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0485" lvl="0" indent="-14605" algn="just" defTabSz="457200">
              <a:defRPr sz="1800">
                <a:solidFill>
                  <a:srgbClr val="000000"/>
                </a:solidFill>
                <a:effectLst/>
              </a:defRPr>
            </a:pPr>
            <a:endParaRPr lang="en-US" sz="2400" dirty="0" smtClean="0">
              <a:solidFill>
                <a:srgbClr val="FFFCF9"/>
              </a:solidFill>
              <a:latin typeface="Arial Black"/>
              <a:ea typeface="Tw Cen MT"/>
              <a:cs typeface="Arial Black"/>
              <a:sym typeface="Tw Cen MT"/>
            </a:endParaRPr>
          </a:p>
          <a:p>
            <a:pPr marL="70485" lvl="0" indent="-14605" algn="just" defTabSz="457200">
              <a:defRPr sz="1800">
                <a:solidFill>
                  <a:srgbClr val="000000"/>
                </a:solidFill>
                <a:effectLst/>
              </a:defRPr>
            </a:pP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Direction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information added to CYGNSS wind speeds using 2D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V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ariational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A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nalysis </a:t>
            </a:r>
            <a:r>
              <a:rPr sz="24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M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ethod (</a:t>
            </a:r>
            <a:r>
              <a:rPr sz="2400" b="1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VAM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Tw Cen MT"/>
                <a:cs typeface="Arial Black"/>
                <a:sym typeface="Tw Cen MT"/>
              </a:rPr>
              <a:t>)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Tw Cen MT"/>
              <a:cs typeface="Arial Black"/>
              <a:sym typeface="Tw Cen MT"/>
            </a:endParaRPr>
          </a:p>
          <a:p>
            <a:pPr marL="70485" lvl="0" indent="-14605" algn="just" defTabSz="457200"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Tw Cen MT"/>
              <a:cs typeface="Arial Black"/>
              <a:sym typeface="Tw Cen MT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400" dirty="0">
              <a:solidFill>
                <a:srgbClr val="FFFFFF"/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"/>
                <a:cs typeface="Arial Black"/>
                <a:sym typeface="Arial"/>
              </a:rPr>
              <a:t>CONTROL :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"/>
                <a:cs typeface="Arial Black"/>
                <a:sym typeface="Arial"/>
              </a:rPr>
              <a:t>    </a:t>
            </a:r>
            <a:r>
              <a:rPr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Conventional Satellite/ Surface /sounding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data,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no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CYGNSS</a:t>
            </a:r>
          </a:p>
          <a:p>
            <a:pPr lvl="0" algn="l" defTabSz="650240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    Taken from T511 “Joint OSSE Nature Run”</a:t>
            </a:r>
            <a:endParaRPr sz="2400" dirty="0">
              <a:solidFill>
                <a:schemeClr val="bg1">
                  <a:lumMod val="50000"/>
                </a:schemeClr>
              </a:solidFill>
              <a:latin typeface="Arial Black"/>
              <a:ea typeface="Arial"/>
              <a:cs typeface="Arial Black"/>
              <a:sym typeface="Arial"/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7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71177" y="3090521"/>
            <a:ext cx="7943776" cy="2416941"/>
            <a:chOff x="1871177" y="3426188"/>
            <a:chExt cx="7943776" cy="2416941"/>
          </a:xfrm>
        </p:grpSpPr>
        <p:sp>
          <p:nvSpPr>
            <p:cNvPr id="5" name="Diamond 4"/>
            <p:cNvSpPr/>
            <p:nvPr/>
          </p:nvSpPr>
          <p:spPr>
            <a:xfrm>
              <a:off x="6617878" y="3918077"/>
              <a:ext cx="1925052" cy="1925052"/>
            </a:xfrm>
            <a:prstGeom prst="diamond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2D</a:t>
              </a:r>
            </a:p>
            <a:p>
              <a:pPr algn="ctr"/>
              <a:r>
                <a:rPr lang="en-US" sz="1400" dirty="0" err="1">
                  <a:latin typeface="Calibri" charset="0"/>
                  <a:ea typeface="Calibri" charset="0"/>
                  <a:cs typeface="Calibri" charset="0"/>
                </a:rPr>
                <a:t>v</a:t>
              </a:r>
              <a:r>
                <a:rPr lang="en-US" sz="1400" dirty="0" err="1" smtClean="0">
                  <a:latin typeface="Calibri" charset="0"/>
                  <a:ea typeface="Calibri" charset="0"/>
                  <a:cs typeface="Calibri" charset="0"/>
                </a:rPr>
                <a:t>ariational</a:t>
              </a:r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 analysis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method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(VAM)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Can 5"/>
            <p:cNvSpPr/>
            <p:nvPr/>
          </p:nvSpPr>
          <p:spPr>
            <a:xfrm>
              <a:off x="8744121" y="4271337"/>
              <a:ext cx="1070832" cy="1218533"/>
            </a:xfrm>
            <a:prstGeom prst="can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VAM-CYGNSS vector winds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399204" y="4725043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an 7"/>
            <p:cNvSpPr/>
            <p:nvPr/>
          </p:nvSpPr>
          <p:spPr>
            <a:xfrm>
              <a:off x="5325824" y="3866241"/>
              <a:ext cx="1090863" cy="922754"/>
            </a:xfrm>
            <a:prstGeom prst="can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CYGNSS scalar winds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1325515">
              <a:off x="6466693" y="4369030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5335840" y="4858967"/>
              <a:ext cx="1090863" cy="922754"/>
            </a:xfrm>
            <a:prstGeom prst="can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2D vector wind background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20296551">
              <a:off x="6483620" y="5107353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an 11"/>
            <p:cNvSpPr/>
            <p:nvPr/>
          </p:nvSpPr>
          <p:spPr>
            <a:xfrm>
              <a:off x="1871177" y="3744821"/>
              <a:ext cx="1070832" cy="1218533"/>
            </a:xfrm>
            <a:prstGeom prst="can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WRF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Hurricane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Nature Run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" name="Diamond 13"/>
            <p:cNvSpPr/>
            <p:nvPr/>
          </p:nvSpPr>
          <p:spPr>
            <a:xfrm>
              <a:off x="3206158" y="3426188"/>
              <a:ext cx="1925052" cy="1925052"/>
            </a:xfrm>
            <a:prstGeom prst="diamond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CYGNSS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End-to-End</a:t>
              </a:r>
            </a:p>
            <a:p>
              <a:pPr algn="ctr"/>
              <a:r>
                <a:rPr lang="en-US" sz="1400" dirty="0" smtClean="0">
                  <a:latin typeface="Calibri" charset="0"/>
                  <a:ea typeface="Calibri" charset="0"/>
                  <a:cs typeface="Calibri" charset="0"/>
                </a:rPr>
                <a:t>Simulator</a:t>
              </a:r>
              <a:endParaRPr lang="en-US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977290" y="4228060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875947" y="4228060"/>
              <a:ext cx="433138" cy="319651"/>
            </a:xfrm>
            <a:prstGeom prst="rightArrow">
              <a:avLst/>
            </a:prstGeom>
            <a:solidFill>
              <a:srgbClr val="FF9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an 15"/>
          <p:cNvSpPr/>
          <p:nvPr/>
        </p:nvSpPr>
        <p:spPr>
          <a:xfrm>
            <a:off x="6709053" y="7477241"/>
            <a:ext cx="1348082" cy="1361237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Simulated</a:t>
            </a:r>
          </a:p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Conventional and Satellite 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Obs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Can 16"/>
          <p:cNvSpPr/>
          <p:nvPr/>
        </p:nvSpPr>
        <p:spPr>
          <a:xfrm>
            <a:off x="3056478" y="7565149"/>
            <a:ext cx="1070832" cy="1218533"/>
          </a:xfrm>
          <a:prstGeom prst="can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ECMWF</a:t>
            </a:r>
          </a:p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T511 global JONR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4315894" y="7089930"/>
            <a:ext cx="2255263" cy="2255263"/>
          </a:xfrm>
          <a:prstGeom prst="diamond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Observation</a:t>
            </a:r>
          </a:p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Simulator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061248" y="8048388"/>
            <a:ext cx="433138" cy="319651"/>
          </a:xfrm>
          <a:prstGeom prst="rightArrow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351697" y="8061412"/>
            <a:ext cx="433138" cy="319651"/>
          </a:xfrm>
          <a:prstGeom prst="rightArrow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016000" y="0"/>
            <a:ext cx="10972800" cy="9132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300" dirty="0">
                <a:solidFill>
                  <a:schemeClr val="bg1">
                    <a:lumMod val="50000"/>
                  </a:schemeClr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Experiments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485161" y="1612519"/>
            <a:ext cx="11503639" cy="74061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All experiments listed use identical configurations of GSI for data assimilation and HWRF for forecasts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l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just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200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257047"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1) </a:t>
            </a:r>
            <a:r>
              <a:rPr sz="22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CONTROL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: Conventional Satellite/ Surface /sounding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data,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no CYGNSS</a:t>
            </a:r>
          </a:p>
          <a:p>
            <a:pPr lvl="0" algn="l" defTabSz="257047"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2) </a:t>
            </a:r>
            <a:r>
              <a:rPr sz="22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CONTROL+CYG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: CONTROL plus all available CYGNSS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wind speed</a:t>
            </a: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081528" lvl="0" indent="-3081528" algn="l" defTabSz="257047"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3) </a:t>
            </a:r>
            <a:r>
              <a:rPr sz="2200" u="sng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CONTROL</a:t>
            </a:r>
            <a:r>
              <a:rPr sz="2200" u="sng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+VAM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: CONTROL plus VAM wind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vector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at CYGNSS retrieval coordinates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(VAM analyses use 9-km HWRF background; 6-hr forecasts)</a:t>
            </a: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081528" lvl="0" indent="-3081528" algn="l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lang="en-US" sz="220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81528" lvl="0" indent="-3081528" algn="l" defTabSz="286105">
              <a:spcBef>
                <a:spcPts val="1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 defTabSz="286105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There are a total of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16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, 5-day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forecast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but first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forecasts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runs omitted from verification to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allow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for model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spin-up 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(12 cases)</a:t>
            </a:r>
          </a:p>
          <a:p>
            <a:pPr lvl="0" algn="l" defTabSz="286105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l" defTabSz="286105">
              <a:spcBef>
                <a:spcPts val="400"/>
              </a:spcBef>
              <a:buFont typeface="Arial"/>
              <a:defRPr sz="1800">
                <a:solidFill>
                  <a:srgbClr val="000000"/>
                </a:solidFill>
                <a:effectLst/>
              </a:defRPr>
            </a:pP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145582" lvl="0" indent="-145582" algn="l" defTabSz="286105">
              <a:spcBef>
                <a:spcPts val="400"/>
              </a:spcBef>
              <a:buSzPct val="100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Vary data assimilation cycling frequency </a:t>
            </a:r>
          </a:p>
          <a:p>
            <a:pPr marL="471488" lvl="0" algn="l" defTabSz="286105"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6 hourly cycling: 16</a:t>
            </a:r>
          </a:p>
          <a:p>
            <a:pPr marL="471488" lvl="0" algn="l" defTabSz="286105"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3 hourly cycling: 32</a:t>
            </a:r>
          </a:p>
          <a:p>
            <a:pPr marL="471488" lvl="0" algn="l" defTabSz="286105">
              <a:spcBef>
                <a:spcPts val="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1 hourly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cy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c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ling</a:t>
            </a:r>
            <a:r>
              <a:rPr sz="2200" dirty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r>
              <a:rPr sz="2200" dirty="0" smtClean="0">
                <a:solidFill>
                  <a:schemeClr val="bg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96</a:t>
            </a:r>
            <a:endParaRPr sz="2200" dirty="0">
              <a:solidFill>
                <a:schemeClr val="bg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6374222" y="9258300"/>
            <a:ext cx="243656" cy="3795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chemeClr val="bg1">
                    <a:lumMod val="50000"/>
                  </a:schemeClr>
                </a:solidFill>
              </a:rPr>
              <a:t>8</a:t>
            </a:fld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16000" y="-304800"/>
            <a:ext cx="10972800" cy="87832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24536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Average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 Black"/>
                <a:cs typeface="Arial Black"/>
              </a:rPr>
              <a:t>Forecast Errors </a:t>
            </a:r>
            <a:r>
              <a:rPr lang="en-US" sz="2400" dirty="0">
                <a:effectLst>
                  <a:outerShdw blurRad="12700" dist="21336" dir="13500000" rotWithShape="0">
                    <a:srgbClr val="424242">
                      <a:alpha val="5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N = 12 five-day forecasts</a:t>
            </a:r>
            <a:endParaRPr sz="3300" dirty="0">
              <a:solidFill>
                <a:schemeClr val="bg1">
                  <a:lumMod val="50000"/>
                </a:schemeClr>
              </a:solidFill>
              <a:effectLst>
                <a:outerShdw blurRad="12700" dist="21336" dir="13500000" rotWithShape="0">
                  <a:srgbClr val="424242">
                    <a:alpha val="5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009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6-hourly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4372" y="590492"/>
            <a:ext cx="3080972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3-hourly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4916" y="590492"/>
            <a:ext cx="284693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200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Hourly DA cycling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Copperplat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3934" y="988658"/>
            <a:ext cx="12716933" cy="2743200"/>
            <a:chOff x="84667" y="3696409"/>
            <a:chExt cx="12716933" cy="2743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1"/>
            <a:stretch/>
          </p:blipFill>
          <p:spPr>
            <a:xfrm>
              <a:off x="7970040" y="3696409"/>
              <a:ext cx="4831560" cy="27432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2"/>
            <a:stretch/>
          </p:blipFill>
          <p:spPr>
            <a:xfrm>
              <a:off x="3908468" y="3696409"/>
              <a:ext cx="4744101" cy="2743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" r="3626"/>
            <a:stretch/>
          </p:blipFill>
          <p:spPr>
            <a:xfrm>
              <a:off x="84667" y="3696409"/>
              <a:ext cx="4512734" cy="2743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0556" y="4078167"/>
              <a:ext cx="2011680" cy="635635"/>
            </a:xfrm>
            <a:prstGeom prst="rect">
              <a:avLst/>
            </a:prstGeom>
          </p:spPr>
        </p:pic>
      </p:grpSp>
      <p:sp>
        <p:nvSpPr>
          <p:cNvPr id="21" name="Shape 120"/>
          <p:cNvSpPr txBox="1">
            <a:spLocks/>
          </p:cNvSpPr>
          <p:nvPr/>
        </p:nvSpPr>
        <p:spPr>
          <a:xfrm>
            <a:off x="6297277" y="9297924"/>
            <a:ext cx="39754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t">
            <a:normAutofit/>
          </a:bodyPr>
          <a:lstStyle>
            <a:lvl1pPr algn="ctr" defTabSz="584200">
              <a:defRPr sz="1800" baseline="0">
                <a:solidFill>
                  <a:srgbClr val="7030A0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  <a:lvl2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2pPr>
            <a:lvl3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3pPr>
            <a:lvl4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4pPr>
            <a:lvl5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5pPr>
            <a:lvl6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6pPr>
            <a:lvl7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7pPr>
            <a:lvl8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8pPr>
            <a:lvl9pPr algn="ctr" defTabSz="584200">
              <a:defRPr sz="42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9pPr>
          </a:lstStyle>
          <a:p>
            <a:pPr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>
                  <a:solidFill>
                    <a:srgbClr val="000000"/>
                  </a:solidFill>
                </a:defRPr>
              </a:pPr>
              <a:t>9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9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6F6A5A"/>
      </a:dk1>
      <a:lt1>
        <a:srgbClr val="152A6F"/>
      </a:lt1>
      <a:dk2>
        <a:srgbClr val="A7A7A7"/>
      </a:dk2>
      <a:lt2>
        <a:srgbClr val="535353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2B6F"/>
        </a:solidFill>
        <a:ln w="25400" cap="flat">
          <a:solidFill>
            <a:srgbClr val="596D92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96D92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42B6F"/>
        </a:solidFill>
        <a:ln w="25400" cap="flat">
          <a:solidFill>
            <a:srgbClr val="596D92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96D92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Copperplate"/>
            <a:ea typeface="Copperplate"/>
            <a:cs typeface="Copperplate"/>
            <a:sym typeface="Copperpl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8731</TotalTime>
  <Words>973</Words>
  <Application>Microsoft Macintosh PowerPoint</Application>
  <PresentationFormat>Custom</PresentationFormat>
  <Paragraphs>209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 Black</vt:lpstr>
      <vt:lpstr>Baskerville</vt:lpstr>
      <vt:lpstr>Calibri</vt:lpstr>
      <vt:lpstr>Cochin</vt:lpstr>
      <vt:lpstr>Copperplate</vt:lpstr>
      <vt:lpstr>Helvetica</vt:lpstr>
      <vt:lpstr>Helvetica Neue</vt:lpstr>
      <vt:lpstr>Times</vt:lpstr>
      <vt:lpstr>Tw Cen MT</vt:lpstr>
      <vt:lpstr>Arial</vt:lpstr>
      <vt:lpstr>Default</vt:lpstr>
      <vt:lpstr>PowerPoint Presentation</vt:lpstr>
      <vt:lpstr>What is CYGNSS?</vt:lpstr>
      <vt:lpstr>What is CYGNSS?</vt:lpstr>
      <vt:lpstr>OSSE Framework</vt:lpstr>
      <vt:lpstr>OSSE Framework Details</vt:lpstr>
      <vt:lpstr>CYGNSS data</vt:lpstr>
      <vt:lpstr>Synthetic data generated </vt:lpstr>
      <vt:lpstr>Experiments</vt:lpstr>
      <vt:lpstr>Average Forecast Errors N = 12 five-day forecasts</vt:lpstr>
      <vt:lpstr>Average Forecast Errors N = 12 five-day forecasts</vt:lpstr>
      <vt:lpstr>Average Forecast Errors    N = 12 five-day forecasts</vt:lpstr>
      <vt:lpstr>Statistical Significance      N = 12 five-day forecasts  3-hourly DA cycling  Min. central pressure error [hPa]</vt:lpstr>
      <vt:lpstr>PowerPoint Presentation</vt:lpstr>
      <vt:lpstr>PowerPoint Presentation</vt:lpstr>
      <vt:lpstr>PowerPoint Presentation</vt:lpstr>
      <vt:lpstr>SUMMARY</vt:lpstr>
      <vt:lpstr>Future work</vt:lpstr>
      <vt:lpstr>QUESTIONS?</vt:lpstr>
      <vt:lpstr>Backup Slides</vt:lpstr>
      <vt:lpstr>PowerPoint Presentation</vt:lpstr>
      <vt:lpstr>Hurricane Error Std. Deviation 3-hourly DA cycling       N = 12 five-day forecasts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111</cp:revision>
  <dcterms:modified xsi:type="dcterms:W3CDTF">2017-02-09T14:05:28Z</dcterms:modified>
</cp:coreProperties>
</file>