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80" r:id="rId2"/>
  </p:sldMasterIdLst>
  <p:notesMasterIdLst>
    <p:notesMasterId r:id="rId17"/>
  </p:notesMasterIdLst>
  <p:sldIdLst>
    <p:sldId id="258" r:id="rId3"/>
    <p:sldId id="284" r:id="rId4"/>
    <p:sldId id="285" r:id="rId5"/>
    <p:sldId id="287" r:id="rId6"/>
    <p:sldId id="288" r:id="rId7"/>
    <p:sldId id="289" r:id="rId8"/>
    <p:sldId id="290" r:id="rId9"/>
    <p:sldId id="291" r:id="rId10"/>
    <p:sldId id="292" r:id="rId11"/>
    <p:sldId id="268" r:id="rId12"/>
    <p:sldId id="269" r:id="rId13"/>
    <p:sldId id="275" r:id="rId14"/>
    <p:sldId id="277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85693" autoAdjust="0"/>
  </p:normalViewPr>
  <p:slideViewPr>
    <p:cSldViewPr snapToGrid="0">
      <p:cViewPr varScale="1">
        <p:scale>
          <a:sx n="161" d="100"/>
          <a:sy n="161" d="100"/>
        </p:scale>
        <p:origin x="-12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97AE3-16CF-40CB-9599-A39AF48ABB64}" type="datetimeFigureOut">
              <a:rPr lang="en-US" smtClean="0"/>
              <a:t>19/10/8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57E3E-1A22-4CFC-8EE7-E40048BCA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55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sz="18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4A43F-8F5D-3C49-8C72-258E6F700110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48675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57E3E-1A22-4CFC-8EE7-E40048BCA8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361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57E3E-1A22-4CFC-8EE7-E40048BCA8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234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57E3E-1A22-4CFC-8EE7-E40048BCA8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497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57E3E-1A22-4CFC-8EE7-E40048BCA8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57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57E3E-1A22-4CFC-8EE7-E40048BCA8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04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57E3E-1A22-4CFC-8EE7-E40048BCA8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19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57E3E-1A22-4CFC-8EE7-E40048BCA8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2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core assumption behind this route is the WTG assumption, as adding any form of energy into the column, rising motion help saturate the parcels.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57E3E-1A22-4CFC-8EE7-E40048BCA8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72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57E3E-1A22-4CFC-8EE7-E40048BCA8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02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57E3E-1A22-4CFC-8EE7-E40048BCA8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950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4A43F-8F5D-3C49-8C72-258E6F700110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121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7C3E-663A-4ECF-9D1B-43A379747FD7}" type="datetimeFigureOut">
              <a:rPr lang="en-US" smtClean="0"/>
              <a:t>19/10/8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3031-1287-40DA-B94D-C58068B69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55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7C3E-663A-4ECF-9D1B-43A379747FD7}" type="datetimeFigureOut">
              <a:rPr lang="en-US" smtClean="0"/>
              <a:t>19/10/8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3031-1287-40DA-B94D-C58068B69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09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7C3E-663A-4ECF-9D1B-43A379747FD7}" type="datetimeFigureOut">
              <a:rPr lang="en-US" smtClean="0"/>
              <a:t>19/10/8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3031-1287-40DA-B94D-C58068B69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02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 userDrawn="1"/>
        </p:nvSpPr>
        <p:spPr>
          <a:xfrm>
            <a:off x="0" y="423954"/>
            <a:ext cx="9144000" cy="469279"/>
          </a:xfrm>
          <a:prstGeom prst="rect">
            <a:avLst/>
          </a:prstGeom>
          <a:solidFill>
            <a:schemeClr val="bg2"/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Lucida Sans Unicode" panose="020B0602030504020204" pitchFamily="34" charset="0"/>
                <a:ea typeface="+mj-ea"/>
                <a:cs typeface="Lucida Sans Unicode" panose="020B0602030504020204" pitchFamily="34" charset="0"/>
              </a:defRPr>
            </a:lvl1pPr>
          </a:lstStyle>
          <a:p>
            <a:endParaRPr lang="en-US" sz="2700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8650"/>
            <a:ext cx="9144000" cy="37821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2E7A7C3E-663A-4ECF-9D1B-43A379747FD7}" type="datetimeFigureOut">
              <a:rPr lang="en-US" smtClean="0"/>
              <a:t>19/10/8</a:t>
            </a:fld>
            <a:endParaRPr lang="en-US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8723031-1287-40DA-B94D-C58068B697CD}" type="slidenum">
              <a:rPr lang="en-US" smtClean="0"/>
              <a:t>‹#›</a:t>
            </a:fld>
            <a:endParaRPr lang="en-US"/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463550" y="15512"/>
            <a:ext cx="2585464" cy="362831"/>
            <a:chOff x="3162" y="1494302"/>
            <a:chExt cx="3172672" cy="1269069"/>
          </a:xfrm>
          <a:solidFill>
            <a:schemeClr val="bg2">
              <a:lumMod val="75000"/>
            </a:schemeClr>
          </a:solidFill>
        </p:grpSpPr>
        <p:sp>
          <p:nvSpPr>
            <p:cNvPr id="38" name="Pentagon 37"/>
            <p:cNvSpPr/>
            <p:nvPr/>
          </p:nvSpPr>
          <p:spPr>
            <a:xfrm>
              <a:off x="3162" y="1494302"/>
              <a:ext cx="3172672" cy="1269069"/>
            </a:xfrm>
            <a:prstGeom prst="homePlat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Pentagon 4"/>
            <p:cNvSpPr/>
            <p:nvPr/>
          </p:nvSpPr>
          <p:spPr>
            <a:xfrm>
              <a:off x="3162" y="1494302"/>
              <a:ext cx="2855405" cy="126906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6710" tIns="173355" rIns="86678" bIns="173355" numCol="1" spcCol="1270" anchor="ctr" anchorCtr="0">
              <a:noAutofit/>
            </a:bodyPr>
            <a:lstStyle/>
            <a:p>
              <a:pPr lvl="0" algn="ctr" defTabSz="216683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75" kern="1200" dirty="0"/>
            </a:p>
          </p:txBody>
        </p:sp>
      </p:grpSp>
      <p:sp>
        <p:nvSpPr>
          <p:cNvPr id="40" name="Chevron 39"/>
          <p:cNvSpPr/>
          <p:nvPr userDrawn="1"/>
        </p:nvSpPr>
        <p:spPr>
          <a:xfrm>
            <a:off x="2367152" y="3"/>
            <a:ext cx="2585464" cy="375956"/>
          </a:xfrm>
          <a:prstGeom prst="chevro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Chevron 40"/>
          <p:cNvSpPr/>
          <p:nvPr userDrawn="1"/>
        </p:nvSpPr>
        <p:spPr>
          <a:xfrm>
            <a:off x="4270757" y="9526"/>
            <a:ext cx="2585464" cy="366837"/>
          </a:xfrm>
          <a:prstGeom prst="chevro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Chevron 41"/>
          <p:cNvSpPr/>
          <p:nvPr userDrawn="1"/>
        </p:nvSpPr>
        <p:spPr>
          <a:xfrm>
            <a:off x="6183887" y="9526"/>
            <a:ext cx="2585464" cy="369184"/>
          </a:xfrm>
          <a:prstGeom prst="chevro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TextBox 42"/>
          <p:cNvSpPr txBox="1"/>
          <p:nvPr userDrawn="1"/>
        </p:nvSpPr>
        <p:spPr>
          <a:xfrm>
            <a:off x="785813" y="69854"/>
            <a:ext cx="13906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Background</a:t>
            </a:r>
          </a:p>
        </p:txBody>
      </p:sp>
      <p:sp>
        <p:nvSpPr>
          <p:cNvPr id="44" name="Rectangle 43"/>
          <p:cNvSpPr/>
          <p:nvPr userDrawn="1"/>
        </p:nvSpPr>
        <p:spPr>
          <a:xfrm>
            <a:off x="2895069" y="60326"/>
            <a:ext cx="81624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Method</a:t>
            </a:r>
          </a:p>
        </p:txBody>
      </p:sp>
      <p:sp>
        <p:nvSpPr>
          <p:cNvPr id="45" name="Rectangle 44"/>
          <p:cNvSpPr/>
          <p:nvPr userDrawn="1"/>
        </p:nvSpPr>
        <p:spPr>
          <a:xfrm>
            <a:off x="4808199" y="69851"/>
            <a:ext cx="78739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Results</a:t>
            </a:r>
          </a:p>
        </p:txBody>
      </p:sp>
      <p:sp>
        <p:nvSpPr>
          <p:cNvPr id="46" name="Rectangle 45"/>
          <p:cNvSpPr/>
          <p:nvPr userDrawn="1"/>
        </p:nvSpPr>
        <p:spPr>
          <a:xfrm>
            <a:off x="6877079" y="50052"/>
            <a:ext cx="111440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Conclusion</a:t>
            </a:r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463552" y="426818"/>
            <a:ext cx="8305799" cy="557742"/>
          </a:xfrm>
        </p:spPr>
        <p:txBody>
          <a:bodyPr>
            <a:noAutofit/>
          </a:bodyPr>
          <a:lstStyle>
            <a:lvl1pPr>
              <a:defRPr sz="2700"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463552" y="1092200"/>
            <a:ext cx="8305799" cy="5343663"/>
          </a:xfrm>
        </p:spPr>
        <p:txBody>
          <a:bodyPr/>
          <a:lstStyle>
            <a:lvl1pPr>
              <a:defRPr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defRPr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defRPr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defRPr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defRPr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3950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 userDrawn="1"/>
        </p:nvSpPr>
        <p:spPr>
          <a:xfrm>
            <a:off x="0" y="423954"/>
            <a:ext cx="9144000" cy="469279"/>
          </a:xfrm>
          <a:prstGeom prst="rect">
            <a:avLst/>
          </a:prstGeom>
          <a:solidFill>
            <a:schemeClr val="bg2"/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Lucida Sans Unicode" panose="020B0602030504020204" pitchFamily="34" charset="0"/>
                <a:ea typeface="+mj-ea"/>
                <a:cs typeface="Lucida Sans Unicode" panose="020B0602030504020204" pitchFamily="34" charset="0"/>
              </a:defRPr>
            </a:lvl1pPr>
          </a:lstStyle>
          <a:p>
            <a:endParaRPr lang="en-US" sz="2700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8650"/>
            <a:ext cx="9144000" cy="37821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2E7A7C3E-663A-4ECF-9D1B-43A379747FD7}" type="datetimeFigureOut">
              <a:rPr lang="en-US" smtClean="0"/>
              <a:t>19/10/8</a:t>
            </a:fld>
            <a:endParaRPr lang="en-US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8723031-1287-40DA-B94D-C58068B697CD}" type="slidenum">
              <a:rPr lang="en-US" smtClean="0"/>
              <a:t>‹#›</a:t>
            </a:fld>
            <a:endParaRPr lang="en-US"/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463550" y="15512"/>
            <a:ext cx="2585464" cy="362831"/>
            <a:chOff x="3162" y="1494302"/>
            <a:chExt cx="3172672" cy="1269069"/>
          </a:xfrm>
          <a:solidFill>
            <a:schemeClr val="bg2">
              <a:lumMod val="75000"/>
            </a:schemeClr>
          </a:solidFill>
        </p:grpSpPr>
        <p:sp>
          <p:nvSpPr>
            <p:cNvPr id="38" name="Pentagon 37"/>
            <p:cNvSpPr/>
            <p:nvPr/>
          </p:nvSpPr>
          <p:spPr>
            <a:xfrm>
              <a:off x="3162" y="1494302"/>
              <a:ext cx="3172672" cy="1269069"/>
            </a:xfrm>
            <a:prstGeom prst="homePlat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Pentagon 4"/>
            <p:cNvSpPr/>
            <p:nvPr/>
          </p:nvSpPr>
          <p:spPr>
            <a:xfrm>
              <a:off x="3162" y="1494302"/>
              <a:ext cx="2855405" cy="126906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6710" tIns="173355" rIns="86678" bIns="173355" numCol="1" spcCol="1270" anchor="ctr" anchorCtr="0">
              <a:noAutofit/>
            </a:bodyPr>
            <a:lstStyle/>
            <a:p>
              <a:pPr lvl="0" algn="ctr" defTabSz="216683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75" kern="1200" dirty="0"/>
            </a:p>
          </p:txBody>
        </p:sp>
      </p:grpSp>
      <p:sp>
        <p:nvSpPr>
          <p:cNvPr id="40" name="Chevron 39"/>
          <p:cNvSpPr/>
          <p:nvPr userDrawn="1"/>
        </p:nvSpPr>
        <p:spPr>
          <a:xfrm>
            <a:off x="2367152" y="3"/>
            <a:ext cx="2585464" cy="375956"/>
          </a:xfrm>
          <a:prstGeom prst="chevro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Chevron 40"/>
          <p:cNvSpPr/>
          <p:nvPr userDrawn="1"/>
        </p:nvSpPr>
        <p:spPr>
          <a:xfrm>
            <a:off x="4270757" y="9526"/>
            <a:ext cx="2585464" cy="366837"/>
          </a:xfrm>
          <a:prstGeom prst="chevro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Chevron 41"/>
          <p:cNvSpPr/>
          <p:nvPr userDrawn="1"/>
        </p:nvSpPr>
        <p:spPr>
          <a:xfrm>
            <a:off x="6183887" y="9526"/>
            <a:ext cx="2585464" cy="369184"/>
          </a:xfrm>
          <a:prstGeom prst="chevro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TextBox 42"/>
          <p:cNvSpPr txBox="1"/>
          <p:nvPr userDrawn="1"/>
        </p:nvSpPr>
        <p:spPr>
          <a:xfrm>
            <a:off x="785813" y="69854"/>
            <a:ext cx="13906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Background</a:t>
            </a:r>
          </a:p>
        </p:txBody>
      </p:sp>
      <p:sp>
        <p:nvSpPr>
          <p:cNvPr id="44" name="Rectangle 43"/>
          <p:cNvSpPr/>
          <p:nvPr userDrawn="1"/>
        </p:nvSpPr>
        <p:spPr>
          <a:xfrm>
            <a:off x="2895069" y="60326"/>
            <a:ext cx="81624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Method</a:t>
            </a:r>
          </a:p>
        </p:txBody>
      </p:sp>
      <p:sp>
        <p:nvSpPr>
          <p:cNvPr id="45" name="Rectangle 44"/>
          <p:cNvSpPr/>
          <p:nvPr userDrawn="1"/>
        </p:nvSpPr>
        <p:spPr>
          <a:xfrm>
            <a:off x="4808199" y="69851"/>
            <a:ext cx="78739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Results</a:t>
            </a:r>
          </a:p>
        </p:txBody>
      </p:sp>
      <p:sp>
        <p:nvSpPr>
          <p:cNvPr id="46" name="Rectangle 45"/>
          <p:cNvSpPr/>
          <p:nvPr userDrawn="1"/>
        </p:nvSpPr>
        <p:spPr>
          <a:xfrm>
            <a:off x="6877079" y="50052"/>
            <a:ext cx="111440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Conclusion</a:t>
            </a:r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463552" y="426818"/>
            <a:ext cx="8305799" cy="557742"/>
          </a:xfrm>
        </p:spPr>
        <p:txBody>
          <a:bodyPr>
            <a:noAutofit/>
          </a:bodyPr>
          <a:lstStyle>
            <a:lvl1pPr>
              <a:defRPr sz="2700"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463552" y="1092200"/>
            <a:ext cx="8305799" cy="5343663"/>
          </a:xfrm>
        </p:spPr>
        <p:txBody>
          <a:bodyPr/>
          <a:lstStyle>
            <a:lvl1pPr>
              <a:defRPr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defRPr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defRPr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defRPr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defRPr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655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 userDrawn="1"/>
        </p:nvSpPr>
        <p:spPr>
          <a:xfrm>
            <a:off x="0" y="423954"/>
            <a:ext cx="9144000" cy="469279"/>
          </a:xfrm>
          <a:prstGeom prst="rect">
            <a:avLst/>
          </a:prstGeom>
          <a:solidFill>
            <a:schemeClr val="bg2"/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Lucida Sans Unicode" panose="020B0602030504020204" pitchFamily="34" charset="0"/>
                <a:ea typeface="+mj-ea"/>
                <a:cs typeface="Lucida Sans Unicode" panose="020B0602030504020204" pitchFamily="34" charset="0"/>
              </a:defRPr>
            </a:lvl1pPr>
          </a:lstStyle>
          <a:p>
            <a:endParaRPr lang="en-US" sz="2700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8650"/>
            <a:ext cx="9144000" cy="37821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2E7A7C3E-663A-4ECF-9D1B-43A379747FD7}" type="datetimeFigureOut">
              <a:rPr lang="en-US" smtClean="0"/>
              <a:t>19/10/8</a:t>
            </a:fld>
            <a:endParaRPr lang="en-US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8723031-1287-40DA-B94D-C58068B697CD}" type="slidenum">
              <a:rPr lang="en-US" smtClean="0"/>
              <a:t>‹#›</a:t>
            </a:fld>
            <a:endParaRPr lang="en-US"/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463550" y="15512"/>
            <a:ext cx="2585464" cy="362831"/>
            <a:chOff x="3162" y="1494302"/>
            <a:chExt cx="3172672" cy="1269069"/>
          </a:xfrm>
          <a:solidFill>
            <a:schemeClr val="bg2">
              <a:lumMod val="75000"/>
            </a:schemeClr>
          </a:solidFill>
        </p:grpSpPr>
        <p:sp>
          <p:nvSpPr>
            <p:cNvPr id="38" name="Pentagon 37"/>
            <p:cNvSpPr/>
            <p:nvPr/>
          </p:nvSpPr>
          <p:spPr>
            <a:xfrm>
              <a:off x="3162" y="1494302"/>
              <a:ext cx="3172672" cy="1269069"/>
            </a:xfrm>
            <a:prstGeom prst="homePlat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Pentagon 4"/>
            <p:cNvSpPr/>
            <p:nvPr/>
          </p:nvSpPr>
          <p:spPr>
            <a:xfrm>
              <a:off x="3162" y="1494302"/>
              <a:ext cx="2855405" cy="126906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6710" tIns="173355" rIns="86678" bIns="173355" numCol="1" spcCol="1270" anchor="ctr" anchorCtr="0">
              <a:noAutofit/>
            </a:bodyPr>
            <a:lstStyle/>
            <a:p>
              <a:pPr lvl="0" algn="ctr" defTabSz="216683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75" kern="1200" dirty="0"/>
            </a:p>
          </p:txBody>
        </p:sp>
      </p:grpSp>
      <p:sp>
        <p:nvSpPr>
          <p:cNvPr id="40" name="Chevron 39"/>
          <p:cNvSpPr/>
          <p:nvPr userDrawn="1"/>
        </p:nvSpPr>
        <p:spPr>
          <a:xfrm>
            <a:off x="2367152" y="3"/>
            <a:ext cx="2585464" cy="375956"/>
          </a:xfrm>
          <a:prstGeom prst="chevro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Chevron 40"/>
          <p:cNvSpPr/>
          <p:nvPr userDrawn="1"/>
        </p:nvSpPr>
        <p:spPr>
          <a:xfrm>
            <a:off x="4270757" y="9526"/>
            <a:ext cx="2585464" cy="366837"/>
          </a:xfrm>
          <a:prstGeom prst="chevro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Chevron 41"/>
          <p:cNvSpPr/>
          <p:nvPr userDrawn="1"/>
        </p:nvSpPr>
        <p:spPr>
          <a:xfrm>
            <a:off x="6183887" y="9526"/>
            <a:ext cx="2585464" cy="369184"/>
          </a:xfrm>
          <a:prstGeom prst="chevro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TextBox 42"/>
          <p:cNvSpPr txBox="1"/>
          <p:nvPr userDrawn="1"/>
        </p:nvSpPr>
        <p:spPr>
          <a:xfrm>
            <a:off x="785813" y="69854"/>
            <a:ext cx="13906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Background</a:t>
            </a:r>
          </a:p>
        </p:txBody>
      </p:sp>
      <p:sp>
        <p:nvSpPr>
          <p:cNvPr id="44" name="Rectangle 43"/>
          <p:cNvSpPr/>
          <p:nvPr userDrawn="1"/>
        </p:nvSpPr>
        <p:spPr>
          <a:xfrm>
            <a:off x="2895069" y="60326"/>
            <a:ext cx="81624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Method</a:t>
            </a:r>
          </a:p>
        </p:txBody>
      </p:sp>
      <p:sp>
        <p:nvSpPr>
          <p:cNvPr id="45" name="Rectangle 44"/>
          <p:cNvSpPr/>
          <p:nvPr userDrawn="1"/>
        </p:nvSpPr>
        <p:spPr>
          <a:xfrm>
            <a:off x="4808199" y="69851"/>
            <a:ext cx="78739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Results</a:t>
            </a:r>
          </a:p>
        </p:txBody>
      </p:sp>
      <p:sp>
        <p:nvSpPr>
          <p:cNvPr id="46" name="Rectangle 45"/>
          <p:cNvSpPr/>
          <p:nvPr userDrawn="1"/>
        </p:nvSpPr>
        <p:spPr>
          <a:xfrm>
            <a:off x="6877079" y="50052"/>
            <a:ext cx="111440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Conclusion</a:t>
            </a:r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463552" y="426818"/>
            <a:ext cx="8305799" cy="557742"/>
          </a:xfrm>
        </p:spPr>
        <p:txBody>
          <a:bodyPr>
            <a:noAutofit/>
          </a:bodyPr>
          <a:lstStyle>
            <a:lvl1pPr>
              <a:defRPr sz="2700"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463552" y="1092200"/>
            <a:ext cx="8305799" cy="5343663"/>
          </a:xfrm>
        </p:spPr>
        <p:txBody>
          <a:bodyPr/>
          <a:lstStyle>
            <a:lvl1pPr>
              <a:defRPr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defRPr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defRPr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defRPr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defRPr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6356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 userDrawn="1"/>
        </p:nvSpPr>
        <p:spPr>
          <a:xfrm>
            <a:off x="0" y="423954"/>
            <a:ext cx="9144000" cy="469279"/>
          </a:xfrm>
          <a:prstGeom prst="rect">
            <a:avLst/>
          </a:prstGeom>
          <a:solidFill>
            <a:schemeClr val="bg2"/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Lucida Sans Unicode" panose="020B0602030504020204" pitchFamily="34" charset="0"/>
                <a:ea typeface="+mj-ea"/>
                <a:cs typeface="Lucida Sans Unicode" panose="020B0602030504020204" pitchFamily="34" charset="0"/>
              </a:defRPr>
            </a:lvl1pPr>
          </a:lstStyle>
          <a:p>
            <a:endParaRPr lang="en-US" sz="2700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8650"/>
            <a:ext cx="9144000" cy="37821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2E7A7C3E-663A-4ECF-9D1B-43A379747FD7}" type="datetimeFigureOut">
              <a:rPr lang="en-US" smtClean="0"/>
              <a:t>19/10/8</a:t>
            </a:fld>
            <a:endParaRPr lang="en-US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8723031-1287-40DA-B94D-C58068B697CD}" type="slidenum">
              <a:rPr lang="en-US" smtClean="0"/>
              <a:t>‹#›</a:t>
            </a:fld>
            <a:endParaRPr lang="en-US"/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463550" y="15512"/>
            <a:ext cx="2585464" cy="362831"/>
            <a:chOff x="3162" y="1494302"/>
            <a:chExt cx="3172672" cy="1269069"/>
          </a:xfrm>
          <a:solidFill>
            <a:schemeClr val="bg2">
              <a:lumMod val="75000"/>
            </a:schemeClr>
          </a:solidFill>
        </p:grpSpPr>
        <p:sp>
          <p:nvSpPr>
            <p:cNvPr id="38" name="Pentagon 37"/>
            <p:cNvSpPr/>
            <p:nvPr/>
          </p:nvSpPr>
          <p:spPr>
            <a:xfrm>
              <a:off x="3162" y="1494302"/>
              <a:ext cx="3172672" cy="1269069"/>
            </a:xfrm>
            <a:prstGeom prst="homePlat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Pentagon 4"/>
            <p:cNvSpPr/>
            <p:nvPr/>
          </p:nvSpPr>
          <p:spPr>
            <a:xfrm>
              <a:off x="3162" y="1494302"/>
              <a:ext cx="2855405" cy="126906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6710" tIns="173355" rIns="86678" bIns="173355" numCol="1" spcCol="1270" anchor="ctr" anchorCtr="0">
              <a:noAutofit/>
            </a:bodyPr>
            <a:lstStyle/>
            <a:p>
              <a:pPr lvl="0" algn="ctr" defTabSz="216683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75" kern="1200" dirty="0"/>
            </a:p>
          </p:txBody>
        </p:sp>
      </p:grpSp>
      <p:sp>
        <p:nvSpPr>
          <p:cNvPr id="40" name="Chevron 39"/>
          <p:cNvSpPr/>
          <p:nvPr userDrawn="1"/>
        </p:nvSpPr>
        <p:spPr>
          <a:xfrm>
            <a:off x="2367152" y="3"/>
            <a:ext cx="2585464" cy="375956"/>
          </a:xfrm>
          <a:prstGeom prst="chevro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Chevron 40"/>
          <p:cNvSpPr/>
          <p:nvPr userDrawn="1"/>
        </p:nvSpPr>
        <p:spPr>
          <a:xfrm>
            <a:off x="4270757" y="9526"/>
            <a:ext cx="2585464" cy="366837"/>
          </a:xfrm>
          <a:prstGeom prst="chevro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Chevron 41"/>
          <p:cNvSpPr/>
          <p:nvPr userDrawn="1"/>
        </p:nvSpPr>
        <p:spPr>
          <a:xfrm>
            <a:off x="6183887" y="9526"/>
            <a:ext cx="2585464" cy="369184"/>
          </a:xfrm>
          <a:prstGeom prst="chevro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TextBox 42"/>
          <p:cNvSpPr txBox="1"/>
          <p:nvPr userDrawn="1"/>
        </p:nvSpPr>
        <p:spPr>
          <a:xfrm>
            <a:off x="785813" y="69854"/>
            <a:ext cx="13906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Background</a:t>
            </a:r>
          </a:p>
        </p:txBody>
      </p:sp>
      <p:sp>
        <p:nvSpPr>
          <p:cNvPr id="44" name="Rectangle 43"/>
          <p:cNvSpPr/>
          <p:nvPr userDrawn="1"/>
        </p:nvSpPr>
        <p:spPr>
          <a:xfrm>
            <a:off x="2895069" y="60326"/>
            <a:ext cx="81624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Method</a:t>
            </a:r>
          </a:p>
        </p:txBody>
      </p:sp>
      <p:sp>
        <p:nvSpPr>
          <p:cNvPr id="45" name="Rectangle 44"/>
          <p:cNvSpPr/>
          <p:nvPr userDrawn="1"/>
        </p:nvSpPr>
        <p:spPr>
          <a:xfrm>
            <a:off x="4808199" y="69851"/>
            <a:ext cx="78739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Results</a:t>
            </a:r>
          </a:p>
        </p:txBody>
      </p:sp>
      <p:sp>
        <p:nvSpPr>
          <p:cNvPr id="46" name="Rectangle 45"/>
          <p:cNvSpPr/>
          <p:nvPr userDrawn="1"/>
        </p:nvSpPr>
        <p:spPr>
          <a:xfrm>
            <a:off x="6877079" y="50052"/>
            <a:ext cx="111440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Conclusion</a:t>
            </a:r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463552" y="426818"/>
            <a:ext cx="8305799" cy="557742"/>
          </a:xfrm>
        </p:spPr>
        <p:txBody>
          <a:bodyPr>
            <a:noAutofit/>
          </a:bodyPr>
          <a:lstStyle>
            <a:lvl1pPr>
              <a:defRPr sz="2700"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463552" y="1092200"/>
            <a:ext cx="8305799" cy="5343663"/>
          </a:xfrm>
        </p:spPr>
        <p:txBody>
          <a:bodyPr/>
          <a:lstStyle>
            <a:lvl1pPr>
              <a:defRPr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defRPr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defRPr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defRPr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defRPr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6575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872" y="970890"/>
            <a:ext cx="8887968" cy="5750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C7F9-883C-C44E-A16B-41789B783248}" type="datetimeFigureOut">
              <a:rPr kumimoji="1" lang="zh-CN" altLang="en-US" smtClean="0"/>
              <a:t>19/10/8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F576-7CCE-2B49-A111-C36A01A589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8132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noFill/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C7F9-883C-C44E-A16B-41789B783248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19/10/8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F576-7CCE-2B49-A111-C36A01A58989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787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C7F9-883C-C44E-A16B-41789B783248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19/10/8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F576-7CCE-2B49-A111-C36A01A58989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113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C7F9-883C-C44E-A16B-41789B783248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19/10/8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F576-7CCE-2B49-A111-C36A01A58989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261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 userDrawn="1"/>
        </p:nvSpPr>
        <p:spPr>
          <a:xfrm>
            <a:off x="0" y="141206"/>
            <a:ext cx="9144000" cy="525856"/>
          </a:xfrm>
          <a:prstGeom prst="rect">
            <a:avLst/>
          </a:prstGeom>
          <a:solidFill>
            <a:schemeClr val="bg2"/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Lucida Sans Unicode" panose="020B0602030504020204" pitchFamily="34" charset="0"/>
                <a:ea typeface="+mj-ea"/>
                <a:cs typeface="Lucida Sans Unicode" panose="020B0602030504020204" pitchFamily="34" charset="0"/>
              </a:defRPr>
            </a:lvl1pPr>
          </a:lstStyle>
          <a:p>
            <a:endParaRPr lang="en-US" sz="2700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2E7A7C3E-663A-4ECF-9D1B-43A379747FD7}" type="datetimeFigureOut">
              <a:rPr lang="en-US" smtClean="0"/>
              <a:t>19/10/8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8723031-1287-40DA-B94D-C58068B697CD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19100" y="194470"/>
            <a:ext cx="8305799" cy="557742"/>
          </a:xfrm>
        </p:spPr>
        <p:txBody>
          <a:bodyPr>
            <a:noAutofit/>
          </a:bodyPr>
          <a:lstStyle>
            <a:lvl1pPr>
              <a:defRPr sz="2700"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463552" y="966866"/>
            <a:ext cx="8305799" cy="5468997"/>
          </a:xfrm>
        </p:spPr>
        <p:txBody>
          <a:bodyPr/>
          <a:lstStyle>
            <a:lvl1pPr>
              <a:defRPr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defRPr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defRPr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defRPr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defRPr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447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C7F9-883C-C44E-A16B-41789B783248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19/10/8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F576-7CCE-2B49-A111-C36A01A58989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38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C7F9-883C-C44E-A16B-41789B783248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19/10/8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F576-7CCE-2B49-A111-C36A01A58989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49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C7F9-883C-C44E-A16B-41789B783248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19/10/8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F576-7CCE-2B49-A111-C36A01A58989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439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C7F9-883C-C44E-A16B-41789B783248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19/10/8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F576-7CCE-2B49-A111-C36A01A58989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7963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C7F9-883C-C44E-A16B-41789B783248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19/10/8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F576-7CCE-2B49-A111-C36A01A58989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656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C7F9-883C-C44E-A16B-41789B783248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19/10/8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F576-7CCE-2B49-A111-C36A01A58989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8616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C7F9-883C-C44E-A16B-41789B783248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19/10/8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F576-7CCE-2B49-A111-C36A01A58989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457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C7F9-883C-C44E-A16B-41789B783248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19/10/8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F576-7CCE-2B49-A111-C36A01A58989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36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7C3E-663A-4ECF-9D1B-43A379747FD7}" type="datetimeFigureOut">
              <a:rPr lang="en-US" smtClean="0"/>
              <a:t>19/10/8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3031-1287-40DA-B94D-C58068B69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6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7C3E-663A-4ECF-9D1B-43A379747FD7}" type="datetimeFigureOut">
              <a:rPr lang="en-US" smtClean="0"/>
              <a:t>19/10/8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3031-1287-40DA-B94D-C58068B69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5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7C3E-663A-4ECF-9D1B-43A379747FD7}" type="datetimeFigureOut">
              <a:rPr lang="en-US" smtClean="0"/>
              <a:t>19/10/8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3031-1287-40DA-B94D-C58068B69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73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7C3E-663A-4ECF-9D1B-43A379747FD7}" type="datetimeFigureOut">
              <a:rPr lang="en-US" smtClean="0"/>
              <a:t>19/10/8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3031-1287-40DA-B94D-C58068B69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9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7C3E-663A-4ECF-9D1B-43A379747FD7}" type="datetimeFigureOut">
              <a:rPr lang="en-US" smtClean="0"/>
              <a:t>19/10/8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3031-1287-40DA-B94D-C58068B69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54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7C3E-663A-4ECF-9D1B-43A379747FD7}" type="datetimeFigureOut">
              <a:rPr lang="en-US" smtClean="0"/>
              <a:t>19/10/8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3031-1287-40DA-B94D-C58068B69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1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7C3E-663A-4ECF-9D1B-43A379747FD7}" type="datetimeFigureOut">
              <a:rPr lang="en-US" smtClean="0"/>
              <a:t>19/10/8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3031-1287-40DA-B94D-C58068B69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1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A7C3E-663A-4ECF-9D1B-43A379747FD7}" type="datetimeFigureOut">
              <a:rPr lang="en-US" smtClean="0"/>
              <a:t>19/10/8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23031-1287-40DA-B94D-C58068B69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7" r:id="rId13"/>
    <p:sldLayoutId id="2147483678" r:id="rId14"/>
    <p:sldLayoutId id="2147483679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97736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0" y="897736"/>
            <a:ext cx="9144000" cy="5823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8FBC7F9-883C-C44E-A16B-41789B783248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19/10/8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E5CF576-7CCE-2B49-A111-C36A01A58989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0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Lucida Sans Unicode"/>
          <a:ea typeface="微软雅黑"/>
          <a:cs typeface="Lucida Sans Unicod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Lucida Sans Unicode"/>
          <a:ea typeface="+mn-ea"/>
          <a:cs typeface="Lucida Sans Unicod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Lucida Sans Unicode"/>
          <a:ea typeface="+mn-ea"/>
          <a:cs typeface="Lucida Sans Unico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Lucida Sans Unicode"/>
          <a:ea typeface="+mn-ea"/>
          <a:cs typeface="Lucida Sans Unico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Lucida Sans Unicode"/>
          <a:ea typeface="+mn-ea"/>
          <a:cs typeface="Lucida Sans Unico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Lucida Sans Unicode"/>
          <a:ea typeface="+mn-ea"/>
          <a:cs typeface="Lucida Sans Unico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1.png"/><Relationship Id="rId5" Type="http://schemas.openxmlformats.org/officeDocument/2006/relationships/image" Target="../media/image18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 bwMode="auto">
          <a:xfrm>
            <a:off x="-1" y="0"/>
            <a:ext cx="9144002" cy="6858000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tile tx="0" ty="0" sx="100000" sy="100000" flip="none" algn="tl"/>
          </a:blipFill>
          <a:extLst/>
        </p:spPr>
      </p:pic>
      <p:sp>
        <p:nvSpPr>
          <p:cNvPr id="7" name="Rectangle 6"/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7591" y="1187916"/>
            <a:ext cx="8863602" cy="1102519"/>
          </a:xfrm>
          <a:noFill/>
        </p:spPr>
        <p:txBody>
          <a:bodyPr>
            <a:normAutofit/>
          </a:bodyPr>
          <a:lstStyle/>
          <a:p>
            <a:r>
              <a:rPr lang="en-US" sz="20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 Thermodynamic Pathway Leading to Rapid Intensification of Tropical Cyclones in Shear </a:t>
            </a:r>
            <a:br>
              <a:rPr lang="en-US" sz="20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endParaRPr kumimoji="1" lang="zh-CN" altLang="en-US" sz="195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0" name="副标题 2"/>
          <p:cNvSpPr>
            <a:spLocks noGrp="1"/>
          </p:cNvSpPr>
          <p:nvPr>
            <p:ph type="subTitle" idx="1"/>
          </p:nvPr>
        </p:nvSpPr>
        <p:spPr>
          <a:xfrm>
            <a:off x="1233545" y="2540877"/>
            <a:ext cx="6736292" cy="955644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X</a:t>
            </a:r>
            <a:r>
              <a:rPr lang="en-US" altLang="zh-CN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iaomin Chen</a:t>
            </a:r>
            <a:r>
              <a:rPr lang="en-US" altLang="zh-CN" sz="1800" baseline="30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1,2</a:t>
            </a:r>
            <a:r>
              <a:rPr lang="en-US" altLang="zh-CN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en-US" sz="1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en-US" sz="1425" b="1" dirty="0"/>
          </a:p>
          <a:p>
            <a:endParaRPr lang="en-US" sz="1425" b="1" dirty="0"/>
          </a:p>
        </p:txBody>
      </p:sp>
      <p:sp>
        <p:nvSpPr>
          <p:cNvPr id="24" name="TextBox 6"/>
          <p:cNvSpPr txBox="1"/>
          <p:nvPr/>
        </p:nvSpPr>
        <p:spPr>
          <a:xfrm>
            <a:off x="1625584" y="4960710"/>
            <a:ext cx="58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Lucida Sans Unicode"/>
                <a:cs typeface="Lucida Sans Unicode"/>
              </a:rPr>
              <a:t>HRD Science Meeting </a:t>
            </a:r>
          </a:p>
          <a:p>
            <a:pPr algn="ctr"/>
            <a:r>
              <a:rPr lang="en-US" altLang="zh-CN" sz="1400" dirty="0">
                <a:latin typeface="Lucida Sans Unicode"/>
                <a:cs typeface="Lucida Sans Unicode"/>
              </a:rPr>
              <a:t>October 8, 2019</a:t>
            </a:r>
          </a:p>
        </p:txBody>
      </p:sp>
      <p:pic>
        <p:nvPicPr>
          <p:cNvPr id="15" name="图片 4"/>
          <p:cNvPicPr>
            <a:picLocks noChangeAspect="1"/>
          </p:cNvPicPr>
          <p:nvPr/>
        </p:nvPicPr>
        <p:blipFill rotWithShape="1">
          <a:blip r:embed="rId5"/>
          <a:srcRect r="77902"/>
          <a:stretch/>
        </p:blipFill>
        <p:spPr>
          <a:xfrm>
            <a:off x="208157" y="5926666"/>
            <a:ext cx="837535" cy="807095"/>
          </a:xfrm>
          <a:prstGeom prst="rect">
            <a:avLst/>
          </a:prstGeom>
        </p:spPr>
      </p:pic>
      <p:pic>
        <p:nvPicPr>
          <p:cNvPr id="16" name="图片 6" descr="nrc_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66" y="5930145"/>
            <a:ext cx="779801" cy="779801"/>
          </a:xfrm>
          <a:prstGeom prst="rect">
            <a:avLst/>
          </a:prstGeom>
        </p:spPr>
      </p:pic>
      <p:sp>
        <p:nvSpPr>
          <p:cNvPr id="17" name="TextBox 5"/>
          <p:cNvSpPr txBox="1"/>
          <p:nvPr/>
        </p:nvSpPr>
        <p:spPr>
          <a:xfrm>
            <a:off x="1456255" y="2959457"/>
            <a:ext cx="6871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ctr">
              <a:buAutoNum type="arabicPeriod"/>
            </a:pPr>
            <a:r>
              <a:rPr lang="en-US" altLang="zh-CN" sz="1400" dirty="0">
                <a:latin typeface="Lucida Sans Unicode"/>
                <a:cs typeface="Lucida Sans Unicode"/>
              </a:rPr>
              <a:t>NOAA/AOML/Hurricane Research Division;  2.  National Research Council</a:t>
            </a:r>
            <a:endParaRPr lang="zh-CN" altLang="en-US" sz="1400" dirty="0">
              <a:latin typeface="Lucida Sans Unicode"/>
              <a:cs typeface="Lucida Sans Unicod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5837" y="344542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Jun A. Zhang</a:t>
            </a:r>
            <a:r>
              <a:rPr lang="en-US" sz="1600" baseline="30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1, 3</a:t>
            </a:r>
            <a:r>
              <a:rPr lang="en-US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and Frank D. Marks</a:t>
            </a:r>
            <a:r>
              <a:rPr lang="en-US" sz="1600" baseline="30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r>
              <a:rPr lang="en-US" sz="1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en-US" sz="1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endParaRPr lang="en-US" sz="1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9" name="TextBox 5"/>
          <p:cNvSpPr txBox="1"/>
          <p:nvPr/>
        </p:nvSpPr>
        <p:spPr>
          <a:xfrm>
            <a:off x="1487418" y="3967930"/>
            <a:ext cx="6169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Lucida Sans Unicode"/>
                <a:cs typeface="Lucida Sans Unicode"/>
              </a:rPr>
              <a:t>3. University of Miami, CIMAS</a:t>
            </a:r>
            <a:endParaRPr lang="zh-CN" altLang="en-US" sz="1400" dirty="0">
              <a:latin typeface="Lucida Sans Unicode"/>
              <a:cs typeface="Lucida Sans Unicode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6081EAA-9EF0-654E-A9C9-6F99E81E52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9003" y="5945868"/>
            <a:ext cx="1051129" cy="83299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947333" y="6003836"/>
            <a:ext cx="61891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u="sng" dirty="0">
                <a:latin typeface="Lucida Sans Unicode"/>
                <a:cs typeface="Lucida Sans Unicode"/>
              </a:rPr>
              <a:t>Chen X., J. Zhang, and F. Marks, 2019: A thermodynamic pathway leading to rapid intensification of tropical cyclones in shear. </a:t>
            </a:r>
            <a:r>
              <a:rPr lang="en-US" altLang="zh-CN" sz="1200" i="1" u="sng" dirty="0">
                <a:latin typeface="Lucida Sans Unicode"/>
                <a:cs typeface="Lucida Sans Unicode"/>
              </a:rPr>
              <a:t>Geophys. Res. </a:t>
            </a:r>
            <a:r>
              <a:rPr lang="en-US" altLang="zh-CN" sz="1200" i="1" u="sng" dirty="0" err="1">
                <a:latin typeface="Lucida Sans Unicode"/>
                <a:cs typeface="Lucida Sans Unicode"/>
              </a:rPr>
              <a:t>Lett</a:t>
            </a:r>
            <a:r>
              <a:rPr lang="en-US" altLang="zh-CN" sz="1200" i="1" u="sng" dirty="0" smtClean="0">
                <a:latin typeface="Lucida Sans Unicode"/>
                <a:cs typeface="Lucida Sans Unicode"/>
              </a:rPr>
              <a:t>.</a:t>
            </a:r>
            <a:r>
              <a:rPr lang="en-US" altLang="zh-CN" sz="1200" u="sng" dirty="0" smtClean="0">
                <a:latin typeface="Lucida Sans Unicode"/>
                <a:cs typeface="Lucida Sans Unicode"/>
              </a:rPr>
              <a:t>.</a:t>
            </a:r>
            <a:endParaRPr lang="zh-CN" altLang="zh-CN" sz="1200" u="sng"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4701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5"/>
    </mc:Choice>
    <mc:Fallback xmlns="">
      <p:transition xmlns:p14="http://schemas.microsoft.com/office/powerpoint/2010/main" spd="slow" advTm="163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98525"/>
          </a:xfrm>
        </p:spPr>
        <p:txBody>
          <a:bodyPr/>
          <a:lstStyle/>
          <a:p>
            <a:r>
              <a:rPr kumimoji="1" lang="en-US" altLang="zh-CN" dirty="0"/>
              <a:t>HADV term</a:t>
            </a:r>
            <a:endParaRPr kumimoji="1" lang="zh-CN" altLang="en-US" dirty="0"/>
          </a:p>
        </p:txBody>
      </p:sp>
      <p:pic>
        <p:nvPicPr>
          <p:cNvPr id="4" name="图片 3" descr="Macintosh HD:Users:moonlight:Documents:VicenteFig:PartIII:figs:Fig4_RadH_LW_SW_CLoud-fraction-d2-BOX-300km_1000-100hPa-color2-2212-2302UTC_correct-RadT-v2-correctTime-v2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44" r="49224"/>
          <a:stretch/>
        </p:blipFill>
        <p:spPr bwMode="auto">
          <a:xfrm>
            <a:off x="358830" y="1210635"/>
            <a:ext cx="3334022" cy="28494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矩形 12"/>
          <p:cNvSpPr/>
          <p:nvPr/>
        </p:nvSpPr>
        <p:spPr>
          <a:xfrm>
            <a:off x="3906521" y="4730985"/>
            <a:ext cx="450938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zh-CN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宋体" panose="02010600030101010101" pitchFamily="2" charset="-122"/>
                <a:cs typeface="Lucida Sans Unicode" panose="020B0602030504020204" pitchFamily="34" charset="0"/>
              </a:rPr>
              <a:t>RH within 700-900 hPa increases only in stage 2, as ventilation in this layer weakens.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altLang="zh-C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宋体" panose="02010600030101010101" pitchFamily="2" charset="-122"/>
              <a:cs typeface="Lucida Sans Unicode" panose="020B0602030504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076491" y="1210635"/>
            <a:ext cx="205740" cy="205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65185" y="3301844"/>
            <a:ext cx="1264477" cy="365089"/>
          </a:xfrm>
          <a:prstGeom prst="rect">
            <a:avLst/>
          </a:prstGeom>
          <a:noFill/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145152" y="3294100"/>
            <a:ext cx="943658" cy="372833"/>
          </a:xfrm>
          <a:prstGeom prst="rect">
            <a:avLst/>
          </a:prstGeom>
          <a:noFill/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D7D29D37-CF3F-2A42-8721-4B8558656848}"/>
              </a:ext>
            </a:extLst>
          </p:cNvPr>
          <p:cNvCxnSpPr/>
          <p:nvPr/>
        </p:nvCxnSpPr>
        <p:spPr>
          <a:xfrm>
            <a:off x="2134046" y="1472182"/>
            <a:ext cx="0" cy="219456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矩形 27">
            <a:extLst>
              <a:ext uri="{FF2B5EF4-FFF2-40B4-BE49-F238E27FC236}">
                <a16:creationId xmlns:a16="http://schemas.microsoft.com/office/drawing/2014/main" xmlns="" id="{00334BCD-B8BF-174D-9396-8AE0711FA88C}"/>
              </a:ext>
            </a:extLst>
          </p:cNvPr>
          <p:cNvSpPr/>
          <p:nvPr/>
        </p:nvSpPr>
        <p:spPr>
          <a:xfrm>
            <a:off x="1009645" y="1437424"/>
            <a:ext cx="8220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黑体"/>
                <a:cs typeface="Lucida Sans Unicode"/>
              </a:rPr>
              <a:t>Stage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黑体"/>
                <a:cs typeface="Lucida Sans Unicode"/>
              </a:rPr>
              <a:t>MSE -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" name="矩形 28">
            <a:extLst>
              <a:ext uri="{FF2B5EF4-FFF2-40B4-BE49-F238E27FC236}">
                <a16:creationId xmlns:a16="http://schemas.microsoft.com/office/drawing/2014/main" xmlns="" id="{2E4C8154-1168-9E4C-B45D-916EB3290B1B}"/>
              </a:ext>
            </a:extLst>
          </p:cNvPr>
          <p:cNvSpPr/>
          <p:nvPr/>
        </p:nvSpPr>
        <p:spPr>
          <a:xfrm>
            <a:off x="2144123" y="1427523"/>
            <a:ext cx="798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黑体"/>
                <a:cs typeface="Lucida Sans Unicode"/>
              </a:rPr>
              <a:t>Stage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黑体"/>
                <a:cs typeface="Lucida Sans Unicode"/>
              </a:rPr>
              <a:t>MSE +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5CD7CA0-58E0-164D-AB09-9A460DE25623}"/>
              </a:ext>
            </a:extLst>
          </p:cNvPr>
          <p:cNvSpPr/>
          <p:nvPr/>
        </p:nvSpPr>
        <p:spPr>
          <a:xfrm>
            <a:off x="3906521" y="4192558"/>
            <a:ext cx="49000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zh-CN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宋体" panose="02010600030101010101" pitchFamily="2" charset="-122"/>
                <a:cs typeface="Lucida Sans Unicode" panose="020B0602030504020204" pitchFamily="34" charset="0"/>
              </a:rPr>
              <a:t>Low-level ventilation (Riemer et al. 2010) correlates to the convective activity.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CA7D38D-FD91-9745-A1B9-98D5EECE00C9}"/>
              </a:ext>
            </a:extLst>
          </p:cNvPr>
          <p:cNvSpPr txBox="1"/>
          <p:nvPr/>
        </p:nvSpPr>
        <p:spPr>
          <a:xfrm>
            <a:off x="6984951" y="4065365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123AEBC-4625-CA43-AEB7-8D9BB35CC953}"/>
              </a:ext>
            </a:extLst>
          </p:cNvPr>
          <p:cNvGrpSpPr/>
          <p:nvPr/>
        </p:nvGrpSpPr>
        <p:grpSpPr>
          <a:xfrm>
            <a:off x="3855132" y="1353579"/>
            <a:ext cx="5131876" cy="2341633"/>
            <a:chOff x="5213797" y="1127734"/>
            <a:chExt cx="6842501" cy="31221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45BE6B4D-A3BF-1B46-B6FA-C356B1EC3F4D}"/>
                </a:ext>
              </a:extLst>
            </p:cNvPr>
            <p:cNvGrpSpPr/>
            <p:nvPr/>
          </p:nvGrpSpPr>
          <p:grpSpPr>
            <a:xfrm>
              <a:off x="5213797" y="1127734"/>
              <a:ext cx="6842501" cy="3122174"/>
              <a:chOff x="5213797" y="1127734"/>
              <a:chExt cx="6842501" cy="3122174"/>
            </a:xfrm>
          </p:grpSpPr>
          <p:pic>
            <p:nvPicPr>
              <p:cNvPr id="39" name="图片 2" descr="Fig5_plt_300hPa_dbz_MSE_wind_box_d2_2212-2302UTC-Correct-MSE-add-300hPaCen_9p-Final.png">
                <a:extLst>
                  <a:ext uri="{FF2B5EF4-FFF2-40B4-BE49-F238E27FC236}">
                    <a16:creationId xmlns:a16="http://schemas.microsoft.com/office/drawing/2014/main" xmlns="" id="{FEDC3D6D-EB0D-0843-932B-ACD6CD6B35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4556"/>
              <a:stretch/>
            </p:blipFill>
            <p:spPr>
              <a:xfrm>
                <a:off x="5272542" y="1127734"/>
                <a:ext cx="6783756" cy="238662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40" name="矩形 3">
                <a:extLst>
                  <a:ext uri="{FF2B5EF4-FFF2-40B4-BE49-F238E27FC236}">
                    <a16:creationId xmlns:a16="http://schemas.microsoft.com/office/drawing/2014/main" xmlns="" id="{AE248F2E-1945-B94C-9D20-D5E05997848F}"/>
                  </a:ext>
                </a:extLst>
              </p:cNvPr>
              <p:cNvSpPr/>
              <p:nvPr/>
            </p:nvSpPr>
            <p:spPr>
              <a:xfrm>
                <a:off x="5213797" y="3572801"/>
                <a:ext cx="5712072" cy="677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9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Sans Unicode" panose="020B0602030504020204" pitchFamily="34" charset="0"/>
                    <a:ea typeface="宋体" panose="02010600030101010101" pitchFamily="2" charset="-122"/>
                    <a:cs typeface="Lucida Sans Unicode" panose="020B0602030504020204" pitchFamily="34" charset="0"/>
                  </a:rPr>
                  <a:t>Shading: MSE (kJ kg</a:t>
                </a:r>
                <a:r>
                  <a:rPr kumimoji="0" lang="en-US" altLang="zh-CN" sz="900" b="0" i="1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Sans Unicode" panose="020B0602030504020204" pitchFamily="34" charset="0"/>
                    <a:ea typeface="宋体" panose="02010600030101010101" pitchFamily="2" charset="-122"/>
                    <a:cs typeface="Lucida Sans Unicode" panose="020B0602030504020204" pitchFamily="34" charset="0"/>
                  </a:rPr>
                  <a:t>–1 </a:t>
                </a:r>
                <a:r>
                  <a:rPr kumimoji="0" lang="en-US" altLang="zh-CN" sz="9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Sans Unicode" panose="020B0602030504020204" pitchFamily="34" charset="0"/>
                    <a:ea typeface="宋体" panose="02010600030101010101" pitchFamily="2" charset="-122"/>
                    <a:cs typeface="Lucida Sans Unicode" panose="020B0602030504020204" pitchFamily="34" charset="0"/>
                  </a:rPr>
                  <a:t>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9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Sans Unicode" panose="020B0602030504020204" pitchFamily="34" charset="0"/>
                    <a:ea typeface="宋体" panose="02010600030101010101" pitchFamily="2" charset="-122"/>
                    <a:cs typeface="Lucida Sans Unicode" panose="020B0602030504020204" pitchFamily="34" charset="0"/>
                  </a:rPr>
                  <a:t>White contour:  0.5 m s</a:t>
                </a:r>
                <a:r>
                  <a:rPr kumimoji="0" lang="en-US" altLang="zh-CN" sz="900" b="0" i="1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Sans Unicode" panose="020B0602030504020204" pitchFamily="34" charset="0"/>
                    <a:ea typeface="宋体" panose="02010600030101010101" pitchFamily="2" charset="-122"/>
                    <a:cs typeface="Lucida Sans Unicode" panose="020B0602030504020204" pitchFamily="34" charset="0"/>
                  </a:rPr>
                  <a:t>-1</a:t>
                </a:r>
                <a:r>
                  <a:rPr kumimoji="0" lang="en-US" altLang="zh-CN" sz="9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Sans Unicode" panose="020B0602030504020204" pitchFamily="34" charset="0"/>
                    <a:ea typeface="宋体" panose="02010600030101010101" pitchFamily="2" charset="-122"/>
                    <a:cs typeface="Lucida Sans Unicode" panose="020B0602030504020204" pitchFamily="34" charset="0"/>
                  </a:rPr>
                  <a:t> at 2-km height (</a:t>
                </a:r>
                <a:r>
                  <a:rPr kumimoji="0" lang="en-US" altLang="zh-CN" sz="9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Lucida Sans Unicode" panose="020B0602030504020204" pitchFamily="34" charset="0"/>
                    <a:ea typeface="宋体" panose="02010600030101010101" pitchFamily="2" charset="-122"/>
                    <a:cs typeface="Lucida Sans Unicode" panose="020B0602030504020204" pitchFamily="34" charset="0"/>
                  </a:rPr>
                  <a:t>convective </a:t>
                </a:r>
                <a:r>
                  <a:rPr kumimoji="0" lang="en-US" altLang="zh-CN" sz="9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Lucida Sans Unicode" panose="020B0602030504020204" pitchFamily="34" charset="0"/>
                    <a:ea typeface="宋体" panose="02010600030101010101" pitchFamily="2" charset="-122"/>
                    <a:cs typeface="Lucida Sans Unicode" panose="020B0602030504020204" pitchFamily="34" charset="0"/>
                  </a:rPr>
                  <a:t>rainband</a:t>
                </a:r>
                <a:r>
                  <a:rPr kumimoji="0" lang="en-US" altLang="zh-CN" sz="9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Sans Unicode" panose="020B0602030504020204" pitchFamily="34" charset="0"/>
                    <a:ea typeface="宋体" panose="02010600030101010101" pitchFamily="2" charset="-122"/>
                    <a:cs typeface="Lucida Sans Unicode" panose="020B0602030504020204" pitchFamily="34" charset="0"/>
                  </a:rPr>
                  <a:t>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Lucida Sans Unicode" panose="020B0602030504020204" pitchFamily="34" charset="0"/>
                    <a:ea typeface="Calibri" panose="020F0502020204030204" pitchFamily="34" charset="0"/>
                    <a:cs typeface="Lucida Sans Unicode" panose="020B0602030504020204" pitchFamily="34" charset="0"/>
                  </a:rPr>
                  <a:t>Black contour: –0.2 m s</a:t>
                </a:r>
                <a:r>
                  <a:rPr kumimoji="0" lang="en-US" sz="900" b="0" i="1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Lucida Sans Unicode" panose="020B0602030504020204" pitchFamily="34" charset="0"/>
                    <a:ea typeface="Calibri" panose="020F0502020204030204" pitchFamily="34" charset="0"/>
                    <a:cs typeface="Lucida Sans Unicode" panose="020B0602030504020204" pitchFamily="34" charset="0"/>
                  </a:rPr>
                  <a:t>–1</a:t>
                </a:r>
                <a:r>
                  <a:rPr kumimoji="0" lang="en-US" sz="9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Sans Unicode" panose="020B0602030504020204" pitchFamily="34" charset="0"/>
                    <a:ea typeface="+mn-ea"/>
                    <a:cs typeface="Lucida Sans Unicode" panose="020B0602030504020204" pitchFamily="34" charset="0"/>
                  </a:rPr>
                  <a:t> at 1-km height (</a:t>
                </a:r>
                <a:r>
                  <a:rPr kumimoji="0" lang="en-US" sz="9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Lucida Sans Unicode" panose="020B0602030504020204" pitchFamily="34" charset="0"/>
                    <a:ea typeface="+mn-ea"/>
                    <a:cs typeface="Lucida Sans Unicode" panose="020B0602030504020204" pitchFamily="34" charset="0"/>
                  </a:rPr>
                  <a:t>downdraft at the top of PBL</a:t>
                </a:r>
                <a:r>
                  <a:rPr kumimoji="0" lang="en-US" sz="9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Sans Unicode" panose="020B0602030504020204" pitchFamily="34" charset="0"/>
                    <a:ea typeface="+mn-ea"/>
                    <a:cs typeface="Lucida Sans Unicode" panose="020B0602030504020204" pitchFamily="34" charset="0"/>
                  </a:rPr>
                  <a:t>)</a:t>
                </a:r>
              </a:p>
            </p:txBody>
          </p:sp>
        </p:grpSp>
        <p:sp>
          <p:nvSpPr>
            <p:cNvPr id="41" name="矩形 5">
              <a:extLst>
                <a:ext uri="{FF2B5EF4-FFF2-40B4-BE49-F238E27FC236}">
                  <a16:creationId xmlns:a16="http://schemas.microsoft.com/office/drawing/2014/main" xmlns="" id="{EDC4645F-2357-FA4B-AEE4-A6A5634DB144}"/>
                </a:ext>
              </a:extLst>
            </p:cNvPr>
            <p:cNvSpPr/>
            <p:nvPr/>
          </p:nvSpPr>
          <p:spPr>
            <a:xfrm>
              <a:off x="5561109" y="1300160"/>
              <a:ext cx="1499419" cy="30777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黑体"/>
                  <a:cs typeface="Lucida Sans Unicode"/>
                </a:rPr>
                <a:t>Lowest level MSE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A7C627FE-B1A1-9940-B9EE-0B37BD413971}"/>
              </a:ext>
            </a:extLst>
          </p:cNvPr>
          <p:cNvSpPr/>
          <p:nvPr/>
        </p:nvSpPr>
        <p:spPr>
          <a:xfrm>
            <a:off x="851572" y="1215284"/>
            <a:ext cx="365760" cy="1740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矩形 11">
            <a:extLst>
              <a:ext uri="{FF2B5EF4-FFF2-40B4-BE49-F238E27FC236}">
                <a16:creationId xmlns:a16="http://schemas.microsoft.com/office/drawing/2014/main" xmlns="" id="{ED2E0A71-8F45-3143-AFC7-D8D9D85894F5}"/>
              </a:ext>
            </a:extLst>
          </p:cNvPr>
          <p:cNvSpPr/>
          <p:nvPr/>
        </p:nvSpPr>
        <p:spPr>
          <a:xfrm>
            <a:off x="7015234" y="3948236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宋体" panose="02010600030101010101" pitchFamily="2" charset="-122"/>
              <a:cs typeface="Lucida Sans Unicode"/>
            </a:endParaRPr>
          </a:p>
        </p:txBody>
      </p:sp>
      <p:sp>
        <p:nvSpPr>
          <p:cNvPr id="36" name="TextBox 3"/>
          <p:cNvSpPr txBox="1"/>
          <p:nvPr/>
        </p:nvSpPr>
        <p:spPr>
          <a:xfrm>
            <a:off x="3151823" y="3681141"/>
            <a:ext cx="472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RI </a:t>
            </a:r>
          </a:p>
        </p:txBody>
      </p:sp>
      <p:grpSp>
        <p:nvGrpSpPr>
          <p:cNvPr id="2" name="组 1"/>
          <p:cNvGrpSpPr/>
          <p:nvPr/>
        </p:nvGrpSpPr>
        <p:grpSpPr>
          <a:xfrm>
            <a:off x="410455" y="3175225"/>
            <a:ext cx="2966030" cy="2062584"/>
            <a:chOff x="410455" y="3175225"/>
            <a:chExt cx="2966030" cy="2062584"/>
          </a:xfrm>
        </p:grpSpPr>
        <p:grpSp>
          <p:nvGrpSpPr>
            <p:cNvPr id="28" name="组 27"/>
            <p:cNvGrpSpPr/>
            <p:nvPr/>
          </p:nvGrpSpPr>
          <p:grpSpPr>
            <a:xfrm>
              <a:off x="410455" y="3998732"/>
              <a:ext cx="2966030" cy="1239077"/>
              <a:chOff x="410455" y="4127340"/>
              <a:chExt cx="2966030" cy="1239077"/>
            </a:xfrm>
          </p:grpSpPr>
          <p:grpSp>
            <p:nvGrpSpPr>
              <p:cNvPr id="20" name="组 19"/>
              <p:cNvGrpSpPr/>
              <p:nvPr/>
            </p:nvGrpSpPr>
            <p:grpSpPr>
              <a:xfrm>
                <a:off x="503375" y="4228058"/>
                <a:ext cx="2873110" cy="1122828"/>
                <a:chOff x="503375" y="4228058"/>
                <a:chExt cx="2873110" cy="1122828"/>
              </a:xfrm>
            </p:grpSpPr>
            <p:pic>
              <p:nvPicPr>
                <p:cNvPr id="8" name="图片 7" descr="Vicente_mesoscale_meeeting_CBs_alone.png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7681"/>
                <a:stretch/>
              </p:blipFill>
              <p:spPr>
                <a:xfrm>
                  <a:off x="503375" y="4228058"/>
                  <a:ext cx="2873110" cy="1122828"/>
                </a:xfrm>
                <a:prstGeom prst="rect">
                  <a:avLst/>
                </a:prstGeom>
              </p:spPr>
            </p:pic>
            <p:sp>
              <p:nvSpPr>
                <p:cNvPr id="45" name="矩形 44"/>
                <p:cNvSpPr/>
                <p:nvPr/>
              </p:nvSpPr>
              <p:spPr>
                <a:xfrm>
                  <a:off x="893676" y="4328718"/>
                  <a:ext cx="1264477" cy="913755"/>
                </a:xfrm>
                <a:prstGeom prst="rect">
                  <a:avLst/>
                </a:prstGeom>
                <a:noFill/>
                <a:ln w="28575" cmpd="sng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46" name="矩形 45"/>
              <p:cNvSpPr/>
              <p:nvPr/>
            </p:nvSpPr>
            <p:spPr>
              <a:xfrm>
                <a:off x="2168385" y="4326246"/>
                <a:ext cx="916591" cy="916228"/>
              </a:xfrm>
              <a:prstGeom prst="rect">
                <a:avLst/>
              </a:prstGeom>
              <a:noFill/>
              <a:ln w="28575" cmpd="sng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 rot="16200000">
                <a:off x="-54210" y="4592005"/>
                <a:ext cx="1239077" cy="3097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Lucida Sans Unicode"/>
                    <a:ea typeface="宋体" panose="02010600030101010101" pitchFamily="2" charset="-122"/>
                    <a:cs typeface="Lucida Sans Unicode"/>
                  </a:rPr>
                  <a:t>CB number</a:t>
                </a:r>
                <a:endParaRPr kumimoji="1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Sans Unicode"/>
                  <a:ea typeface="宋体" panose="02010600030101010101" pitchFamily="2" charset="-122"/>
                  <a:cs typeface="Lucida Sans Unicode"/>
                </a:endParaRPr>
              </a:p>
            </p:txBody>
          </p:sp>
        </p:grpSp>
        <p:sp>
          <p:nvSpPr>
            <p:cNvPr id="25" name="右箭头 24"/>
            <p:cNvSpPr/>
            <p:nvPr/>
          </p:nvSpPr>
          <p:spPr>
            <a:xfrm rot="16200000">
              <a:off x="2485105" y="3239384"/>
              <a:ext cx="291438" cy="163119"/>
            </a:xfrm>
            <a:prstGeom prst="rightArrow">
              <a:avLst/>
            </a:prstGeom>
            <a:solidFill>
              <a:srgbClr val="8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右箭头 25"/>
            <p:cNvSpPr/>
            <p:nvPr/>
          </p:nvSpPr>
          <p:spPr>
            <a:xfrm rot="5400000">
              <a:off x="1284943" y="3285847"/>
              <a:ext cx="291438" cy="163119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29" name="组 28"/>
            <p:cNvGrpSpPr/>
            <p:nvPr/>
          </p:nvGrpSpPr>
          <p:grpSpPr>
            <a:xfrm>
              <a:off x="1370729" y="4610525"/>
              <a:ext cx="1455298" cy="167744"/>
              <a:chOff x="1370729" y="4739133"/>
              <a:chExt cx="1455298" cy="167744"/>
            </a:xfrm>
          </p:grpSpPr>
          <p:sp>
            <p:nvSpPr>
              <p:cNvPr id="15" name="右箭头 14"/>
              <p:cNvSpPr/>
              <p:nvPr/>
            </p:nvSpPr>
            <p:spPr>
              <a:xfrm rot="20393614">
                <a:off x="1370729" y="4739133"/>
                <a:ext cx="394955" cy="162618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7" name="右箭头 46"/>
              <p:cNvSpPr/>
              <p:nvPr/>
            </p:nvSpPr>
            <p:spPr>
              <a:xfrm rot="1371902">
                <a:off x="2431072" y="4744259"/>
                <a:ext cx="394955" cy="162618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3283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495"/>
    </mc:Choice>
    <mc:Fallback xmlns="">
      <p:transition xmlns:p14="http://schemas.microsoft.com/office/powerpoint/2010/main" spd="slow" advTm="12449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HADV term</a:t>
            </a:r>
            <a:endParaRPr kumimoji="1" lang="zh-CN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4876EC3-C0FF-9445-B315-30917503F8AC}"/>
              </a:ext>
            </a:extLst>
          </p:cNvPr>
          <p:cNvSpPr/>
          <p:nvPr/>
        </p:nvSpPr>
        <p:spPr>
          <a:xfrm>
            <a:off x="1198955" y="5287716"/>
            <a:ext cx="7514750" cy="698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marR="0" lvl="0" indent="-21431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zh-CN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宋体" panose="02010600030101010101" pitchFamily="2" charset="-122"/>
                <a:cs typeface="Lucida Sans Unicode" panose="020B0602030504020204" pitchFamily="34" charset="0"/>
              </a:rPr>
              <a:t>Upper-level ventilation weakens as vortex aligns</a:t>
            </a:r>
          </a:p>
          <a:p>
            <a:pPr marL="214313" marR="0" lvl="0" indent="-21431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zh-CN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宋体" panose="02010600030101010101" pitchFamily="2" charset="-122"/>
                <a:cs typeface="Lucida Sans Unicode" panose="020B0602030504020204" pitchFamily="34" charset="0"/>
              </a:rPr>
              <a:t>RH above 700 hPa increases more notably in stage 2 than in stage 1.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CA7D38D-FD91-9745-A1B9-98D5EECE00C9}"/>
              </a:ext>
            </a:extLst>
          </p:cNvPr>
          <p:cNvSpPr txBox="1"/>
          <p:nvPr/>
        </p:nvSpPr>
        <p:spPr>
          <a:xfrm>
            <a:off x="6986587" y="4131055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组 9"/>
          <p:cNvGrpSpPr/>
          <p:nvPr/>
        </p:nvGrpSpPr>
        <p:grpSpPr>
          <a:xfrm>
            <a:off x="3963665" y="1295936"/>
            <a:ext cx="5002326" cy="3384951"/>
            <a:chOff x="3963665" y="1432582"/>
            <a:chExt cx="5002326" cy="3384951"/>
          </a:xfrm>
        </p:grpSpPr>
        <p:pic>
          <p:nvPicPr>
            <p:cNvPr id="7" name="图片 6" descr="Fig5_plt_300hPa_dbz_MSE_wind_box_d2_2212-2302UTC-Correct-MSE-add-300hPaCen_9p-Final_for_meeting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3665" y="1432582"/>
              <a:ext cx="5002326" cy="3384951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CD165CB5-A06C-614F-9EC4-527FCC4164E5}"/>
                </a:ext>
              </a:extLst>
            </p:cNvPr>
            <p:cNvGrpSpPr/>
            <p:nvPr/>
          </p:nvGrpSpPr>
          <p:grpSpPr>
            <a:xfrm>
              <a:off x="4177667" y="1623453"/>
              <a:ext cx="930194" cy="1876848"/>
              <a:chOff x="5754557" y="1195207"/>
              <a:chExt cx="1240259" cy="2502463"/>
            </a:xfrm>
          </p:grpSpPr>
          <p:sp>
            <p:nvSpPr>
              <p:cNvPr id="39" name="矩形 5">
                <a:extLst>
                  <a:ext uri="{FF2B5EF4-FFF2-40B4-BE49-F238E27FC236}">
                    <a16:creationId xmlns:a16="http://schemas.microsoft.com/office/drawing/2014/main" xmlns="" id="{BB1918D6-20CD-9B45-91B6-8380B335234E}"/>
                  </a:ext>
                </a:extLst>
              </p:cNvPr>
              <p:cNvSpPr/>
              <p:nvPr/>
            </p:nvSpPr>
            <p:spPr>
              <a:xfrm>
                <a:off x="5754557" y="3405282"/>
                <a:ext cx="1103295" cy="2923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2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Sans Unicode"/>
                    <a:ea typeface="黑体"/>
                    <a:cs typeface="Lucida Sans Unicode"/>
                  </a:rPr>
                  <a:t>300-hPa Ref</a:t>
                </a:r>
                <a:endParaRPr kumimoji="0" lang="zh-CN" alt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0" name="矩形 5">
                <a:extLst>
                  <a:ext uri="{FF2B5EF4-FFF2-40B4-BE49-F238E27FC236}">
                    <a16:creationId xmlns:a16="http://schemas.microsoft.com/office/drawing/2014/main" xmlns="" id="{ABD7F3A8-2F33-4F45-8E7A-F7307E61DA01}"/>
                  </a:ext>
                </a:extLst>
              </p:cNvPr>
              <p:cNvSpPr/>
              <p:nvPr/>
            </p:nvSpPr>
            <p:spPr>
              <a:xfrm>
                <a:off x="5754557" y="1195207"/>
                <a:ext cx="1240259" cy="3077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Sans Unicode"/>
                    <a:ea typeface="黑体"/>
                    <a:cs typeface="Lucida Sans Unicode"/>
                  </a:rPr>
                  <a:t>300-hPa MSE</a:t>
                </a:r>
                <a:endPara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44" name="右箭头 25">
            <a:extLst>
              <a:ext uri="{FF2B5EF4-FFF2-40B4-BE49-F238E27FC236}">
                <a16:creationId xmlns:a16="http://schemas.microsoft.com/office/drawing/2014/main" xmlns="" id="{869E944D-BA77-524A-BF1C-59DB19EB0B0C}"/>
              </a:ext>
            </a:extLst>
          </p:cNvPr>
          <p:cNvSpPr/>
          <p:nvPr/>
        </p:nvSpPr>
        <p:spPr>
          <a:xfrm rot="5400000">
            <a:off x="4608714" y="2410234"/>
            <a:ext cx="291438" cy="157851"/>
          </a:xfrm>
          <a:prstGeom prst="rightArrow">
            <a:avLst/>
          </a:prstGeom>
          <a:solidFill>
            <a:schemeClr val="bg1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9" name="图片 58" descr="Macintosh HD:Users:moonlight:Documents:VicenteFig:PartIII:figs:Fig4_RadH_LW_SW_CLoud-fraction-d2-BOX-300km_1000-100hPa-color2-2212-2302UTC_correct-RadT-v2-correctTime-v2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44" r="49224"/>
          <a:stretch/>
        </p:blipFill>
        <p:spPr bwMode="auto">
          <a:xfrm>
            <a:off x="358830" y="1210635"/>
            <a:ext cx="3334022" cy="284941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矩形 61"/>
          <p:cNvSpPr/>
          <p:nvPr/>
        </p:nvSpPr>
        <p:spPr>
          <a:xfrm>
            <a:off x="865185" y="3301844"/>
            <a:ext cx="1264477" cy="365089"/>
          </a:xfrm>
          <a:prstGeom prst="rect">
            <a:avLst/>
          </a:prstGeom>
          <a:noFill/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2145152" y="3294100"/>
            <a:ext cx="943658" cy="372833"/>
          </a:xfrm>
          <a:prstGeom prst="rect">
            <a:avLst/>
          </a:prstGeom>
          <a:noFill/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4" name="右箭头 63"/>
          <p:cNvSpPr/>
          <p:nvPr/>
        </p:nvSpPr>
        <p:spPr>
          <a:xfrm rot="16200000">
            <a:off x="2485105" y="3239384"/>
            <a:ext cx="291438" cy="163119"/>
          </a:xfrm>
          <a:prstGeom prst="rightArrow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5" name="右箭头 64"/>
          <p:cNvSpPr/>
          <p:nvPr/>
        </p:nvSpPr>
        <p:spPr>
          <a:xfrm rot="5400000">
            <a:off x="1284943" y="3285847"/>
            <a:ext cx="291438" cy="16311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66" name="Straight Connector 2">
            <a:extLst>
              <a:ext uri="{FF2B5EF4-FFF2-40B4-BE49-F238E27FC236}">
                <a16:creationId xmlns:a16="http://schemas.microsoft.com/office/drawing/2014/main" xmlns="" id="{D7D29D37-CF3F-2A42-8721-4B8558656848}"/>
              </a:ext>
            </a:extLst>
          </p:cNvPr>
          <p:cNvCxnSpPr/>
          <p:nvPr/>
        </p:nvCxnSpPr>
        <p:spPr>
          <a:xfrm>
            <a:off x="2134046" y="1472182"/>
            <a:ext cx="0" cy="219456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矩形 27">
            <a:extLst>
              <a:ext uri="{FF2B5EF4-FFF2-40B4-BE49-F238E27FC236}">
                <a16:creationId xmlns:a16="http://schemas.microsoft.com/office/drawing/2014/main" xmlns="" id="{00334BCD-B8BF-174D-9396-8AE0711FA88C}"/>
              </a:ext>
            </a:extLst>
          </p:cNvPr>
          <p:cNvSpPr/>
          <p:nvPr/>
        </p:nvSpPr>
        <p:spPr>
          <a:xfrm>
            <a:off x="1009645" y="1437424"/>
            <a:ext cx="8220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黑体"/>
                <a:cs typeface="Lucida Sans Unicode"/>
              </a:rPr>
              <a:t>Stage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黑体"/>
                <a:cs typeface="Lucida Sans Unicode"/>
              </a:rPr>
              <a:t>MSE -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矩形 28">
            <a:extLst>
              <a:ext uri="{FF2B5EF4-FFF2-40B4-BE49-F238E27FC236}">
                <a16:creationId xmlns:a16="http://schemas.microsoft.com/office/drawing/2014/main" xmlns="" id="{2E4C8154-1168-9E4C-B45D-916EB3290B1B}"/>
              </a:ext>
            </a:extLst>
          </p:cNvPr>
          <p:cNvSpPr/>
          <p:nvPr/>
        </p:nvSpPr>
        <p:spPr>
          <a:xfrm>
            <a:off x="2144123" y="1427523"/>
            <a:ext cx="798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黑体"/>
                <a:cs typeface="Lucida Sans Unicode"/>
              </a:rPr>
              <a:t>Stage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黑体"/>
                <a:cs typeface="Lucida Sans Unicode"/>
              </a:rPr>
              <a:t>MSE +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Rectangle 41">
            <a:extLst>
              <a:ext uri="{FF2B5EF4-FFF2-40B4-BE49-F238E27FC236}">
                <a16:creationId xmlns:a16="http://schemas.microsoft.com/office/drawing/2014/main" xmlns="" id="{A7C627FE-B1A1-9940-B9EE-0B37BD413971}"/>
              </a:ext>
            </a:extLst>
          </p:cNvPr>
          <p:cNvSpPr/>
          <p:nvPr/>
        </p:nvSpPr>
        <p:spPr>
          <a:xfrm>
            <a:off x="851572" y="1215284"/>
            <a:ext cx="365760" cy="1740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TextBox 3"/>
          <p:cNvSpPr txBox="1"/>
          <p:nvPr/>
        </p:nvSpPr>
        <p:spPr>
          <a:xfrm>
            <a:off x="3151823" y="3681141"/>
            <a:ext cx="472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RI </a:t>
            </a:r>
          </a:p>
        </p:txBody>
      </p:sp>
      <p:sp>
        <p:nvSpPr>
          <p:cNvPr id="58" name="右箭头 57"/>
          <p:cNvSpPr/>
          <p:nvPr/>
        </p:nvSpPr>
        <p:spPr>
          <a:xfrm rot="16200000">
            <a:off x="2070711" y="2432449"/>
            <a:ext cx="291438" cy="163119"/>
          </a:xfrm>
          <a:prstGeom prst="rightArrow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873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80"/>
    </mc:Choice>
    <mc:Fallback xmlns="">
      <p:transition xmlns:p14="http://schemas.microsoft.com/office/powerpoint/2010/main" spd="slow" advTm="8088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4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RI &amp; null (SI) experiments</a:t>
            </a:r>
            <a:endParaRPr kumimoji="1" lang="zh-CN" altLang="en-US" dirty="0"/>
          </a:p>
        </p:txBody>
      </p:sp>
      <p:pic>
        <p:nvPicPr>
          <p:cNvPr id="7" name="图片 6" descr="RI_null_Intensity_compar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31" y="1120308"/>
            <a:ext cx="3962402" cy="20283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矩形 10"/>
          <p:cNvSpPr/>
          <p:nvPr/>
        </p:nvSpPr>
        <p:spPr>
          <a:xfrm>
            <a:off x="6774333" y="1872732"/>
            <a:ext cx="17431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宋体" panose="02010600030101010101" pitchFamily="2" charset="-122"/>
                <a:cs typeface="Lucida Sans Unicode"/>
              </a:rPr>
              <a:t>    Solid: RI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宋体" panose="02010600030101010101" pitchFamily="2" charset="-122"/>
                <a:cs typeface="Lucida Sans Unicode"/>
              </a:rPr>
              <a:t>Dashed: null</a:t>
            </a:r>
            <a:endParaRPr kumimoji="0" lang="zh-CN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宋体" panose="02010600030101010101" pitchFamily="2" charset="-122"/>
              <a:cs typeface="Lucida Sans Unicode"/>
            </a:endParaRPr>
          </a:p>
        </p:txBody>
      </p:sp>
      <p:grpSp>
        <p:nvGrpSpPr>
          <p:cNvPr id="16" name="组 15"/>
          <p:cNvGrpSpPr/>
          <p:nvPr/>
        </p:nvGrpSpPr>
        <p:grpSpPr>
          <a:xfrm>
            <a:off x="541941" y="3759849"/>
            <a:ext cx="3843794" cy="2386951"/>
            <a:chOff x="541941" y="3759849"/>
            <a:chExt cx="3843794" cy="2386951"/>
          </a:xfrm>
        </p:grpSpPr>
        <p:pic>
          <p:nvPicPr>
            <p:cNvPr id="8" name="图片 7" descr="RI_null_mse_PW_compare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358"/>
            <a:stretch/>
          </p:blipFill>
          <p:spPr>
            <a:xfrm>
              <a:off x="584199" y="3759849"/>
              <a:ext cx="3758020" cy="1676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xmlns="" id="{14876EC3-C0FF-9445-B315-30917503F8AC}"/>
                </a:ext>
              </a:extLst>
            </p:cNvPr>
            <p:cNvSpPr/>
            <p:nvPr/>
          </p:nvSpPr>
          <p:spPr>
            <a:xfrm>
              <a:off x="541941" y="5500469"/>
              <a:ext cx="38437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4313" marR="0" lvl="0" indent="-214313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anose="020B0602030504020204" pitchFamily="34" charset="0"/>
                  <a:ea typeface="宋体" panose="02010600030101010101" pitchFamily="2" charset="-122"/>
                  <a:cs typeface="Lucida Sans Unicode" panose="020B0602030504020204" pitchFamily="34" charset="0"/>
                </a:rPr>
                <a:t>Increase in the column-integrated MSE in a necessary, but not sufficient, condition for the RI occurrence (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anose="020B0602030504020204" pitchFamily="34" charset="0"/>
                  <a:ea typeface="宋体" panose="02010600030101010101" pitchFamily="2" charset="-122"/>
                  <a:cs typeface="Lucida Sans Unicode" panose="020B0602030504020204" pitchFamily="34" charset="0"/>
                </a:rPr>
                <a:t>Juracic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anose="020B0602030504020204" pitchFamily="34" charset="0"/>
                  <a:ea typeface="宋体" panose="02010600030101010101" pitchFamily="2" charset="-122"/>
                  <a:cs typeface="Lucida Sans Unicode" panose="020B0602030504020204" pitchFamily="34" charset="0"/>
                </a:rPr>
                <a:t> and Raymond 2016) </a:t>
              </a:r>
            </a:p>
          </p:txBody>
        </p:sp>
      </p:grpSp>
      <p:grpSp>
        <p:nvGrpSpPr>
          <p:cNvPr id="17" name="组 16"/>
          <p:cNvGrpSpPr/>
          <p:nvPr/>
        </p:nvGrpSpPr>
        <p:grpSpPr>
          <a:xfrm>
            <a:off x="5169499" y="3716865"/>
            <a:ext cx="3855969" cy="2093820"/>
            <a:chOff x="5169499" y="3716865"/>
            <a:chExt cx="3855969" cy="2093820"/>
          </a:xfrm>
        </p:grpSpPr>
        <p:pic>
          <p:nvPicPr>
            <p:cNvPr id="9" name="图片 8" descr="RI_null_mse_PW_compare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5169499" y="3716865"/>
              <a:ext cx="3762835" cy="1701801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xmlns="" id="{14876EC3-C0FF-9445-B315-30917503F8AC}"/>
                </a:ext>
              </a:extLst>
            </p:cNvPr>
            <p:cNvSpPr/>
            <p:nvPr/>
          </p:nvSpPr>
          <p:spPr>
            <a:xfrm>
              <a:off x="5181674" y="5533686"/>
              <a:ext cx="384379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4313" marR="0" lvl="0" indent="-214313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anose="020B0602030504020204" pitchFamily="34" charset="0"/>
                  <a:ea typeface="宋体" panose="02010600030101010101" pitchFamily="2" charset="-122"/>
                  <a:cs typeface="Lucida Sans Unicode" panose="020B0602030504020204" pitchFamily="34" charset="0"/>
                </a:rPr>
                <a:t>The mean column T is cooler for the RI case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9896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76"/>
    </mc:Choice>
    <mc:Fallback xmlns="">
      <p:transition xmlns:p14="http://schemas.microsoft.com/office/powerpoint/2010/main" spd="slow" advTm="4227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RI &amp; null (SI) experiments</a:t>
            </a:r>
            <a:endParaRPr kumimoji="1" lang="zh-CN" altLang="en-US" dirty="0"/>
          </a:p>
        </p:txBody>
      </p:sp>
      <p:pic>
        <p:nvPicPr>
          <p:cNvPr id="4" name="内容占位符 3" descr="RI_null_titl_cbs_compare.pn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048000" y="1270333"/>
            <a:ext cx="5714662" cy="2345833"/>
          </a:xfrm>
          <a:prstGeom prst="rect">
            <a:avLst/>
          </a:prstGeom>
          <a:ln>
            <a:noFill/>
          </a:ln>
        </p:spPr>
      </p:pic>
      <p:pic>
        <p:nvPicPr>
          <p:cNvPr id="5" name="图片 4" descr="RI_null_RH_compar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6" y="1246441"/>
            <a:ext cx="2481072" cy="2351896"/>
          </a:xfrm>
          <a:prstGeom prst="rect">
            <a:avLst/>
          </a:prstGeom>
        </p:spPr>
      </p:pic>
      <p:cxnSp>
        <p:nvCxnSpPr>
          <p:cNvPr id="6" name="直线箭头连接符 11">
            <a:extLst>
              <a:ext uri="{FF2B5EF4-FFF2-40B4-BE49-F238E27FC236}">
                <a16:creationId xmlns:a16="http://schemas.microsoft.com/office/drawing/2014/main" xmlns="" id="{8CABBBBD-9B80-1E43-904E-E091526517D1}"/>
              </a:ext>
            </a:extLst>
          </p:cNvPr>
          <p:cNvCxnSpPr/>
          <p:nvPr/>
        </p:nvCxnSpPr>
        <p:spPr>
          <a:xfrm flipV="1">
            <a:off x="1754900" y="2217191"/>
            <a:ext cx="1021080" cy="609881"/>
          </a:xfrm>
          <a:prstGeom prst="straightConnector1">
            <a:avLst/>
          </a:prstGeom>
          <a:ln w="57150" cmpd="sng">
            <a:solidFill>
              <a:srgbClr val="8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14876EC3-C0FF-9445-B315-30917503F8AC}"/>
              </a:ext>
            </a:extLst>
          </p:cNvPr>
          <p:cNvSpPr/>
          <p:nvPr/>
        </p:nvSpPr>
        <p:spPr>
          <a:xfrm>
            <a:off x="897542" y="4263688"/>
            <a:ext cx="22859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marR="0" lvl="0" indent="-2143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宋体" panose="02010600030101010101" pitchFamily="2" charset="-122"/>
                <a:cs typeface="Lucida Sans Unicode" panose="020B0602030504020204" pitchFamily="34" charset="0"/>
              </a:rPr>
              <a:t>Cooler T, larger RH </a:t>
            </a:r>
          </a:p>
        </p:txBody>
      </p:sp>
      <p:sp>
        <p:nvSpPr>
          <p:cNvPr id="8" name="矩形 7"/>
          <p:cNvSpPr/>
          <p:nvPr/>
        </p:nvSpPr>
        <p:spPr>
          <a:xfrm>
            <a:off x="1672571" y="3930136"/>
            <a:ext cx="7101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宋体" panose="02010600030101010101" pitchFamily="2" charset="-122"/>
                <a:cs typeface="Lucida Sans Unicode" panose="020B0602030504020204" pitchFamily="34" charset="0"/>
              </a:rPr>
              <a:t>RI TC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3048000" y="4326468"/>
            <a:ext cx="660400" cy="19473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14876EC3-C0FF-9445-B315-30917503F8AC}"/>
              </a:ext>
            </a:extLst>
          </p:cNvPr>
          <p:cNvSpPr/>
          <p:nvPr/>
        </p:nvSpPr>
        <p:spPr>
          <a:xfrm>
            <a:off x="3920141" y="4018152"/>
            <a:ext cx="4715858" cy="720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marR="0" lvl="0" indent="-214313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宋体" panose="02010600030101010101" pitchFamily="2" charset="-122"/>
                <a:cs typeface="Lucida Sans Unicode" panose="020B0602030504020204" pitchFamily="34" charset="0"/>
              </a:rPr>
              <a:t>Smaller vortex tilt (weaker subsidence warming)</a:t>
            </a:r>
          </a:p>
          <a:p>
            <a:pPr marL="214313" marR="0" lvl="0" indent="-214313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宋体" panose="02010600030101010101" pitchFamily="2" charset="-122"/>
                <a:cs typeface="Lucida Sans Unicode" panose="020B0602030504020204" pitchFamily="34" charset="0"/>
              </a:rPr>
              <a:t>More CBs (convective mixing cooling)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xmlns="" id="{14876EC3-C0FF-9445-B315-30917503F8AC}"/>
              </a:ext>
            </a:extLst>
          </p:cNvPr>
          <p:cNvSpPr/>
          <p:nvPr/>
        </p:nvSpPr>
        <p:spPr>
          <a:xfrm>
            <a:off x="640401" y="5231503"/>
            <a:ext cx="791985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Lucida Sans Unicode" panose="020B0602030504020204" pitchFamily="34" charset="0"/>
                <a:ea typeface="宋体" panose="02010600030101010101" pitchFamily="2" charset="-122"/>
                <a:cs typeface="Lucida Sans Unicode" panose="020B0602030504020204" pitchFamily="34" charset="0"/>
              </a:rPr>
              <a:t>The differences in the vortex structure/alignment can help differentiate the RI and slow intensification (SI) cases.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955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386"/>
    </mc:Choice>
    <mc:Fallback xmlns="">
      <p:transition xmlns:p14="http://schemas.microsoft.com/office/powerpoint/2010/main" spd="slow" advTm="5838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Summary</a:t>
            </a:r>
            <a:endParaRPr kumimoji="1"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C4DEEB-6D2A-714A-9900-4B6E28BEC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The nearly saturated lower-middle troposphere in the inner core region precedes the tropical cyclone (TC) rapid intensification in shear. 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The moistening of the inner-core region is governed by a competition between surface heat fluxes, radiation, and ventilation effects.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The sign of the column-integrated MSE tendency is largely determined by the ventilation effect.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Vortex </a:t>
            </a:r>
            <a:r>
              <a:rPr lang="en-US" altLang="zh-CN" sz="1600" dirty="0"/>
              <a:t>structure/</a:t>
            </a:r>
            <a:r>
              <a:rPr lang="en-US" sz="1600" dirty="0"/>
              <a:t>alignment impacts </a:t>
            </a:r>
            <a:r>
              <a:rPr lang="en-US" altLang="zh-CN" sz="1600" dirty="0"/>
              <a:t>the adjustment of thermodynamic state under vertical wind shear</a:t>
            </a:r>
            <a:r>
              <a:rPr lang="en-US" sz="1600" dirty="0"/>
              <a:t>.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It benefits the moistening of the TC inner core by reducing ventilation effects. 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It help differentiate the RI and SI cases: RI TC is characterized by cooler column T and higher RH in the inner-core region.</a:t>
            </a:r>
          </a:p>
        </p:txBody>
      </p:sp>
    </p:spTree>
    <p:extLst>
      <p:ext uri="{BB962C8B-B14F-4D97-AF65-F5344CB8AC3E}">
        <p14:creationId xmlns:p14="http://schemas.microsoft.com/office/powerpoint/2010/main" val="102264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14"/>
    </mc:Choice>
    <mc:Fallback xmlns="">
      <p:transition xmlns:p14="http://schemas.microsoft.com/office/powerpoint/2010/main" spd="slow" advTm="851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555608" y="3755223"/>
            <a:ext cx="6032784" cy="1426377"/>
            <a:chOff x="1605963" y="1836379"/>
            <a:chExt cx="6032784" cy="150582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b="6466"/>
            <a:stretch/>
          </p:blipFill>
          <p:spPr>
            <a:xfrm>
              <a:off x="1605963" y="1836379"/>
              <a:ext cx="6032784" cy="150582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6" name="Straight Connector 5"/>
            <p:cNvCxnSpPr/>
            <p:nvPr/>
          </p:nvCxnSpPr>
          <p:spPr>
            <a:xfrm>
              <a:off x="6648325" y="2749330"/>
              <a:ext cx="990422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713539" y="3108545"/>
              <a:ext cx="2732002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648" y="808383"/>
            <a:ext cx="8867768" cy="263444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  <a:sp3d>
            <a:bevelT w="152400" h="50800" prst="softRound"/>
          </a:sp3d>
        </p:spPr>
      </p:pic>
      <p:sp>
        <p:nvSpPr>
          <p:cNvPr id="2" name="文本框 1"/>
          <p:cNvSpPr txBox="1"/>
          <p:nvPr/>
        </p:nvSpPr>
        <p:spPr>
          <a:xfrm>
            <a:off x="7106961" y="1057049"/>
            <a:ext cx="1853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/>
              <a:t>Emanuel (2018)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737162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JOY\Application Data\Tencent\Users\1047223305\QQ\WinTemp\RichOle\FIQ{YXHK[)}%NUGMB5KDA50.jpg">
            <a:extLst>
              <a:ext uri="{FF2B5EF4-FFF2-40B4-BE49-F238E27FC236}">
                <a16:creationId xmlns:a16="http://schemas.microsoft.com/office/drawing/2014/main" xmlns="" id="{A143DF65-8960-AD4E-8418-9F4AE04B46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1" r="61827"/>
          <a:stretch/>
        </p:blipFill>
        <p:spPr bwMode="auto">
          <a:xfrm>
            <a:off x="937361" y="2094723"/>
            <a:ext cx="3102768" cy="298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6F1CEEA9-878D-3049-BAA8-25F498A07146}"/>
              </a:ext>
            </a:extLst>
          </p:cNvPr>
          <p:cNvSpPr txBox="1"/>
          <p:nvPr/>
        </p:nvSpPr>
        <p:spPr>
          <a:xfrm>
            <a:off x="2255568" y="2979701"/>
            <a:ext cx="527630" cy="5185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Early-stage tropical cyclones in shear</a:t>
            </a:r>
          </a:p>
        </p:txBody>
      </p:sp>
      <p:cxnSp>
        <p:nvCxnSpPr>
          <p:cNvPr id="4" name="直接箭头连接符 34">
            <a:extLst>
              <a:ext uri="{FF2B5EF4-FFF2-40B4-BE49-F238E27FC236}">
                <a16:creationId xmlns:a16="http://schemas.microsoft.com/office/drawing/2014/main" xmlns="" id="{C0D55498-868D-2C45-882D-EB582086CD6F}"/>
              </a:ext>
            </a:extLst>
          </p:cNvPr>
          <p:cNvCxnSpPr>
            <a:cxnSpLocks/>
          </p:cNvCxnSpPr>
          <p:nvPr/>
        </p:nvCxnSpPr>
        <p:spPr>
          <a:xfrm>
            <a:off x="905293" y="1842072"/>
            <a:ext cx="136029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34">
            <a:extLst>
              <a:ext uri="{FF2B5EF4-FFF2-40B4-BE49-F238E27FC236}">
                <a16:creationId xmlns:a16="http://schemas.microsoft.com/office/drawing/2014/main" xmlns="" id="{2D7778FA-2075-3C4F-8F80-61E8984757A3}"/>
              </a:ext>
            </a:extLst>
          </p:cNvPr>
          <p:cNvSpPr txBox="1"/>
          <p:nvPr/>
        </p:nvSpPr>
        <p:spPr>
          <a:xfrm>
            <a:off x="520596" y="1404756"/>
            <a:ext cx="1792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Lucida Sans Unicode"/>
                <a:cs typeface="Lucida Sans Unicode"/>
              </a:rPr>
              <a:t>Westerly VWS</a:t>
            </a:r>
            <a:endParaRPr kumimoji="1" lang="zh-CN" altLang="en-US" dirty="0">
              <a:latin typeface="Lucida Sans Unicode"/>
              <a:cs typeface="Lucida Sans Unicode"/>
            </a:endParaRPr>
          </a:p>
        </p:txBody>
      </p:sp>
      <p:cxnSp>
        <p:nvCxnSpPr>
          <p:cNvPr id="6" name="直接箭头连接符 34">
            <a:extLst>
              <a:ext uri="{FF2B5EF4-FFF2-40B4-BE49-F238E27FC236}">
                <a16:creationId xmlns:a16="http://schemas.microsoft.com/office/drawing/2014/main" xmlns="" id="{79FFC287-0185-DC49-96BB-406F7D73DA56}"/>
              </a:ext>
            </a:extLst>
          </p:cNvPr>
          <p:cNvCxnSpPr>
            <a:cxnSpLocks/>
          </p:cNvCxnSpPr>
          <p:nvPr/>
        </p:nvCxnSpPr>
        <p:spPr>
          <a:xfrm>
            <a:off x="937361" y="2160067"/>
            <a:ext cx="79369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线连接符 41">
            <a:extLst>
              <a:ext uri="{FF2B5EF4-FFF2-40B4-BE49-F238E27FC236}">
                <a16:creationId xmlns:a16="http://schemas.microsoft.com/office/drawing/2014/main" xmlns="" id="{9BCF87BF-BBEF-4746-864C-DF5D3978E92B}"/>
              </a:ext>
            </a:extLst>
          </p:cNvPr>
          <p:cNvCxnSpPr>
            <a:cxnSpLocks/>
          </p:cNvCxnSpPr>
          <p:nvPr/>
        </p:nvCxnSpPr>
        <p:spPr>
          <a:xfrm>
            <a:off x="2313341" y="1635696"/>
            <a:ext cx="0" cy="303145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组 12">
            <a:extLst>
              <a:ext uri="{FF2B5EF4-FFF2-40B4-BE49-F238E27FC236}">
                <a16:creationId xmlns:a16="http://schemas.microsoft.com/office/drawing/2014/main" xmlns="" id="{AFB0D015-967E-8147-BC1C-2D1E86C23F77}"/>
              </a:ext>
            </a:extLst>
          </p:cNvPr>
          <p:cNvGrpSpPr/>
          <p:nvPr/>
        </p:nvGrpSpPr>
        <p:grpSpPr>
          <a:xfrm>
            <a:off x="1666044" y="3169639"/>
            <a:ext cx="1922777" cy="1652836"/>
            <a:chOff x="3268028" y="2240776"/>
            <a:chExt cx="1629092" cy="1177154"/>
          </a:xfrm>
        </p:grpSpPr>
        <p:sp>
          <p:nvSpPr>
            <p:cNvPr id="12" name="椭圆 43">
              <a:extLst>
                <a:ext uri="{FF2B5EF4-FFF2-40B4-BE49-F238E27FC236}">
                  <a16:creationId xmlns:a16="http://schemas.microsoft.com/office/drawing/2014/main" xmlns="" id="{3242CBC7-7251-C648-BEC9-6A2011F685E3}"/>
                </a:ext>
              </a:extLst>
            </p:cNvPr>
            <p:cNvSpPr/>
            <p:nvPr/>
          </p:nvSpPr>
          <p:spPr>
            <a:xfrm rot="5400000">
              <a:off x="4235480" y="2756290"/>
              <a:ext cx="978852" cy="34442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3" name="直线箭头连接符 46">
              <a:extLst>
                <a:ext uri="{FF2B5EF4-FFF2-40B4-BE49-F238E27FC236}">
                  <a16:creationId xmlns:a16="http://schemas.microsoft.com/office/drawing/2014/main" xmlns="" id="{DE204B88-9446-574D-A290-D1E4D14E7B03}"/>
                </a:ext>
              </a:extLst>
            </p:cNvPr>
            <p:cNvCxnSpPr/>
            <p:nvPr/>
          </p:nvCxnSpPr>
          <p:spPr>
            <a:xfrm rot="5400000">
              <a:off x="4504576" y="2988997"/>
              <a:ext cx="456184" cy="0"/>
            </a:xfrm>
            <a:prstGeom prst="straightConnector1">
              <a:avLst/>
            </a:prstGeom>
            <a:ln w="38100"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箭头连接符 47">
              <a:extLst>
                <a:ext uri="{FF2B5EF4-FFF2-40B4-BE49-F238E27FC236}">
                  <a16:creationId xmlns:a16="http://schemas.microsoft.com/office/drawing/2014/main" xmlns="" id="{79F38AA0-3516-4146-819E-BD967F8ECC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5511" y="3310167"/>
              <a:ext cx="649693" cy="0"/>
            </a:xfrm>
            <a:prstGeom prst="straightConnector1">
              <a:avLst/>
            </a:prstGeom>
            <a:ln w="38100"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4">
              <a:extLst>
                <a:ext uri="{FF2B5EF4-FFF2-40B4-BE49-F238E27FC236}">
                  <a16:creationId xmlns:a16="http://schemas.microsoft.com/office/drawing/2014/main" xmlns="" id="{299CEC4F-81A5-C84D-B217-75519283E00E}"/>
                </a:ext>
              </a:extLst>
            </p:cNvPr>
            <p:cNvSpPr/>
            <p:nvPr/>
          </p:nvSpPr>
          <p:spPr>
            <a:xfrm>
              <a:off x="3268028" y="2240776"/>
              <a:ext cx="978852" cy="34442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1" name="直线箭头连接符 6">
              <a:extLst>
                <a:ext uri="{FF2B5EF4-FFF2-40B4-BE49-F238E27FC236}">
                  <a16:creationId xmlns:a16="http://schemas.microsoft.com/office/drawing/2014/main" xmlns="" id="{AA7C8748-3E68-094B-9A93-2EC8BC75F919}"/>
                </a:ext>
              </a:extLst>
            </p:cNvPr>
            <p:cNvCxnSpPr/>
            <p:nvPr/>
          </p:nvCxnSpPr>
          <p:spPr>
            <a:xfrm>
              <a:off x="3525520" y="2413277"/>
              <a:ext cx="456184" cy="0"/>
            </a:xfrm>
            <a:prstGeom prst="straightConnector1">
              <a:avLst/>
            </a:prstGeom>
            <a:ln w="38100"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 15">
            <a:extLst>
              <a:ext uri="{FF2B5EF4-FFF2-40B4-BE49-F238E27FC236}">
                <a16:creationId xmlns:a16="http://schemas.microsoft.com/office/drawing/2014/main" xmlns="" id="{A5DF5637-0132-7E4C-964F-DC3581A7C246}"/>
              </a:ext>
            </a:extLst>
          </p:cNvPr>
          <p:cNvGrpSpPr/>
          <p:nvPr/>
        </p:nvGrpSpPr>
        <p:grpSpPr>
          <a:xfrm>
            <a:off x="937361" y="5146927"/>
            <a:ext cx="3134191" cy="1403185"/>
            <a:chOff x="2721847" y="3549668"/>
            <a:chExt cx="2655474" cy="999352"/>
          </a:xfrm>
        </p:grpSpPr>
        <p:sp>
          <p:nvSpPr>
            <p:cNvPr id="16" name="矩形 8">
              <a:extLst>
                <a:ext uri="{FF2B5EF4-FFF2-40B4-BE49-F238E27FC236}">
                  <a16:creationId xmlns:a16="http://schemas.microsoft.com/office/drawing/2014/main" xmlns="" id="{95503678-08AF-2949-842C-7BFB187C2F3B}"/>
                </a:ext>
              </a:extLst>
            </p:cNvPr>
            <p:cNvSpPr/>
            <p:nvPr/>
          </p:nvSpPr>
          <p:spPr>
            <a:xfrm>
              <a:off x="2721847" y="3916082"/>
              <a:ext cx="2655474" cy="6329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zh-CN" dirty="0">
                  <a:latin typeface="Lucida Sans Unicode"/>
                  <a:cs typeface="Lucida Sans Unicode"/>
                </a:rPr>
                <a:t>Tang and Emanuel (2010)</a:t>
              </a:r>
            </a:p>
            <a:p>
              <a:pPr>
                <a:lnSpc>
                  <a:spcPct val="150000"/>
                </a:lnSpc>
              </a:pPr>
              <a:r>
                <a:rPr kumimoji="1" lang="en-US" altLang="zh-CN" dirty="0" err="1">
                  <a:latin typeface="Lucida Sans Unicode"/>
                  <a:cs typeface="Lucida Sans Unicode"/>
                </a:rPr>
                <a:t>Riemer</a:t>
              </a:r>
              <a:r>
                <a:rPr kumimoji="1" lang="en-US" altLang="zh-CN" dirty="0">
                  <a:latin typeface="Lucida Sans Unicode"/>
                  <a:cs typeface="Lucida Sans Unicode"/>
                </a:rPr>
                <a:t> et al. (2010, 2012)</a:t>
              </a:r>
              <a:endParaRPr kumimoji="1" lang="zh-CN" altLang="en-US" dirty="0">
                <a:latin typeface="Lucida Sans Unicode"/>
                <a:cs typeface="Lucida Sans Unicode"/>
              </a:endParaRPr>
            </a:p>
          </p:txBody>
        </p:sp>
        <p:sp>
          <p:nvSpPr>
            <p:cNvPr id="17" name="矩形 14">
              <a:extLst>
                <a:ext uri="{FF2B5EF4-FFF2-40B4-BE49-F238E27FC236}">
                  <a16:creationId xmlns:a16="http://schemas.microsoft.com/office/drawing/2014/main" xmlns="" id="{BC734DD6-2CE3-3749-9481-7422E770D9FE}"/>
                </a:ext>
              </a:extLst>
            </p:cNvPr>
            <p:cNvSpPr/>
            <p:nvPr/>
          </p:nvSpPr>
          <p:spPr>
            <a:xfrm>
              <a:off x="3271331" y="3549668"/>
              <a:ext cx="1327193" cy="2630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dirty="0">
                  <a:latin typeface="Lucida Sans Unicode"/>
                  <a:cs typeface="Lucida Sans Unicode"/>
                </a:rPr>
                <a:t>“Ventilation”</a:t>
              </a:r>
              <a:endParaRPr lang="zh-CN" altLang="en-US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321D941-B7B5-8F4F-8550-7597B7ED435A}"/>
              </a:ext>
            </a:extLst>
          </p:cNvPr>
          <p:cNvSpPr/>
          <p:nvPr/>
        </p:nvSpPr>
        <p:spPr>
          <a:xfrm>
            <a:off x="4344040" y="2913503"/>
            <a:ext cx="4281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Font typeface="Arial"/>
              <a:buChar char="•"/>
            </a:pPr>
            <a:r>
              <a:rPr kumimoji="1" lang="en-US" altLang="zh-CN" dirty="0">
                <a:solidFill>
                  <a:srgbClr val="800000"/>
                </a:solidFill>
                <a:latin typeface="Lucida Sans Unicode"/>
                <a:cs typeface="Lucida Sans Unicode"/>
              </a:rPr>
              <a:t>What drives the moistening in the core region?</a:t>
            </a:r>
            <a:endParaRPr kumimoji="1" lang="zh-CN" altLang="en-US" dirty="0">
              <a:solidFill>
                <a:srgbClr val="800000"/>
              </a:solidFill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985884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A1C9C0-94D2-B343-A69D-DC36E7FCB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review of Typhoon Vicente’s (2012) RI</a:t>
            </a:r>
          </a:p>
        </p:txBody>
      </p:sp>
      <p:pic>
        <p:nvPicPr>
          <p:cNvPr id="3" name="Picture 2" descr="https://journals.ametsoc.org/na101/home/literatum/publisher/ams/journals/content/atsc/2018/15200469-75.1/jas-d-17-0129.1/20180110/images/large/jas-d-17-0129.1-f1.jpeg">
            <a:extLst>
              <a:ext uri="{FF2B5EF4-FFF2-40B4-BE49-F238E27FC236}">
                <a16:creationId xmlns:a16="http://schemas.microsoft.com/office/drawing/2014/main" xmlns="" id="{E97D47CF-D096-E54D-ABF3-00C310C327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0100"/>
          <a:stretch/>
        </p:blipFill>
        <p:spPr bwMode="auto">
          <a:xfrm>
            <a:off x="355540" y="1323977"/>
            <a:ext cx="4087287" cy="220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0B261DA-E5D7-F441-9794-B229743FA234}"/>
              </a:ext>
            </a:extLst>
          </p:cNvPr>
          <p:cNvSpPr txBox="1"/>
          <p:nvPr/>
        </p:nvSpPr>
        <p:spPr>
          <a:xfrm>
            <a:off x="2795588" y="921357"/>
            <a:ext cx="100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 onset</a:t>
            </a:r>
          </a:p>
        </p:txBody>
      </p:sp>
      <p:cxnSp>
        <p:nvCxnSpPr>
          <p:cNvPr id="5" name="直线箭头连接符 11">
            <a:extLst>
              <a:ext uri="{FF2B5EF4-FFF2-40B4-BE49-F238E27FC236}">
                <a16:creationId xmlns:a16="http://schemas.microsoft.com/office/drawing/2014/main" xmlns="" id="{89E3A81C-6AFF-4245-A4BC-67FBF6409BF5}"/>
              </a:ext>
            </a:extLst>
          </p:cNvPr>
          <p:cNvCxnSpPr>
            <a:cxnSpLocks/>
          </p:cNvCxnSpPr>
          <p:nvPr/>
        </p:nvCxnSpPr>
        <p:spPr>
          <a:xfrm flipV="1">
            <a:off x="3095625" y="1228725"/>
            <a:ext cx="266700" cy="2231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400B14C-2A4F-3649-BC85-3AE94B5DFF3F}"/>
              </a:ext>
            </a:extLst>
          </p:cNvPr>
          <p:cNvSpPr/>
          <p:nvPr/>
        </p:nvSpPr>
        <p:spPr>
          <a:xfrm>
            <a:off x="2505075" y="1528762"/>
            <a:ext cx="476250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A8847DA5-1211-A344-A536-BB649A0C0A4D}"/>
              </a:ext>
            </a:extLst>
          </p:cNvPr>
          <p:cNvSpPr/>
          <p:nvPr/>
        </p:nvSpPr>
        <p:spPr>
          <a:xfrm>
            <a:off x="2566986" y="2207495"/>
            <a:ext cx="233363" cy="24209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180BE6B4-39D4-1142-ABA9-60725A444439}"/>
              </a:ext>
            </a:extLst>
          </p:cNvPr>
          <p:cNvSpPr/>
          <p:nvPr/>
        </p:nvSpPr>
        <p:spPr>
          <a:xfrm>
            <a:off x="5125609" y="1507499"/>
            <a:ext cx="26292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/>
            <a:r>
              <a:rPr lang="en-US" altLang="zh-CN" sz="1600" b="1" dirty="0">
                <a:latin typeface="Lucida Sans Unicode"/>
                <a:cs typeface="Lucida Sans Unicode"/>
              </a:rPr>
              <a:t>Chen et al. (2017, 2018)</a:t>
            </a:r>
            <a:endParaRPr lang="zh-CN" altLang="en-US" sz="1600" b="1" dirty="0">
              <a:latin typeface="Lucida Sans Unicode"/>
              <a:cs typeface="Lucida Sans Unicode"/>
            </a:endParaRPr>
          </a:p>
        </p:txBody>
      </p:sp>
      <p:grpSp>
        <p:nvGrpSpPr>
          <p:cNvPr id="20" name="组 19"/>
          <p:cNvGrpSpPr/>
          <p:nvPr/>
        </p:nvGrpSpPr>
        <p:grpSpPr>
          <a:xfrm>
            <a:off x="641632" y="3543413"/>
            <a:ext cx="7964021" cy="3100820"/>
            <a:chOff x="641632" y="3543413"/>
            <a:chExt cx="7964021" cy="3100820"/>
          </a:xfrm>
        </p:grpSpPr>
        <p:sp>
          <p:nvSpPr>
            <p:cNvPr id="6" name="Shape 82">
              <a:extLst>
                <a:ext uri="{FF2B5EF4-FFF2-40B4-BE49-F238E27FC236}">
                  <a16:creationId xmlns:a16="http://schemas.microsoft.com/office/drawing/2014/main" xmlns="" id="{9ACE61FB-9F2A-FA4F-8104-A1FE00595CD0}"/>
                </a:ext>
              </a:extLst>
            </p:cNvPr>
            <p:cNvSpPr txBox="1">
              <a:spLocks/>
            </p:cNvSpPr>
            <p:nvPr/>
          </p:nvSpPr>
          <p:spPr>
            <a:xfrm>
              <a:off x="4116338" y="4849186"/>
              <a:ext cx="4489315" cy="2716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45697" tIns="45697" rIns="45697" bIns="45697">
              <a:noAutofit/>
            </a:bodyPr>
            <a:lstStyle>
              <a:lvl1pPr marL="261637" indent="-261637">
                <a:spcBef>
                  <a:spcPts val="422"/>
                </a:spcBef>
                <a:buClr>
                  <a:srgbClr val="ACC2C9"/>
                </a:buClr>
                <a:buSzPct val="100000"/>
                <a:buFont typeface="Arial"/>
                <a:buChar char="•"/>
                <a:defRPr sz="2700">
                  <a:solidFill>
                    <a:srgbClr val="FFFFFF"/>
                  </a:solidFill>
                  <a:latin typeface="华文楷体"/>
                  <a:ea typeface="华文楷体"/>
                  <a:cs typeface="华文楷体"/>
                  <a:sym typeface="华文楷体"/>
                </a:defRPr>
              </a:lvl1pPr>
              <a:lvl2pPr marL="431473" indent="-174424">
                <a:spcBef>
                  <a:spcPts val="422"/>
                </a:spcBef>
                <a:buClr>
                  <a:srgbClr val="ACC2C9"/>
                </a:buClr>
                <a:buSzPct val="100000"/>
                <a:buFont typeface="Arial"/>
                <a:buChar char="•"/>
                <a:defRPr sz="2700">
                  <a:solidFill>
                    <a:srgbClr val="FFFFFF"/>
                  </a:solidFill>
                  <a:latin typeface="华文楷体"/>
                  <a:ea typeface="华文楷体"/>
                  <a:cs typeface="华文楷体"/>
                  <a:sym typeface="华文楷体"/>
                </a:defRPr>
              </a:lvl2pPr>
              <a:lvl3pPr marL="699993" indent="-218032">
                <a:spcBef>
                  <a:spcPts val="422"/>
                </a:spcBef>
                <a:buClr>
                  <a:srgbClr val="ACC2C9"/>
                </a:buClr>
                <a:buSzPct val="100000"/>
                <a:buFont typeface="Arial"/>
                <a:buChar char="•"/>
                <a:defRPr sz="2700">
                  <a:solidFill>
                    <a:srgbClr val="FFFFFF"/>
                  </a:solidFill>
                  <a:latin typeface="华文楷体"/>
                  <a:ea typeface="华文楷体"/>
                  <a:cs typeface="华文楷体"/>
                  <a:sym typeface="华文楷体"/>
                </a:defRPr>
              </a:lvl3pPr>
              <a:lvl4pPr marL="892787" indent="-218032">
                <a:spcBef>
                  <a:spcPts val="422"/>
                </a:spcBef>
                <a:buClr>
                  <a:srgbClr val="ACC2C9"/>
                </a:buClr>
                <a:buSzPct val="100000"/>
                <a:buFont typeface="Arial"/>
                <a:buChar char="•"/>
                <a:defRPr sz="2700">
                  <a:solidFill>
                    <a:srgbClr val="FFFFFF"/>
                  </a:solidFill>
                  <a:latin typeface="华文楷体"/>
                  <a:ea typeface="华文楷体"/>
                  <a:cs typeface="华文楷体"/>
                  <a:sym typeface="华文楷体"/>
                </a:defRPr>
              </a:lvl4pPr>
              <a:lvl5pPr marL="1085567" indent="-218032">
                <a:spcBef>
                  <a:spcPts val="422"/>
                </a:spcBef>
                <a:buClr>
                  <a:srgbClr val="ACC2C9"/>
                </a:buClr>
                <a:buSzPct val="100000"/>
                <a:buFont typeface="Arial"/>
                <a:buChar char="•"/>
                <a:defRPr sz="2700">
                  <a:solidFill>
                    <a:srgbClr val="FFFFFF"/>
                  </a:solidFill>
                  <a:latin typeface="华文楷体"/>
                  <a:ea typeface="华文楷体"/>
                  <a:cs typeface="华文楷体"/>
                  <a:sym typeface="华文楷体"/>
                </a:defRPr>
              </a:lvl5pPr>
              <a:lvl6pPr marL="1365564" indent="-305243">
                <a:spcBef>
                  <a:spcPts val="422"/>
                </a:spcBef>
                <a:buClr>
                  <a:srgbClr val="ACC2C9"/>
                </a:buClr>
                <a:buSzPct val="100000"/>
                <a:buFont typeface="Arial"/>
                <a:buChar char="•"/>
                <a:defRPr sz="2700">
                  <a:solidFill>
                    <a:srgbClr val="DFE6D0"/>
                  </a:solidFill>
                  <a:latin typeface="华文楷体"/>
                  <a:ea typeface="华文楷体"/>
                  <a:cs typeface="华文楷体"/>
                  <a:sym typeface="华文楷体"/>
                </a:defRPr>
              </a:lvl6pPr>
              <a:lvl7pPr marL="1526220" indent="-305243">
                <a:spcBef>
                  <a:spcPts val="422"/>
                </a:spcBef>
                <a:buClr>
                  <a:srgbClr val="ACC2C9"/>
                </a:buClr>
                <a:buSzPct val="100000"/>
                <a:buFont typeface="Arial"/>
                <a:buChar char="•"/>
                <a:defRPr sz="2700">
                  <a:solidFill>
                    <a:srgbClr val="DFE6D0"/>
                  </a:solidFill>
                  <a:latin typeface="华文楷体"/>
                  <a:ea typeface="华文楷体"/>
                  <a:cs typeface="华文楷体"/>
                  <a:sym typeface="华文楷体"/>
                </a:defRPr>
              </a:lvl7pPr>
              <a:lvl8pPr marL="1686872" indent="-305243">
                <a:spcBef>
                  <a:spcPts val="422"/>
                </a:spcBef>
                <a:buClr>
                  <a:srgbClr val="ACC2C9"/>
                </a:buClr>
                <a:buSzPct val="100000"/>
                <a:buFont typeface="Arial"/>
                <a:buChar char="•"/>
                <a:defRPr sz="2700">
                  <a:solidFill>
                    <a:srgbClr val="DFE6D0"/>
                  </a:solidFill>
                  <a:latin typeface="华文楷体"/>
                  <a:ea typeface="华文楷体"/>
                  <a:cs typeface="华文楷体"/>
                  <a:sym typeface="华文楷体"/>
                </a:defRPr>
              </a:lvl8pPr>
              <a:lvl9pPr marL="1847527" indent="-305243">
                <a:spcBef>
                  <a:spcPts val="422"/>
                </a:spcBef>
                <a:buClr>
                  <a:srgbClr val="ACC2C9"/>
                </a:buClr>
                <a:buSzPct val="100000"/>
                <a:buFont typeface="Arial"/>
                <a:buChar char="•"/>
                <a:defRPr sz="2700">
                  <a:solidFill>
                    <a:srgbClr val="DFE6D0"/>
                  </a:solidFill>
                  <a:latin typeface="华文楷体"/>
                  <a:ea typeface="华文楷体"/>
                  <a:cs typeface="华文楷体"/>
                  <a:sym typeface="华文楷体"/>
                </a:defRPr>
              </a:lvl9pPr>
            </a:lstStyle>
            <a:p>
              <a:pPr marL="0" indent="0" algn="ctr">
                <a:spcBef>
                  <a:spcPts val="0"/>
                </a:spcBef>
                <a:spcAft>
                  <a:spcPts val="1000"/>
                </a:spcAft>
                <a:buFont typeface="Arial"/>
                <a:buNone/>
              </a:pPr>
              <a:r>
                <a:rPr lang="en-US" altLang="zh-CN" sz="1400" b="1" dirty="0" smtClean="0">
                  <a:solidFill>
                    <a:schemeClr val="tx1"/>
                  </a:solidFill>
                  <a:latin typeface="Lucida Sans Unicode" panose="020B0602030504020204" pitchFamily="34" charset="0"/>
                  <a:ea typeface="黑体"/>
                  <a:cs typeface="Lucida Sans Unicode" panose="020B0602030504020204" pitchFamily="34" charset="0"/>
                </a:rPr>
                <a:t>Downshear reformation:</a:t>
              </a:r>
            </a:p>
            <a:p>
              <a:pPr marL="0" indent="0" algn="ctr">
                <a:spcBef>
                  <a:spcPts val="0"/>
                </a:spcBef>
                <a:buFont typeface="Arial"/>
                <a:buNone/>
              </a:pPr>
              <a:r>
                <a:rPr lang="en-US" altLang="zh-CN" sz="1400" b="1" dirty="0" smtClean="0">
                  <a:solidFill>
                    <a:schemeClr val="tx1"/>
                  </a:solidFill>
                  <a:latin typeface="Lucida Sans Unicode" panose="020B0602030504020204" pitchFamily="34" charset="0"/>
                  <a:ea typeface="黑体"/>
                  <a:cs typeface="Lucida Sans Unicode" panose="020B0602030504020204" pitchFamily="34" charset="0"/>
                </a:rPr>
                <a:t>Transition from a broad, tilt parent vortex to </a:t>
              </a:r>
              <a:endParaRPr lang="en-US" altLang="zh-CN" sz="1400" b="1" dirty="0" smtClean="0">
                <a:solidFill>
                  <a:schemeClr val="tx1"/>
                </a:solidFill>
                <a:latin typeface="Lucida Sans Unicode" panose="020B0602030504020204" pitchFamily="34" charset="0"/>
                <a:ea typeface="黑体"/>
                <a:cs typeface="Lucida Sans Unicode" panose="020B0602030504020204" pitchFamily="34" charset="0"/>
              </a:endParaRPr>
            </a:p>
            <a:p>
              <a:pPr marL="0" indent="0" algn="ctr">
                <a:spcBef>
                  <a:spcPts val="0"/>
                </a:spcBef>
                <a:buFont typeface="Arial"/>
                <a:buNone/>
              </a:pPr>
              <a:r>
                <a:rPr lang="en-US" altLang="zh-CN" sz="1400" b="1" i="1" dirty="0" smtClean="0">
                  <a:solidFill>
                    <a:srgbClr val="800000"/>
                  </a:solidFill>
                  <a:latin typeface="Lucida Sans Unicode" panose="020B0602030504020204" pitchFamily="34" charset="0"/>
                  <a:ea typeface="黑体"/>
                  <a:cs typeface="Lucida Sans Unicode" panose="020B0602030504020204" pitchFamily="34" charset="0"/>
                </a:rPr>
                <a:t>a compact and nearly-aligned new core</a:t>
              </a:r>
              <a:endParaRPr lang="en-US" altLang="zh-CN" sz="1400" i="1" dirty="0">
                <a:solidFill>
                  <a:srgbClr val="800000"/>
                </a:solidFill>
                <a:latin typeface="Lucida Sans Unicode" panose="020B0602030504020204" pitchFamily="34" charset="0"/>
                <a:ea typeface="黑体"/>
                <a:cs typeface="Lucida Sans Unicode" panose="020B0602030504020204" pitchFamily="34" charset="0"/>
              </a:endParaRPr>
            </a:p>
          </p:txBody>
        </p:sp>
        <p:grpSp>
          <p:nvGrpSpPr>
            <p:cNvPr id="12" name="组 4">
              <a:extLst>
                <a:ext uri="{FF2B5EF4-FFF2-40B4-BE49-F238E27FC236}">
                  <a16:creationId xmlns:a16="http://schemas.microsoft.com/office/drawing/2014/main" xmlns="" id="{CFCDAAF2-7DAD-424B-9275-E115114EDC14}"/>
                </a:ext>
              </a:extLst>
            </p:cNvPr>
            <p:cNvGrpSpPr/>
            <p:nvPr/>
          </p:nvGrpSpPr>
          <p:grpSpPr>
            <a:xfrm>
              <a:off x="641632" y="3543413"/>
              <a:ext cx="3578212" cy="3100820"/>
              <a:chOff x="4564078" y="1413475"/>
              <a:chExt cx="3367962" cy="2918621"/>
            </a:xfrm>
          </p:grpSpPr>
          <p:pic>
            <p:nvPicPr>
              <p:cNvPr id="13" name="图片 4" descr="plt_Vort_d2_surface_total_PresCen-RI-onset-panel40.pdf">
                <a:extLst>
                  <a:ext uri="{FF2B5EF4-FFF2-40B4-BE49-F238E27FC236}">
                    <a16:creationId xmlns:a16="http://schemas.microsoft.com/office/drawing/2014/main" xmlns="" id="{2F6A3C60-A008-B342-B6CA-1F8F4FC185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53" t="23704" r="19812" b="22346"/>
              <a:stretch/>
            </p:blipFill>
            <p:spPr>
              <a:xfrm>
                <a:off x="4899879" y="1413475"/>
                <a:ext cx="3032161" cy="2918621"/>
              </a:xfrm>
              <a:prstGeom prst="rect">
                <a:avLst/>
              </a:prstGeom>
            </p:spPr>
          </p:pic>
          <p:sp>
            <p:nvSpPr>
              <p:cNvPr id="15" name="右箭头 8">
                <a:extLst>
                  <a:ext uri="{FF2B5EF4-FFF2-40B4-BE49-F238E27FC236}">
                    <a16:creationId xmlns:a16="http://schemas.microsoft.com/office/drawing/2014/main" xmlns="" id="{E1E6447A-4A9D-9644-A0BE-349F5F2D2168}"/>
                  </a:ext>
                </a:extLst>
              </p:cNvPr>
              <p:cNvSpPr/>
              <p:nvPr/>
            </p:nvSpPr>
            <p:spPr>
              <a:xfrm rot="7855070" flipV="1">
                <a:off x="4406178" y="2074596"/>
                <a:ext cx="651650" cy="335849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16" name="直线箭头连接符 11">
                <a:extLst>
                  <a:ext uri="{FF2B5EF4-FFF2-40B4-BE49-F238E27FC236}">
                    <a16:creationId xmlns:a16="http://schemas.microsoft.com/office/drawing/2014/main" xmlns="" id="{015256BD-46D5-D847-89AE-031D3CF405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4395" y="2982643"/>
                <a:ext cx="918687" cy="11331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椭圆 18"/>
            <p:cNvSpPr/>
            <p:nvPr/>
          </p:nvSpPr>
          <p:spPr>
            <a:xfrm>
              <a:off x="2832100" y="4997450"/>
              <a:ext cx="101600" cy="101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8" name="TextBox 8">
            <a:extLst>
              <a:ext uri="{FF2B5EF4-FFF2-40B4-BE49-F238E27FC236}">
                <a16:creationId xmlns:a16="http://schemas.microsoft.com/office/drawing/2014/main" xmlns="" id="{BF82EBC3-DE94-AF4A-9061-7D017FD4B795}"/>
              </a:ext>
            </a:extLst>
          </p:cNvPr>
          <p:cNvSpPr txBox="1"/>
          <p:nvPr/>
        </p:nvSpPr>
        <p:spPr>
          <a:xfrm>
            <a:off x="57973" y="3522353"/>
            <a:ext cx="167819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Moderate </a:t>
            </a:r>
            <a:r>
              <a:rPr lang="en-US" sz="1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VWS </a:t>
            </a:r>
          </a:p>
          <a:p>
            <a:pPr algn="ctr"/>
            <a:r>
              <a:rPr lang="en-US" sz="1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(5-7 m/s)</a:t>
            </a:r>
            <a:endParaRPr lang="en-US" sz="1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368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2A8DE2-A952-9649-9B1B-83FCEB2C3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Moistening before RI onset</a:t>
            </a:r>
          </a:p>
        </p:txBody>
      </p:sp>
      <p:sp>
        <p:nvSpPr>
          <p:cNvPr id="3" name="文本框 6">
            <a:extLst>
              <a:ext uri="{FF2B5EF4-FFF2-40B4-BE49-F238E27FC236}">
                <a16:creationId xmlns:a16="http://schemas.microsoft.com/office/drawing/2014/main" xmlns="" id="{AC392B9A-2C00-BD4D-8CC1-069D497E09E6}"/>
              </a:ext>
            </a:extLst>
          </p:cNvPr>
          <p:cNvSpPr txBox="1"/>
          <p:nvPr/>
        </p:nvSpPr>
        <p:spPr>
          <a:xfrm>
            <a:off x="700086" y="5825719"/>
            <a:ext cx="8029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>
              <a:buFont typeface="Arial"/>
              <a:buChar char="•"/>
            </a:pPr>
            <a:r>
              <a:rPr lang="en-US" altLang="zh-CN" dirty="0">
                <a:latin typeface="Lucida Sans Unicode"/>
                <a:cs typeface="Lucida Sans Unicode"/>
              </a:rPr>
              <a:t>The lower-mid troposphere becomes nearly-saturated at RI onset.</a:t>
            </a:r>
          </a:p>
          <a:p>
            <a:pPr marL="214313" indent="-214313" algn="just">
              <a:buFont typeface="Arial"/>
              <a:buChar char="•"/>
            </a:pPr>
            <a:endParaRPr kumimoji="1" lang="en-US" altLang="zh-CN" b="1" dirty="0">
              <a:solidFill>
                <a:srgbClr val="800000"/>
              </a:solidFill>
              <a:latin typeface="Lucida Sans Unicode"/>
              <a:cs typeface="Lucida Sans Unicode"/>
            </a:endParaRPr>
          </a:p>
        </p:txBody>
      </p:sp>
      <p:pic>
        <p:nvPicPr>
          <p:cNvPr id="4" name="图片 9" descr="Macintosh HD:Users:moonlight:Documents:VicenteFig:PartIII:figs:Fig3_MSE_budget_Dry_MSE-mass-flux_budget-2212-2318UTC_r-300km-box_hourly-evolution-v3-correctRad.png">
            <a:extLst>
              <a:ext uri="{FF2B5EF4-FFF2-40B4-BE49-F238E27FC236}">
                <a16:creationId xmlns:a16="http://schemas.microsoft.com/office/drawing/2014/main" xmlns="" id="{293565CB-35B0-EA42-9874-F3257625FD8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1"/>
          <a:stretch/>
        </p:blipFill>
        <p:spPr bwMode="auto">
          <a:xfrm>
            <a:off x="2042723" y="1024351"/>
            <a:ext cx="4743836" cy="44758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框 10">
            <a:extLst>
              <a:ext uri="{FF2B5EF4-FFF2-40B4-BE49-F238E27FC236}">
                <a16:creationId xmlns:a16="http://schemas.microsoft.com/office/drawing/2014/main" xmlns="" id="{C494B7B5-4339-3347-A381-5D6C4FA0B4F4}"/>
              </a:ext>
            </a:extLst>
          </p:cNvPr>
          <p:cNvSpPr txBox="1"/>
          <p:nvPr/>
        </p:nvSpPr>
        <p:spPr>
          <a:xfrm>
            <a:off x="3036758" y="4357427"/>
            <a:ext cx="1449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>
                <a:latin typeface="Lucida Sans Unicode"/>
                <a:cs typeface="Lucida Sans Unicode"/>
              </a:rPr>
              <a:t>300*300 km</a:t>
            </a:r>
            <a:endParaRPr kumimoji="1" lang="zh-CN" altLang="en-US" sz="1600" b="1" dirty="0">
              <a:latin typeface="Lucida Sans Unicode"/>
              <a:cs typeface="Lucida Sans Unicode"/>
            </a:endParaRPr>
          </a:p>
        </p:txBody>
      </p:sp>
      <p:cxnSp>
        <p:nvCxnSpPr>
          <p:cNvPr id="6" name="直线箭头连接符 11">
            <a:extLst>
              <a:ext uri="{FF2B5EF4-FFF2-40B4-BE49-F238E27FC236}">
                <a16:creationId xmlns:a16="http://schemas.microsoft.com/office/drawing/2014/main" xmlns="" id="{B0F33E45-F4CC-C04D-B110-32F93CE8D534}"/>
              </a:ext>
            </a:extLst>
          </p:cNvPr>
          <p:cNvCxnSpPr>
            <a:cxnSpLocks/>
          </p:cNvCxnSpPr>
          <p:nvPr/>
        </p:nvCxnSpPr>
        <p:spPr>
          <a:xfrm flipV="1">
            <a:off x="5148254" y="3371850"/>
            <a:ext cx="1423994" cy="858485"/>
          </a:xfrm>
          <a:prstGeom prst="straightConnector1">
            <a:avLst/>
          </a:prstGeom>
          <a:ln w="57150" cmpd="sng">
            <a:solidFill>
              <a:srgbClr val="8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BC40B92-F87A-8A41-942D-46B19FF91DFE}"/>
              </a:ext>
            </a:extLst>
          </p:cNvPr>
          <p:cNvSpPr/>
          <p:nvPr/>
        </p:nvSpPr>
        <p:spPr>
          <a:xfrm>
            <a:off x="2911030" y="1024351"/>
            <a:ext cx="365760" cy="2748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059652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28AEE0-3C0E-4C45-8A0F-4F9483A08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Analysis framework</a:t>
            </a:r>
            <a:endParaRPr lang="en-US" dirty="0"/>
          </a:p>
        </p:txBody>
      </p:sp>
      <p:sp>
        <p:nvSpPr>
          <p:cNvPr id="4" name="矩形 11">
            <a:extLst>
              <a:ext uri="{FF2B5EF4-FFF2-40B4-BE49-F238E27FC236}">
                <a16:creationId xmlns:a16="http://schemas.microsoft.com/office/drawing/2014/main" xmlns="" id="{97678D89-08DD-9E4E-850F-07528D5DB805}"/>
              </a:ext>
            </a:extLst>
          </p:cNvPr>
          <p:cNvSpPr/>
          <p:nvPr/>
        </p:nvSpPr>
        <p:spPr>
          <a:xfrm>
            <a:off x="6041572" y="1197957"/>
            <a:ext cx="2659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i="1" dirty="0"/>
              <a:t>T</a:t>
            </a:r>
            <a:r>
              <a:rPr lang="zh-CN" altLang="en-US" dirty="0"/>
              <a:t>：</a:t>
            </a:r>
            <a:r>
              <a:rPr lang="en-US" altLang="zh-CN" dirty="0">
                <a:latin typeface="Lucida Sans Unicode"/>
                <a:cs typeface="Lucida Sans Unicode"/>
              </a:rPr>
              <a:t>temperature</a:t>
            </a:r>
          </a:p>
          <a:p>
            <a:r>
              <a:rPr lang="en-US" altLang="zh-CN" i="1" dirty="0"/>
              <a:t>q</a:t>
            </a:r>
            <a:r>
              <a:rPr lang="zh-CN" altLang="en-US" dirty="0"/>
              <a:t>：</a:t>
            </a:r>
            <a:r>
              <a:rPr lang="en-US" altLang="zh-CN" dirty="0">
                <a:latin typeface="Lucida Sans Unicode"/>
                <a:cs typeface="Lucida Sans Unicode"/>
              </a:rPr>
              <a:t>specific humidity</a:t>
            </a:r>
            <a:endParaRPr lang="zh-CN" altLang="en-US" dirty="0">
              <a:latin typeface="Lucida Sans Unicode"/>
              <a:cs typeface="Lucida Sans Unicode"/>
            </a:endParaRPr>
          </a:p>
        </p:txBody>
      </p:sp>
      <p:sp>
        <p:nvSpPr>
          <p:cNvPr id="5" name="矩形 12">
            <a:extLst>
              <a:ext uri="{FF2B5EF4-FFF2-40B4-BE49-F238E27FC236}">
                <a16:creationId xmlns:a16="http://schemas.microsoft.com/office/drawing/2014/main" xmlns="" id="{980FDBBB-AE7F-2548-A6AF-032616328399}"/>
              </a:ext>
            </a:extLst>
          </p:cNvPr>
          <p:cNvSpPr/>
          <p:nvPr/>
        </p:nvSpPr>
        <p:spPr>
          <a:xfrm>
            <a:off x="506884" y="2060699"/>
            <a:ext cx="8130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Font typeface="Arial"/>
              <a:buChar char="•"/>
            </a:pPr>
            <a:r>
              <a:rPr lang="en-US" altLang="zh-CN" dirty="0">
                <a:latin typeface="Lucida Sans Unicode"/>
                <a:cs typeface="Lucida Sans Unicode"/>
              </a:rPr>
              <a:t>MSE is a useful thermodynamic variable for studying convective process due to its approximate conservation under adiabatic motions</a:t>
            </a:r>
            <a:r>
              <a:rPr lang="zh-CN" altLang="zh-CN" dirty="0">
                <a:latin typeface="Lucida Sans Unicode"/>
                <a:cs typeface="Lucida Sans Unicode"/>
              </a:rPr>
              <a:t> </a:t>
            </a:r>
            <a:endParaRPr lang="en-US" altLang="zh-CN" dirty="0">
              <a:latin typeface="Lucida Sans Unicode"/>
              <a:cs typeface="Lucida Sans Unicode"/>
            </a:endParaRPr>
          </a:p>
        </p:txBody>
      </p:sp>
      <p:sp>
        <p:nvSpPr>
          <p:cNvPr id="6" name="矩形 13">
            <a:extLst>
              <a:ext uri="{FF2B5EF4-FFF2-40B4-BE49-F238E27FC236}">
                <a16:creationId xmlns:a16="http://schemas.microsoft.com/office/drawing/2014/main" xmlns="" id="{06E6CF86-AE47-AB41-A75D-5B7D8F0AF897}"/>
              </a:ext>
            </a:extLst>
          </p:cNvPr>
          <p:cNvSpPr/>
          <p:nvPr/>
        </p:nvSpPr>
        <p:spPr>
          <a:xfrm>
            <a:off x="570856" y="1313943"/>
            <a:ext cx="3209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latin typeface="Lucida Sans Unicode"/>
                <a:cs typeface="Lucida Sans Unicode"/>
              </a:rPr>
              <a:t>Moist static energy (MSE)</a:t>
            </a:r>
            <a:r>
              <a:rPr kumimoji="1" lang="zh-CN" altLang="en-US" dirty="0">
                <a:latin typeface="Lucida Sans Unicode"/>
                <a:cs typeface="Lucida Sans Unicode"/>
              </a:rPr>
              <a:t>：</a:t>
            </a:r>
            <a:endParaRPr lang="zh-CN" altLang="en-US" dirty="0">
              <a:latin typeface="Lucida Sans Unicode"/>
              <a:cs typeface="Lucida Sans Unicode"/>
            </a:endParaRPr>
          </a:p>
        </p:txBody>
      </p:sp>
      <p:pic>
        <p:nvPicPr>
          <p:cNvPr id="7" name="图片 15">
            <a:extLst>
              <a:ext uri="{FF2B5EF4-FFF2-40B4-BE49-F238E27FC236}">
                <a16:creationId xmlns:a16="http://schemas.microsoft.com/office/drawing/2014/main" xmlns="" id="{4161EB5B-7091-3C48-8964-3D57BEC26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027" y="3444098"/>
            <a:ext cx="6197880" cy="581917"/>
          </a:xfrm>
          <a:prstGeom prst="rect">
            <a:avLst/>
          </a:prstGeom>
        </p:spPr>
      </p:pic>
      <p:sp>
        <p:nvSpPr>
          <p:cNvPr id="8" name="矩形 17">
            <a:extLst>
              <a:ext uri="{FF2B5EF4-FFF2-40B4-BE49-F238E27FC236}">
                <a16:creationId xmlns:a16="http://schemas.microsoft.com/office/drawing/2014/main" xmlns="" id="{34B1D14F-2289-0941-9E0D-9DCAB849EBB1}"/>
              </a:ext>
            </a:extLst>
          </p:cNvPr>
          <p:cNvSpPr/>
          <p:nvPr/>
        </p:nvSpPr>
        <p:spPr>
          <a:xfrm>
            <a:off x="506884" y="3012862"/>
            <a:ext cx="7270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3" indent="-214313">
              <a:buFont typeface="Arial"/>
              <a:buChar char="•"/>
            </a:pPr>
            <a:r>
              <a:rPr lang="en-US" altLang="zh-CN" dirty="0">
                <a:latin typeface="Lucida Sans Unicode"/>
                <a:cs typeface="Lucida Sans Unicode"/>
              </a:rPr>
              <a:t>Column-integrated MSE budget equation (</a:t>
            </a:r>
            <a:r>
              <a:rPr lang="en-US" altLang="zh-CN" dirty="0" err="1">
                <a:latin typeface="Lucida Sans Unicode"/>
                <a:cs typeface="Lucida Sans Unicode"/>
              </a:rPr>
              <a:t>Sobel</a:t>
            </a:r>
            <a:r>
              <a:rPr lang="en-US" altLang="zh-CN" dirty="0">
                <a:latin typeface="Lucida Sans Unicode"/>
                <a:cs typeface="Lucida Sans Unicode"/>
              </a:rPr>
              <a:t> et al. 2014): </a:t>
            </a:r>
            <a:endParaRPr lang="zh-CN" altLang="en-US" dirty="0"/>
          </a:p>
        </p:txBody>
      </p:sp>
      <p:sp>
        <p:nvSpPr>
          <p:cNvPr id="9" name="矩形 18">
            <a:extLst>
              <a:ext uri="{FF2B5EF4-FFF2-40B4-BE49-F238E27FC236}">
                <a16:creationId xmlns:a16="http://schemas.microsoft.com/office/drawing/2014/main" xmlns="" id="{0C33CFB7-E60E-2949-930C-73676AB16BC9}"/>
              </a:ext>
            </a:extLst>
          </p:cNvPr>
          <p:cNvSpPr/>
          <p:nvPr/>
        </p:nvSpPr>
        <p:spPr>
          <a:xfrm>
            <a:off x="2861494" y="3972155"/>
            <a:ext cx="1095173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1"/>
                </a:solidFill>
                <a:latin typeface="Lucida Sans Unicode"/>
                <a:cs typeface="Lucida Sans Unicode"/>
              </a:rPr>
              <a:t>Horizontal</a:t>
            </a:r>
          </a:p>
          <a:p>
            <a:pPr algn="ctr"/>
            <a:r>
              <a:rPr lang="en-US" altLang="zh-CN" sz="1400" dirty="0">
                <a:solidFill>
                  <a:schemeClr val="accent1"/>
                </a:solidFill>
                <a:latin typeface="Lucida Sans Unicode"/>
                <a:cs typeface="Lucida Sans Unicode"/>
              </a:rPr>
              <a:t> advection</a:t>
            </a:r>
            <a:endParaRPr lang="zh-CN" altLang="en-US" sz="1400" dirty="0">
              <a:solidFill>
                <a:schemeClr val="accent1"/>
              </a:solidFill>
              <a:latin typeface="Lucida Sans Unicode"/>
              <a:cs typeface="Lucida Sans Unicode"/>
            </a:endParaRPr>
          </a:p>
        </p:txBody>
      </p:sp>
      <p:sp>
        <p:nvSpPr>
          <p:cNvPr id="10" name="矩形 19">
            <a:extLst>
              <a:ext uri="{FF2B5EF4-FFF2-40B4-BE49-F238E27FC236}">
                <a16:creationId xmlns:a16="http://schemas.microsoft.com/office/drawing/2014/main" xmlns="" id="{9F25E2AB-C062-F648-B68F-D1646182C3E3}"/>
              </a:ext>
            </a:extLst>
          </p:cNvPr>
          <p:cNvSpPr/>
          <p:nvPr/>
        </p:nvSpPr>
        <p:spPr>
          <a:xfrm>
            <a:off x="4139902" y="3972155"/>
            <a:ext cx="1077539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1"/>
                </a:solidFill>
                <a:latin typeface="Lucida Sans Unicode"/>
                <a:cs typeface="Lucida Sans Unicode"/>
              </a:rPr>
              <a:t>Vertical</a:t>
            </a:r>
          </a:p>
          <a:p>
            <a:pPr algn="ctr"/>
            <a:r>
              <a:rPr lang="en-US" altLang="zh-CN" sz="1400" dirty="0">
                <a:solidFill>
                  <a:schemeClr val="accent1"/>
                </a:solidFill>
                <a:latin typeface="Lucida Sans Unicode"/>
                <a:cs typeface="Lucida Sans Unicode"/>
              </a:rPr>
              <a:t> advection</a:t>
            </a:r>
            <a:endParaRPr lang="zh-CN" altLang="en-US" sz="1400" dirty="0">
              <a:solidFill>
                <a:schemeClr val="accent1"/>
              </a:solidFill>
              <a:latin typeface="Lucida Sans Unicode"/>
              <a:cs typeface="Lucida Sans Unicode"/>
            </a:endParaRPr>
          </a:p>
        </p:txBody>
      </p:sp>
      <p:sp>
        <p:nvSpPr>
          <p:cNvPr id="11" name="矩形 20">
            <a:extLst>
              <a:ext uri="{FF2B5EF4-FFF2-40B4-BE49-F238E27FC236}">
                <a16:creationId xmlns:a16="http://schemas.microsoft.com/office/drawing/2014/main" xmlns="" id="{8AB6892A-FDFD-2441-AC53-A282DF10F839}"/>
              </a:ext>
            </a:extLst>
          </p:cNvPr>
          <p:cNvSpPr/>
          <p:nvPr/>
        </p:nvSpPr>
        <p:spPr>
          <a:xfrm>
            <a:off x="5217441" y="3970240"/>
            <a:ext cx="1043778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1"/>
                </a:solidFill>
                <a:latin typeface="Lucida Sans Unicode"/>
                <a:cs typeface="Lucida Sans Unicode"/>
              </a:rPr>
              <a:t>Surface </a:t>
            </a:r>
          </a:p>
          <a:p>
            <a:pPr algn="ctr"/>
            <a:r>
              <a:rPr lang="en-US" altLang="zh-CN" sz="1400" dirty="0">
                <a:solidFill>
                  <a:schemeClr val="accent1"/>
                </a:solidFill>
                <a:latin typeface="Lucida Sans Unicode"/>
                <a:cs typeface="Lucida Sans Unicode"/>
              </a:rPr>
              <a:t>Heat flux</a:t>
            </a:r>
            <a:endParaRPr lang="zh-CN" altLang="en-US" sz="1400" dirty="0">
              <a:solidFill>
                <a:schemeClr val="accent1"/>
              </a:solidFill>
              <a:latin typeface="Lucida Sans Unicode"/>
              <a:cs typeface="Lucida Sans Unicode"/>
            </a:endParaRPr>
          </a:p>
        </p:txBody>
      </p:sp>
      <p:sp>
        <p:nvSpPr>
          <p:cNvPr id="12" name="矩形 21">
            <a:extLst>
              <a:ext uri="{FF2B5EF4-FFF2-40B4-BE49-F238E27FC236}">
                <a16:creationId xmlns:a16="http://schemas.microsoft.com/office/drawing/2014/main" xmlns="" id="{FD741B15-A3A9-754A-8117-F0687CAB60DA}"/>
              </a:ext>
            </a:extLst>
          </p:cNvPr>
          <p:cNvSpPr/>
          <p:nvPr/>
        </p:nvSpPr>
        <p:spPr>
          <a:xfrm>
            <a:off x="6311781" y="4084986"/>
            <a:ext cx="1002198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1"/>
                </a:solidFill>
                <a:latin typeface="Lucida Sans Unicode"/>
                <a:cs typeface="Lucida Sans Unicode"/>
              </a:rPr>
              <a:t>Radiation</a:t>
            </a:r>
            <a:endParaRPr lang="zh-CN" altLang="en-US" sz="1400" dirty="0">
              <a:solidFill>
                <a:schemeClr val="accent1"/>
              </a:solidFill>
              <a:latin typeface="Lucida Sans Unicode"/>
              <a:cs typeface="Lucida Sans Unicode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xmlns="" id="{D1A8CCC6-F3C2-F147-B0EC-36DB34239BDE}"/>
              </a:ext>
            </a:extLst>
          </p:cNvPr>
          <p:cNvSpPr txBox="1"/>
          <p:nvPr/>
        </p:nvSpPr>
        <p:spPr>
          <a:xfrm>
            <a:off x="6487958" y="3865793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sz="1350" dirty="0"/>
          </a:p>
        </p:txBody>
      </p:sp>
      <p:pic>
        <p:nvPicPr>
          <p:cNvPr id="15" name="内容占位符 4">
            <a:extLst>
              <a:ext uri="{FF2B5EF4-FFF2-40B4-BE49-F238E27FC236}">
                <a16:creationId xmlns:a16="http://schemas.microsoft.com/office/drawing/2014/main" xmlns="" id="{7E00F582-E65D-5A43-B2CC-DD9D467E63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00" t="21027" r="1000" b="6746"/>
          <a:stretch/>
        </p:blipFill>
        <p:spPr>
          <a:xfrm>
            <a:off x="3661601" y="1336290"/>
            <a:ext cx="2120276" cy="341360"/>
          </a:xfrm>
          <a:prstGeom prst="rect">
            <a:avLst/>
          </a:prstGeom>
        </p:spPr>
      </p:pic>
      <p:sp>
        <p:nvSpPr>
          <p:cNvPr id="16" name="矩形 23">
            <a:extLst>
              <a:ext uri="{FF2B5EF4-FFF2-40B4-BE49-F238E27FC236}">
                <a16:creationId xmlns:a16="http://schemas.microsoft.com/office/drawing/2014/main" xmlns="" id="{593FA11E-87B4-F249-804C-86170F69E3D4}"/>
              </a:ext>
            </a:extLst>
          </p:cNvPr>
          <p:cNvSpPr/>
          <p:nvPr/>
        </p:nvSpPr>
        <p:spPr>
          <a:xfrm>
            <a:off x="915602" y="4824563"/>
            <a:ext cx="2517036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600" u="sng" dirty="0">
                <a:solidFill>
                  <a:srgbClr val="000000"/>
                </a:solidFill>
                <a:latin typeface="Lucida Sans Unicode"/>
                <a:cs typeface="Lucida Sans Unicode"/>
              </a:rPr>
              <a:t>&lt;&gt;: Surface to 100 hPa</a:t>
            </a:r>
            <a:endParaRPr lang="zh-CN" altLang="en-US" sz="1600" u="sng" dirty="0">
              <a:solidFill>
                <a:srgbClr val="000000"/>
              </a:solidFill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900807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D277A6-5F81-1C4C-A9C7-35BC04390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Routes to moistening a column</a:t>
            </a:r>
            <a:endParaRPr lang="en-US" dirty="0"/>
          </a:p>
        </p:txBody>
      </p:sp>
      <p:sp>
        <p:nvSpPr>
          <p:cNvPr id="6" name="矩形 9">
            <a:extLst>
              <a:ext uri="{FF2B5EF4-FFF2-40B4-BE49-F238E27FC236}">
                <a16:creationId xmlns:a16="http://schemas.microsoft.com/office/drawing/2014/main" xmlns="" id="{D434E97E-809C-FE48-BE98-CE6A032F30FC}"/>
              </a:ext>
            </a:extLst>
          </p:cNvPr>
          <p:cNvSpPr/>
          <p:nvPr/>
        </p:nvSpPr>
        <p:spPr>
          <a:xfrm>
            <a:off x="4054074" y="4607916"/>
            <a:ext cx="21487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/>
              <a:buChar char="•"/>
            </a:pPr>
            <a:r>
              <a:rPr kumimoji="1" lang="en-US" altLang="zh-CN" sz="1600" dirty="0">
                <a:latin typeface="Lucida Sans Unicode"/>
                <a:cs typeface="Lucida Sans Unicode"/>
              </a:rPr>
              <a:t>Route 2: Addition of energy into the column</a:t>
            </a:r>
            <a:endParaRPr lang="zh-CN" altLang="en-US" sz="1600" dirty="0">
              <a:latin typeface="Lucida Sans Unicode"/>
              <a:cs typeface="Lucida Sans Unicode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6BD9F61B-CD09-B947-AE2E-9C5E2247FF55}"/>
              </a:ext>
            </a:extLst>
          </p:cNvPr>
          <p:cNvSpPr/>
          <p:nvPr/>
        </p:nvSpPr>
        <p:spPr>
          <a:xfrm>
            <a:off x="3131614" y="1046494"/>
            <a:ext cx="2765272" cy="50023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Column-integrated MSE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863F3681-508A-804B-83D2-3835CACF4CF4}"/>
              </a:ext>
            </a:extLst>
          </p:cNvPr>
          <p:cNvSpPr/>
          <p:nvPr/>
        </p:nvSpPr>
        <p:spPr>
          <a:xfrm>
            <a:off x="4015366" y="2149793"/>
            <a:ext cx="2187470" cy="348721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F4E6A2E3-5BC5-F846-BA79-099701F9813E}"/>
              </a:ext>
            </a:extLst>
          </p:cNvPr>
          <p:cNvCxnSpPr>
            <a:stCxn id="8" idx="2"/>
            <a:endCxn id="11" idx="0"/>
          </p:cNvCxnSpPr>
          <p:nvPr/>
        </p:nvCxnSpPr>
        <p:spPr>
          <a:xfrm>
            <a:off x="4514250" y="1546725"/>
            <a:ext cx="594851" cy="6030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us 13">
            <a:extLst>
              <a:ext uri="{FF2B5EF4-FFF2-40B4-BE49-F238E27FC236}">
                <a16:creationId xmlns:a16="http://schemas.microsoft.com/office/drawing/2014/main" xmlns="" id="{DCDCE340-A4EC-5144-AF44-05F92A6EB0AE}"/>
              </a:ext>
            </a:extLst>
          </p:cNvPr>
          <p:cNvSpPr/>
          <p:nvPr/>
        </p:nvSpPr>
        <p:spPr>
          <a:xfrm>
            <a:off x="4514250" y="1807279"/>
            <a:ext cx="337445" cy="295836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矩形 7">
            <a:extLst>
              <a:ext uri="{FF2B5EF4-FFF2-40B4-BE49-F238E27FC236}">
                <a16:creationId xmlns:a16="http://schemas.microsoft.com/office/drawing/2014/main" xmlns="" id="{63CFC17F-BDDB-A14C-9E29-D6BC9EE8B198}"/>
              </a:ext>
            </a:extLst>
          </p:cNvPr>
          <p:cNvSpPr/>
          <p:nvPr/>
        </p:nvSpPr>
        <p:spPr>
          <a:xfrm>
            <a:off x="4062385" y="5785586"/>
            <a:ext cx="18517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3" indent="-214313">
              <a:buFont typeface="Arial"/>
              <a:buChar char="•"/>
            </a:pPr>
            <a:r>
              <a:rPr kumimoji="1" lang="en-US" altLang="zh-CN" sz="1400" dirty="0">
                <a:latin typeface="Lucida Sans Unicode"/>
                <a:cs typeface="Lucida Sans Unicode"/>
              </a:rPr>
              <a:t>WTG assumption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13CA24A-CCB9-8049-A19D-D71289C3E7DB}"/>
              </a:ext>
            </a:extLst>
          </p:cNvPr>
          <p:cNvGrpSpPr/>
          <p:nvPr/>
        </p:nvGrpSpPr>
        <p:grpSpPr>
          <a:xfrm>
            <a:off x="4242453" y="2242808"/>
            <a:ext cx="1567023" cy="2129505"/>
            <a:chOff x="4242453" y="2242808"/>
            <a:chExt cx="1567023" cy="2129505"/>
          </a:xfrm>
        </p:grpSpPr>
        <p:grpSp>
          <p:nvGrpSpPr>
            <p:cNvPr id="24" name="组 32">
              <a:extLst>
                <a:ext uri="{FF2B5EF4-FFF2-40B4-BE49-F238E27FC236}">
                  <a16:creationId xmlns:a16="http://schemas.microsoft.com/office/drawing/2014/main" xmlns="" id="{FA3E1797-B286-6847-A951-C2FB8887E1C0}"/>
                </a:ext>
              </a:extLst>
            </p:cNvPr>
            <p:cNvGrpSpPr/>
            <p:nvPr/>
          </p:nvGrpSpPr>
          <p:grpSpPr>
            <a:xfrm>
              <a:off x="4580463" y="2553038"/>
              <a:ext cx="1057275" cy="1819275"/>
              <a:chOff x="1198563" y="2085976"/>
              <a:chExt cx="1057275" cy="1819275"/>
            </a:xfrm>
          </p:grpSpPr>
          <p:sp>
            <p:nvSpPr>
              <p:cNvPr id="31" name="椭圆 35">
                <a:extLst>
                  <a:ext uri="{FF2B5EF4-FFF2-40B4-BE49-F238E27FC236}">
                    <a16:creationId xmlns:a16="http://schemas.microsoft.com/office/drawing/2014/main" xmlns="" id="{30257E6A-FE5C-2744-A93D-73DDA62F2EE4}"/>
                  </a:ext>
                </a:extLst>
              </p:cNvPr>
              <p:cNvSpPr/>
              <p:nvPr/>
            </p:nvSpPr>
            <p:spPr>
              <a:xfrm>
                <a:off x="1198563" y="2085976"/>
                <a:ext cx="1047750" cy="295274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2" name="椭圆 36">
                <a:extLst>
                  <a:ext uri="{FF2B5EF4-FFF2-40B4-BE49-F238E27FC236}">
                    <a16:creationId xmlns:a16="http://schemas.microsoft.com/office/drawing/2014/main" xmlns="" id="{B9C6250C-FC98-974E-AA4C-A581064479E1}"/>
                  </a:ext>
                </a:extLst>
              </p:cNvPr>
              <p:cNvSpPr/>
              <p:nvPr/>
            </p:nvSpPr>
            <p:spPr>
              <a:xfrm>
                <a:off x="1198563" y="3609977"/>
                <a:ext cx="1047750" cy="295274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33" name="直线连接符 37">
                <a:extLst>
                  <a:ext uri="{FF2B5EF4-FFF2-40B4-BE49-F238E27FC236}">
                    <a16:creationId xmlns:a16="http://schemas.microsoft.com/office/drawing/2014/main" xmlns="" id="{F711EE3D-541E-2A40-AC6C-096B8EC2D5D4}"/>
                  </a:ext>
                </a:extLst>
              </p:cNvPr>
              <p:cNvCxnSpPr/>
              <p:nvPr/>
            </p:nvCxnSpPr>
            <p:spPr>
              <a:xfrm>
                <a:off x="1198563" y="2262188"/>
                <a:ext cx="0" cy="14605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线连接符 38">
                <a:extLst>
                  <a:ext uri="{FF2B5EF4-FFF2-40B4-BE49-F238E27FC236}">
                    <a16:creationId xmlns:a16="http://schemas.microsoft.com/office/drawing/2014/main" xmlns="" id="{10174550-5803-1E44-9C5A-16B08D0CF09D}"/>
                  </a:ext>
                </a:extLst>
              </p:cNvPr>
              <p:cNvCxnSpPr/>
              <p:nvPr/>
            </p:nvCxnSpPr>
            <p:spPr>
              <a:xfrm>
                <a:off x="2255838" y="2262188"/>
                <a:ext cx="0" cy="14605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xmlns="" id="{FB23861F-08A3-6547-8FD5-9BB4853F9CE5}"/>
                </a:ext>
              </a:extLst>
            </p:cNvPr>
            <p:cNvSpPr/>
            <p:nvPr/>
          </p:nvSpPr>
          <p:spPr>
            <a:xfrm>
              <a:off x="4771539" y="3998162"/>
              <a:ext cx="94059" cy="211934"/>
            </a:xfrm>
            <a:custGeom>
              <a:avLst/>
              <a:gdLst>
                <a:gd name="connsiteX0" fmla="*/ 17374 w 94059"/>
                <a:gd name="connsiteY0" fmla="*/ 0 h 211934"/>
                <a:gd name="connsiteX1" fmla="*/ 72143 w 94059"/>
                <a:gd name="connsiteY1" fmla="*/ 11906 h 211934"/>
                <a:gd name="connsiteX2" fmla="*/ 79287 w 94059"/>
                <a:gd name="connsiteY2" fmla="*/ 14288 h 211934"/>
                <a:gd name="connsiteX3" fmla="*/ 93574 w 94059"/>
                <a:gd name="connsiteY3" fmla="*/ 23813 h 211934"/>
                <a:gd name="connsiteX4" fmla="*/ 81668 w 94059"/>
                <a:gd name="connsiteY4" fmla="*/ 35719 h 211934"/>
                <a:gd name="connsiteX5" fmla="*/ 72143 w 94059"/>
                <a:gd name="connsiteY5" fmla="*/ 40481 h 211934"/>
                <a:gd name="connsiteX6" fmla="*/ 69762 w 94059"/>
                <a:gd name="connsiteY6" fmla="*/ 47625 h 211934"/>
                <a:gd name="connsiteX7" fmla="*/ 50712 w 94059"/>
                <a:gd name="connsiteY7" fmla="*/ 76200 h 211934"/>
                <a:gd name="connsiteX8" fmla="*/ 29280 w 94059"/>
                <a:gd name="connsiteY8" fmla="*/ 85725 h 211934"/>
                <a:gd name="connsiteX9" fmla="*/ 19755 w 94059"/>
                <a:gd name="connsiteY9" fmla="*/ 97631 h 211934"/>
                <a:gd name="connsiteX10" fmla="*/ 26899 w 94059"/>
                <a:gd name="connsiteY10" fmla="*/ 102394 h 211934"/>
                <a:gd name="connsiteX11" fmla="*/ 55474 w 94059"/>
                <a:gd name="connsiteY11" fmla="*/ 114300 h 211934"/>
                <a:gd name="connsiteX12" fmla="*/ 79287 w 94059"/>
                <a:gd name="connsiteY12" fmla="*/ 123825 h 211934"/>
                <a:gd name="connsiteX13" fmla="*/ 86430 w 94059"/>
                <a:gd name="connsiteY13" fmla="*/ 128588 h 211934"/>
                <a:gd name="connsiteX14" fmla="*/ 93574 w 94059"/>
                <a:gd name="connsiteY14" fmla="*/ 130969 h 211934"/>
                <a:gd name="connsiteX15" fmla="*/ 84049 w 94059"/>
                <a:gd name="connsiteY15" fmla="*/ 142875 h 211934"/>
                <a:gd name="connsiteX16" fmla="*/ 57855 w 94059"/>
                <a:gd name="connsiteY16" fmla="*/ 154781 h 211934"/>
                <a:gd name="connsiteX17" fmla="*/ 14993 w 94059"/>
                <a:gd name="connsiteY17" fmla="*/ 185738 h 211934"/>
                <a:gd name="connsiteX18" fmla="*/ 5468 w 94059"/>
                <a:gd name="connsiteY18" fmla="*/ 188119 h 211934"/>
                <a:gd name="connsiteX19" fmla="*/ 705 w 94059"/>
                <a:gd name="connsiteY19" fmla="*/ 195263 h 211934"/>
                <a:gd name="connsiteX20" fmla="*/ 34043 w 94059"/>
                <a:gd name="connsiteY20" fmla="*/ 197644 h 211934"/>
                <a:gd name="connsiteX21" fmla="*/ 50712 w 94059"/>
                <a:gd name="connsiteY21" fmla="*/ 204788 h 211934"/>
                <a:gd name="connsiteX22" fmla="*/ 79287 w 94059"/>
                <a:gd name="connsiteY22" fmla="*/ 209550 h 211934"/>
                <a:gd name="connsiteX23" fmla="*/ 91193 w 94059"/>
                <a:gd name="connsiteY23" fmla="*/ 211931 h 21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059" h="211934">
                  <a:moveTo>
                    <a:pt x="17374" y="0"/>
                  </a:moveTo>
                  <a:cubicBezTo>
                    <a:pt x="92414" y="11849"/>
                    <a:pt x="42849" y="-649"/>
                    <a:pt x="72143" y="11906"/>
                  </a:cubicBezTo>
                  <a:cubicBezTo>
                    <a:pt x="74450" y="12895"/>
                    <a:pt x="77093" y="13069"/>
                    <a:pt x="79287" y="14288"/>
                  </a:cubicBezTo>
                  <a:cubicBezTo>
                    <a:pt x="84290" y="17068"/>
                    <a:pt x="93574" y="23813"/>
                    <a:pt x="93574" y="23813"/>
                  </a:cubicBezTo>
                  <a:cubicBezTo>
                    <a:pt x="89605" y="27782"/>
                    <a:pt x="86098" y="32273"/>
                    <a:pt x="81668" y="35719"/>
                  </a:cubicBezTo>
                  <a:cubicBezTo>
                    <a:pt x="78866" y="37898"/>
                    <a:pt x="74653" y="37971"/>
                    <a:pt x="72143" y="40481"/>
                  </a:cubicBezTo>
                  <a:cubicBezTo>
                    <a:pt x="70368" y="42256"/>
                    <a:pt x="71053" y="45473"/>
                    <a:pt x="69762" y="47625"/>
                  </a:cubicBezTo>
                  <a:cubicBezTo>
                    <a:pt x="63872" y="57441"/>
                    <a:pt x="61341" y="71948"/>
                    <a:pt x="50712" y="76200"/>
                  </a:cubicBezTo>
                  <a:cubicBezTo>
                    <a:pt x="35509" y="82281"/>
                    <a:pt x="42629" y="79051"/>
                    <a:pt x="29280" y="85725"/>
                  </a:cubicBezTo>
                  <a:cubicBezTo>
                    <a:pt x="26105" y="89694"/>
                    <a:pt x="20474" y="92600"/>
                    <a:pt x="19755" y="97631"/>
                  </a:cubicBezTo>
                  <a:cubicBezTo>
                    <a:pt x="19350" y="100464"/>
                    <a:pt x="24305" y="101184"/>
                    <a:pt x="26899" y="102394"/>
                  </a:cubicBezTo>
                  <a:cubicBezTo>
                    <a:pt x="36250" y="106758"/>
                    <a:pt x="46245" y="109685"/>
                    <a:pt x="55474" y="114300"/>
                  </a:cubicBezTo>
                  <a:cubicBezTo>
                    <a:pt x="72689" y="122908"/>
                    <a:pt x="64596" y="120153"/>
                    <a:pt x="79287" y="123825"/>
                  </a:cubicBezTo>
                  <a:cubicBezTo>
                    <a:pt x="81668" y="125413"/>
                    <a:pt x="83870" y="127308"/>
                    <a:pt x="86430" y="128588"/>
                  </a:cubicBezTo>
                  <a:cubicBezTo>
                    <a:pt x="88675" y="129711"/>
                    <a:pt x="92451" y="128724"/>
                    <a:pt x="93574" y="130969"/>
                  </a:cubicBezTo>
                  <a:cubicBezTo>
                    <a:pt x="96358" y="136536"/>
                    <a:pt x="86361" y="141614"/>
                    <a:pt x="84049" y="142875"/>
                  </a:cubicBezTo>
                  <a:cubicBezTo>
                    <a:pt x="67314" y="152003"/>
                    <a:pt x="70122" y="150693"/>
                    <a:pt x="57855" y="154781"/>
                  </a:cubicBezTo>
                  <a:cubicBezTo>
                    <a:pt x="54313" y="157506"/>
                    <a:pt x="27012" y="180396"/>
                    <a:pt x="14993" y="185738"/>
                  </a:cubicBezTo>
                  <a:cubicBezTo>
                    <a:pt x="12002" y="187067"/>
                    <a:pt x="8643" y="187325"/>
                    <a:pt x="5468" y="188119"/>
                  </a:cubicBezTo>
                  <a:cubicBezTo>
                    <a:pt x="3880" y="190500"/>
                    <a:pt x="-2010" y="194358"/>
                    <a:pt x="705" y="195263"/>
                  </a:cubicBezTo>
                  <a:cubicBezTo>
                    <a:pt x="11274" y="198786"/>
                    <a:pt x="23099" y="195559"/>
                    <a:pt x="34043" y="197644"/>
                  </a:cubicBezTo>
                  <a:cubicBezTo>
                    <a:pt x="39981" y="198775"/>
                    <a:pt x="44866" y="203250"/>
                    <a:pt x="50712" y="204788"/>
                  </a:cubicBezTo>
                  <a:cubicBezTo>
                    <a:pt x="60050" y="207245"/>
                    <a:pt x="69919" y="207208"/>
                    <a:pt x="79287" y="209550"/>
                  </a:cubicBezTo>
                  <a:cubicBezTo>
                    <a:pt x="89582" y="212123"/>
                    <a:pt x="85539" y="211931"/>
                    <a:pt x="91193" y="211931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xmlns="" id="{529C25C7-BAD5-6047-A284-2BDE6854404C}"/>
                </a:ext>
              </a:extLst>
            </p:cNvPr>
            <p:cNvSpPr/>
            <p:nvPr/>
          </p:nvSpPr>
          <p:spPr>
            <a:xfrm>
              <a:off x="5030962" y="4004848"/>
              <a:ext cx="94059" cy="211934"/>
            </a:xfrm>
            <a:custGeom>
              <a:avLst/>
              <a:gdLst>
                <a:gd name="connsiteX0" fmla="*/ 17374 w 94059"/>
                <a:gd name="connsiteY0" fmla="*/ 0 h 211934"/>
                <a:gd name="connsiteX1" fmla="*/ 72143 w 94059"/>
                <a:gd name="connsiteY1" fmla="*/ 11906 h 211934"/>
                <a:gd name="connsiteX2" fmla="*/ 79287 w 94059"/>
                <a:gd name="connsiteY2" fmla="*/ 14288 h 211934"/>
                <a:gd name="connsiteX3" fmla="*/ 93574 w 94059"/>
                <a:gd name="connsiteY3" fmla="*/ 23813 h 211934"/>
                <a:gd name="connsiteX4" fmla="*/ 81668 w 94059"/>
                <a:gd name="connsiteY4" fmla="*/ 35719 h 211934"/>
                <a:gd name="connsiteX5" fmla="*/ 72143 w 94059"/>
                <a:gd name="connsiteY5" fmla="*/ 40481 h 211934"/>
                <a:gd name="connsiteX6" fmla="*/ 69762 w 94059"/>
                <a:gd name="connsiteY6" fmla="*/ 47625 h 211934"/>
                <a:gd name="connsiteX7" fmla="*/ 50712 w 94059"/>
                <a:gd name="connsiteY7" fmla="*/ 76200 h 211934"/>
                <a:gd name="connsiteX8" fmla="*/ 29280 w 94059"/>
                <a:gd name="connsiteY8" fmla="*/ 85725 h 211934"/>
                <a:gd name="connsiteX9" fmla="*/ 19755 w 94059"/>
                <a:gd name="connsiteY9" fmla="*/ 97631 h 211934"/>
                <a:gd name="connsiteX10" fmla="*/ 26899 w 94059"/>
                <a:gd name="connsiteY10" fmla="*/ 102394 h 211934"/>
                <a:gd name="connsiteX11" fmla="*/ 55474 w 94059"/>
                <a:gd name="connsiteY11" fmla="*/ 114300 h 211934"/>
                <a:gd name="connsiteX12" fmla="*/ 79287 w 94059"/>
                <a:gd name="connsiteY12" fmla="*/ 123825 h 211934"/>
                <a:gd name="connsiteX13" fmla="*/ 86430 w 94059"/>
                <a:gd name="connsiteY13" fmla="*/ 128588 h 211934"/>
                <a:gd name="connsiteX14" fmla="*/ 93574 w 94059"/>
                <a:gd name="connsiteY14" fmla="*/ 130969 h 211934"/>
                <a:gd name="connsiteX15" fmla="*/ 84049 w 94059"/>
                <a:gd name="connsiteY15" fmla="*/ 142875 h 211934"/>
                <a:gd name="connsiteX16" fmla="*/ 57855 w 94059"/>
                <a:gd name="connsiteY16" fmla="*/ 154781 h 211934"/>
                <a:gd name="connsiteX17" fmla="*/ 14993 w 94059"/>
                <a:gd name="connsiteY17" fmla="*/ 185738 h 211934"/>
                <a:gd name="connsiteX18" fmla="*/ 5468 w 94059"/>
                <a:gd name="connsiteY18" fmla="*/ 188119 h 211934"/>
                <a:gd name="connsiteX19" fmla="*/ 705 w 94059"/>
                <a:gd name="connsiteY19" fmla="*/ 195263 h 211934"/>
                <a:gd name="connsiteX20" fmla="*/ 34043 w 94059"/>
                <a:gd name="connsiteY20" fmla="*/ 197644 h 211934"/>
                <a:gd name="connsiteX21" fmla="*/ 50712 w 94059"/>
                <a:gd name="connsiteY21" fmla="*/ 204788 h 211934"/>
                <a:gd name="connsiteX22" fmla="*/ 79287 w 94059"/>
                <a:gd name="connsiteY22" fmla="*/ 209550 h 211934"/>
                <a:gd name="connsiteX23" fmla="*/ 91193 w 94059"/>
                <a:gd name="connsiteY23" fmla="*/ 211931 h 21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059" h="211934">
                  <a:moveTo>
                    <a:pt x="17374" y="0"/>
                  </a:moveTo>
                  <a:cubicBezTo>
                    <a:pt x="92414" y="11849"/>
                    <a:pt x="42849" y="-649"/>
                    <a:pt x="72143" y="11906"/>
                  </a:cubicBezTo>
                  <a:cubicBezTo>
                    <a:pt x="74450" y="12895"/>
                    <a:pt x="77093" y="13069"/>
                    <a:pt x="79287" y="14288"/>
                  </a:cubicBezTo>
                  <a:cubicBezTo>
                    <a:pt x="84290" y="17068"/>
                    <a:pt x="93574" y="23813"/>
                    <a:pt x="93574" y="23813"/>
                  </a:cubicBezTo>
                  <a:cubicBezTo>
                    <a:pt x="89605" y="27782"/>
                    <a:pt x="86098" y="32273"/>
                    <a:pt x="81668" y="35719"/>
                  </a:cubicBezTo>
                  <a:cubicBezTo>
                    <a:pt x="78866" y="37898"/>
                    <a:pt x="74653" y="37971"/>
                    <a:pt x="72143" y="40481"/>
                  </a:cubicBezTo>
                  <a:cubicBezTo>
                    <a:pt x="70368" y="42256"/>
                    <a:pt x="71053" y="45473"/>
                    <a:pt x="69762" y="47625"/>
                  </a:cubicBezTo>
                  <a:cubicBezTo>
                    <a:pt x="63872" y="57441"/>
                    <a:pt x="61341" y="71948"/>
                    <a:pt x="50712" y="76200"/>
                  </a:cubicBezTo>
                  <a:cubicBezTo>
                    <a:pt x="35509" y="82281"/>
                    <a:pt x="42629" y="79051"/>
                    <a:pt x="29280" y="85725"/>
                  </a:cubicBezTo>
                  <a:cubicBezTo>
                    <a:pt x="26105" y="89694"/>
                    <a:pt x="20474" y="92600"/>
                    <a:pt x="19755" y="97631"/>
                  </a:cubicBezTo>
                  <a:cubicBezTo>
                    <a:pt x="19350" y="100464"/>
                    <a:pt x="24305" y="101184"/>
                    <a:pt x="26899" y="102394"/>
                  </a:cubicBezTo>
                  <a:cubicBezTo>
                    <a:pt x="36250" y="106758"/>
                    <a:pt x="46245" y="109685"/>
                    <a:pt x="55474" y="114300"/>
                  </a:cubicBezTo>
                  <a:cubicBezTo>
                    <a:pt x="72689" y="122908"/>
                    <a:pt x="64596" y="120153"/>
                    <a:pt x="79287" y="123825"/>
                  </a:cubicBezTo>
                  <a:cubicBezTo>
                    <a:pt x="81668" y="125413"/>
                    <a:pt x="83870" y="127308"/>
                    <a:pt x="86430" y="128588"/>
                  </a:cubicBezTo>
                  <a:cubicBezTo>
                    <a:pt x="88675" y="129711"/>
                    <a:pt x="92451" y="128724"/>
                    <a:pt x="93574" y="130969"/>
                  </a:cubicBezTo>
                  <a:cubicBezTo>
                    <a:pt x="96358" y="136536"/>
                    <a:pt x="86361" y="141614"/>
                    <a:pt x="84049" y="142875"/>
                  </a:cubicBezTo>
                  <a:cubicBezTo>
                    <a:pt x="67314" y="152003"/>
                    <a:pt x="70122" y="150693"/>
                    <a:pt x="57855" y="154781"/>
                  </a:cubicBezTo>
                  <a:cubicBezTo>
                    <a:pt x="54313" y="157506"/>
                    <a:pt x="27012" y="180396"/>
                    <a:pt x="14993" y="185738"/>
                  </a:cubicBezTo>
                  <a:cubicBezTo>
                    <a:pt x="12002" y="187067"/>
                    <a:pt x="8643" y="187325"/>
                    <a:pt x="5468" y="188119"/>
                  </a:cubicBezTo>
                  <a:cubicBezTo>
                    <a:pt x="3880" y="190500"/>
                    <a:pt x="-2010" y="194358"/>
                    <a:pt x="705" y="195263"/>
                  </a:cubicBezTo>
                  <a:cubicBezTo>
                    <a:pt x="11274" y="198786"/>
                    <a:pt x="23099" y="195559"/>
                    <a:pt x="34043" y="197644"/>
                  </a:cubicBezTo>
                  <a:cubicBezTo>
                    <a:pt x="39981" y="198775"/>
                    <a:pt x="44866" y="203250"/>
                    <a:pt x="50712" y="204788"/>
                  </a:cubicBezTo>
                  <a:cubicBezTo>
                    <a:pt x="60050" y="207245"/>
                    <a:pt x="69919" y="207208"/>
                    <a:pt x="79287" y="209550"/>
                  </a:cubicBezTo>
                  <a:cubicBezTo>
                    <a:pt x="89582" y="212123"/>
                    <a:pt x="85539" y="211931"/>
                    <a:pt x="91193" y="211931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xmlns="" id="{391001A8-F6EC-1B4C-B67B-73E85139B30E}"/>
                </a:ext>
              </a:extLst>
            </p:cNvPr>
            <p:cNvSpPr/>
            <p:nvPr/>
          </p:nvSpPr>
          <p:spPr>
            <a:xfrm>
              <a:off x="5305574" y="3998162"/>
              <a:ext cx="94059" cy="211934"/>
            </a:xfrm>
            <a:custGeom>
              <a:avLst/>
              <a:gdLst>
                <a:gd name="connsiteX0" fmla="*/ 17374 w 94059"/>
                <a:gd name="connsiteY0" fmla="*/ 0 h 211934"/>
                <a:gd name="connsiteX1" fmla="*/ 72143 w 94059"/>
                <a:gd name="connsiteY1" fmla="*/ 11906 h 211934"/>
                <a:gd name="connsiteX2" fmla="*/ 79287 w 94059"/>
                <a:gd name="connsiteY2" fmla="*/ 14288 h 211934"/>
                <a:gd name="connsiteX3" fmla="*/ 93574 w 94059"/>
                <a:gd name="connsiteY3" fmla="*/ 23813 h 211934"/>
                <a:gd name="connsiteX4" fmla="*/ 81668 w 94059"/>
                <a:gd name="connsiteY4" fmla="*/ 35719 h 211934"/>
                <a:gd name="connsiteX5" fmla="*/ 72143 w 94059"/>
                <a:gd name="connsiteY5" fmla="*/ 40481 h 211934"/>
                <a:gd name="connsiteX6" fmla="*/ 69762 w 94059"/>
                <a:gd name="connsiteY6" fmla="*/ 47625 h 211934"/>
                <a:gd name="connsiteX7" fmla="*/ 50712 w 94059"/>
                <a:gd name="connsiteY7" fmla="*/ 76200 h 211934"/>
                <a:gd name="connsiteX8" fmla="*/ 29280 w 94059"/>
                <a:gd name="connsiteY8" fmla="*/ 85725 h 211934"/>
                <a:gd name="connsiteX9" fmla="*/ 19755 w 94059"/>
                <a:gd name="connsiteY9" fmla="*/ 97631 h 211934"/>
                <a:gd name="connsiteX10" fmla="*/ 26899 w 94059"/>
                <a:gd name="connsiteY10" fmla="*/ 102394 h 211934"/>
                <a:gd name="connsiteX11" fmla="*/ 55474 w 94059"/>
                <a:gd name="connsiteY11" fmla="*/ 114300 h 211934"/>
                <a:gd name="connsiteX12" fmla="*/ 79287 w 94059"/>
                <a:gd name="connsiteY12" fmla="*/ 123825 h 211934"/>
                <a:gd name="connsiteX13" fmla="*/ 86430 w 94059"/>
                <a:gd name="connsiteY13" fmla="*/ 128588 h 211934"/>
                <a:gd name="connsiteX14" fmla="*/ 93574 w 94059"/>
                <a:gd name="connsiteY14" fmla="*/ 130969 h 211934"/>
                <a:gd name="connsiteX15" fmla="*/ 84049 w 94059"/>
                <a:gd name="connsiteY15" fmla="*/ 142875 h 211934"/>
                <a:gd name="connsiteX16" fmla="*/ 57855 w 94059"/>
                <a:gd name="connsiteY16" fmla="*/ 154781 h 211934"/>
                <a:gd name="connsiteX17" fmla="*/ 14993 w 94059"/>
                <a:gd name="connsiteY17" fmla="*/ 185738 h 211934"/>
                <a:gd name="connsiteX18" fmla="*/ 5468 w 94059"/>
                <a:gd name="connsiteY18" fmla="*/ 188119 h 211934"/>
                <a:gd name="connsiteX19" fmla="*/ 705 w 94059"/>
                <a:gd name="connsiteY19" fmla="*/ 195263 h 211934"/>
                <a:gd name="connsiteX20" fmla="*/ 34043 w 94059"/>
                <a:gd name="connsiteY20" fmla="*/ 197644 h 211934"/>
                <a:gd name="connsiteX21" fmla="*/ 50712 w 94059"/>
                <a:gd name="connsiteY21" fmla="*/ 204788 h 211934"/>
                <a:gd name="connsiteX22" fmla="*/ 79287 w 94059"/>
                <a:gd name="connsiteY22" fmla="*/ 209550 h 211934"/>
                <a:gd name="connsiteX23" fmla="*/ 91193 w 94059"/>
                <a:gd name="connsiteY23" fmla="*/ 211931 h 21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059" h="211934">
                  <a:moveTo>
                    <a:pt x="17374" y="0"/>
                  </a:moveTo>
                  <a:cubicBezTo>
                    <a:pt x="92414" y="11849"/>
                    <a:pt x="42849" y="-649"/>
                    <a:pt x="72143" y="11906"/>
                  </a:cubicBezTo>
                  <a:cubicBezTo>
                    <a:pt x="74450" y="12895"/>
                    <a:pt x="77093" y="13069"/>
                    <a:pt x="79287" y="14288"/>
                  </a:cubicBezTo>
                  <a:cubicBezTo>
                    <a:pt x="84290" y="17068"/>
                    <a:pt x="93574" y="23813"/>
                    <a:pt x="93574" y="23813"/>
                  </a:cubicBezTo>
                  <a:cubicBezTo>
                    <a:pt x="89605" y="27782"/>
                    <a:pt x="86098" y="32273"/>
                    <a:pt x="81668" y="35719"/>
                  </a:cubicBezTo>
                  <a:cubicBezTo>
                    <a:pt x="78866" y="37898"/>
                    <a:pt x="74653" y="37971"/>
                    <a:pt x="72143" y="40481"/>
                  </a:cubicBezTo>
                  <a:cubicBezTo>
                    <a:pt x="70368" y="42256"/>
                    <a:pt x="71053" y="45473"/>
                    <a:pt x="69762" y="47625"/>
                  </a:cubicBezTo>
                  <a:cubicBezTo>
                    <a:pt x="63872" y="57441"/>
                    <a:pt x="61341" y="71948"/>
                    <a:pt x="50712" y="76200"/>
                  </a:cubicBezTo>
                  <a:cubicBezTo>
                    <a:pt x="35509" y="82281"/>
                    <a:pt x="42629" y="79051"/>
                    <a:pt x="29280" y="85725"/>
                  </a:cubicBezTo>
                  <a:cubicBezTo>
                    <a:pt x="26105" y="89694"/>
                    <a:pt x="20474" y="92600"/>
                    <a:pt x="19755" y="97631"/>
                  </a:cubicBezTo>
                  <a:cubicBezTo>
                    <a:pt x="19350" y="100464"/>
                    <a:pt x="24305" y="101184"/>
                    <a:pt x="26899" y="102394"/>
                  </a:cubicBezTo>
                  <a:cubicBezTo>
                    <a:pt x="36250" y="106758"/>
                    <a:pt x="46245" y="109685"/>
                    <a:pt x="55474" y="114300"/>
                  </a:cubicBezTo>
                  <a:cubicBezTo>
                    <a:pt x="72689" y="122908"/>
                    <a:pt x="64596" y="120153"/>
                    <a:pt x="79287" y="123825"/>
                  </a:cubicBezTo>
                  <a:cubicBezTo>
                    <a:pt x="81668" y="125413"/>
                    <a:pt x="83870" y="127308"/>
                    <a:pt x="86430" y="128588"/>
                  </a:cubicBezTo>
                  <a:cubicBezTo>
                    <a:pt x="88675" y="129711"/>
                    <a:pt x="92451" y="128724"/>
                    <a:pt x="93574" y="130969"/>
                  </a:cubicBezTo>
                  <a:cubicBezTo>
                    <a:pt x="96358" y="136536"/>
                    <a:pt x="86361" y="141614"/>
                    <a:pt x="84049" y="142875"/>
                  </a:cubicBezTo>
                  <a:cubicBezTo>
                    <a:pt x="67314" y="152003"/>
                    <a:pt x="70122" y="150693"/>
                    <a:pt x="57855" y="154781"/>
                  </a:cubicBezTo>
                  <a:cubicBezTo>
                    <a:pt x="54313" y="157506"/>
                    <a:pt x="27012" y="180396"/>
                    <a:pt x="14993" y="185738"/>
                  </a:cubicBezTo>
                  <a:cubicBezTo>
                    <a:pt x="12002" y="187067"/>
                    <a:pt x="8643" y="187325"/>
                    <a:pt x="5468" y="188119"/>
                  </a:cubicBezTo>
                  <a:cubicBezTo>
                    <a:pt x="3880" y="190500"/>
                    <a:pt x="-2010" y="194358"/>
                    <a:pt x="705" y="195263"/>
                  </a:cubicBezTo>
                  <a:cubicBezTo>
                    <a:pt x="11274" y="198786"/>
                    <a:pt x="23099" y="195559"/>
                    <a:pt x="34043" y="197644"/>
                  </a:cubicBezTo>
                  <a:cubicBezTo>
                    <a:pt x="39981" y="198775"/>
                    <a:pt x="44866" y="203250"/>
                    <a:pt x="50712" y="204788"/>
                  </a:cubicBezTo>
                  <a:cubicBezTo>
                    <a:pt x="60050" y="207245"/>
                    <a:pt x="69919" y="207208"/>
                    <a:pt x="79287" y="209550"/>
                  </a:cubicBezTo>
                  <a:cubicBezTo>
                    <a:pt x="89582" y="212123"/>
                    <a:pt x="85539" y="211931"/>
                    <a:pt x="91193" y="211931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Arrow 27">
              <a:extLst>
                <a:ext uri="{FF2B5EF4-FFF2-40B4-BE49-F238E27FC236}">
                  <a16:creationId xmlns:a16="http://schemas.microsoft.com/office/drawing/2014/main" xmlns="" id="{91289654-FA3A-9D4A-AFBD-B6718EB3D218}"/>
                </a:ext>
              </a:extLst>
            </p:cNvPr>
            <p:cNvSpPr/>
            <p:nvPr/>
          </p:nvSpPr>
          <p:spPr>
            <a:xfrm>
              <a:off x="4351465" y="3302592"/>
              <a:ext cx="420074" cy="236669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Arrow 28">
              <a:extLst>
                <a:ext uri="{FF2B5EF4-FFF2-40B4-BE49-F238E27FC236}">
                  <a16:creationId xmlns:a16="http://schemas.microsoft.com/office/drawing/2014/main" xmlns="" id="{BA42057B-94D3-AD44-A46D-B02DCC8CDCEF}"/>
                </a:ext>
              </a:extLst>
            </p:cNvPr>
            <p:cNvSpPr/>
            <p:nvPr/>
          </p:nvSpPr>
          <p:spPr>
            <a:xfrm rot="10800000">
              <a:off x="5389402" y="3302592"/>
              <a:ext cx="420074" cy="236669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un 29">
              <a:extLst>
                <a:ext uri="{FF2B5EF4-FFF2-40B4-BE49-F238E27FC236}">
                  <a16:creationId xmlns:a16="http://schemas.microsoft.com/office/drawing/2014/main" xmlns="" id="{2F0E087F-E573-F44A-9E37-703F09398288}"/>
                </a:ext>
              </a:extLst>
            </p:cNvPr>
            <p:cNvSpPr/>
            <p:nvPr/>
          </p:nvSpPr>
          <p:spPr>
            <a:xfrm>
              <a:off x="4242453" y="2242808"/>
              <a:ext cx="308013" cy="308013"/>
            </a:xfrm>
            <a:prstGeom prst="su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CC415E7E-1879-C94B-8E6F-314EA50348AF}"/>
              </a:ext>
            </a:extLst>
          </p:cNvPr>
          <p:cNvGrpSpPr/>
          <p:nvPr/>
        </p:nvGrpSpPr>
        <p:grpSpPr>
          <a:xfrm>
            <a:off x="233090" y="1546725"/>
            <a:ext cx="4284148" cy="4090277"/>
            <a:chOff x="233090" y="1546725"/>
            <a:chExt cx="4284148" cy="4090277"/>
          </a:xfrm>
        </p:grpSpPr>
        <p:sp>
          <p:nvSpPr>
            <p:cNvPr id="7" name="矩形 11">
              <a:extLst>
                <a:ext uri="{FF2B5EF4-FFF2-40B4-BE49-F238E27FC236}">
                  <a16:creationId xmlns:a16="http://schemas.microsoft.com/office/drawing/2014/main" xmlns="" id="{81BCC838-AE84-9E47-B6D8-2227E2180A22}"/>
                </a:ext>
              </a:extLst>
            </p:cNvPr>
            <p:cNvSpPr/>
            <p:nvPr/>
          </p:nvSpPr>
          <p:spPr>
            <a:xfrm>
              <a:off x="2700715" y="1881482"/>
              <a:ext cx="181652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hangingPunct="0"/>
              <a:r>
                <a:rPr lang="en-US" altLang="zh-CN" sz="1600" b="1" dirty="0">
                  <a:latin typeface="Lucida Sans Unicode"/>
                  <a:cs typeface="Lucida Sans Unicode"/>
                </a:rPr>
                <a:t>Emanuel (2018) </a:t>
              </a:r>
              <a:endParaRPr lang="zh-CN" altLang="en-US" sz="1600" b="1" dirty="0">
                <a:latin typeface="Lucida Sans Unicode"/>
                <a:cs typeface="Lucida Sans Unicode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xmlns="" id="{738DF36F-9BD2-454D-80BA-6901C66190D6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 flipH="1">
              <a:off x="1998348" y="1546725"/>
              <a:ext cx="2515902" cy="60306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70A6D4DD-3E4B-CF41-BCB0-D800ADF59CED}"/>
                </a:ext>
              </a:extLst>
            </p:cNvPr>
            <p:cNvGrpSpPr/>
            <p:nvPr/>
          </p:nvGrpSpPr>
          <p:grpSpPr>
            <a:xfrm>
              <a:off x="233090" y="1770852"/>
              <a:ext cx="3480492" cy="3866150"/>
              <a:chOff x="233090" y="1770852"/>
              <a:chExt cx="3480492" cy="3866150"/>
            </a:xfrm>
          </p:grpSpPr>
          <p:pic>
            <p:nvPicPr>
              <p:cNvPr id="4" name="内容占位符 3">
                <a:extLst>
                  <a:ext uri="{FF2B5EF4-FFF2-40B4-BE49-F238E27FC236}">
                    <a16:creationId xmlns:a16="http://schemas.microsoft.com/office/drawing/2014/main" xmlns="" id="{7C97085E-720B-2349-95D6-5E789D3F26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tretch/>
            </p:blipFill>
            <p:spPr>
              <a:xfrm>
                <a:off x="233090" y="2482764"/>
                <a:ext cx="3480492" cy="1959825"/>
              </a:xfrm>
              <a:prstGeom prst="rect">
                <a:avLst/>
              </a:prstGeom>
            </p:spPr>
          </p:pic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50D30715-2F75-1E40-BB63-F8ADD56D1146}"/>
                  </a:ext>
                </a:extLst>
              </p:cNvPr>
              <p:cNvSpPr/>
              <p:nvPr/>
            </p:nvSpPr>
            <p:spPr>
              <a:xfrm>
                <a:off x="361351" y="2149793"/>
                <a:ext cx="3273993" cy="3487209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5D366693-33D7-254B-890D-23D1CD45E437}"/>
                  </a:ext>
                </a:extLst>
              </p:cNvPr>
              <p:cNvSpPr/>
              <p:nvPr/>
            </p:nvSpPr>
            <p:spPr>
              <a:xfrm>
                <a:off x="472830" y="4666015"/>
                <a:ext cx="313010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14313" indent="-214313">
                  <a:buFont typeface="Arial"/>
                  <a:buChar char="•"/>
                </a:pPr>
                <a:r>
                  <a:rPr kumimoji="1" lang="en-US" altLang="zh-CN" sz="1600" dirty="0">
                    <a:latin typeface="Lucida Sans Unicode"/>
                    <a:cs typeface="Lucida Sans Unicode"/>
                  </a:rPr>
                  <a:t>Route 1: convective mixing </a:t>
                </a:r>
                <a:r>
                  <a:rPr kumimoji="1" lang="en-US" altLang="zh-CN" sz="1600" dirty="0">
                    <a:latin typeface="Lucida Sans Unicode"/>
                    <a:cs typeface="Lucida Sans Unicode"/>
                    <a:sym typeface="Wingdings"/>
                  </a:rPr>
                  <a:t> column cooling</a:t>
                </a:r>
                <a:endParaRPr lang="zh-CN" altLang="en-US" sz="1200" dirty="0">
                  <a:latin typeface="Lucida Sans Unicode"/>
                  <a:cs typeface="Lucida Sans Unicode"/>
                </a:endParaRPr>
              </a:p>
            </p:txBody>
          </p:sp>
          <p:sp>
            <p:nvSpPr>
              <p:cNvPr id="37" name="Equal 36">
                <a:extLst>
                  <a:ext uri="{FF2B5EF4-FFF2-40B4-BE49-F238E27FC236}">
                    <a16:creationId xmlns:a16="http://schemas.microsoft.com/office/drawing/2014/main" xmlns="" id="{2B2E14D8-A38F-C04B-94CA-5661D802C2A1}"/>
                  </a:ext>
                </a:extLst>
              </p:cNvPr>
              <p:cNvSpPr/>
              <p:nvPr/>
            </p:nvSpPr>
            <p:spPr>
              <a:xfrm>
                <a:off x="1758870" y="1770852"/>
                <a:ext cx="385763" cy="283223"/>
              </a:xfrm>
              <a:prstGeom prst="mathEqual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9260CB54-AE68-1C48-9DA4-453E548EFBA9}"/>
              </a:ext>
            </a:extLst>
          </p:cNvPr>
          <p:cNvGrpSpPr/>
          <p:nvPr/>
        </p:nvGrpSpPr>
        <p:grpSpPr>
          <a:xfrm>
            <a:off x="4514250" y="1554876"/>
            <a:ext cx="4440496" cy="4082126"/>
            <a:chOff x="4514250" y="1554876"/>
            <a:chExt cx="4440496" cy="4082126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DFC3477D-EC8F-A040-B83E-77DF740F035E}"/>
                </a:ext>
              </a:extLst>
            </p:cNvPr>
            <p:cNvCxnSpPr>
              <a:endCxn id="19" idx="0"/>
            </p:cNvCxnSpPr>
            <p:nvPr/>
          </p:nvCxnSpPr>
          <p:spPr>
            <a:xfrm>
              <a:off x="4514250" y="1554876"/>
              <a:ext cx="3162343" cy="594916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73CDE3DE-7903-5A48-B43E-7DAFFE0BAB8C}"/>
                </a:ext>
              </a:extLst>
            </p:cNvPr>
            <p:cNvGrpSpPr/>
            <p:nvPr/>
          </p:nvGrpSpPr>
          <p:grpSpPr>
            <a:xfrm>
              <a:off x="6577306" y="1739892"/>
              <a:ext cx="2377440" cy="3897110"/>
              <a:chOff x="6577306" y="1739892"/>
              <a:chExt cx="2377440" cy="3897110"/>
            </a:xfrm>
          </p:grpSpPr>
          <p:sp>
            <p:nvSpPr>
              <p:cNvPr id="5" name="矩形 7">
                <a:extLst>
                  <a:ext uri="{FF2B5EF4-FFF2-40B4-BE49-F238E27FC236}">
                    <a16:creationId xmlns:a16="http://schemas.microsoft.com/office/drawing/2014/main" xmlns="" id="{8798F416-8798-374C-B695-5C8270C3B48A}"/>
                  </a:ext>
                </a:extLst>
              </p:cNvPr>
              <p:cNvSpPr/>
              <p:nvPr/>
            </p:nvSpPr>
            <p:spPr>
              <a:xfrm>
                <a:off x="6577306" y="4484805"/>
                <a:ext cx="237744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14313" indent="-214313">
                  <a:buFont typeface="Arial"/>
                  <a:buChar char="•"/>
                </a:pPr>
                <a:r>
                  <a:rPr kumimoji="1" lang="en-US" altLang="zh-CN" sz="1600" dirty="0">
                    <a:solidFill>
                      <a:schemeClr val="accent1">
                        <a:lumMod val="75000"/>
                      </a:schemeClr>
                    </a:solidFill>
                    <a:latin typeface="Lucida Sans Unicode"/>
                    <a:cs typeface="Lucida Sans Unicode"/>
                  </a:rPr>
                  <a:t>Route 3: Decrease of MSE is possible without WTG limit </a:t>
                </a:r>
                <a:r>
                  <a:rPr kumimoji="1" lang="en-US" altLang="zh-CN" sz="1600" dirty="0">
                    <a:solidFill>
                      <a:srgbClr val="0070C0"/>
                    </a:solidFill>
                    <a:latin typeface="Lucida Sans Unicode"/>
                    <a:cs typeface="Lucida Sans Unicode"/>
                  </a:rPr>
                  <a:t>(</a:t>
                </a:r>
                <a:r>
                  <a:rPr kumimoji="1" lang="en-US" altLang="zh-CN" sz="1600" b="1" dirty="0">
                    <a:solidFill>
                      <a:srgbClr val="0070C0"/>
                    </a:solidFill>
                    <a:latin typeface="Lucida Sans Unicode"/>
                    <a:cs typeface="Lucida Sans Unicode"/>
                  </a:rPr>
                  <a:t>column cools</a:t>
                </a:r>
                <a:r>
                  <a:rPr kumimoji="1" lang="en-US" altLang="zh-CN" sz="1600" dirty="0">
                    <a:solidFill>
                      <a:srgbClr val="0070C0"/>
                    </a:solidFill>
                    <a:latin typeface="Lucida Sans Unicode"/>
                    <a:cs typeface="Lucida Sans Unicode"/>
                  </a:rPr>
                  <a:t>)</a:t>
                </a:r>
                <a:endParaRPr lang="zh-CN" altLang="en-US" sz="1200" dirty="0">
                  <a:solidFill>
                    <a:srgbClr val="0070C0"/>
                  </a:solidFill>
                  <a:latin typeface="Lucida Sans Unicode"/>
                  <a:cs typeface="Lucida Sans Unicode"/>
                </a:endParaRPr>
              </a:p>
            </p:txBody>
          </p:sp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xmlns="" id="{6983B573-F607-4A42-BA7F-EC413B0B6810}"/>
                  </a:ext>
                </a:extLst>
              </p:cNvPr>
              <p:cNvSpPr/>
              <p:nvPr/>
            </p:nvSpPr>
            <p:spPr>
              <a:xfrm>
                <a:off x="6582858" y="2149792"/>
                <a:ext cx="2187470" cy="3487210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2" descr="C:\Documents and Settings\JOY\Application Data\Tencent\Users\1047223305\QQ\WinTemp\RichOle\FIQ{YXHK[)}%NUGMB5KDA50.jpg">
                <a:extLst>
                  <a:ext uri="{FF2B5EF4-FFF2-40B4-BE49-F238E27FC236}">
                    <a16:creationId xmlns:a16="http://schemas.microsoft.com/office/drawing/2014/main" xmlns="" id="{8539CBE3-6923-044E-814E-41E5E65E78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75" t="17631" r="61827"/>
              <a:stretch/>
            </p:blipFill>
            <p:spPr bwMode="auto">
              <a:xfrm>
                <a:off x="6809587" y="2482764"/>
                <a:ext cx="1939147" cy="1959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1" name="直线连接符 41">
                <a:extLst>
                  <a:ext uri="{FF2B5EF4-FFF2-40B4-BE49-F238E27FC236}">
                    <a16:creationId xmlns:a16="http://schemas.microsoft.com/office/drawing/2014/main" xmlns="" id="{69E6EB1C-1898-0944-AB2D-3AA5242B611C}"/>
                  </a:ext>
                </a:extLst>
              </p:cNvPr>
              <p:cNvCxnSpPr/>
              <p:nvPr/>
            </p:nvCxnSpPr>
            <p:spPr>
              <a:xfrm flipH="1">
                <a:off x="7523913" y="2372056"/>
                <a:ext cx="11643" cy="180587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Minus 37">
                <a:extLst>
                  <a:ext uri="{FF2B5EF4-FFF2-40B4-BE49-F238E27FC236}">
                    <a16:creationId xmlns:a16="http://schemas.microsoft.com/office/drawing/2014/main" xmlns="" id="{0E7FA4D3-3009-B84E-B84F-74A61DEB36AC}"/>
                  </a:ext>
                </a:extLst>
              </p:cNvPr>
              <p:cNvSpPr/>
              <p:nvPr/>
            </p:nvSpPr>
            <p:spPr>
              <a:xfrm>
                <a:off x="7263962" y="1739892"/>
                <a:ext cx="519901" cy="378940"/>
              </a:xfrm>
              <a:prstGeom prst="mathMinus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文本框 3">
                <a:extLst>
                  <a:ext uri="{FF2B5EF4-FFF2-40B4-BE49-F238E27FC236}">
                    <a16:creationId xmlns:a16="http://schemas.microsoft.com/office/drawing/2014/main" xmlns="" id="{586A17E2-B7DD-D24D-8B55-2486838D35B6}"/>
                  </a:ext>
                </a:extLst>
              </p:cNvPr>
              <p:cNvSpPr txBox="1"/>
              <p:nvPr/>
            </p:nvSpPr>
            <p:spPr>
              <a:xfrm>
                <a:off x="7575312" y="3210629"/>
                <a:ext cx="447040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endParaRPr kumimoji="1" lang="zh-CN" altLang="en-US" dirty="0"/>
              </a:p>
            </p:txBody>
          </p:sp>
        </p:grpSp>
      </p:grpSp>
      <p:sp>
        <p:nvSpPr>
          <p:cNvPr id="45" name="文本框 3">
            <a:extLst>
              <a:ext uri="{FF2B5EF4-FFF2-40B4-BE49-F238E27FC236}">
                <a16:creationId xmlns:a16="http://schemas.microsoft.com/office/drawing/2014/main" xmlns="" id="{748324A8-C6B4-D640-B0D1-A88A45F2AB0C}"/>
              </a:ext>
            </a:extLst>
          </p:cNvPr>
          <p:cNvSpPr txBox="1"/>
          <p:nvPr/>
        </p:nvSpPr>
        <p:spPr>
          <a:xfrm>
            <a:off x="7675227" y="3252845"/>
            <a:ext cx="44704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8182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4" grpId="0" animBg="1"/>
      <p:bldP spid="18" grpId="0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9CBFCF-EABA-6943-A1B9-05CEF520F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Thermodynamic state evolution of Vicente</a:t>
            </a:r>
            <a:endParaRPr lang="en-US" dirty="0"/>
          </a:p>
        </p:txBody>
      </p:sp>
      <p:grpSp>
        <p:nvGrpSpPr>
          <p:cNvPr id="3" name="组 48">
            <a:extLst>
              <a:ext uri="{FF2B5EF4-FFF2-40B4-BE49-F238E27FC236}">
                <a16:creationId xmlns:a16="http://schemas.microsoft.com/office/drawing/2014/main" xmlns="" id="{6F984F76-6CB7-4B49-8118-01F0CDA123ED}"/>
              </a:ext>
            </a:extLst>
          </p:cNvPr>
          <p:cNvGrpSpPr/>
          <p:nvPr/>
        </p:nvGrpSpPr>
        <p:grpSpPr>
          <a:xfrm>
            <a:off x="741273" y="4168664"/>
            <a:ext cx="2683690" cy="2564740"/>
            <a:chOff x="741273" y="4168664"/>
            <a:chExt cx="2683690" cy="2564740"/>
          </a:xfrm>
        </p:grpSpPr>
        <p:pic>
          <p:nvPicPr>
            <p:cNvPr id="4" name="图片 4" descr="Macintosh HD:Users:moonlight:Documents:VicenteFig:PartIII:figs:Fig3_MSE_budget_Dry_MSE-mass-flux_budget-2212-2318UTC_r-300km-box_hourly-evolution-v3-correctRad.png">
              <a:extLst>
                <a:ext uri="{FF2B5EF4-FFF2-40B4-BE49-F238E27FC236}">
                  <a16:creationId xmlns:a16="http://schemas.microsoft.com/office/drawing/2014/main" xmlns="" id="{5E9DB351-F9E2-2D4D-916D-12B24CF17D31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22"/>
            <a:stretch/>
          </p:blipFill>
          <p:spPr bwMode="auto">
            <a:xfrm>
              <a:off x="741273" y="4168664"/>
              <a:ext cx="2683690" cy="2564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矩形 44">
              <a:extLst>
                <a:ext uri="{FF2B5EF4-FFF2-40B4-BE49-F238E27FC236}">
                  <a16:creationId xmlns:a16="http://schemas.microsoft.com/office/drawing/2014/main" xmlns="" id="{17C920DA-211D-6443-AD7D-CDA9DC37485E}"/>
                </a:ext>
              </a:extLst>
            </p:cNvPr>
            <p:cNvSpPr/>
            <p:nvPr/>
          </p:nvSpPr>
          <p:spPr>
            <a:xfrm>
              <a:off x="2910754" y="4600347"/>
              <a:ext cx="412393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800" b="1" dirty="0">
                  <a:latin typeface="Lucida Sans Unicode"/>
                  <a:ea typeface="黑体"/>
                  <a:cs typeface="Lucida Sans Unicode"/>
                </a:rPr>
                <a:t>1</a:t>
              </a:r>
              <a:endParaRPr lang="zh-CN" altLang="en-US" sz="800" dirty="0"/>
            </a:p>
          </p:txBody>
        </p:sp>
        <p:sp>
          <p:nvSpPr>
            <p:cNvPr id="6" name="矩形 43">
              <a:extLst>
                <a:ext uri="{FF2B5EF4-FFF2-40B4-BE49-F238E27FC236}">
                  <a16:creationId xmlns:a16="http://schemas.microsoft.com/office/drawing/2014/main" xmlns="" id="{001265AC-B03F-114C-9290-0CBDC433D76A}"/>
                </a:ext>
              </a:extLst>
            </p:cNvPr>
            <p:cNvSpPr/>
            <p:nvPr/>
          </p:nvSpPr>
          <p:spPr>
            <a:xfrm>
              <a:off x="2907580" y="4489225"/>
              <a:ext cx="339368" cy="1514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800" b="1" dirty="0">
                  <a:latin typeface="Lucida Sans Unicode"/>
                  <a:ea typeface="黑体"/>
                  <a:cs typeface="Lucida Sans Unicode"/>
                </a:rPr>
                <a:t>2</a:t>
              </a:r>
              <a:endParaRPr lang="zh-CN" altLang="en-US" sz="800" dirty="0"/>
            </a:p>
          </p:txBody>
        </p:sp>
        <p:sp>
          <p:nvSpPr>
            <p:cNvPr id="7" name="矩形 42">
              <a:extLst>
                <a:ext uri="{FF2B5EF4-FFF2-40B4-BE49-F238E27FC236}">
                  <a16:creationId xmlns:a16="http://schemas.microsoft.com/office/drawing/2014/main" xmlns="" id="{32F8D5FD-A643-B84A-B83C-65FC32F7CEBC}"/>
                </a:ext>
              </a:extLst>
            </p:cNvPr>
            <p:cNvSpPr/>
            <p:nvPr/>
          </p:nvSpPr>
          <p:spPr>
            <a:xfrm>
              <a:off x="2911832" y="4352700"/>
              <a:ext cx="288568" cy="1788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800" b="1" dirty="0">
                  <a:latin typeface="Lucida Sans Unicode"/>
                  <a:ea typeface="黑体"/>
                  <a:cs typeface="Lucida Sans Unicode"/>
                </a:rPr>
                <a:t>3</a:t>
              </a:r>
              <a:endParaRPr lang="zh-CN" altLang="en-US" sz="800" dirty="0"/>
            </a:p>
          </p:txBody>
        </p:sp>
      </p:grpSp>
      <p:pic>
        <p:nvPicPr>
          <p:cNvPr id="8" name="图片 5" descr="Fig2_MSE_rh_vertical-profile_d02_2200-2202_-2300-2302-300km-v2-6lines-4p_v3.png">
            <a:extLst>
              <a:ext uri="{FF2B5EF4-FFF2-40B4-BE49-F238E27FC236}">
                <a16:creationId xmlns:a16="http://schemas.microsoft.com/office/drawing/2014/main" xmlns="" id="{F4A44BEE-FF69-CD4A-9994-84B72ADE2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2" t="50035"/>
          <a:stretch/>
        </p:blipFill>
        <p:spPr>
          <a:xfrm>
            <a:off x="5207000" y="4224868"/>
            <a:ext cx="2760133" cy="2614752"/>
          </a:xfrm>
          <a:prstGeom prst="rect">
            <a:avLst/>
          </a:prstGeom>
        </p:spPr>
      </p:pic>
      <p:pic>
        <p:nvPicPr>
          <p:cNvPr id="10" name="图片 3" descr="Macintosh HD:Users:moonlight:Documents:VicenteFig:PartIII:figs:Fig1-v2.png">
            <a:extLst>
              <a:ext uri="{FF2B5EF4-FFF2-40B4-BE49-F238E27FC236}">
                <a16:creationId xmlns:a16="http://schemas.microsoft.com/office/drawing/2014/main" xmlns="" id="{B9B69D92-ED50-5B44-BC7D-50A7C1124AE5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07"/>
          <a:stretch/>
        </p:blipFill>
        <p:spPr bwMode="auto">
          <a:xfrm>
            <a:off x="2177909" y="2001153"/>
            <a:ext cx="4779403" cy="217511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矩形 6">
            <a:extLst>
              <a:ext uri="{FF2B5EF4-FFF2-40B4-BE49-F238E27FC236}">
                <a16:creationId xmlns:a16="http://schemas.microsoft.com/office/drawing/2014/main" xmlns="" id="{A6B92171-E361-384D-86BD-FA7DEE694112}"/>
              </a:ext>
            </a:extLst>
          </p:cNvPr>
          <p:cNvSpPr/>
          <p:nvPr/>
        </p:nvSpPr>
        <p:spPr>
          <a:xfrm>
            <a:off x="3982430" y="2165866"/>
            <a:ext cx="207041" cy="1623274"/>
          </a:xfrm>
          <a:prstGeom prst="rect">
            <a:avLst/>
          </a:prstGeom>
          <a:solidFill>
            <a:srgbClr val="800000">
              <a:alpha val="3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12" name="矩形 7">
            <a:extLst>
              <a:ext uri="{FF2B5EF4-FFF2-40B4-BE49-F238E27FC236}">
                <a16:creationId xmlns:a16="http://schemas.microsoft.com/office/drawing/2014/main" xmlns="" id="{53C616D0-DF63-214F-9F86-933CDF155F51}"/>
              </a:ext>
            </a:extLst>
          </p:cNvPr>
          <p:cNvSpPr/>
          <p:nvPr/>
        </p:nvSpPr>
        <p:spPr>
          <a:xfrm>
            <a:off x="3542639" y="2162603"/>
            <a:ext cx="218704" cy="1637686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13" name="文本框 9">
            <a:extLst>
              <a:ext uri="{FF2B5EF4-FFF2-40B4-BE49-F238E27FC236}">
                <a16:creationId xmlns:a16="http://schemas.microsoft.com/office/drawing/2014/main" xmlns="" id="{4FA1E0D8-5383-E044-A84B-071BCAD7290D}"/>
              </a:ext>
            </a:extLst>
          </p:cNvPr>
          <p:cNvSpPr txBox="1"/>
          <p:nvPr/>
        </p:nvSpPr>
        <p:spPr>
          <a:xfrm>
            <a:off x="2301241" y="-55626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sz="1350" dirty="0"/>
          </a:p>
        </p:txBody>
      </p:sp>
      <p:sp>
        <p:nvSpPr>
          <p:cNvPr id="14" name="文本框 10">
            <a:extLst>
              <a:ext uri="{FF2B5EF4-FFF2-40B4-BE49-F238E27FC236}">
                <a16:creationId xmlns:a16="http://schemas.microsoft.com/office/drawing/2014/main" xmlns="" id="{E8CC3432-D6CA-644C-9B0A-21D6927FFE85}"/>
              </a:ext>
            </a:extLst>
          </p:cNvPr>
          <p:cNvSpPr txBox="1"/>
          <p:nvPr/>
        </p:nvSpPr>
        <p:spPr>
          <a:xfrm>
            <a:off x="9166860" y="313563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sz="1350" dirty="0"/>
          </a:p>
        </p:txBody>
      </p:sp>
      <p:sp>
        <p:nvSpPr>
          <p:cNvPr id="15" name="矩形 11">
            <a:extLst>
              <a:ext uri="{FF2B5EF4-FFF2-40B4-BE49-F238E27FC236}">
                <a16:creationId xmlns:a16="http://schemas.microsoft.com/office/drawing/2014/main" xmlns="" id="{3D27CBC9-40CF-B347-AD91-8CB3DE53693D}"/>
              </a:ext>
            </a:extLst>
          </p:cNvPr>
          <p:cNvSpPr/>
          <p:nvPr/>
        </p:nvSpPr>
        <p:spPr>
          <a:xfrm>
            <a:off x="2699018" y="2203214"/>
            <a:ext cx="201775" cy="2566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16" name="矩形 8">
            <a:extLst>
              <a:ext uri="{FF2B5EF4-FFF2-40B4-BE49-F238E27FC236}">
                <a16:creationId xmlns:a16="http://schemas.microsoft.com/office/drawing/2014/main" xmlns="" id="{5FD82D4C-1CB8-3A46-A08D-E1BC3AD24899}"/>
              </a:ext>
            </a:extLst>
          </p:cNvPr>
          <p:cNvSpPr/>
          <p:nvPr/>
        </p:nvSpPr>
        <p:spPr>
          <a:xfrm>
            <a:off x="2688261" y="2165341"/>
            <a:ext cx="194405" cy="1648150"/>
          </a:xfrm>
          <a:prstGeom prst="rect">
            <a:avLst/>
          </a:prstGeom>
          <a:solidFill>
            <a:schemeClr val="tx1">
              <a:lumMod val="50000"/>
              <a:lumOff val="50000"/>
              <a:alpha val="3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 dirty="0"/>
          </a:p>
        </p:txBody>
      </p:sp>
      <p:sp>
        <p:nvSpPr>
          <p:cNvPr id="17" name="矩形 12">
            <a:extLst>
              <a:ext uri="{FF2B5EF4-FFF2-40B4-BE49-F238E27FC236}">
                <a16:creationId xmlns:a16="http://schemas.microsoft.com/office/drawing/2014/main" xmlns="" id="{FD764820-C3C5-7743-8364-A864E69683CD}"/>
              </a:ext>
            </a:extLst>
          </p:cNvPr>
          <p:cNvSpPr/>
          <p:nvPr/>
        </p:nvSpPr>
        <p:spPr>
          <a:xfrm>
            <a:off x="892316" y="3811780"/>
            <a:ext cx="205740" cy="205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54D0BFE4-F1A5-5F46-A775-3BB6F550AD06}"/>
              </a:ext>
            </a:extLst>
          </p:cNvPr>
          <p:cNvSpPr/>
          <p:nvPr/>
        </p:nvSpPr>
        <p:spPr>
          <a:xfrm>
            <a:off x="4043895" y="2220311"/>
            <a:ext cx="84839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50" b="1" i="1" dirty="0">
                <a:latin typeface="Lucida Sans Unicode"/>
                <a:ea typeface="黑体"/>
                <a:cs typeface="Lucida Sans Unicode"/>
              </a:rPr>
              <a:t>RI onset</a:t>
            </a:r>
            <a:endParaRPr lang="en-US" altLang="zh-CN" sz="1050" i="1" dirty="0">
              <a:solidFill>
                <a:schemeClr val="bg1">
                  <a:lumMod val="75000"/>
                  <a:lumOff val="25000"/>
                </a:schemeClr>
              </a:solidFill>
              <a:latin typeface="Lucida Sans Unicode"/>
              <a:ea typeface="黑体"/>
              <a:cs typeface="Lucida Sans Unicode"/>
            </a:endParaRPr>
          </a:p>
        </p:txBody>
      </p:sp>
      <p:sp>
        <p:nvSpPr>
          <p:cNvPr id="19" name="矩形 22">
            <a:extLst>
              <a:ext uri="{FF2B5EF4-FFF2-40B4-BE49-F238E27FC236}">
                <a16:creationId xmlns:a16="http://schemas.microsoft.com/office/drawing/2014/main" xmlns="" id="{3B1C14E8-C0AD-514B-A549-6A68BB615127}"/>
              </a:ext>
            </a:extLst>
          </p:cNvPr>
          <p:cNvSpPr/>
          <p:nvPr/>
        </p:nvSpPr>
        <p:spPr>
          <a:xfrm>
            <a:off x="168207" y="1056127"/>
            <a:ext cx="4266068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14313" indent="-214313">
              <a:buFont typeface="Arial"/>
              <a:buChar char="•"/>
            </a:pPr>
            <a:r>
              <a:rPr kumimoji="1" lang="en-US" altLang="zh-CN" sz="1400" dirty="0">
                <a:latin typeface="Lucida Sans Unicode"/>
                <a:cs typeface="Lucida Sans Unicode"/>
              </a:rPr>
              <a:t>Stage 1: column-integrated MSE decreases, less efficient moistening above 700 hPa.</a:t>
            </a:r>
            <a:endParaRPr lang="zh-CN" altLang="en-US" sz="1400" dirty="0">
              <a:latin typeface="Lucida Sans Unicode"/>
              <a:cs typeface="Lucida Sans Unicode"/>
            </a:endParaRPr>
          </a:p>
        </p:txBody>
      </p:sp>
      <p:sp>
        <p:nvSpPr>
          <p:cNvPr id="20" name="矩形 30">
            <a:extLst>
              <a:ext uri="{FF2B5EF4-FFF2-40B4-BE49-F238E27FC236}">
                <a16:creationId xmlns:a16="http://schemas.microsoft.com/office/drawing/2014/main" xmlns="" id="{1A9B5AD9-589C-5D43-BCC9-21C8EED66B1A}"/>
              </a:ext>
            </a:extLst>
          </p:cNvPr>
          <p:cNvSpPr/>
          <p:nvPr/>
        </p:nvSpPr>
        <p:spPr>
          <a:xfrm>
            <a:off x="4764461" y="1056127"/>
            <a:ext cx="4223553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14313" indent="-214313">
              <a:buFont typeface="Arial"/>
              <a:buChar char="•"/>
            </a:pPr>
            <a:r>
              <a:rPr kumimoji="1" lang="en-US" altLang="zh-CN" sz="1400" dirty="0">
                <a:latin typeface="Lucida Sans Unicode"/>
                <a:cs typeface="Lucida Sans Unicode"/>
              </a:rPr>
              <a:t>Stage 2: column-integrated MSE increases, more efficient moistening above 900 hPa.</a:t>
            </a:r>
            <a:endParaRPr lang="zh-CN" altLang="en-US" sz="1400" dirty="0">
              <a:latin typeface="Lucida Sans Unicode"/>
              <a:cs typeface="Lucida Sans Unicode"/>
            </a:endParaRPr>
          </a:p>
        </p:txBody>
      </p:sp>
      <p:sp>
        <p:nvSpPr>
          <p:cNvPr id="21" name="矩形 31">
            <a:extLst>
              <a:ext uri="{FF2B5EF4-FFF2-40B4-BE49-F238E27FC236}">
                <a16:creationId xmlns:a16="http://schemas.microsoft.com/office/drawing/2014/main" xmlns="" id="{CC6E0FB6-DA76-2249-8803-F849C1509734}"/>
              </a:ext>
            </a:extLst>
          </p:cNvPr>
          <p:cNvSpPr/>
          <p:nvPr/>
        </p:nvSpPr>
        <p:spPr>
          <a:xfrm>
            <a:off x="209113" y="1516632"/>
            <a:ext cx="1261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>
              <a:lnSpc>
                <a:spcPct val="150000"/>
              </a:lnSpc>
              <a:buSzPct val="50000"/>
              <a:buFont typeface="Wingdings" charset="2"/>
              <a:buChar char="u"/>
            </a:pPr>
            <a:r>
              <a:rPr lang="en-US" altLang="zh-CN" sz="1200" dirty="0">
                <a:solidFill>
                  <a:schemeClr val="accent1"/>
                </a:solidFill>
                <a:latin typeface="Lucida Sans Unicode"/>
                <a:cs typeface="Lucida Sans Unicode"/>
              </a:rPr>
              <a:t>Cooling</a:t>
            </a:r>
          </a:p>
        </p:txBody>
      </p:sp>
      <p:sp>
        <p:nvSpPr>
          <p:cNvPr id="22" name="矩形 23">
            <a:extLst>
              <a:ext uri="{FF2B5EF4-FFF2-40B4-BE49-F238E27FC236}">
                <a16:creationId xmlns:a16="http://schemas.microsoft.com/office/drawing/2014/main" xmlns="" id="{F225414C-23AA-074C-9A16-C7B6BA59CD53}"/>
              </a:ext>
            </a:extLst>
          </p:cNvPr>
          <p:cNvSpPr/>
          <p:nvPr/>
        </p:nvSpPr>
        <p:spPr>
          <a:xfrm>
            <a:off x="7157362" y="1543908"/>
            <a:ext cx="1868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>
              <a:lnSpc>
                <a:spcPct val="150000"/>
              </a:lnSpc>
              <a:buSzPct val="50000"/>
              <a:buFont typeface="Wingdings" charset="2"/>
              <a:buChar char="u"/>
            </a:pPr>
            <a:r>
              <a:rPr lang="en-US" altLang="zh-CN" sz="1200" dirty="0">
                <a:solidFill>
                  <a:schemeClr val="accent1"/>
                </a:solidFill>
                <a:latin typeface="Lucida Sans Unicode"/>
                <a:cs typeface="Lucida Sans Unicode"/>
              </a:rPr>
              <a:t>more qv and cooling</a:t>
            </a:r>
            <a:endParaRPr lang="zh-CN" altLang="en-US" sz="1200" dirty="0">
              <a:solidFill>
                <a:schemeClr val="accent1"/>
              </a:solidFill>
              <a:latin typeface="Lucida Sans Unicode"/>
              <a:cs typeface="Lucida Sans Unicode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BC8F7D8-B183-4447-81B0-DEFEAEEDD6FF}"/>
              </a:ext>
            </a:extLst>
          </p:cNvPr>
          <p:cNvSpPr/>
          <p:nvPr/>
        </p:nvSpPr>
        <p:spPr>
          <a:xfrm>
            <a:off x="4892293" y="3502386"/>
            <a:ext cx="365760" cy="1740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24" name="组 26">
            <a:extLst>
              <a:ext uri="{FF2B5EF4-FFF2-40B4-BE49-F238E27FC236}">
                <a16:creationId xmlns:a16="http://schemas.microsoft.com/office/drawing/2014/main" xmlns="" id="{CAA6CE52-0222-9244-9195-4F63124922E4}"/>
              </a:ext>
            </a:extLst>
          </p:cNvPr>
          <p:cNvGrpSpPr/>
          <p:nvPr/>
        </p:nvGrpSpPr>
        <p:grpSpPr>
          <a:xfrm>
            <a:off x="2732220" y="1822984"/>
            <a:ext cx="855384" cy="333030"/>
            <a:chOff x="2732220" y="1822984"/>
            <a:chExt cx="855384" cy="333030"/>
          </a:xfrm>
        </p:grpSpPr>
        <p:sp>
          <p:nvSpPr>
            <p:cNvPr id="25" name="左中括号 24">
              <a:extLst>
                <a:ext uri="{FF2B5EF4-FFF2-40B4-BE49-F238E27FC236}">
                  <a16:creationId xmlns:a16="http://schemas.microsoft.com/office/drawing/2014/main" xmlns="" id="{39054D4C-90F9-F848-A046-C172DD555A97}"/>
                </a:ext>
              </a:extLst>
            </p:cNvPr>
            <p:cNvSpPr/>
            <p:nvPr/>
          </p:nvSpPr>
          <p:spPr>
            <a:xfrm rot="5400000">
              <a:off x="3083813" y="1652223"/>
              <a:ext cx="152198" cy="855384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sz="1350"/>
            </a:p>
          </p:txBody>
        </p:sp>
        <p:sp>
          <p:nvSpPr>
            <p:cNvPr id="26" name="矩形 27">
              <a:extLst>
                <a:ext uri="{FF2B5EF4-FFF2-40B4-BE49-F238E27FC236}">
                  <a16:creationId xmlns:a16="http://schemas.microsoft.com/office/drawing/2014/main" xmlns="" id="{672B83CC-49F3-CE48-B212-2C5845C6DC7F}"/>
                </a:ext>
              </a:extLst>
            </p:cNvPr>
            <p:cNvSpPr/>
            <p:nvPr/>
          </p:nvSpPr>
          <p:spPr>
            <a:xfrm>
              <a:off x="2859872" y="1822984"/>
              <a:ext cx="682767" cy="2192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25" b="1" i="1" dirty="0">
                  <a:latin typeface="Lucida Sans Unicode"/>
                  <a:ea typeface="黑体"/>
                  <a:cs typeface="Lucida Sans Unicode"/>
                </a:rPr>
                <a:t>Stage 1</a:t>
              </a:r>
              <a:endParaRPr lang="zh-CN" altLang="en-US" sz="825" dirty="0"/>
            </a:p>
          </p:txBody>
        </p:sp>
      </p:grpSp>
      <p:grpSp>
        <p:nvGrpSpPr>
          <p:cNvPr id="27" name="组 45">
            <a:extLst>
              <a:ext uri="{FF2B5EF4-FFF2-40B4-BE49-F238E27FC236}">
                <a16:creationId xmlns:a16="http://schemas.microsoft.com/office/drawing/2014/main" xmlns="" id="{8FE802AA-6811-B24E-8AF3-8DDDCAF0B62B}"/>
              </a:ext>
            </a:extLst>
          </p:cNvPr>
          <p:cNvGrpSpPr/>
          <p:nvPr/>
        </p:nvGrpSpPr>
        <p:grpSpPr>
          <a:xfrm>
            <a:off x="3602095" y="1808946"/>
            <a:ext cx="662830" cy="353656"/>
            <a:chOff x="3602095" y="1808946"/>
            <a:chExt cx="662830" cy="353656"/>
          </a:xfrm>
        </p:grpSpPr>
        <p:sp>
          <p:nvSpPr>
            <p:cNvPr id="28" name="矩形 28">
              <a:extLst>
                <a:ext uri="{FF2B5EF4-FFF2-40B4-BE49-F238E27FC236}">
                  <a16:creationId xmlns:a16="http://schemas.microsoft.com/office/drawing/2014/main" xmlns="" id="{79BC0C83-3136-B846-9668-D2E501337477}"/>
                </a:ext>
              </a:extLst>
            </p:cNvPr>
            <p:cNvSpPr/>
            <p:nvPr/>
          </p:nvSpPr>
          <p:spPr>
            <a:xfrm>
              <a:off x="3602095" y="1808946"/>
              <a:ext cx="662830" cy="2192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25" b="1" i="1" dirty="0">
                  <a:latin typeface="Lucida Sans Unicode"/>
                  <a:ea typeface="黑体"/>
                  <a:cs typeface="Lucida Sans Unicode"/>
                </a:rPr>
                <a:t>Stage 2</a:t>
              </a:r>
              <a:endParaRPr lang="zh-CN" altLang="en-US" sz="825" dirty="0"/>
            </a:p>
          </p:txBody>
        </p:sp>
        <p:sp>
          <p:nvSpPr>
            <p:cNvPr id="29" name="左中括号 24">
              <a:extLst>
                <a:ext uri="{FF2B5EF4-FFF2-40B4-BE49-F238E27FC236}">
                  <a16:creationId xmlns:a16="http://schemas.microsoft.com/office/drawing/2014/main" xmlns="" id="{87F95176-5359-D141-BA4D-C6F5939C9A8D}"/>
                </a:ext>
              </a:extLst>
            </p:cNvPr>
            <p:cNvSpPr/>
            <p:nvPr/>
          </p:nvSpPr>
          <p:spPr>
            <a:xfrm rot="5400000">
              <a:off x="3806423" y="1836880"/>
              <a:ext cx="161582" cy="489862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sz="1350"/>
            </a:p>
          </p:txBody>
        </p:sp>
      </p:grpSp>
      <p:cxnSp>
        <p:nvCxnSpPr>
          <p:cNvPr id="30" name="直线箭头连接符 11">
            <a:extLst>
              <a:ext uri="{FF2B5EF4-FFF2-40B4-BE49-F238E27FC236}">
                <a16:creationId xmlns:a16="http://schemas.microsoft.com/office/drawing/2014/main" xmlns="" id="{569D4B6F-C445-2A4D-9A72-2725D53E37A2}"/>
              </a:ext>
            </a:extLst>
          </p:cNvPr>
          <p:cNvCxnSpPr>
            <a:cxnSpLocks/>
          </p:cNvCxnSpPr>
          <p:nvPr/>
        </p:nvCxnSpPr>
        <p:spPr>
          <a:xfrm flipH="1">
            <a:off x="6052501" y="5811447"/>
            <a:ext cx="660259" cy="368742"/>
          </a:xfrm>
          <a:prstGeom prst="straightConnector1">
            <a:avLst/>
          </a:prstGeom>
          <a:ln w="57150" cmpd="sng">
            <a:solidFill>
              <a:schemeClr val="accent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矩形 17">
            <a:extLst>
              <a:ext uri="{FF2B5EF4-FFF2-40B4-BE49-F238E27FC236}">
                <a16:creationId xmlns:a16="http://schemas.microsoft.com/office/drawing/2014/main" xmlns="" id="{03B73C14-F734-B748-9D9D-D644E8135009}"/>
              </a:ext>
            </a:extLst>
          </p:cNvPr>
          <p:cNvSpPr/>
          <p:nvPr/>
        </p:nvSpPr>
        <p:spPr>
          <a:xfrm>
            <a:off x="6573292" y="5646879"/>
            <a:ext cx="100437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50" b="1" i="1" dirty="0">
                <a:solidFill>
                  <a:schemeClr val="accent1">
                    <a:lumMod val="75000"/>
                  </a:schemeClr>
                </a:solidFill>
                <a:latin typeface="Lucida Sans Unicode"/>
                <a:ea typeface="黑体"/>
                <a:cs typeface="Lucida Sans Unicode"/>
              </a:rPr>
              <a:t>Cool down</a:t>
            </a:r>
            <a:endParaRPr lang="en-US" altLang="zh-CN" sz="1050" i="1" dirty="0">
              <a:solidFill>
                <a:schemeClr val="accent1">
                  <a:lumMod val="75000"/>
                </a:schemeClr>
              </a:solidFill>
              <a:latin typeface="Lucida Sans Unicode"/>
              <a:ea typeface="黑体"/>
              <a:cs typeface="Lucida Sans Unicode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FEB10B66-C8A0-EC45-9394-368EAF49099B}"/>
              </a:ext>
            </a:extLst>
          </p:cNvPr>
          <p:cNvSpPr/>
          <p:nvPr/>
        </p:nvSpPr>
        <p:spPr>
          <a:xfrm>
            <a:off x="3623579" y="4817225"/>
            <a:ext cx="13232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  <a:latin typeface="Lucida Sans Unicode"/>
                <a:cs typeface="Lucida Sans Unicode"/>
              </a:rPr>
              <a:t>Net cooling </a:t>
            </a:r>
            <a:endParaRPr lang="en-US" sz="1600" dirty="0"/>
          </a:p>
        </p:txBody>
      </p:sp>
      <p:sp>
        <p:nvSpPr>
          <p:cNvPr id="33" name="矩形 13">
            <a:extLst>
              <a:ext uri="{FF2B5EF4-FFF2-40B4-BE49-F238E27FC236}">
                <a16:creationId xmlns:a16="http://schemas.microsoft.com/office/drawing/2014/main" xmlns="" id="{BE5D460B-DA8C-BA49-B8C1-76654A2C0655}"/>
              </a:ext>
            </a:extLst>
          </p:cNvPr>
          <p:cNvSpPr/>
          <p:nvPr/>
        </p:nvSpPr>
        <p:spPr>
          <a:xfrm>
            <a:off x="5865873" y="4135362"/>
            <a:ext cx="205740" cy="205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34" name="矩形 13">
            <a:extLst>
              <a:ext uri="{FF2B5EF4-FFF2-40B4-BE49-F238E27FC236}">
                <a16:creationId xmlns:a16="http://schemas.microsoft.com/office/drawing/2014/main" xmlns="" id="{2BCE9E42-0250-9A49-A41A-50D67FDAD24C}"/>
              </a:ext>
            </a:extLst>
          </p:cNvPr>
          <p:cNvSpPr/>
          <p:nvPr/>
        </p:nvSpPr>
        <p:spPr>
          <a:xfrm>
            <a:off x="1253223" y="4094489"/>
            <a:ext cx="205740" cy="205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xmlns="" id="{504D55E2-15D5-CD4A-B5F4-A8E5262D6C3A}"/>
              </a:ext>
            </a:extLst>
          </p:cNvPr>
          <p:cNvSpPr/>
          <p:nvPr/>
        </p:nvSpPr>
        <p:spPr>
          <a:xfrm>
            <a:off x="3513667" y="5204429"/>
            <a:ext cx="1566333" cy="28880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E1D22B8B-8D46-D242-BB70-54E10B155DF0}"/>
              </a:ext>
            </a:extLst>
          </p:cNvPr>
          <p:cNvCxnSpPr>
            <a:endCxn id="19" idx="2"/>
          </p:cNvCxnSpPr>
          <p:nvPr/>
        </p:nvCxnSpPr>
        <p:spPr>
          <a:xfrm flipH="1" flipV="1">
            <a:off x="2301241" y="1579347"/>
            <a:ext cx="860756" cy="3076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4723D91E-5AC4-A747-A96F-91C04F921AC4}"/>
              </a:ext>
            </a:extLst>
          </p:cNvPr>
          <p:cNvCxnSpPr>
            <a:cxnSpLocks/>
            <a:endCxn id="20" idx="2"/>
          </p:cNvCxnSpPr>
          <p:nvPr/>
        </p:nvCxnSpPr>
        <p:spPr>
          <a:xfrm flipV="1">
            <a:off x="3883219" y="1579347"/>
            <a:ext cx="2993019" cy="2462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13">
            <a:extLst>
              <a:ext uri="{FF2B5EF4-FFF2-40B4-BE49-F238E27FC236}">
                <a16:creationId xmlns:a16="http://schemas.microsoft.com/office/drawing/2014/main" xmlns="" id="{9E2AE8D0-F96E-B146-B284-0763A7E35BD6}"/>
              </a:ext>
            </a:extLst>
          </p:cNvPr>
          <p:cNvSpPr/>
          <p:nvPr/>
        </p:nvSpPr>
        <p:spPr>
          <a:xfrm>
            <a:off x="5698223" y="4111419"/>
            <a:ext cx="205740" cy="205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grpSp>
        <p:nvGrpSpPr>
          <p:cNvPr id="39" name="组 16">
            <a:extLst>
              <a:ext uri="{FF2B5EF4-FFF2-40B4-BE49-F238E27FC236}">
                <a16:creationId xmlns:a16="http://schemas.microsoft.com/office/drawing/2014/main" xmlns="" id="{7F1B8EED-2F19-8741-8B93-44C7F3B236CE}"/>
              </a:ext>
            </a:extLst>
          </p:cNvPr>
          <p:cNvGrpSpPr/>
          <p:nvPr/>
        </p:nvGrpSpPr>
        <p:grpSpPr>
          <a:xfrm>
            <a:off x="2633258" y="3435452"/>
            <a:ext cx="1636918" cy="379550"/>
            <a:chOff x="2633258" y="3435452"/>
            <a:chExt cx="1636918" cy="379550"/>
          </a:xfrm>
        </p:grpSpPr>
        <p:sp>
          <p:nvSpPr>
            <p:cNvPr id="40" name="矩形 14">
              <a:extLst>
                <a:ext uri="{FF2B5EF4-FFF2-40B4-BE49-F238E27FC236}">
                  <a16:creationId xmlns:a16="http://schemas.microsoft.com/office/drawing/2014/main" xmlns="" id="{DD988AE2-11E8-8B46-86C2-AD0F67F576F1}"/>
                </a:ext>
              </a:extLst>
            </p:cNvPr>
            <p:cNvSpPr/>
            <p:nvPr/>
          </p:nvSpPr>
          <p:spPr>
            <a:xfrm>
              <a:off x="2633258" y="3445670"/>
              <a:ext cx="3306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dirty="0">
                  <a:latin typeface="Lucida Sans Unicode"/>
                  <a:cs typeface="Lucida Sans Unicode"/>
                </a:rPr>
                <a:t>1</a:t>
              </a:r>
              <a:endParaRPr lang="zh-CN" altLang="en-US" dirty="0"/>
            </a:p>
          </p:txBody>
        </p:sp>
        <p:sp>
          <p:nvSpPr>
            <p:cNvPr id="41" name="矩形 15">
              <a:extLst>
                <a:ext uri="{FF2B5EF4-FFF2-40B4-BE49-F238E27FC236}">
                  <a16:creationId xmlns:a16="http://schemas.microsoft.com/office/drawing/2014/main" xmlns="" id="{ED39AC61-D3FB-614D-8E42-DC2CA821779C}"/>
                </a:ext>
              </a:extLst>
            </p:cNvPr>
            <p:cNvSpPr/>
            <p:nvPr/>
          </p:nvSpPr>
          <p:spPr>
            <a:xfrm>
              <a:off x="3508356" y="3437926"/>
              <a:ext cx="3306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dirty="0">
                  <a:latin typeface="Lucida Sans Unicode"/>
                  <a:cs typeface="Lucida Sans Unicode"/>
                </a:rPr>
                <a:t>2</a:t>
              </a:r>
              <a:endParaRPr lang="zh-CN" altLang="en-US" dirty="0"/>
            </a:p>
          </p:txBody>
        </p:sp>
        <p:sp>
          <p:nvSpPr>
            <p:cNvPr id="42" name="矩形 40">
              <a:extLst>
                <a:ext uri="{FF2B5EF4-FFF2-40B4-BE49-F238E27FC236}">
                  <a16:creationId xmlns:a16="http://schemas.microsoft.com/office/drawing/2014/main" xmlns="" id="{05A6E61F-F295-024F-9072-2543D43288D1}"/>
                </a:ext>
              </a:extLst>
            </p:cNvPr>
            <p:cNvSpPr/>
            <p:nvPr/>
          </p:nvSpPr>
          <p:spPr>
            <a:xfrm>
              <a:off x="3939549" y="3435452"/>
              <a:ext cx="3306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dirty="0">
                  <a:latin typeface="Lucida Sans Unicode"/>
                  <a:cs typeface="Lucida Sans Unicode"/>
                </a:rPr>
                <a:t>3</a:t>
              </a:r>
              <a:endParaRPr lang="zh-CN" altLang="en-US" dirty="0"/>
            </a:p>
          </p:txBody>
        </p:sp>
      </p:grpSp>
      <p:cxnSp>
        <p:nvCxnSpPr>
          <p:cNvPr id="43" name="直线箭头连接符 11">
            <a:extLst>
              <a:ext uri="{FF2B5EF4-FFF2-40B4-BE49-F238E27FC236}">
                <a16:creationId xmlns:a16="http://schemas.microsoft.com/office/drawing/2014/main" xmlns="" id="{16E4129B-244D-FC47-8B54-AF20240E9E1C}"/>
              </a:ext>
            </a:extLst>
          </p:cNvPr>
          <p:cNvCxnSpPr/>
          <p:nvPr/>
        </p:nvCxnSpPr>
        <p:spPr>
          <a:xfrm flipV="1">
            <a:off x="2195167" y="5188988"/>
            <a:ext cx="1021080" cy="609881"/>
          </a:xfrm>
          <a:prstGeom prst="straightConnector1">
            <a:avLst/>
          </a:prstGeom>
          <a:ln w="57150" cmpd="sng">
            <a:solidFill>
              <a:srgbClr val="8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矩形 46">
            <a:extLst>
              <a:ext uri="{FF2B5EF4-FFF2-40B4-BE49-F238E27FC236}">
                <a16:creationId xmlns:a16="http://schemas.microsoft.com/office/drawing/2014/main" xmlns="" id="{9D588791-754F-4047-AA48-B3357B61D317}"/>
              </a:ext>
            </a:extLst>
          </p:cNvPr>
          <p:cNvSpPr/>
          <p:nvPr/>
        </p:nvSpPr>
        <p:spPr>
          <a:xfrm>
            <a:off x="1228117" y="4079803"/>
            <a:ext cx="205740" cy="205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799763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9" grpId="0" animBg="1"/>
      <p:bldP spid="20" grpId="0" animBg="1"/>
      <p:bldP spid="21" grpId="0"/>
      <p:bldP spid="22" grpId="0"/>
      <p:bldP spid="31" grpId="0"/>
      <p:bldP spid="32" grpId="0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"/>
          <p:cNvSpPr/>
          <p:nvPr/>
        </p:nvSpPr>
        <p:spPr>
          <a:xfrm>
            <a:off x="5067501" y="4230846"/>
            <a:ext cx="2772434" cy="356209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E28CCD-9AE7-3049-9ED1-2DB5B7685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Column-integrated MSE budget</a:t>
            </a:r>
            <a:endParaRPr lang="en-US" dirty="0"/>
          </a:p>
        </p:txBody>
      </p:sp>
      <p:pic>
        <p:nvPicPr>
          <p:cNvPr id="3" name="内容占位符 3" descr="Macintosh HD:Users:moonlight:Documents:VicenteFig:PartIII:figs:Fig3_MSE_budget_Dry_MSE-mass-flux_budget-2212-2318UTC_r-300km-box_hourly-evolution-v3-correctRad.png">
            <a:extLst>
              <a:ext uri="{FF2B5EF4-FFF2-40B4-BE49-F238E27FC236}">
                <a16:creationId xmlns:a16="http://schemas.microsoft.com/office/drawing/2014/main" xmlns="" id="{FE1574E5-9C71-3245-8361-D662EED7D224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999" b="34468"/>
          <a:stretch/>
        </p:blipFill>
        <p:spPr bwMode="auto">
          <a:xfrm>
            <a:off x="271023" y="989608"/>
            <a:ext cx="4086665" cy="45968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2C3E2BF-F248-E742-A87B-D4BE2EC165B9}"/>
              </a:ext>
            </a:extLst>
          </p:cNvPr>
          <p:cNvSpPr/>
          <p:nvPr/>
        </p:nvSpPr>
        <p:spPr>
          <a:xfrm rot="16200000">
            <a:off x="1791160" y="2264916"/>
            <a:ext cx="321469" cy="15001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矩形 17">
            <a:extLst>
              <a:ext uri="{FF2B5EF4-FFF2-40B4-BE49-F238E27FC236}">
                <a16:creationId xmlns:a16="http://schemas.microsoft.com/office/drawing/2014/main" xmlns="" id="{96C29AEB-90EE-9843-B689-98917C2F7AD4}"/>
              </a:ext>
            </a:extLst>
          </p:cNvPr>
          <p:cNvSpPr/>
          <p:nvPr/>
        </p:nvSpPr>
        <p:spPr>
          <a:xfrm>
            <a:off x="1559282" y="2457113"/>
            <a:ext cx="7833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b="1" i="1" dirty="0">
                <a:latin typeface="Lucida Sans Unicode"/>
                <a:ea typeface="黑体"/>
                <a:cs typeface="Lucida Sans Unicode"/>
              </a:rPr>
              <a:t>sunrise</a:t>
            </a:r>
            <a:endParaRPr lang="en-US" altLang="zh-CN" sz="1200" i="1" dirty="0">
              <a:solidFill>
                <a:schemeClr val="bg1">
                  <a:lumMod val="75000"/>
                  <a:lumOff val="25000"/>
                </a:schemeClr>
              </a:solidFill>
              <a:latin typeface="Lucida Sans Unicode"/>
              <a:ea typeface="黑体"/>
              <a:cs typeface="Lucida Sans Unicode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xmlns="" id="{21D982D3-282A-2049-97C5-D228C70BA4D9}"/>
              </a:ext>
            </a:extLst>
          </p:cNvPr>
          <p:cNvSpPr/>
          <p:nvPr/>
        </p:nvSpPr>
        <p:spPr>
          <a:xfrm rot="16200000">
            <a:off x="1641141" y="4567688"/>
            <a:ext cx="321469" cy="15001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xmlns="" id="{F51210A4-9AB8-A141-ABDF-792466A1A8BC}"/>
              </a:ext>
            </a:extLst>
          </p:cNvPr>
          <p:cNvSpPr/>
          <p:nvPr/>
        </p:nvSpPr>
        <p:spPr>
          <a:xfrm>
            <a:off x="4971796" y="984546"/>
            <a:ext cx="3043482" cy="3551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Column-integrated MSE</a:t>
            </a:r>
          </a:p>
        </p:txBody>
      </p:sp>
      <p:sp>
        <p:nvSpPr>
          <p:cNvPr id="8" name="上箭头 6">
            <a:extLst>
              <a:ext uri="{FF2B5EF4-FFF2-40B4-BE49-F238E27FC236}">
                <a16:creationId xmlns:a16="http://schemas.microsoft.com/office/drawing/2014/main" xmlns="" id="{783A3C93-2052-FD48-A162-CCD0F61AA6DA}"/>
              </a:ext>
            </a:extLst>
          </p:cNvPr>
          <p:cNvSpPr/>
          <p:nvPr/>
        </p:nvSpPr>
        <p:spPr>
          <a:xfrm>
            <a:off x="7682277" y="1029910"/>
            <a:ext cx="271048" cy="263285"/>
          </a:xfrm>
          <a:prstGeom prst="upArrow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9" name="组 25">
            <a:extLst>
              <a:ext uri="{FF2B5EF4-FFF2-40B4-BE49-F238E27FC236}">
                <a16:creationId xmlns:a16="http://schemas.microsoft.com/office/drawing/2014/main" xmlns="" id="{3AFACF98-8751-2845-A455-E4C0CE256DCF}"/>
              </a:ext>
            </a:extLst>
          </p:cNvPr>
          <p:cNvGrpSpPr/>
          <p:nvPr/>
        </p:nvGrpSpPr>
        <p:grpSpPr>
          <a:xfrm>
            <a:off x="5062243" y="1420956"/>
            <a:ext cx="2772434" cy="706084"/>
            <a:chOff x="5062243" y="1420956"/>
            <a:chExt cx="2772434" cy="706084"/>
          </a:xfrm>
        </p:grpSpPr>
        <p:sp>
          <p:nvSpPr>
            <p:cNvPr id="10" name="Rounded Rectangle 2">
              <a:extLst>
                <a:ext uri="{FF2B5EF4-FFF2-40B4-BE49-F238E27FC236}">
                  <a16:creationId xmlns:a16="http://schemas.microsoft.com/office/drawing/2014/main" xmlns="" id="{EB36E72F-B77A-AB4F-9968-9F8A30B804A6}"/>
                </a:ext>
              </a:extLst>
            </p:cNvPr>
            <p:cNvSpPr/>
            <p:nvPr/>
          </p:nvSpPr>
          <p:spPr>
            <a:xfrm>
              <a:off x="5062243" y="1771928"/>
              <a:ext cx="2772434" cy="35511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Surface heat flux </a:t>
              </a:r>
            </a:p>
          </p:txBody>
        </p:sp>
        <p:sp>
          <p:nvSpPr>
            <p:cNvPr id="11" name="等于 7">
              <a:extLst>
                <a:ext uri="{FF2B5EF4-FFF2-40B4-BE49-F238E27FC236}">
                  <a16:creationId xmlns:a16="http://schemas.microsoft.com/office/drawing/2014/main" xmlns="" id="{61571040-BEDC-B14F-9ADA-BDF959B54953}"/>
                </a:ext>
              </a:extLst>
            </p:cNvPr>
            <p:cNvSpPr/>
            <p:nvPr/>
          </p:nvSpPr>
          <p:spPr>
            <a:xfrm rot="5400000">
              <a:off x="6272826" y="1479044"/>
              <a:ext cx="286537" cy="170362"/>
            </a:xfrm>
            <a:prstGeom prst="mathEqual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上箭头 16">
              <a:extLst>
                <a:ext uri="{FF2B5EF4-FFF2-40B4-BE49-F238E27FC236}">
                  <a16:creationId xmlns:a16="http://schemas.microsoft.com/office/drawing/2014/main" xmlns="" id="{F336EA5E-FE9C-7041-94FA-B2BB39C2E1C9}"/>
                </a:ext>
              </a:extLst>
            </p:cNvPr>
            <p:cNvSpPr/>
            <p:nvPr/>
          </p:nvSpPr>
          <p:spPr>
            <a:xfrm>
              <a:off x="7563629" y="1809549"/>
              <a:ext cx="271048" cy="263285"/>
            </a:xfrm>
            <a:prstGeom prst="upArrow">
              <a:avLst/>
            </a:prstGeom>
            <a:solidFill>
              <a:srgbClr val="8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3" name="组 26">
            <a:extLst>
              <a:ext uri="{FF2B5EF4-FFF2-40B4-BE49-F238E27FC236}">
                <a16:creationId xmlns:a16="http://schemas.microsoft.com/office/drawing/2014/main" xmlns="" id="{372D16C6-F155-8641-89A8-B406D1B243E3}"/>
              </a:ext>
            </a:extLst>
          </p:cNvPr>
          <p:cNvGrpSpPr/>
          <p:nvPr/>
        </p:nvGrpSpPr>
        <p:grpSpPr>
          <a:xfrm>
            <a:off x="5064727" y="2248668"/>
            <a:ext cx="2775210" cy="727704"/>
            <a:chOff x="5064727" y="2248668"/>
            <a:chExt cx="2775210" cy="727704"/>
          </a:xfrm>
        </p:grpSpPr>
        <p:sp>
          <p:nvSpPr>
            <p:cNvPr id="14" name="Plus 21">
              <a:extLst>
                <a:ext uri="{FF2B5EF4-FFF2-40B4-BE49-F238E27FC236}">
                  <a16:creationId xmlns:a16="http://schemas.microsoft.com/office/drawing/2014/main" xmlns="" id="{C6948EEA-0028-6542-B086-EC46D7097FB4}"/>
                </a:ext>
              </a:extLst>
            </p:cNvPr>
            <p:cNvSpPr/>
            <p:nvPr/>
          </p:nvSpPr>
          <p:spPr>
            <a:xfrm>
              <a:off x="6248958" y="2248668"/>
              <a:ext cx="337445" cy="295836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2">
              <a:extLst>
                <a:ext uri="{FF2B5EF4-FFF2-40B4-BE49-F238E27FC236}">
                  <a16:creationId xmlns:a16="http://schemas.microsoft.com/office/drawing/2014/main" xmlns="" id="{5D1E83AE-8E64-3149-9EBF-7438F3D4514B}"/>
                </a:ext>
              </a:extLst>
            </p:cNvPr>
            <p:cNvSpPr/>
            <p:nvPr/>
          </p:nvSpPr>
          <p:spPr>
            <a:xfrm>
              <a:off x="5064727" y="2621260"/>
              <a:ext cx="2772434" cy="35511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Longwave cooling </a:t>
              </a:r>
            </a:p>
          </p:txBody>
        </p:sp>
        <p:sp>
          <p:nvSpPr>
            <p:cNvPr id="16" name="上箭头 18">
              <a:extLst>
                <a:ext uri="{FF2B5EF4-FFF2-40B4-BE49-F238E27FC236}">
                  <a16:creationId xmlns:a16="http://schemas.microsoft.com/office/drawing/2014/main" xmlns="" id="{C6E07C13-7BFD-184D-82D7-0416031A62C4}"/>
                </a:ext>
              </a:extLst>
            </p:cNvPr>
            <p:cNvSpPr/>
            <p:nvPr/>
          </p:nvSpPr>
          <p:spPr>
            <a:xfrm rot="10800000">
              <a:off x="7568889" y="2689855"/>
              <a:ext cx="271048" cy="263285"/>
            </a:xfrm>
            <a:prstGeom prst="upArrow">
              <a:avLst/>
            </a:prstGeom>
            <a:solidFill>
              <a:srgbClr val="8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7" name="组 27">
            <a:extLst>
              <a:ext uri="{FF2B5EF4-FFF2-40B4-BE49-F238E27FC236}">
                <a16:creationId xmlns:a16="http://schemas.microsoft.com/office/drawing/2014/main" xmlns="" id="{B4864EFE-9D69-DB49-9547-CF2E0C1C7099}"/>
              </a:ext>
            </a:extLst>
          </p:cNvPr>
          <p:cNvGrpSpPr/>
          <p:nvPr/>
        </p:nvGrpSpPr>
        <p:grpSpPr>
          <a:xfrm>
            <a:off x="5064727" y="3051539"/>
            <a:ext cx="2775210" cy="704147"/>
            <a:chOff x="5064727" y="3051539"/>
            <a:chExt cx="2775210" cy="704147"/>
          </a:xfrm>
        </p:grpSpPr>
        <p:sp>
          <p:nvSpPr>
            <p:cNvPr id="18" name="Plus 21">
              <a:extLst>
                <a:ext uri="{FF2B5EF4-FFF2-40B4-BE49-F238E27FC236}">
                  <a16:creationId xmlns:a16="http://schemas.microsoft.com/office/drawing/2014/main" xmlns="" id="{6CDBB272-D75D-174F-924C-7CF9E729B3BE}"/>
                </a:ext>
              </a:extLst>
            </p:cNvPr>
            <p:cNvSpPr/>
            <p:nvPr/>
          </p:nvSpPr>
          <p:spPr>
            <a:xfrm>
              <a:off x="6246474" y="3051539"/>
              <a:ext cx="337445" cy="295836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2">
              <a:extLst>
                <a:ext uri="{FF2B5EF4-FFF2-40B4-BE49-F238E27FC236}">
                  <a16:creationId xmlns:a16="http://schemas.microsoft.com/office/drawing/2014/main" xmlns="" id="{4EF74139-538E-4B49-8AA9-77DBBD4B44E9}"/>
                </a:ext>
              </a:extLst>
            </p:cNvPr>
            <p:cNvSpPr/>
            <p:nvPr/>
          </p:nvSpPr>
          <p:spPr>
            <a:xfrm>
              <a:off x="5064727" y="3399477"/>
              <a:ext cx="2772434" cy="35620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Solar shortwave heating </a:t>
              </a:r>
            </a:p>
          </p:txBody>
        </p:sp>
        <p:sp>
          <p:nvSpPr>
            <p:cNvPr id="20" name="上箭头 21">
              <a:extLst>
                <a:ext uri="{FF2B5EF4-FFF2-40B4-BE49-F238E27FC236}">
                  <a16:creationId xmlns:a16="http://schemas.microsoft.com/office/drawing/2014/main" xmlns="" id="{4AF6FEC4-5F25-3E4C-9397-49FB4B1EAE44}"/>
                </a:ext>
              </a:extLst>
            </p:cNvPr>
            <p:cNvSpPr/>
            <p:nvPr/>
          </p:nvSpPr>
          <p:spPr>
            <a:xfrm>
              <a:off x="7568889" y="3448736"/>
              <a:ext cx="271048" cy="263285"/>
            </a:xfrm>
            <a:prstGeom prst="upArrow">
              <a:avLst/>
            </a:prstGeom>
            <a:solidFill>
              <a:srgbClr val="8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1" name="组 28">
            <a:extLst>
              <a:ext uri="{FF2B5EF4-FFF2-40B4-BE49-F238E27FC236}">
                <a16:creationId xmlns:a16="http://schemas.microsoft.com/office/drawing/2014/main" xmlns="" id="{294C83A3-EEA4-C54B-A143-14E404DB5D36}"/>
              </a:ext>
            </a:extLst>
          </p:cNvPr>
          <p:cNvGrpSpPr/>
          <p:nvPr/>
        </p:nvGrpSpPr>
        <p:grpSpPr>
          <a:xfrm>
            <a:off x="5069986" y="3846665"/>
            <a:ext cx="2772434" cy="742865"/>
            <a:chOff x="5069986" y="3846665"/>
            <a:chExt cx="2772434" cy="742865"/>
          </a:xfrm>
        </p:grpSpPr>
        <p:sp>
          <p:nvSpPr>
            <p:cNvPr id="22" name="Plus 21">
              <a:extLst>
                <a:ext uri="{FF2B5EF4-FFF2-40B4-BE49-F238E27FC236}">
                  <a16:creationId xmlns:a16="http://schemas.microsoft.com/office/drawing/2014/main" xmlns="" id="{64ECB207-F886-D84B-AD04-F9AAE59C4434}"/>
                </a:ext>
              </a:extLst>
            </p:cNvPr>
            <p:cNvSpPr/>
            <p:nvPr/>
          </p:nvSpPr>
          <p:spPr>
            <a:xfrm>
              <a:off x="6243989" y="3846665"/>
              <a:ext cx="337445" cy="295836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">
              <a:extLst>
                <a:ext uri="{FF2B5EF4-FFF2-40B4-BE49-F238E27FC236}">
                  <a16:creationId xmlns:a16="http://schemas.microsoft.com/office/drawing/2014/main" xmlns="" id="{ACBC0C6A-50B8-F34E-A0B1-01338E63058A}"/>
                </a:ext>
              </a:extLst>
            </p:cNvPr>
            <p:cNvSpPr/>
            <p:nvPr/>
          </p:nvSpPr>
          <p:spPr>
            <a:xfrm>
              <a:off x="5069986" y="4233321"/>
              <a:ext cx="2772434" cy="35620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HADV (ventilation)</a:t>
              </a:r>
            </a:p>
          </p:txBody>
        </p:sp>
        <p:sp>
          <p:nvSpPr>
            <p:cNvPr id="24" name="上箭头 24">
              <a:extLst>
                <a:ext uri="{FF2B5EF4-FFF2-40B4-BE49-F238E27FC236}">
                  <a16:creationId xmlns:a16="http://schemas.microsoft.com/office/drawing/2014/main" xmlns="" id="{D92055DA-7BB8-B040-B2F4-9DE9F787F451}"/>
                </a:ext>
              </a:extLst>
            </p:cNvPr>
            <p:cNvSpPr/>
            <p:nvPr/>
          </p:nvSpPr>
          <p:spPr>
            <a:xfrm rot="10800000">
              <a:off x="7550916" y="4298067"/>
              <a:ext cx="271048" cy="263285"/>
            </a:xfrm>
            <a:prstGeom prst="upArrow">
              <a:avLst/>
            </a:prstGeom>
            <a:solidFill>
              <a:srgbClr val="8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5" name="Rectangle 12">
            <a:extLst>
              <a:ext uri="{FF2B5EF4-FFF2-40B4-BE49-F238E27FC236}">
                <a16:creationId xmlns:a16="http://schemas.microsoft.com/office/drawing/2014/main" xmlns="" id="{4E1D547B-5CA9-4D4B-96C8-20CC89B0CD83}"/>
              </a:ext>
            </a:extLst>
          </p:cNvPr>
          <p:cNvSpPr/>
          <p:nvPr/>
        </p:nvSpPr>
        <p:spPr>
          <a:xfrm>
            <a:off x="4501220" y="4954451"/>
            <a:ext cx="4348958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The </a:t>
            </a:r>
            <a:r>
              <a:rPr lang="en-US" altLang="zh-CN" sz="1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column </a:t>
            </a:r>
            <a:r>
              <a:rPr lang="en-US" altLang="zh-CN" sz="1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cannot accumulate energy until the ventilation weakens.</a:t>
            </a:r>
          </a:p>
          <a:p>
            <a:endParaRPr lang="en-US" sz="1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122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" grpId="0" animBg="1"/>
      <p:bldP spid="5" grpId="0"/>
      <p:bldP spid="6" grpId="0" animBg="1"/>
      <p:bldP spid="2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2.2|80.7|13.9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47.1|7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5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41.8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4533</TotalTime>
  <Words>801</Words>
  <Application>Microsoft Macintosh PowerPoint</Application>
  <PresentationFormat>全屏显示(4:3)</PresentationFormat>
  <Paragraphs>125</Paragraphs>
  <Slides>14</Slides>
  <Notes>12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Office Theme</vt:lpstr>
      <vt:lpstr>Office 主题</vt:lpstr>
      <vt:lpstr>A Thermodynamic Pathway Leading to Rapid Intensification of Tropical Cyclones in Shear  </vt:lpstr>
      <vt:lpstr>PowerPoint 演示文稿</vt:lpstr>
      <vt:lpstr>Early-stage tropical cyclones in shear</vt:lpstr>
      <vt:lpstr>A review of Typhoon Vicente’s (2012) RI</vt:lpstr>
      <vt:lpstr>Moistening before RI onset</vt:lpstr>
      <vt:lpstr>Analysis framework</vt:lpstr>
      <vt:lpstr>Routes to moistening a column</vt:lpstr>
      <vt:lpstr>Thermodynamic state evolution of Vicente</vt:lpstr>
      <vt:lpstr>Column-integrated MSE budget</vt:lpstr>
      <vt:lpstr>HADV term</vt:lpstr>
      <vt:lpstr>HADV term</vt:lpstr>
      <vt:lpstr>RI &amp; null (SI) experiments</vt:lpstr>
      <vt:lpstr>RI &amp; null (SI) experiments</vt:lpstr>
      <vt:lpstr>Summary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Coyote Analysis</dc:title>
  <dc:creator>Xiaomin Chen</dc:creator>
  <cp:lastModifiedBy>Xiaomin Chen</cp:lastModifiedBy>
  <cp:revision>125</cp:revision>
  <dcterms:created xsi:type="dcterms:W3CDTF">2019-07-18T17:13:45Z</dcterms:created>
  <dcterms:modified xsi:type="dcterms:W3CDTF">2019-10-09T18:12:23Z</dcterms:modified>
</cp:coreProperties>
</file>