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19" r:id="rId3"/>
    <p:sldId id="320" r:id="rId4"/>
    <p:sldId id="321" r:id="rId5"/>
    <p:sldId id="258" r:id="rId6"/>
    <p:sldId id="302" r:id="rId7"/>
    <p:sldId id="291" r:id="rId8"/>
    <p:sldId id="303" r:id="rId9"/>
    <p:sldId id="304" r:id="rId10"/>
    <p:sldId id="305" r:id="rId11"/>
    <p:sldId id="295" r:id="rId12"/>
    <p:sldId id="294" r:id="rId13"/>
    <p:sldId id="306" r:id="rId14"/>
    <p:sldId id="307" r:id="rId15"/>
    <p:sldId id="308" r:id="rId16"/>
    <p:sldId id="296" r:id="rId17"/>
    <p:sldId id="297" r:id="rId18"/>
    <p:sldId id="298" r:id="rId19"/>
    <p:sldId id="310" r:id="rId20"/>
    <p:sldId id="311" r:id="rId21"/>
    <p:sldId id="309" r:id="rId22"/>
    <p:sldId id="299" r:id="rId23"/>
    <p:sldId id="312" r:id="rId24"/>
    <p:sldId id="300" r:id="rId25"/>
    <p:sldId id="313" r:id="rId26"/>
    <p:sldId id="314" r:id="rId27"/>
    <p:sldId id="301" r:id="rId28"/>
    <p:sldId id="315" r:id="rId29"/>
    <p:sldId id="316" r:id="rId30"/>
    <p:sldId id="269" r:id="rId31"/>
    <p:sldId id="322" r:id="rId32"/>
    <p:sldId id="323" r:id="rId33"/>
    <p:sldId id="324" r:id="rId34"/>
    <p:sldId id="325" r:id="rId35"/>
    <p:sldId id="328" r:id="rId36"/>
    <p:sldId id="326" r:id="rId37"/>
    <p:sldId id="327" r:id="rId38"/>
    <p:sldId id="32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3234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0A741-39CB-4A55-AC1D-97DAB5088C6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27A9-6CCA-4A02-B1BA-261DB980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67505577-F72D-4777-9D70-A2CBFECA94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C60E0037-5155-4C46-827E-8094B18AC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F2A74-B34D-48CC-81EF-274B11533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38C3A-D228-4B2D-8DEB-CD867CDE0DD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6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(a) and (b) the contour interval is 10 m2 s-2 for TKE, 10 m s-1 for tangential wind, 5 m s-1 for radial wind and 2 m s-1 for vertical velocity. In (c) and (d) the contour interval is 1 m2 s-2 for TKE, 5 m s-1 for tangential wind, 2 m s-1 for radial wind, and 0.1 m s-1 for vertical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7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22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7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6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1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9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(a) and (b) the contour interval is 10 m2 s-2 for TKE, 10 m s-1 for tangential wind, 5 m s-1 for radial wind and 2 m s-1 for vertical velocity. In (c) and (d) the contour interval is 1 m2 s-2 for TKE, 5 m s-1 for tangential wind, 2 m s-1 for radial wind, and 0.1 m s-1 for vertical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33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(a) and (b) the contour interval is 10 m2 s-2 for TKE, 10 m s-1 for tangential wind, 5 m s-1 for radial wind and 2 m s-1 for vertical velocity. In (c) and (d) the contour interval is 1 m2 s-2 for TKE, 5 m s-1 for tangential wind, 2 m s-1 for radial wind, and 0.1 m s-1 for vertical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1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(a) and (b) the contour interval is 10 m2 s-2 for TKE, 10 m s-1 for tangential wind, 5 m s-1 for radial wind and 2 m s-1 for vertical velocity. In (c) and (d) the contour interval is 1 m2 s-2 for TKE, 5 m s-1 for tangential wind, 2 m s-1 for radial wind, and 0.1 m s-1 for vertical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0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(a) and (b) the contour interval is 10 m2 s-2 for TKE, 10 m s-1 for tangential wind, 5 m s-1 for radial wind and 2 m s-1 for vertical velocity. In (c) and (d) the contour interval is 1 m2 s-2 for TKE, 5 m s-1 for tangential wind, 2 m s-1 for radial wind, and 0.1 m s-1 for vertical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5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(a) and (b) the contour interval is 10 m2 s-2 for TKE, 10 m s-1 for tangential wind, 5 m s-1 for radial wind and 2 m s-1 for vertical velocity. In (c) and (d) the contour interval is 1 m2 s-2 for TKE, 5 m s-1 for tangential wind, 2 m s-1 for radial wind, and 0.1 m s-1 for vertical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(a) and (b) the contour interval is 10 m2 s-2 for TKE, 10 m s-1 for tangential wind, 5 m s-1 for radial wind and 2 m s-1 for vertical velocity. In (c) and (d) the contour interval is 1 m2 s-2 for TKE, 5 m s-1 for tangential wind, 2 m s-1 for radial wind, and 0.1 m s-1 for vertical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8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(a) and (b) the contour interval is 10 m2 s-2 for TKE, 10 m s-1 for tangential wind, 5 m s-1 for radial wind and 2 m s-1 for vertical velocity. In (c) and (d) the contour interval is 1 m2 s-2 for TKE, 5 m s-1 for tangential wind, 2 m s-1 for radial wind, and 0.1 m s-1 for vertical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27A9-6CCA-4A02-B1BA-261DB980C9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EB84-CDB8-4649-9179-850092D0E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2AACE-A169-4EA3-9D51-DBCB91B21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2868-8113-4994-A8F8-9EF6108C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81A69-A6E2-459D-865E-38B25F50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BB4EE-EE20-45C3-8669-32685D8B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6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7D39-339D-4918-A1FE-0120E43A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94699-E1B6-4012-9A75-AA65F0D6C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73626-7B6F-4EE7-93E3-9B879957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E078-7354-4D93-BD3F-AE99318D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0C134-A9E2-46B4-BB9D-8C616841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44368-944C-408C-B134-FC4461E3E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8E731-3F4B-4444-8DEC-8C2FBC26C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00ED-FDAC-4E0F-BA97-7482D9A7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4213-1D9B-4F2C-AD1C-773195A5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DBF30-8EEF-4F28-B69C-ED5A52DC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6161-0328-4A1C-9C0E-BE793B57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90331-BD3D-4F01-91A0-96CC11E71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4AFA-D68F-4C10-9ECF-F8802837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1866-F461-49F0-9E4F-9DE14ECB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4BD4F-A86E-4415-9212-E000CA13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346A-CBEB-4B59-A1B8-37540229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FE295-6161-4D5F-B3C1-EC9C9FA8E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B850D-209E-4B2D-B5E5-15EB5A6F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FCC69-FDFD-4999-9F98-B350223E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27D8A-590B-47E1-931A-E6393F5E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3C0B-0E7E-4EBC-B09B-7D506C79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FCAD-5548-4286-BB8C-CE97620A6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C1C8E-F34F-494E-BE74-C60377B15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F3B05-EE24-4AB7-819D-50034211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CBB3B-8568-4C28-893E-1D7BB8DD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DF25B-573C-4B6B-B8A0-16399C8A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4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6175-FB59-41F5-ACD3-E197D833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F86E5-42BB-41A4-800E-9305F6770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05655-1ED9-4010-9D26-790E9B571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0249D-89F3-449B-8189-C15B2FC1E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21DC0-32B4-4B15-B0A0-AB5E9A4D9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83594F-216F-4D8F-807A-8AB59DE4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2F10F-42AA-48F2-9337-1DB17186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04837-58BC-4115-B50F-DD1A7AD1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8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70EB-EF99-44DC-A9D0-81DCDB48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BA9AB-0FB0-4D1B-90B7-26F5E1EA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2353B-1776-46F3-8DAD-74773123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22BAC-702D-48E1-B13E-177F23F5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662CB-D5AC-483E-94A1-070240F5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E6D4F-85C3-456A-A1F8-B6ECFC6D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E0BD7-2D72-4400-B9D1-B4EEF048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99FF-0A39-4A19-B130-359EF863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B40C7-0897-4403-A42C-9D2ED007F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B4F19-A86E-4096-B4C6-E12AA054E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4DF4E-0F35-4A99-810E-AAACEC6D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3F42C-CE11-4DAE-8753-7AF0F46C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38469-A068-440A-83D2-4D17DAE8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0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AE60-BFDF-43D7-9AAF-85D6FB49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1CB22-A223-4942-AB53-570559420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35747-7551-4FEA-9B9E-9BDA60AC5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8817D-DE57-4AD2-885A-52967D3C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C25F0-B74F-4822-ABDF-25B0548B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CF50C-5CC1-47AD-BE5F-1762E475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DBBE75-5CA8-4BFF-80E9-0BF88660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FCBCC-2115-40F4-8DCB-C328A913D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47F3A-8348-484A-9088-7EEF31774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2FCA3-8103-44E4-838C-DEBE7A47B02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53850-B186-42EB-90AC-8172A9F2B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733CB-0605-4F68-8581-B8F484022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0C87-FFF1-4FC6-8C3F-54A21899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8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1BC3-1F97-4B1A-BBF4-31227C0D3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6885" y="1815194"/>
            <a:ext cx="7772400" cy="811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Characterization of Turbulent Kinetic Energy and its Generation in Idealized Tropical Cyclone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5196B-F1A6-4EDF-8C51-26676B5E2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12" y="4708150"/>
            <a:ext cx="9698717" cy="3055937"/>
          </a:xfrm>
        </p:spPr>
        <p:txBody>
          <a:bodyPr rtlCol="0">
            <a:no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Joshua Wadler</a:t>
            </a:r>
          </a:p>
          <a:p>
            <a:pPr>
              <a:buClr>
                <a:schemeClr val="accent3"/>
              </a:buClr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Co-authors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 Zhang, Nick Shay, and Dave Nolan</a:t>
            </a:r>
          </a:p>
          <a:p>
            <a:pPr algn="l">
              <a:buClr>
                <a:schemeClr val="accent3"/>
              </a:buClr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HRD Science Meeting:  August 9, 2018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accent3"/>
              </a:buClr>
              <a:defRPr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389F93-493B-45D9-83E0-10A0B5174F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7246" cy="1102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C71C0-E9B1-4D48-A627-029CC1523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65" y="5594465"/>
            <a:ext cx="1568335" cy="1263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7434"/>
            <a:ext cx="1560588" cy="1500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89F93-493B-45D9-83E0-10A0B5174F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754" y="0"/>
            <a:ext cx="1877246" cy="11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5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Axisymmetric Results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105" y="598443"/>
            <a:ext cx="4338236" cy="6172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0595" y="2031022"/>
            <a:ext cx="31037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lines are simulations that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TKE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advection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Dashed lines are simulations that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INCLUDE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TKE advection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= warm ocean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 = cold ocean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= average ocean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123082"/>
            <a:ext cx="31037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Unsurprisingly, warmer oceans lead to greater intensities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steady-state intensities are greater in the simulations that include TKE advection. They also have lower central pressures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warm and cold oceans reach steady state intensities by the end of the simulations – they are the focus of the rest of the analysis.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Vortex Structure – 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9791" y="1123082"/>
            <a:ext cx="25273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Shading is TKE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lines are tangential wind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 lines are vertical velocity (solid = positive; dashed = negative)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lines are radial wind (dashed= inflow, solid =outflow)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3"/>
          <a:stretch/>
        </p:blipFill>
        <p:spPr>
          <a:xfrm>
            <a:off x="2390054" y="1203365"/>
            <a:ext cx="7093527" cy="2634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5224" y="824670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302" y="864811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Vortex Structure – 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9791" y="1123082"/>
            <a:ext cx="25273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Shading is TKE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lines are tangential wind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 lines are vertical velocity (solid = positive; dashed = negative)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lines are radial wind (dashed= inflow, solid =outflow)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11" y="1034088"/>
            <a:ext cx="2322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TKE is slightly larger when TKE advection is included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3"/>
          <a:stretch/>
        </p:blipFill>
        <p:spPr>
          <a:xfrm>
            <a:off x="2390054" y="1203365"/>
            <a:ext cx="7093527" cy="2634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5224" y="824670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302" y="864811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Vortex Structure – 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9791" y="1123082"/>
            <a:ext cx="25273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Shading is TKE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lines are tangential wind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 lines are vertical velocity (solid = positive; dashed = negative)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lines are radial wind (dashed= inflow, solid =outflow)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11" y="1034088"/>
            <a:ext cx="2322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TKE is slightly larger when TKE advection is included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difference in the TKE is in the eyewall (above 3 km) – much larger vertical extent when TKE is included.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3"/>
          <a:stretch/>
        </p:blipFill>
        <p:spPr>
          <a:xfrm>
            <a:off x="2390054" y="1203365"/>
            <a:ext cx="7093527" cy="2634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5224" y="824670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302" y="864811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Vortex Structure – 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9791" y="1123082"/>
            <a:ext cx="25273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Shading is TKE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lines are tangential wind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 lines are vertical velocity (solid = positive; dashed = negative)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lines are radial wind (dashed= inflow, solid =outflow)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11" y="1034088"/>
            <a:ext cx="23222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TKE is slightly larger when TKE advection is included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difference in the TKE is in the eyewall (above 3 km) – much larger vertical extent when TKE is included.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difference in TKE in the inflow layer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3"/>
          <a:stretch/>
        </p:blipFill>
        <p:spPr>
          <a:xfrm>
            <a:off x="2390054" y="1203365"/>
            <a:ext cx="7093527" cy="2634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5224" y="824670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302" y="864811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Vortex Structure – 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9791" y="1123082"/>
            <a:ext cx="25273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Shading is TKE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lines are tangential wind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 lines are vertical velocity (solid = positive; dashed = negative)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lines are radial wind (dashed= inflow, solid =outflow)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11" y="1034088"/>
            <a:ext cx="23222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TKE is slightly larger when TKE advection is included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difference in the TKE is in the eyewall (above 3 km) – much larger vertical extent when TKE is included.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difference in TKE in the inflow layer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wind field distribution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3"/>
          <a:stretch/>
        </p:blipFill>
        <p:spPr>
          <a:xfrm>
            <a:off x="2390054" y="1203365"/>
            <a:ext cx="7093527" cy="2634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5224" y="824670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302" y="864811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Vortex Structure – 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9791" y="1203365"/>
            <a:ext cx="25273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Shading is TKE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lines are tangential wind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 lines are vertical velocity (solid = positive; dashed = negative)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lines are radial wind (dashed= inflow, solid =outflow)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11" y="1163224"/>
            <a:ext cx="23222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TKE is slightly larger when TKE advection is included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difference in the TKE is in the eyewall – much larger vertical extent when TKE is included.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difference in TKE in the inflow layer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wind field distribution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7"/>
          <a:stretch/>
        </p:blipFill>
        <p:spPr>
          <a:xfrm>
            <a:off x="2390054" y="1203365"/>
            <a:ext cx="7093527" cy="52614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5224" y="824670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302" y="864811"/>
            <a:ext cx="223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TKE advection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51" y="551108"/>
            <a:ext cx="6400800" cy="199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Budget 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3458"/>
          <a:stretch/>
        </p:blipFill>
        <p:spPr>
          <a:xfrm>
            <a:off x="2953257" y="2216594"/>
            <a:ext cx="5870957" cy="4377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9649" y="2323618"/>
            <a:ext cx="64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688" y="2323618"/>
            <a:ext cx="10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dissipation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648" y="4513576"/>
            <a:ext cx="103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buoyancy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526" y="4513576"/>
            <a:ext cx="110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transport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4703" y="2216594"/>
            <a:ext cx="2527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ocean – with TKE advection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dashed line –RMW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 dashed line- maximum TKE axis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colorbars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an order of magnitude different between the top and bottom plots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51" y="551108"/>
            <a:ext cx="6400800" cy="199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Budget 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703" y="2216594"/>
            <a:ext cx="2527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ocean – with TKE advection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dashed line –RMW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 dashed line- maximum TKE axis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colorbars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an order of magnitude different between the top and bottom plots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3458"/>
          <a:stretch/>
        </p:blipFill>
        <p:spPr>
          <a:xfrm>
            <a:off x="2953257" y="2216594"/>
            <a:ext cx="5870957" cy="4377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9649" y="2323618"/>
            <a:ext cx="64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688" y="2323618"/>
            <a:ext cx="10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dissipation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648" y="4513576"/>
            <a:ext cx="103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buoyancy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526" y="4513576"/>
            <a:ext cx="110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transport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88" y="1939595"/>
            <a:ext cx="2322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generation and dissipation are an order of magnitude larger than the other terms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51" y="551108"/>
            <a:ext cx="6400800" cy="199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Budget 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703" y="2216594"/>
            <a:ext cx="2527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ocean – with TKE advection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dashed line –RMW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 dashed line- maximum TKE axis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colorbars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an order of magnitude different between the top and bottom plots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3458"/>
          <a:stretch/>
        </p:blipFill>
        <p:spPr>
          <a:xfrm>
            <a:off x="2953257" y="2216594"/>
            <a:ext cx="5870957" cy="4377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9649" y="2323618"/>
            <a:ext cx="64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688" y="2323618"/>
            <a:ext cx="10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dissipation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648" y="4513576"/>
            <a:ext cx="103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buoyancy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526" y="4513576"/>
            <a:ext cx="110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transport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88" y="1939595"/>
            <a:ext cx="2322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generation and dissipation are an order of magnitude larger than the other terms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Buoyancy always destructs TKE advection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CF91-7342-4D9A-BE89-94DFD65D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7927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943EC-D660-46ED-95FB-C8EBA617B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82" y="697490"/>
            <a:ext cx="10515600" cy="599722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measurements of turbulent kinetic energy (TKE) in tropical cyclones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limited, with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TKE in the inner-core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precipitating regions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TCs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51" y="551108"/>
            <a:ext cx="6400800" cy="199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Budget–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703" y="2216594"/>
            <a:ext cx="2527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ocean – with TKE advection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dashed line –RMW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 dashed line- maximum TKE axis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colorbars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an order of magnitude different between the top and bottom plots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3458"/>
          <a:stretch/>
        </p:blipFill>
        <p:spPr>
          <a:xfrm>
            <a:off x="2953257" y="2216594"/>
            <a:ext cx="5870957" cy="4377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9649" y="2323618"/>
            <a:ext cx="64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688" y="2323618"/>
            <a:ext cx="10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dissipation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648" y="4513576"/>
            <a:ext cx="103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buoyancy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526" y="4513576"/>
            <a:ext cx="110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transport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88" y="1939595"/>
            <a:ext cx="23222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generation and dissipation are an order of magnitude larger than the other terms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Buoyancy always destructs TKE advection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transport is positive below 500 m and negative below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51" y="551108"/>
            <a:ext cx="6400800" cy="199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Budget 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703" y="2216594"/>
            <a:ext cx="2527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ocean – with TKE advection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dashed line –RMW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 dashed line- maximum TKE axis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colorbars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an order of magnitude different between the top and bottom plots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3458"/>
          <a:stretch/>
        </p:blipFill>
        <p:spPr>
          <a:xfrm>
            <a:off x="2953257" y="2216594"/>
            <a:ext cx="5870957" cy="4377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9649" y="2323618"/>
            <a:ext cx="64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688" y="2323618"/>
            <a:ext cx="10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dissipation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648" y="4513576"/>
            <a:ext cx="103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buoyancy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526" y="4513576"/>
            <a:ext cx="110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transport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88" y="1939595"/>
            <a:ext cx="2322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generation and dissipation are an order of magnitude larger than the other terms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Buoyancy always destructs TKE advection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transport is positive below 500 m and negative below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Almost all terms are maximized along TKE axis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51" y="551108"/>
            <a:ext cx="6400800" cy="199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Budget 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703" y="2216594"/>
            <a:ext cx="2527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ocean – with TKE advection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dashed line –RMW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 dashed line- maximum TKE axis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526" t="66955" r="24968" b="451"/>
          <a:stretch/>
        </p:blipFill>
        <p:spPr>
          <a:xfrm>
            <a:off x="2976458" y="2296096"/>
            <a:ext cx="5607825" cy="41365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240" y="2541833"/>
            <a:ext cx="2322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not the change in TKE from the model output, since that was not necessarily the sum of all the other terms (Joseph Olsen, personal communication)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51" y="551108"/>
            <a:ext cx="6400800" cy="199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Budget 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Over Last 24 hours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703" y="2216594"/>
            <a:ext cx="25273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ocean – with TKE advection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dashed line –RMW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 dashed line- maximum TKE axis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not the change in TKE from the model output, since that was not necessarily the sum of all the other terms (Joseph Olsen, personal communication)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526" t="66955" r="24968" b="451"/>
          <a:stretch/>
        </p:blipFill>
        <p:spPr>
          <a:xfrm>
            <a:off x="2976458" y="2296096"/>
            <a:ext cx="5607825" cy="41365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240" y="2541833"/>
            <a:ext cx="2322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TKE production below 700 m at all radii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TKE production ~ 1 –km n the eyewall, and near negligible elsewhere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51" y="551108"/>
            <a:ext cx="6400800" cy="199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Eyewall TKE Budget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703" y="2216594"/>
            <a:ext cx="25273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+ 2 standard errors (shaded) of each of the budget terms, centered on the 500 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RMW and averaged 5 km radially inward and outward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49946" b="48454"/>
          <a:stretch/>
        </p:blipFill>
        <p:spPr>
          <a:xfrm>
            <a:off x="3028295" y="2216594"/>
            <a:ext cx="5815464" cy="44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51" y="551108"/>
            <a:ext cx="6400800" cy="199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Eyewall TKE Budget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703" y="2216594"/>
            <a:ext cx="2527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+ 2 standard errors (shaded) of each of the budget terms, centered on the 500 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RMW and averaged 5 km radially inward and outward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240" y="2541833"/>
            <a:ext cx="2322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TKE production below 500 m, and at ~ 1 km altitude.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49946" b="48454"/>
          <a:stretch/>
        </p:blipFill>
        <p:spPr>
          <a:xfrm>
            <a:off x="3028295" y="2216594"/>
            <a:ext cx="5815464" cy="44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51" y="551108"/>
            <a:ext cx="6400800" cy="199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Eyewall TKE Budget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703" y="2216594"/>
            <a:ext cx="2527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+ 2 standard errors (shaded) of each of the budget terms, centered on the 500 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RMW and averaged 5 km radially inward and outward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240" y="2541833"/>
            <a:ext cx="2322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TKE production below 500 m, and at ~ 1 km altitude.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in net TKE generation are mainly driven by (shear-dissipation) and vertical turbulent transport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49946" b="48454"/>
          <a:stretch/>
        </p:blipFill>
        <p:spPr>
          <a:xfrm>
            <a:off x="3028295" y="2216594"/>
            <a:ext cx="5815464" cy="44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Budget with Radius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51" y="1163224"/>
            <a:ext cx="23222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10-km away from the RMW, the net TKE generation decreased by ~ 25 percent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22811" y="1163224"/>
            <a:ext cx="7093527" cy="5301584"/>
            <a:chOff x="2259426" y="1316769"/>
            <a:chExt cx="7093527" cy="5301584"/>
          </a:xfrm>
        </p:grpSpPr>
        <p:grpSp>
          <p:nvGrpSpPr>
            <p:cNvPr id="9" name="Group 8"/>
            <p:cNvGrpSpPr/>
            <p:nvPr/>
          </p:nvGrpSpPr>
          <p:grpSpPr>
            <a:xfrm>
              <a:off x="2259426" y="1316769"/>
              <a:ext cx="7093527" cy="5301584"/>
              <a:chOff x="-1448493" y="1409957"/>
              <a:chExt cx="10668924" cy="797818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5969" y="1409957"/>
                <a:ext cx="5334462" cy="399932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48493" y="5382722"/>
                <a:ext cx="5334462" cy="400541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5969" y="5385769"/>
                <a:ext cx="5334462" cy="399932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48493" y="1413007"/>
                <a:ext cx="5334462" cy="3999323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663047" y="1522285"/>
              <a:ext cx="8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5700" y="1522285"/>
              <a:ext cx="84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eyewall+10 km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6445" y="4149215"/>
              <a:ext cx="84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eyewall+30 km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5700" y="4139025"/>
              <a:ext cx="84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eyewall+50 km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5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Budget with Radius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22811" y="1163224"/>
            <a:ext cx="7093527" cy="5301584"/>
            <a:chOff x="2259426" y="1316769"/>
            <a:chExt cx="7093527" cy="5301584"/>
          </a:xfrm>
        </p:grpSpPr>
        <p:grpSp>
          <p:nvGrpSpPr>
            <p:cNvPr id="9" name="Group 8"/>
            <p:cNvGrpSpPr/>
            <p:nvPr/>
          </p:nvGrpSpPr>
          <p:grpSpPr>
            <a:xfrm>
              <a:off x="2259426" y="1316769"/>
              <a:ext cx="7093527" cy="5301584"/>
              <a:chOff x="-1448493" y="1409957"/>
              <a:chExt cx="10668924" cy="797818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5969" y="1409957"/>
                <a:ext cx="5334462" cy="399932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48493" y="5382722"/>
                <a:ext cx="5334462" cy="400541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5969" y="5385769"/>
                <a:ext cx="5334462" cy="399932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48493" y="1413007"/>
                <a:ext cx="5334462" cy="3999323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663047" y="1522285"/>
              <a:ext cx="8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5700" y="1522285"/>
              <a:ext cx="84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eyewall+10 km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6445" y="4149215"/>
              <a:ext cx="84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eyewall+30 km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5700" y="4139025"/>
              <a:ext cx="84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eyewall+50 km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1051" y="1163224"/>
            <a:ext cx="2322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10-km away from the RMW, the net TKE generation decreased by ~ 25 percent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30 and 50-km away from RMW, the terms continually decrease by ~ 50 %</a:t>
            </a:r>
          </a:p>
          <a:p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315884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Budget with Radius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22811" y="1163224"/>
            <a:ext cx="7093527" cy="5301584"/>
            <a:chOff x="2259426" y="1316769"/>
            <a:chExt cx="7093527" cy="5301584"/>
          </a:xfrm>
        </p:grpSpPr>
        <p:grpSp>
          <p:nvGrpSpPr>
            <p:cNvPr id="9" name="Group 8"/>
            <p:cNvGrpSpPr/>
            <p:nvPr/>
          </p:nvGrpSpPr>
          <p:grpSpPr>
            <a:xfrm>
              <a:off x="2259426" y="1316769"/>
              <a:ext cx="7093527" cy="5301584"/>
              <a:chOff x="-1448493" y="1409957"/>
              <a:chExt cx="10668924" cy="797818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5969" y="1409957"/>
                <a:ext cx="5334462" cy="399932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48493" y="5382722"/>
                <a:ext cx="5334462" cy="400541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5969" y="5385769"/>
                <a:ext cx="5334462" cy="399932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48493" y="1413007"/>
                <a:ext cx="5334462" cy="3999323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663047" y="1522285"/>
              <a:ext cx="8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5700" y="1522285"/>
              <a:ext cx="84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eyewall+10 km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6445" y="4149215"/>
              <a:ext cx="84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eyewall+30 km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5700" y="4139025"/>
              <a:ext cx="84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eyewall+50 km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1051" y="1163224"/>
            <a:ext cx="23222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10-km away from the RMW, the net TKE generation decreased by ~ 25 percent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30 and 50-km away from RMW, the terms continually decrease by ~ 50 %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so, the general relationships between the variables remain constant. – this was consistent in all the simulations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CF91-7342-4D9A-BE89-94DFD65D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7927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943EC-D660-46ED-95FB-C8EBA617B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82" y="697490"/>
            <a:ext cx="10515600" cy="599722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measurements of turbulent kinetic energy (TKE) in tropical cyclones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limited, with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TKE in the inner-core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precipitating regions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TCs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CBLAST experiment was the last major research initiative to obtain turbulence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measurements, in which we were able to get the first direct measurements of boundary layer turbulence (Black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2007; French et al. 2007;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Drennan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2007; Zhang et al. 2008,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B8BA9-35FD-4EA5-ABE3-1B36390C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02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865C-1BFD-42DB-9E8A-578F637B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15317"/>
            <a:ext cx="11353800" cy="55190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MYNN boundary layer parameterization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advection affects the vertical distribution of TKE in the eyewall and the strength of the TC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to the wind field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TKE was ~ 700 m altitude in Category 5 simulations and ~ 400 m in Tropical Strom Simulations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TKE Budget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shear and dissipation terms are an order of magnitude larger than the vertical turbulent transport and buoyancy term.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in net TKE production with height are related to vertical turbulent transport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roles of the TKE budget terms are near-constant with radius.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Implications/Future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Targeted turbulence observations using unmanned aircraft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turbulence asymmetries are related to SST cooling/ affects height of maximum TKE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boundary layer schemes? TKE evolution of a specific phenomena (e.g. convection)?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 Slides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9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TKE from Doppler radar in </a:t>
            </a:r>
            <a:r>
              <a:rPr lang="en-US" dirty="0" err="1" smtClean="0"/>
              <a:t>Lorsolo</a:t>
            </a:r>
            <a:r>
              <a:rPr lang="en-US" dirty="0" smtClean="0"/>
              <a:t> et al. (2010)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96" y="1758461"/>
            <a:ext cx="6820670" cy="4283381"/>
          </a:xfrm>
        </p:spPr>
      </p:pic>
    </p:spTree>
    <p:extLst>
      <p:ext uri="{BB962C8B-B14F-4D97-AF65-F5344CB8AC3E}">
        <p14:creationId xmlns:p14="http://schemas.microsoft.com/office/powerpoint/2010/main" val="2677557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TKE Budget Using CBLAST data in Zhang et al. (2009)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94" y="1510913"/>
            <a:ext cx="5930412" cy="4602000"/>
          </a:xfrm>
        </p:spPr>
      </p:pic>
    </p:spTree>
    <p:extLst>
      <p:ext uri="{BB962C8B-B14F-4D97-AF65-F5344CB8AC3E}">
        <p14:creationId xmlns:p14="http://schemas.microsoft.com/office/powerpoint/2010/main" val="1903895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TKE Budget in Zhu (2008) LES of Hurricane Ivan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5" y="1862931"/>
            <a:ext cx="54292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08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Eyewall TKE Budget in all Simulations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788" y="1690688"/>
            <a:ext cx="6767771" cy="50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57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TKE Budget for CCE-WA simulation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756"/>
          <a:stretch/>
        </p:blipFill>
        <p:spPr>
          <a:xfrm>
            <a:off x="517832" y="2035664"/>
            <a:ext cx="5742289" cy="4250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385" t="66949" r="25244"/>
          <a:stretch/>
        </p:blipFill>
        <p:spPr>
          <a:xfrm>
            <a:off x="6675119" y="2319009"/>
            <a:ext cx="5303521" cy="39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70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Differences Between Simulations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689" y="1690688"/>
            <a:ext cx="6538528" cy="48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0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095" y="0"/>
            <a:ext cx="10515600" cy="1325563"/>
          </a:xfrm>
        </p:spPr>
        <p:txBody>
          <a:bodyPr/>
          <a:lstStyle/>
          <a:p>
            <a:r>
              <a:rPr lang="en-US" dirty="0" smtClean="0"/>
              <a:t>TKE By Quadrant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349" y="1029015"/>
            <a:ext cx="7362132" cy="54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8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CF91-7342-4D9A-BE89-94DFD65D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7927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943EC-D660-46ED-95FB-C8EBA617B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82" y="697490"/>
            <a:ext cx="10515600" cy="599722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measurements of turbulent kinetic energy (TKE) in tropical cyclones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limited, with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TKE in the inner-core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precipitating regions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TCs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CBLAST experiment was the last major research initiative to obtain turbulence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measurements, in which we were able to get the first direct measurements of boundary layer turbulence (Black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2007; French et al. 2007;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Drennan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2007; Zhang et al. 2008,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supplement the direct methods, the TKE has also been estimated indirectly.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flight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data in Hurricanes Allen (1980) and Hugo (1989), Zhang et al. (2011) estimated the TKE and momentum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Doppler radar analyses,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Lorsolo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(2010) estimated the TKE in several hurricanes.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Zhu (2008), using a large eddy simulation of Hurricane Ivan, showed that these indirect methods may underestimate boundary layer TKE. However, the large eddy simulation from Zhu (2008) was over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5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Setup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92F5-B741-4209-A62C-F1B0C1E7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5943" y="587830"/>
            <a:ext cx="7637887" cy="627017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Idealized simulations using the method of point-downscaling (Nolan et al. 2011) in WRF v3.9.1.1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vertical eta levels on 4 domains (27 km, 9 km, 3 km, 1 km) with time steps (60 sec, 20 sec, 6.67 sec, 3.33 sec) run for 6 days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 atmospheric sounding – Jordan (1958), on an f-plane (20 N) with constant 5 m/s shear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longwave or shortwave radiation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umulus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parameterization (27 km domain only)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–Fritsch Scheme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Microphysics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moment class 5 scheme (Hong et al.2004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Surface layer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parameterization is based off of MM5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Monin-Obukhov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similarity scheme (Paulson 1970; Dyer and Hicks 1970;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Beljaars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1994) with a drag coefficient that levels off at higher wind speeds (e.g. Powell et al. 2003;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2004)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 model is the 3-D Price-Weller Pinkel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(Price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1981; Price et al. 1994) ocean mixed layer model that is initialized with a horizontally uniform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oceans (warm-core eddy (WCE), cold-core eddy (CCE), average between them (AVG)</a:t>
            </a:r>
          </a:p>
          <a:p>
            <a:pPr marL="457200" lvl="1" indent="0">
              <a:buNone/>
            </a:pPr>
            <a:endParaRPr lang="en-US" sz="2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944" y="1617644"/>
            <a:ext cx="4750055" cy="35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5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Setup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92F5-B741-4209-A62C-F1B0C1E7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9678"/>
            <a:ext cx="7441944" cy="6044265"/>
          </a:xfrm>
        </p:spPr>
        <p:txBody>
          <a:bodyPr>
            <a:normAutofit fontScale="77500" lnSpcReduction="20000"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layer scheme is Mellor-Yamada-Nakanishi-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Niino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(MYNN) level 2.5 TKE scheme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explicitly solves the 1-D TKE equation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common boundary layer scheme than MYJ, YSU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MYJ, the coefficients in the MYNN scheme are tuned to output from LES, which allows it to perform better over a wide range of stability regimes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(Nakanishi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for an output of TKE, and all of the budget terms in the 1-D TKE Equation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for TKE advection to be turned on (-WA) or turned off (-NA) – rare in WRF boundary layer schemes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shown to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boundary layer structure (Green and Zhang 2014)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Struggles to produce eyewall mesovorticies (Zhu et al. 2008), similar to the MYJ scheme (Nolan et al. 2009a,b)</a:t>
            </a:r>
          </a:p>
          <a:p>
            <a:pPr marL="457200" lvl="1" indent="0">
              <a:buNone/>
            </a:pPr>
            <a:endParaRPr lang="en-US" sz="2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:\ModelRuns\Fig3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89" y="1637449"/>
            <a:ext cx="4361411" cy="352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72" y="1637449"/>
            <a:ext cx="5257800" cy="800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5840" y="2418988"/>
            <a:ext cx="97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2590" y="2345154"/>
            <a:ext cx="135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turbulent transport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1046" y="2390531"/>
            <a:ext cx="135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generation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7067" y="2415454"/>
            <a:ext cx="1079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Buoyancy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1254" y="2422099"/>
            <a:ext cx="135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Dissipation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7668" y="5171380"/>
            <a:ext cx="3745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of model output of TKE at the hourly RMW, against the flight level estimates obtained in Zhang et al. (2011)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4088" y="3502109"/>
            <a:ext cx="978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= cold ocean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38441" y="2406315"/>
            <a:ext cx="933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= warm ocean 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5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Axisymmetric Results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105" y="598443"/>
            <a:ext cx="4338236" cy="6172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0595" y="2031022"/>
            <a:ext cx="31037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lines are simulations that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TKE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advection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Dashed lines are simulations that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INCLUDE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TKE advection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= warm ocean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 = cold ocean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= average ocean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5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Axisymmetric Results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105" y="598443"/>
            <a:ext cx="4338236" cy="6172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0595" y="2031022"/>
            <a:ext cx="31037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lines are simulations that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TKE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advection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Dashed lines are simulations that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INCLUDE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TKE advection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= warm ocean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 = cold ocean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= average ocean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123082"/>
            <a:ext cx="31037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Unsurprisingly, warmer oceans lead to greater intensities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463C-C9A8-4B7B-9EB9-E4335EAE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5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Axisymmetric Results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105" y="598443"/>
            <a:ext cx="4338236" cy="6172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0595" y="2031022"/>
            <a:ext cx="31037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lines are simulations that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TKE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advection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Dashed lines are simulations that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INCLUDE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TKE advection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= warm ocean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 = cold ocean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= average ocean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123082"/>
            <a:ext cx="31037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Unsurprisingly, warmer oceans lead to greater intensities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steady-state intensities are greater in the simulations that include TKE advection. They also have lower central pressures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4891</TotalTime>
  <Words>3014</Words>
  <Application>Microsoft Office PowerPoint</Application>
  <PresentationFormat>Widescreen</PresentationFormat>
  <Paragraphs>372</Paragraphs>
  <Slides>38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Tahoma</vt:lpstr>
      <vt:lpstr>Times New Roman</vt:lpstr>
      <vt:lpstr>Office Theme</vt:lpstr>
      <vt:lpstr>A Characterization of Turbulent Kinetic Energy and its Generation in Idealized Tropical Cyclone Simulations</vt:lpstr>
      <vt:lpstr>Motivation </vt:lpstr>
      <vt:lpstr>Motivation </vt:lpstr>
      <vt:lpstr>Motivation </vt:lpstr>
      <vt:lpstr>Model Setup</vt:lpstr>
      <vt:lpstr>Model Setup</vt:lpstr>
      <vt:lpstr>Axisymmetric Results</vt:lpstr>
      <vt:lpstr>Axisymmetric Results</vt:lpstr>
      <vt:lpstr>Axisymmetric Results</vt:lpstr>
      <vt:lpstr>Axisymmetric Results</vt:lpstr>
      <vt:lpstr>Mean Vortex Structure – Averaged Over Last 24 hours</vt:lpstr>
      <vt:lpstr>Mean Vortex Structure – Averaged Over Last 24 hours</vt:lpstr>
      <vt:lpstr>Mean Vortex Structure – Averaged Over Last 24 hours</vt:lpstr>
      <vt:lpstr>Mean Vortex Structure – Averaged Over Last 24 hours</vt:lpstr>
      <vt:lpstr>Mean Vortex Structure – Averaged Over Last 24 hours</vt:lpstr>
      <vt:lpstr>Mean Vortex Structure – Averaged Over Last 24 hours</vt:lpstr>
      <vt:lpstr>TKE Budget – Averaged Over Last 24 hours</vt:lpstr>
      <vt:lpstr>TKE Budget – Averaged Over Last 24 hours</vt:lpstr>
      <vt:lpstr>TKE Budget – Averaged Over Last 24 hours</vt:lpstr>
      <vt:lpstr>TKE Budget– Averaged Over Last 24 hours</vt:lpstr>
      <vt:lpstr>TKE Budget – Averaged Over Last 24 hours</vt:lpstr>
      <vt:lpstr>TKE Budget – Averaged Over Last 24 hours</vt:lpstr>
      <vt:lpstr>TKE Budget – Averaged Over Last 24 hours</vt:lpstr>
      <vt:lpstr>Eyewall TKE Budget</vt:lpstr>
      <vt:lpstr>Eyewall TKE Budget</vt:lpstr>
      <vt:lpstr>Eyewall TKE Budget</vt:lpstr>
      <vt:lpstr>TKE Budget with Radius</vt:lpstr>
      <vt:lpstr>TKE Budget with Radius</vt:lpstr>
      <vt:lpstr>TKE Budget with Radius</vt:lpstr>
      <vt:lpstr>Summary</vt:lpstr>
      <vt:lpstr>Extra Slides</vt:lpstr>
      <vt:lpstr>Composite TKE from Doppler radar in Lorsolo et al. (2010)</vt:lpstr>
      <vt:lpstr>TKE Budget Using CBLAST data in Zhang et al. (2009)</vt:lpstr>
      <vt:lpstr>TKE Budget in Zhu (2008) LES of Hurricane Ivan </vt:lpstr>
      <vt:lpstr>Eyewall TKE Budget in all Simulations</vt:lpstr>
      <vt:lpstr>TKE Budget for CCE-WA simulation</vt:lpstr>
      <vt:lpstr>Thermal Differences Between Simulations</vt:lpstr>
      <vt:lpstr>TKE By Quadrant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Convective Downdrafts and Boundary Layer Recovery in Hurricane Earl (2010) Before and During Rapid Intensification</dc:title>
  <dc:creator>Wadler, Joshua B.</dc:creator>
  <cp:lastModifiedBy>Wadler, Joshua Brett</cp:lastModifiedBy>
  <cp:revision>119</cp:revision>
  <dcterms:created xsi:type="dcterms:W3CDTF">2017-08-18T15:12:16Z</dcterms:created>
  <dcterms:modified xsi:type="dcterms:W3CDTF">2018-08-08T14:42:10Z</dcterms:modified>
</cp:coreProperties>
</file>