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0" r:id="rId4"/>
    <p:sldId id="271" r:id="rId5"/>
    <p:sldId id="259" r:id="rId6"/>
    <p:sldId id="261" r:id="rId7"/>
    <p:sldId id="262" r:id="rId8"/>
    <p:sldId id="263" r:id="rId9"/>
    <p:sldId id="275" r:id="rId10"/>
    <p:sldId id="272" r:id="rId11"/>
    <p:sldId id="266" r:id="rId12"/>
    <p:sldId id="267" r:id="rId13"/>
    <p:sldId id="268" r:id="rId14"/>
    <p:sldId id="273" r:id="rId15"/>
    <p:sldId id="269" r:id="rId16"/>
    <p:sldId id="270" r:id="rId17"/>
    <p:sldId id="27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hassan.alaka@noaa.gov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29"/>
  </p:normalViewPr>
  <p:slideViewPr>
    <p:cSldViewPr snapToGrid="0" snapToObjects="1">
      <p:cViewPr varScale="1">
        <p:scale>
          <a:sx n="88" d="100"/>
          <a:sy n="88" d="100"/>
        </p:scale>
        <p:origin x="18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2T16:44:46.164" idx="1">
    <p:pos x="7452" y="1065"/>
    <p:text>Update these domain sizes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79FA1-5738-534D-BFF8-9F21A0E06CCB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BCE9C-2779-7A4D-946B-36FD8C2BF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8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889DC-E619-134A-A350-835DF60635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BDD1-6575-904C-B1B0-A00A0E70D1F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C3998-2292-5544-97C6-1B39C91EFB4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E024-B418-E443-9BAB-F51F3E52535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8C55-551B-C94C-AE15-FB79CD797C6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BD7F-7EE8-F043-9A1E-E52AFA51981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D671-A3AD-9A49-A661-7BA3865AE31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432CC-EC1E-2844-AB37-FD0D9D705E5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27C-2DB3-B14B-A4F9-E3E683C7273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B0D6F-FECF-A641-8A54-D0EF834CDB9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3AAEF-D645-CB45-B083-F1727CC3387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677F-75B4-F548-92A9-D35601BC6CA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501D367-C3BF-9544-954A-AA9BD1480EF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09585"/>
              <a:t>8/8/18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2017 HFIP Annual Meeting</a:t>
            </a: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74D4D038-862B-E94B-AB4D-6AAC5DBA86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98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1551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12"/>
            <a:ext cx="12192000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</a:rPr>
              <a:t>The Basin-Scale HWRF:</a:t>
            </a:r>
            <a:br>
              <a:rPr lang="en-US" sz="4800" b="1" dirty="0" smtClean="0">
                <a:solidFill>
                  <a:srgbClr val="000000"/>
                </a:solidFill>
              </a:rPr>
            </a:br>
            <a:r>
              <a:rPr lang="en-US" sz="4800" b="1" dirty="0" smtClean="0">
                <a:solidFill>
                  <a:srgbClr val="000000"/>
                </a:solidFill>
              </a:rPr>
              <a:t>2018 HFIP Real-Time Demos</a:t>
            </a:r>
            <a:endParaRPr lang="en-US" sz="4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81" y="0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741" y="10320"/>
            <a:ext cx="1219200" cy="750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941" y="-72560"/>
            <a:ext cx="1219200" cy="8332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dirty="0" smtClean="0">
                <a:solidFill>
                  <a:prstClr val="white"/>
                </a:solidFill>
              </a:rPr>
              <a:t>08 August </a:t>
            </a:r>
            <a:r>
              <a:rPr lang="en-US" dirty="0">
                <a:solidFill>
                  <a:prstClr val="white"/>
                </a:solidFill>
              </a:rPr>
              <a:t>2018</a:t>
            </a:r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dirty="0" smtClean="0">
                <a:solidFill>
                  <a:prstClr val="white"/>
                </a:solidFill>
              </a:rPr>
              <a:t>HFIP Bi-Weekly </a:t>
            </a:r>
            <a:r>
              <a:rPr lang="en-US" dirty="0" err="1" smtClean="0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5709" b="9608"/>
          <a:stretch/>
        </p:blipFill>
        <p:spPr>
          <a:xfrm>
            <a:off x="1451429" y="1574432"/>
            <a:ext cx="9289142" cy="48054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1448"/>
            <a:ext cx="12192000" cy="1740452"/>
          </a:xfrm>
          <a:solidFill>
            <a:schemeClr val="bg1">
              <a:alpha val="57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n-US" sz="3800" dirty="0" smtClean="0">
                <a:solidFill>
                  <a:schemeClr val="tx1"/>
                </a:solidFill>
              </a:rPr>
              <a:t>Ghassan J. Alaka</a:t>
            </a:r>
            <a:r>
              <a:rPr lang="en-US" sz="3800" baseline="30000" dirty="0" smtClean="0">
                <a:solidFill>
                  <a:schemeClr val="tx1"/>
                </a:solidFill>
              </a:rPr>
              <a:t>1,2</a:t>
            </a:r>
            <a:endParaRPr lang="en-US" sz="3800" dirty="0">
              <a:solidFill>
                <a:schemeClr val="tx1"/>
              </a:solidFill>
            </a:endParaRPr>
          </a:p>
          <a:p>
            <a:r>
              <a:rPr lang="en-US" sz="3800" dirty="0" smtClean="0">
                <a:solidFill>
                  <a:schemeClr val="tx1"/>
                </a:solidFill>
              </a:rPr>
              <a:t>Jonathan Poterjoy</a:t>
            </a:r>
            <a:r>
              <a:rPr lang="en-US" sz="3800" baseline="30000" dirty="0" smtClean="0">
                <a:solidFill>
                  <a:schemeClr val="tx1"/>
                </a:solidFill>
              </a:rPr>
              <a:t>2,3</a:t>
            </a:r>
            <a:r>
              <a:rPr lang="en-US" sz="3800" dirty="0" smtClean="0"/>
              <a:t>, </a:t>
            </a:r>
            <a:r>
              <a:rPr lang="en-US" sz="3800" dirty="0" smtClean="0">
                <a:solidFill>
                  <a:schemeClr val="tx1"/>
                </a:solidFill>
              </a:rPr>
              <a:t>Xuejin </a:t>
            </a:r>
            <a:r>
              <a:rPr lang="en-US" sz="3800" dirty="0" smtClean="0">
                <a:solidFill>
                  <a:schemeClr val="tx1"/>
                </a:solidFill>
              </a:rPr>
              <a:t>Zhang</a:t>
            </a:r>
            <a:r>
              <a:rPr lang="en-US" sz="3800" baseline="30000" dirty="0">
                <a:solidFill>
                  <a:schemeClr val="tx1"/>
                </a:solidFill>
              </a:rPr>
              <a:t>1</a:t>
            </a:r>
            <a:r>
              <a:rPr lang="en-US" sz="3800" baseline="30000" dirty="0" smtClean="0">
                <a:solidFill>
                  <a:schemeClr val="tx1"/>
                </a:solidFill>
              </a:rPr>
              <a:t>,2</a:t>
            </a:r>
            <a:r>
              <a:rPr lang="en-US" sz="3800" dirty="0" smtClean="0">
                <a:solidFill>
                  <a:schemeClr val="tx1"/>
                </a:solidFill>
              </a:rPr>
              <a:t>, </a:t>
            </a:r>
            <a:r>
              <a:rPr lang="en-US" sz="3800" dirty="0" smtClean="0">
                <a:solidFill>
                  <a:schemeClr val="tx1"/>
                </a:solidFill>
              </a:rPr>
              <a:t>Gopal</a:t>
            </a:r>
            <a:r>
              <a:rPr lang="en-US" sz="3800" baseline="30000" dirty="0">
                <a:solidFill>
                  <a:schemeClr val="tx1"/>
                </a:solidFill>
              </a:rPr>
              <a:t>2</a:t>
            </a:r>
            <a:r>
              <a:rPr lang="en-US" sz="3800" dirty="0" smtClean="0">
                <a:solidFill>
                  <a:schemeClr val="tx1"/>
                </a:solidFill>
              </a:rPr>
              <a:t>, </a:t>
            </a:r>
            <a:r>
              <a:rPr lang="en-US" sz="3800" dirty="0" smtClean="0">
                <a:solidFill>
                  <a:schemeClr val="tx1"/>
                </a:solidFill>
              </a:rPr>
              <a:t>Frank </a:t>
            </a:r>
            <a:r>
              <a:rPr lang="en-US" sz="3800" dirty="0" smtClean="0">
                <a:solidFill>
                  <a:schemeClr val="tx1"/>
                </a:solidFill>
              </a:rPr>
              <a:t>Marks</a:t>
            </a:r>
            <a:r>
              <a:rPr lang="en-US" sz="3800" baseline="30000" dirty="0">
                <a:solidFill>
                  <a:schemeClr val="tx1"/>
                </a:solidFill>
              </a:rPr>
              <a:t>2</a:t>
            </a:r>
            <a:r>
              <a:rPr lang="en-US" sz="3800" dirty="0" smtClean="0">
                <a:solidFill>
                  <a:schemeClr val="tx1"/>
                </a:solidFill>
              </a:rPr>
              <a:t>, </a:t>
            </a:r>
            <a:r>
              <a:rPr lang="en-US" sz="3800" dirty="0" smtClean="0">
                <a:solidFill>
                  <a:schemeClr val="tx1"/>
                </a:solidFill>
              </a:rPr>
              <a:t>Mu-</a:t>
            </a:r>
            <a:r>
              <a:rPr lang="en-US" sz="3800" dirty="0" err="1" smtClean="0">
                <a:solidFill>
                  <a:schemeClr val="tx1"/>
                </a:solidFill>
              </a:rPr>
              <a:t>Chieh</a:t>
            </a:r>
            <a:r>
              <a:rPr lang="en-US" sz="3800" dirty="0" smtClean="0">
                <a:solidFill>
                  <a:schemeClr val="tx1"/>
                </a:solidFill>
              </a:rPr>
              <a:t> Ko</a:t>
            </a:r>
            <a:r>
              <a:rPr lang="en-US" sz="3800" baseline="30000" dirty="0" smtClean="0">
                <a:solidFill>
                  <a:schemeClr val="tx1"/>
                </a:solidFill>
              </a:rPr>
              <a:t>1,2</a:t>
            </a:r>
            <a:r>
              <a:rPr lang="en-US" sz="3800" dirty="0">
                <a:solidFill>
                  <a:schemeClr val="tx1"/>
                </a:solidFill>
              </a:rPr>
              <a:t>, </a:t>
            </a:r>
            <a:r>
              <a:rPr lang="en-US" sz="3800" dirty="0" smtClean="0">
                <a:solidFill>
                  <a:schemeClr val="tx1"/>
                </a:solidFill>
              </a:rPr>
              <a:t>Russell St. </a:t>
            </a:r>
            <a:r>
              <a:rPr lang="en-US" sz="3800" dirty="0" smtClean="0">
                <a:solidFill>
                  <a:schemeClr val="tx1"/>
                </a:solidFill>
              </a:rPr>
              <a:t>Fleur</a:t>
            </a:r>
            <a:r>
              <a:rPr lang="en-US" sz="3800" baseline="30000" dirty="0" smtClean="0">
                <a:solidFill>
                  <a:schemeClr val="tx1"/>
                </a:solidFill>
              </a:rPr>
              <a:t>1,2</a:t>
            </a:r>
            <a:endParaRPr lang="en-US" sz="3800" dirty="0">
              <a:solidFill>
                <a:schemeClr val="tx1"/>
              </a:solidFill>
            </a:endParaRPr>
          </a:p>
          <a:p>
            <a:r>
              <a:rPr lang="en-US" sz="3800" dirty="0" smtClean="0"/>
              <a:t>Collaborators</a:t>
            </a:r>
            <a:r>
              <a:rPr lang="en-US" sz="3800" dirty="0" smtClean="0"/>
              <a:t>: NOAA/EMC, DTC</a:t>
            </a:r>
          </a:p>
          <a:p>
            <a:endParaRPr lang="en-US" sz="3800" dirty="0" smtClean="0"/>
          </a:p>
          <a:p>
            <a:pPr algn="l">
              <a:tabLst>
                <a:tab pos="103188" algn="l"/>
                <a:tab pos="8623300" algn="l"/>
              </a:tabLst>
            </a:pPr>
            <a:r>
              <a:rPr lang="en-US" sz="2533" i="1" baseline="30000" dirty="0" smtClean="0"/>
              <a:t>	1</a:t>
            </a:r>
            <a:r>
              <a:rPr lang="en-US" sz="2533" i="1" dirty="0" smtClean="0"/>
              <a:t>Cooperative Institute for Marine and Atmospheric Studies, University of Miami	</a:t>
            </a:r>
            <a:r>
              <a:rPr lang="en-US" sz="2533" i="1" baseline="30000" dirty="0" smtClean="0"/>
              <a:t>2</a:t>
            </a:r>
            <a:r>
              <a:rPr lang="en-US" sz="2533" i="1" dirty="0" smtClean="0"/>
              <a:t>NOAA/AOML/Hurricane </a:t>
            </a:r>
            <a:r>
              <a:rPr lang="en-US" sz="2533" i="1" dirty="0"/>
              <a:t>Research </a:t>
            </a:r>
            <a:r>
              <a:rPr lang="en-US" sz="2533" i="1" dirty="0" smtClean="0"/>
              <a:t>Division</a:t>
            </a:r>
          </a:p>
          <a:p>
            <a:pPr algn="l">
              <a:tabLst>
                <a:tab pos="103188" algn="l"/>
                <a:tab pos="8623300" algn="l"/>
              </a:tabLst>
            </a:pPr>
            <a:r>
              <a:rPr lang="en-US" sz="2533" i="1" baseline="30000" dirty="0"/>
              <a:t>	</a:t>
            </a:r>
            <a:r>
              <a:rPr lang="en-US" sz="2533" i="1" baseline="30000" dirty="0" smtClean="0"/>
              <a:t>3</a:t>
            </a:r>
            <a:r>
              <a:rPr lang="en-US" sz="2533" i="1" dirty="0" smtClean="0"/>
              <a:t>University of Maryland</a:t>
            </a:r>
            <a:endParaRPr lang="en-US" sz="2533" i="1" dirty="0"/>
          </a:p>
          <a:p>
            <a:endParaRPr lang="en-US" sz="2533" i="1" dirty="0" smtClean="0"/>
          </a:p>
        </p:txBody>
      </p:sp>
    </p:spTree>
    <p:extLst>
      <p:ext uri="{BB962C8B-B14F-4D97-AF65-F5344CB8AC3E}">
        <p14:creationId xmlns:p14="http://schemas.microsoft.com/office/powerpoint/2010/main" val="8075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403"/>
            <a:ext cx="10363200" cy="30471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/>
              <a:t>Project 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HWRF Cycled Data Assimilation &amp; Ensemble Prediction System</a:t>
            </a:r>
            <a:br>
              <a:rPr lang="en-US" sz="4000" dirty="0" smtClean="0"/>
            </a:br>
            <a:r>
              <a:rPr lang="en-US" sz="4000" dirty="0" smtClean="0"/>
              <a:t>(HWRF-C)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5" name="Rectangle 4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3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4553" y="1296363"/>
            <a:ext cx="7359975" cy="500552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1938" y="971916"/>
            <a:ext cx="4401115" cy="54079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u="sng" dirty="0" smtClean="0"/>
              <a:t>Objective</a:t>
            </a:r>
            <a:r>
              <a:rPr lang="en-US" sz="3200" dirty="0" smtClean="0"/>
              <a:t>:</a:t>
            </a:r>
          </a:p>
          <a:p>
            <a:r>
              <a:rPr lang="en-US" i="1" dirty="0" smtClean="0"/>
              <a:t>Provide probabilistic predictions for tropical cyclone activity over the Atlantic and Pacific basins</a:t>
            </a:r>
          </a:p>
          <a:p>
            <a:pPr marL="342900" indent="-342900" algn="l">
              <a:buFont typeface="Arial" charset="0"/>
              <a:buChar char="•"/>
            </a:pPr>
            <a:endParaRPr lang="en-US" sz="1000" dirty="0" smtClean="0"/>
          </a:p>
          <a:p>
            <a:r>
              <a:rPr lang="en-US" sz="3200" u="sng" dirty="0" smtClean="0"/>
              <a:t>Configuration</a:t>
            </a:r>
            <a:r>
              <a:rPr lang="en-US" sz="3200" dirty="0" smtClean="0"/>
              <a:t>: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D01 from HWRF-B at 13.5 km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 smtClean="0"/>
              <a:t>EnKF</a:t>
            </a:r>
            <a:r>
              <a:rPr lang="en-US" dirty="0" smtClean="0"/>
              <a:t> </a:t>
            </a:r>
            <a:r>
              <a:rPr lang="en-US" dirty="0" smtClean="0"/>
              <a:t>data assimilation</a:t>
            </a:r>
            <a:endParaRPr lang="en-US" dirty="0" smtClean="0"/>
          </a:p>
          <a:p>
            <a:pPr marL="800100" lvl="1" indent="-342900" algn="l">
              <a:buFont typeface="Wingdings" charset="2"/>
              <a:buChar char="§"/>
            </a:pPr>
            <a:r>
              <a:rPr lang="en-US" dirty="0" smtClean="0"/>
              <a:t>60-member ensemble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Conventional </a:t>
            </a:r>
            <a:r>
              <a:rPr lang="en-US" dirty="0"/>
              <a:t>and radiance </a:t>
            </a:r>
            <a:r>
              <a:rPr lang="en-US" dirty="0" err="1"/>
              <a:t>obs</a:t>
            </a:r>
            <a:r>
              <a:rPr lang="en-US" dirty="0"/>
              <a:t> </a:t>
            </a:r>
            <a:r>
              <a:rPr lang="en-US" dirty="0" smtClean="0"/>
              <a:t>assimilated every 6 h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Ensemble forecasts:</a:t>
            </a:r>
          </a:p>
          <a:p>
            <a:pPr marL="800100" lvl="1" indent="-342900" algn="l">
              <a:buFont typeface="Wingdings" charset="2"/>
              <a:buChar char="§"/>
            </a:pPr>
            <a:r>
              <a:rPr lang="en-US" dirty="0" smtClean="0"/>
              <a:t>10-members, 4x daily</a:t>
            </a:r>
          </a:p>
          <a:p>
            <a:pPr marL="800100" lvl="1" indent="-342900" algn="l">
              <a:buFont typeface="Wingdings" charset="2"/>
              <a:buChar char="§"/>
            </a:pPr>
            <a:r>
              <a:rPr lang="en-US" dirty="0" smtClean="0"/>
              <a:t>180-h integration</a:t>
            </a:r>
            <a:endParaRPr lang="en-US" dirty="0" smtClean="0"/>
          </a:p>
          <a:p>
            <a:pPr marL="342900" indent="-342900" algn="l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553" y="928849"/>
            <a:ext cx="7359975" cy="448538"/>
          </a:xfrm>
        </p:spPr>
        <p:txBody>
          <a:bodyPr>
            <a:noAutofit/>
          </a:bodyPr>
          <a:lstStyle/>
          <a:p>
            <a:r>
              <a:rPr lang="en-US" sz="2000" b="1" i="1" dirty="0" smtClean="0"/>
              <a:t>Cycled DA for HWRF was run as an HFIP demo in 2017:</a:t>
            </a:r>
            <a:endParaRPr lang="en-US" sz="2000" b="1" i="1" dirty="0" smtClean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228296" y="6542255"/>
            <a:ext cx="12096205" cy="50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The Basics of Cycling HWRF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2362" y="5165273"/>
            <a:ext cx="4459362" cy="64633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Single </a:t>
            </a:r>
            <a:r>
              <a:rPr lang="en-US" b="1" dirty="0" err="1" smtClean="0">
                <a:solidFill>
                  <a:schemeClr val="bg1"/>
                </a:solidFill>
              </a:rPr>
              <a:t>EnKF</a:t>
            </a:r>
            <a:r>
              <a:rPr lang="en-US" b="1" dirty="0" smtClean="0">
                <a:solidFill>
                  <a:schemeClr val="bg1"/>
                </a:solidFill>
              </a:rPr>
              <a:t> Member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MSLP (red lines), 850-mb vorticity increments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12" name="Rectangle 11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87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408244" y="4576811"/>
            <a:ext cx="1013784" cy="4865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14725" y="4497438"/>
            <a:ext cx="12365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chemeClr val="bg1"/>
                </a:solidFill>
              </a:rPr>
              <a:t>EnKF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3300" y="2900082"/>
            <a:ext cx="1870391" cy="46166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65712" y="2900082"/>
            <a:ext cx="188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Observations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158752" y="5531006"/>
            <a:ext cx="2730907" cy="75597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3356" y="5535125"/>
            <a:ext cx="2791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Radiance bias correction coefficients</a:t>
            </a:r>
            <a:endParaRPr lang="en-US" sz="2200" b="1" dirty="0"/>
          </a:p>
        </p:txBody>
      </p:sp>
      <p:sp>
        <p:nvSpPr>
          <p:cNvPr id="40" name="Right Bracket 39"/>
          <p:cNvSpPr/>
          <p:nvPr/>
        </p:nvSpPr>
        <p:spPr>
          <a:xfrm>
            <a:off x="2702265" y="3254267"/>
            <a:ext cx="127902" cy="1907795"/>
          </a:xfrm>
          <a:prstGeom prst="rightBracket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905949" y="3628690"/>
            <a:ext cx="7180" cy="7840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038425" y="5240336"/>
            <a:ext cx="302362" cy="20521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002588" y="4319223"/>
            <a:ext cx="297235" cy="21338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236898" y="3061098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294192" y="3042068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Post member 1</a:t>
            </a:r>
            <a:endParaRPr lang="en-US" sz="2200" b="1" dirty="0"/>
          </a:p>
        </p:txBody>
      </p:sp>
      <p:sp>
        <p:nvSpPr>
          <p:cNvPr id="68" name="TextBox 67"/>
          <p:cNvSpPr txBox="1"/>
          <p:nvPr/>
        </p:nvSpPr>
        <p:spPr>
          <a:xfrm rot="5400000">
            <a:off x="6220317" y="424618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dirty="0" smtClean="0"/>
              <a:t>…</a:t>
            </a:r>
            <a:endParaRPr lang="en-US" sz="3200" dirty="0"/>
          </a:p>
        </p:txBody>
      </p:sp>
      <p:sp>
        <p:nvSpPr>
          <p:cNvPr id="69" name="Right Bracket 68"/>
          <p:cNvSpPr/>
          <p:nvPr/>
        </p:nvSpPr>
        <p:spPr>
          <a:xfrm flipH="1">
            <a:off x="5006536" y="3254267"/>
            <a:ext cx="128016" cy="1907796"/>
          </a:xfrm>
          <a:prstGeom prst="rightBracket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911750" y="5524494"/>
            <a:ext cx="2730907" cy="75597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4886354" y="5528613"/>
            <a:ext cx="2791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Radiance bias correction coefficients</a:t>
            </a:r>
            <a:endParaRPr lang="en-US" sz="2200" b="1" dirty="0"/>
          </a:p>
        </p:txBody>
      </p:sp>
      <p:sp>
        <p:nvSpPr>
          <p:cNvPr id="106" name="Rectangle 105"/>
          <p:cNvSpPr/>
          <p:nvPr/>
        </p:nvSpPr>
        <p:spPr>
          <a:xfrm>
            <a:off x="9608312" y="3060508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9665606" y="3041478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Prior member 1</a:t>
            </a:r>
            <a:endParaRPr lang="en-US" sz="2200" b="1" dirty="0"/>
          </a:p>
        </p:txBody>
      </p:sp>
      <p:sp>
        <p:nvSpPr>
          <p:cNvPr id="108" name="TextBox 107"/>
          <p:cNvSpPr txBox="1"/>
          <p:nvPr/>
        </p:nvSpPr>
        <p:spPr>
          <a:xfrm rot="5400000">
            <a:off x="10574146" y="4245596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dirty="0" smtClean="0"/>
              <a:t>…</a:t>
            </a:r>
            <a:endParaRPr lang="en-US" sz="32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487153" y="5246623"/>
            <a:ext cx="297235" cy="21338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4560943" y="4332771"/>
            <a:ext cx="302362" cy="20521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7913708" y="2990437"/>
            <a:ext cx="1230923" cy="505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7764643" y="2937682"/>
            <a:ext cx="1548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HWRF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 rot="5400000">
            <a:off x="8404217" y="423734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dirty="0" smtClean="0"/>
              <a:t>…</a:t>
            </a:r>
            <a:endParaRPr lang="en-US" sz="3200" dirty="0"/>
          </a:p>
        </p:txBody>
      </p:sp>
      <p:sp>
        <p:nvSpPr>
          <p:cNvPr id="130" name="TextBox 129"/>
          <p:cNvSpPr txBox="1"/>
          <p:nvPr/>
        </p:nvSpPr>
        <p:spPr>
          <a:xfrm rot="10800000">
            <a:off x="11653223" y="4357207"/>
            <a:ext cx="591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200" dirty="0" smtClean="0"/>
              <a:t>…</a:t>
            </a:r>
            <a:endParaRPr lang="en-US" sz="3200" dirty="0"/>
          </a:p>
        </p:txBody>
      </p:sp>
      <p:cxnSp>
        <p:nvCxnSpPr>
          <p:cNvPr id="132" name="Straight Arrow Connector 131"/>
          <p:cNvCxnSpPr/>
          <p:nvPr/>
        </p:nvCxnSpPr>
        <p:spPr>
          <a:xfrm>
            <a:off x="7518893" y="3271224"/>
            <a:ext cx="27432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>
            <a:off x="9236860" y="3280821"/>
            <a:ext cx="27432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5248621" y="3776207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5305915" y="3757177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Post member 2</a:t>
            </a:r>
            <a:endParaRPr lang="en-US" sz="2200" b="1" dirty="0"/>
          </a:p>
        </p:txBody>
      </p:sp>
      <p:sp>
        <p:nvSpPr>
          <p:cNvPr id="155" name="Rectangle 154"/>
          <p:cNvSpPr/>
          <p:nvPr/>
        </p:nvSpPr>
        <p:spPr>
          <a:xfrm>
            <a:off x="9602450" y="3775617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9659744" y="3756587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Prior member 2</a:t>
            </a:r>
            <a:endParaRPr lang="en-US" sz="2200" b="1" dirty="0"/>
          </a:p>
        </p:txBody>
      </p:sp>
      <p:sp>
        <p:nvSpPr>
          <p:cNvPr id="157" name="Rectangle 156"/>
          <p:cNvSpPr/>
          <p:nvPr/>
        </p:nvSpPr>
        <p:spPr>
          <a:xfrm>
            <a:off x="7890261" y="3740716"/>
            <a:ext cx="1230923" cy="505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/>
          <p:cNvSpPr txBox="1"/>
          <p:nvPr/>
        </p:nvSpPr>
        <p:spPr>
          <a:xfrm>
            <a:off x="7741196" y="3687961"/>
            <a:ext cx="1548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HWRF</a:t>
            </a:r>
            <a:endParaRPr lang="en-US" sz="3400" b="1" dirty="0">
              <a:solidFill>
                <a:schemeClr val="bg1"/>
              </a:solidFill>
            </a:endParaRP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7530616" y="3986333"/>
            <a:ext cx="27432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9213413" y="3978345"/>
            <a:ext cx="27432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/>
          <p:cNvSpPr/>
          <p:nvPr/>
        </p:nvSpPr>
        <p:spPr>
          <a:xfrm>
            <a:off x="5242757" y="4954695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>
            <a:off x="5300051" y="4935665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Post member 60</a:t>
            </a:r>
            <a:endParaRPr lang="en-US" sz="2200" b="1" dirty="0"/>
          </a:p>
        </p:txBody>
      </p:sp>
      <p:sp>
        <p:nvSpPr>
          <p:cNvPr id="166" name="Rectangle 165"/>
          <p:cNvSpPr/>
          <p:nvPr/>
        </p:nvSpPr>
        <p:spPr>
          <a:xfrm>
            <a:off x="9596586" y="4954105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/>
          <p:cNvSpPr txBox="1"/>
          <p:nvPr/>
        </p:nvSpPr>
        <p:spPr>
          <a:xfrm>
            <a:off x="9582648" y="4935075"/>
            <a:ext cx="220849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Prior </a:t>
            </a:r>
            <a:r>
              <a:rPr lang="en-US" sz="2200" b="1" smtClean="0"/>
              <a:t>member 60</a:t>
            </a:r>
            <a:endParaRPr lang="en-US" sz="2200" b="1" dirty="0"/>
          </a:p>
        </p:txBody>
      </p:sp>
      <p:sp>
        <p:nvSpPr>
          <p:cNvPr id="168" name="Rectangle 167"/>
          <p:cNvSpPr/>
          <p:nvPr/>
        </p:nvSpPr>
        <p:spPr>
          <a:xfrm>
            <a:off x="7884397" y="4919203"/>
            <a:ext cx="1230923" cy="505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/>
          <p:cNvSpPr txBox="1"/>
          <p:nvPr/>
        </p:nvSpPr>
        <p:spPr>
          <a:xfrm>
            <a:off x="7735332" y="4866448"/>
            <a:ext cx="1548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HWRF</a:t>
            </a:r>
            <a:endParaRPr lang="en-US" sz="3400" b="1" dirty="0">
              <a:solidFill>
                <a:schemeClr val="bg1"/>
              </a:solidFill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7489582" y="5164822"/>
            <a:ext cx="27432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9207549" y="5162062"/>
            <a:ext cx="274320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417255" y="3026173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474549" y="3007143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Prior member 1</a:t>
            </a:r>
            <a:endParaRPr lang="en-US" sz="2200" b="1" dirty="0"/>
          </a:p>
        </p:txBody>
      </p:sp>
      <p:sp>
        <p:nvSpPr>
          <p:cNvPr id="178" name="TextBox 177"/>
          <p:cNvSpPr txBox="1"/>
          <p:nvPr/>
        </p:nvSpPr>
        <p:spPr>
          <a:xfrm rot="5400000">
            <a:off x="1383089" y="4211261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dirty="0" smtClean="0"/>
              <a:t>…</a:t>
            </a:r>
            <a:endParaRPr lang="en-US" sz="3200" dirty="0"/>
          </a:p>
        </p:txBody>
      </p:sp>
      <p:sp>
        <p:nvSpPr>
          <p:cNvPr id="179" name="TextBox 178"/>
          <p:cNvSpPr txBox="1"/>
          <p:nvPr/>
        </p:nvSpPr>
        <p:spPr>
          <a:xfrm rot="10800000">
            <a:off x="-143491" y="4335492"/>
            <a:ext cx="591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200" dirty="0" smtClean="0"/>
              <a:t>…</a:t>
            </a:r>
            <a:endParaRPr lang="en-US" sz="3200" dirty="0"/>
          </a:p>
        </p:txBody>
      </p:sp>
      <p:sp>
        <p:nvSpPr>
          <p:cNvPr id="180" name="Rectangle 179"/>
          <p:cNvSpPr/>
          <p:nvPr/>
        </p:nvSpPr>
        <p:spPr>
          <a:xfrm>
            <a:off x="428978" y="3741282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/>
          <p:cNvSpPr txBox="1"/>
          <p:nvPr/>
        </p:nvSpPr>
        <p:spPr>
          <a:xfrm>
            <a:off x="486272" y="3722252"/>
            <a:ext cx="21020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Prior member 2</a:t>
            </a:r>
            <a:endParaRPr lang="en-US" sz="2200" b="1" dirty="0"/>
          </a:p>
        </p:txBody>
      </p:sp>
      <p:sp>
        <p:nvSpPr>
          <p:cNvPr id="182" name="Rectangle 181"/>
          <p:cNvSpPr/>
          <p:nvPr/>
        </p:nvSpPr>
        <p:spPr>
          <a:xfrm>
            <a:off x="423114" y="4919770"/>
            <a:ext cx="2159393" cy="41185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409176" y="4900740"/>
            <a:ext cx="220849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Prior </a:t>
            </a:r>
            <a:r>
              <a:rPr lang="en-US" sz="2200" b="1" smtClean="0"/>
              <a:t>member 60</a:t>
            </a:r>
            <a:endParaRPr lang="en-US" sz="22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710634" y="1087474"/>
            <a:ext cx="48108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Data Assimilation Step</a:t>
            </a:r>
            <a:r>
              <a:rPr lang="en-US" sz="3200" dirty="0" smtClean="0"/>
              <a:t>:</a:t>
            </a:r>
          </a:p>
          <a:p>
            <a:r>
              <a:rPr lang="en-US" sz="2400" dirty="0" err="1" smtClean="0"/>
              <a:t>EnKF</a:t>
            </a:r>
            <a:r>
              <a:rPr lang="en-US" sz="2400" dirty="0" smtClean="0"/>
              <a:t> updates HWRF ensemble members and radiance bias correction coefficients for next cycle.</a:t>
            </a:r>
            <a:endParaRPr lang="en-US" sz="2400" dirty="0"/>
          </a:p>
        </p:txBody>
      </p:sp>
      <p:sp>
        <p:nvSpPr>
          <p:cNvPr id="185" name="TextBox 184"/>
          <p:cNvSpPr txBox="1"/>
          <p:nvPr/>
        </p:nvSpPr>
        <p:spPr>
          <a:xfrm>
            <a:off x="6538016" y="1080043"/>
            <a:ext cx="51152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Ensemble Forecast Step</a:t>
            </a:r>
            <a:r>
              <a:rPr lang="en-US" sz="3200" dirty="0" smtClean="0"/>
              <a:t>:</a:t>
            </a:r>
          </a:p>
          <a:p>
            <a:r>
              <a:rPr lang="en-US" sz="2400" dirty="0" smtClean="0"/>
              <a:t>A 6-h HWRF forecast runs from each </a:t>
            </a:r>
            <a:r>
              <a:rPr lang="en-US" sz="2400" dirty="0" err="1" smtClean="0"/>
              <a:t>EnKF</a:t>
            </a:r>
            <a:r>
              <a:rPr lang="en-US" sz="2400" dirty="0" smtClean="0"/>
              <a:t> member using GFS surface and lateral boundary conditions.</a:t>
            </a:r>
            <a:endParaRPr lang="en-US" sz="2400" dirty="0"/>
          </a:p>
        </p:txBody>
      </p:sp>
      <p:sp>
        <p:nvSpPr>
          <p:cNvPr id="187" name="Rectangle 186"/>
          <p:cNvSpPr/>
          <p:nvPr/>
        </p:nvSpPr>
        <p:spPr>
          <a:xfrm>
            <a:off x="9283265" y="5524494"/>
            <a:ext cx="2730907" cy="75597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/>
          <p:cNvSpPr txBox="1"/>
          <p:nvPr/>
        </p:nvSpPr>
        <p:spPr>
          <a:xfrm>
            <a:off x="9257869" y="5528613"/>
            <a:ext cx="2791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Radiance bias correction coefficients</a:t>
            </a:r>
            <a:endParaRPr lang="en-US" sz="2200" b="1" dirty="0"/>
          </a:p>
        </p:txBody>
      </p:sp>
      <p:cxnSp>
        <p:nvCxnSpPr>
          <p:cNvPr id="189" name="Straight Arrow Connector 188"/>
          <p:cNvCxnSpPr/>
          <p:nvPr/>
        </p:nvCxnSpPr>
        <p:spPr>
          <a:xfrm>
            <a:off x="7898721" y="5897515"/>
            <a:ext cx="1137591" cy="1091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HWRF-C Workflow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65" name="Rectangle 64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99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51" y="981964"/>
            <a:ext cx="1093562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Benefits:</a:t>
            </a:r>
          </a:p>
          <a:p>
            <a:pPr algn="ctr"/>
            <a:endParaRPr lang="en-US" sz="1000" u="sng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Built into the operational HWRF framework.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/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No dependence on GFS for initial conditions and radiance bias correction, thus allowing for a more vigorous verification of the HWRF model and potential physics upgrades.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Introduces a platform for satellite DA research that transitions seamlessly into community packages used by operational models.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Provides continuous guidance for genesis forecasting.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Emphasizes probabilistic multi-scale DA and forecasting </a:t>
            </a:r>
            <a:r>
              <a:rPr lang="mr-IN" sz="2800" dirty="0" smtClean="0"/>
              <a:t>–</a:t>
            </a:r>
            <a:r>
              <a:rPr lang="en-US" sz="2800" dirty="0" smtClean="0"/>
              <a:t> similar to future global NWP systems like FV3.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The Basics of Cycling HWRF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9" name="Rectangle 8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3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403"/>
            <a:ext cx="10363200" cy="3047194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Applications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Post-processing &amp; Web Site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5" name="Rectangle 4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75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325230" y="1383631"/>
            <a:ext cx="4026569" cy="4722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082" y="1011340"/>
            <a:ext cx="6030248" cy="77332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11113" indent="-11113" algn="l">
              <a:tabLst>
                <a:tab pos="1362075" algn="l"/>
              </a:tabLst>
            </a:pPr>
            <a:r>
              <a:rPr lang="en-US" sz="2800" b="1" dirty="0" smtClean="0">
                <a:solidFill>
                  <a:schemeClr val="bg1"/>
                </a:solidFill>
              </a:rPr>
              <a:t>GPLOT</a:t>
            </a:r>
            <a:r>
              <a:rPr lang="en-US" sz="2800" dirty="0" smtClean="0">
                <a:solidFill>
                  <a:schemeClr val="bg1"/>
                </a:solidFill>
              </a:rPr>
              <a:t>:	</a:t>
            </a:r>
            <a:r>
              <a:rPr lang="en-US" sz="2800" b="1" dirty="0" smtClean="0">
                <a:solidFill>
                  <a:schemeClr val="bg1"/>
                </a:solidFill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raphical </a:t>
            </a:r>
            <a:r>
              <a:rPr lang="en-US" sz="2800" b="1" dirty="0" smtClean="0">
                <a:solidFill>
                  <a:schemeClr val="bg1"/>
                </a:solidFill>
              </a:rPr>
              <a:t>P</a:t>
            </a:r>
            <a:r>
              <a:rPr lang="en-US" sz="2800" dirty="0" smtClean="0">
                <a:solidFill>
                  <a:schemeClr val="bg1"/>
                </a:solidFill>
              </a:rPr>
              <a:t>ost-processed </a:t>
            </a:r>
            <a:r>
              <a:rPr lang="en-US" sz="2800" b="1" dirty="0" smtClean="0">
                <a:solidFill>
                  <a:schemeClr val="bg1"/>
                </a:solidFill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ocus of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</a:rPr>
              <a:t>O</a:t>
            </a:r>
            <a:r>
              <a:rPr lang="en-US" sz="2800" dirty="0" smtClean="0">
                <a:solidFill>
                  <a:schemeClr val="bg1"/>
                </a:solidFill>
              </a:rPr>
              <a:t>utput for </a:t>
            </a:r>
            <a:r>
              <a:rPr lang="en-US" sz="2800" b="1" dirty="0" smtClean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ropical cyclones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9469" y="1980190"/>
            <a:ext cx="1852863" cy="10760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681" y="2195037"/>
            <a:ext cx="169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Model GRIB Outputs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80349" y="3369836"/>
            <a:ext cx="1419726" cy="8185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24357" y="351350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GPLOT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9469" y="3271063"/>
            <a:ext cx="1852863" cy="10760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0681" y="3485910"/>
            <a:ext cx="169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Model ATCF Files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469" y="4693144"/>
            <a:ext cx="1852863" cy="10760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3691" y="4904418"/>
            <a:ext cx="169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NHC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and B DECK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99912" y="2033414"/>
            <a:ext cx="1419726" cy="8185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63817" y="2258044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99912" y="3369836"/>
            <a:ext cx="1419726" cy="8185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63817" y="3594466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98911" y="4713868"/>
            <a:ext cx="1419726" cy="8185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62816" y="4938498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412332" y="2702083"/>
            <a:ext cx="673768" cy="739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80512" y="3844286"/>
            <a:ext cx="61862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20615" y="4260173"/>
            <a:ext cx="623639" cy="8963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endCxn id="15" idx="1"/>
          </p:cNvCxnSpPr>
          <p:nvPr/>
        </p:nvCxnSpPr>
        <p:spPr>
          <a:xfrm rot="5400000" flipH="1" flipV="1">
            <a:off x="4427553" y="2461827"/>
            <a:ext cx="855381" cy="817148"/>
          </a:xfrm>
          <a:prstGeom prst="bentConnector2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7" idx="1"/>
          </p:cNvCxnSpPr>
          <p:nvPr/>
        </p:nvCxnSpPr>
        <p:spPr>
          <a:xfrm>
            <a:off x="4636170" y="3778910"/>
            <a:ext cx="627647" cy="222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19" idx="1"/>
          </p:cNvCxnSpPr>
          <p:nvPr/>
        </p:nvCxnSpPr>
        <p:spPr>
          <a:xfrm rot="16200000" flipH="1">
            <a:off x="4409208" y="4269556"/>
            <a:ext cx="867004" cy="840211"/>
          </a:xfrm>
          <a:prstGeom prst="bentConnector2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3"/>
          </p:cNvCxnSpPr>
          <p:nvPr/>
        </p:nvCxnSpPr>
        <p:spPr>
          <a:xfrm>
            <a:off x="6755733" y="2442710"/>
            <a:ext cx="782051" cy="0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54732" y="3778910"/>
            <a:ext cx="782051" cy="0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9" idx="3"/>
          </p:cNvCxnSpPr>
          <p:nvPr/>
        </p:nvCxnSpPr>
        <p:spPr>
          <a:xfrm flipV="1">
            <a:off x="6754732" y="5115552"/>
            <a:ext cx="818146" cy="7612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572878" y="1894279"/>
            <a:ext cx="1852863" cy="10760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595936" y="2119544"/>
            <a:ext cx="180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20+ fields of interests maps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Line Callout 2 (Accent Bar) 42"/>
          <p:cNvSpPr/>
          <p:nvPr/>
        </p:nvSpPr>
        <p:spPr>
          <a:xfrm>
            <a:off x="9588181" y="2788537"/>
            <a:ext cx="1720512" cy="4543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305"/>
              <a:gd name="adj6" fmla="val -1649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582156" y="2800259"/>
            <a:ext cx="1804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View: Basin Scale, Atlantic, Eastern US, East Pac, Vortex</a:t>
            </a:r>
          </a:p>
        </p:txBody>
      </p:sp>
      <p:sp>
        <p:nvSpPr>
          <p:cNvPr id="44" name="Oval 43"/>
          <p:cNvSpPr/>
          <p:nvPr/>
        </p:nvSpPr>
        <p:spPr>
          <a:xfrm>
            <a:off x="7571877" y="3271063"/>
            <a:ext cx="1852863" cy="10760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653089" y="3353563"/>
            <a:ext cx="169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SHIPS Parameters &amp; Graphics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605464" y="4577539"/>
            <a:ext cx="1852863" cy="107602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686676" y="4653887"/>
            <a:ext cx="169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Multi-model Performance Comparison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52873" y="1156790"/>
            <a:ext cx="2961286" cy="46166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HRD HWRF-B</a:t>
            </a:r>
            <a:r>
              <a:rPr lang="en-US" sz="2400" b="1" dirty="0"/>
              <a:t> </a:t>
            </a:r>
            <a:r>
              <a:rPr lang="en-US" sz="2400" b="1" dirty="0" smtClean="0"/>
              <a:t>Website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786" y="3775119"/>
            <a:ext cx="2512706" cy="1301503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/>
          <p:cNvSpPr txBox="1"/>
          <p:nvPr/>
        </p:nvSpPr>
        <p:spPr>
          <a:xfrm>
            <a:off x="8045737" y="6550223"/>
            <a:ext cx="4146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Developed by G.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Alaka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Currently Maintained by M. Ko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Real-Time Graphical Post-Processing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55" name="Rectangle 54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9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33" y="937385"/>
            <a:ext cx="10967734" cy="5402082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Real-Time Web Site:  </a:t>
            </a:r>
            <a:r>
              <a:rPr lang="en-US" sz="4800" b="1" dirty="0" err="1" smtClean="0">
                <a:solidFill>
                  <a:schemeClr val="bg1"/>
                </a:solidFill>
              </a:rPr>
              <a:t>storm.aoml.noaa.gov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26" name="Rectangle 25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186" y="2078681"/>
            <a:ext cx="6765757" cy="333242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20" y="88003"/>
            <a:ext cx="3574564" cy="187442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794" y="166988"/>
            <a:ext cx="2820880" cy="2840906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421" y="0"/>
            <a:ext cx="3445838" cy="2189878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990" y="3844088"/>
            <a:ext cx="2626487" cy="2610853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683919" y="5286694"/>
            <a:ext cx="87229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Basin Scale</a:t>
            </a:r>
          </a:p>
          <a:p>
            <a:r>
              <a:rPr lang="en-US" sz="1100" dirty="0" smtClean="0"/>
              <a:t>MSLP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438890" y="1458949"/>
            <a:ext cx="1175219" cy="4308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Atlantic</a:t>
            </a:r>
          </a:p>
          <a:p>
            <a:r>
              <a:rPr lang="en-US" sz="1100" dirty="0" smtClean="0"/>
              <a:t>Relative Vorticity 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4614109" y="393010"/>
            <a:ext cx="975027" cy="4308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East Pacific</a:t>
            </a:r>
          </a:p>
          <a:p>
            <a:pPr algn="r"/>
            <a:r>
              <a:rPr lang="en-US" sz="1100" dirty="0" smtClean="0"/>
              <a:t>Rain Rate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10996864" y="2662968"/>
            <a:ext cx="973614" cy="4308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Eastern U.S.</a:t>
            </a:r>
          </a:p>
          <a:p>
            <a:pPr algn="r"/>
            <a:r>
              <a:rPr lang="en-US" sz="1100" dirty="0" smtClean="0"/>
              <a:t>10m Wind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559259" y="5717581"/>
            <a:ext cx="1349809" cy="6001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Vortex </a:t>
            </a:r>
          </a:p>
          <a:p>
            <a:pPr algn="r"/>
            <a:r>
              <a:rPr lang="en-US" sz="1100" dirty="0" smtClean="0"/>
              <a:t>(Storm Centered)</a:t>
            </a:r>
          </a:p>
          <a:p>
            <a:pPr algn="r"/>
            <a:r>
              <a:rPr lang="en-US" sz="1100" dirty="0" smtClean="0"/>
              <a:t>CAPE and Helicity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8045737" y="6550223"/>
            <a:ext cx="4146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Developed by G.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Alaka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Currently Maintained by M. Ko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37" y="3163176"/>
            <a:ext cx="2563271" cy="1500319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450736" y="2805293"/>
            <a:ext cx="1175219" cy="43088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SHIPS Parameter</a:t>
            </a:r>
          </a:p>
          <a:p>
            <a:r>
              <a:rPr lang="en-US" sz="1100" dirty="0" smtClean="0"/>
              <a:t>MSLP</a:t>
            </a:r>
            <a:endParaRPr lang="en-US" sz="11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94" y="4940815"/>
            <a:ext cx="2913874" cy="1846847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166310" y="6017663"/>
            <a:ext cx="1175219" cy="43088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Statistics</a:t>
            </a:r>
          </a:p>
          <a:p>
            <a:r>
              <a:rPr lang="en-US" sz="1100" dirty="0" smtClean="0"/>
              <a:t>Track Guidance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2990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The Future for HWRF-B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480457" y="1567543"/>
            <a:ext cx="2917372" cy="13556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Cycled Outer Domain Satellite DA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1727" y="1507670"/>
            <a:ext cx="4151085" cy="147543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Ensemble &amp; Probabilistic Prediction System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80457" y="4088003"/>
            <a:ext cx="2917372" cy="13556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Vortex TDR DA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11727" y="4088003"/>
            <a:ext cx="4151084" cy="13556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Hi-Resolution Deterministic Forecast System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>
            <a:stCxn id="16" idx="3"/>
            <a:endCxn id="17" idx="1"/>
          </p:cNvCxnSpPr>
          <p:nvPr/>
        </p:nvCxnSpPr>
        <p:spPr>
          <a:xfrm flipV="1">
            <a:off x="4397829" y="2245387"/>
            <a:ext cx="2213898" cy="1"/>
          </a:xfrm>
          <a:prstGeom prst="straightConnector1">
            <a:avLst/>
          </a:prstGeom>
          <a:ln w="444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3"/>
            <a:endCxn id="19" idx="1"/>
          </p:cNvCxnSpPr>
          <p:nvPr/>
        </p:nvCxnSpPr>
        <p:spPr>
          <a:xfrm flipV="1">
            <a:off x="4397829" y="4765847"/>
            <a:ext cx="2213898" cy="1"/>
          </a:xfrm>
          <a:prstGeom prst="straightConnector1">
            <a:avLst/>
          </a:prstGeom>
          <a:ln w="444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4397829" y="2770832"/>
            <a:ext cx="2213898" cy="1690216"/>
          </a:xfrm>
          <a:prstGeom prst="bentConnector3">
            <a:avLst/>
          </a:prstGeom>
          <a:ln w="444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8" idx="0"/>
          </p:cNvCxnSpPr>
          <p:nvPr/>
        </p:nvCxnSpPr>
        <p:spPr>
          <a:xfrm>
            <a:off x="2939143" y="2923232"/>
            <a:ext cx="0" cy="1164771"/>
          </a:xfrm>
          <a:prstGeom prst="straightConnector1">
            <a:avLst/>
          </a:prstGeom>
          <a:ln w="44450">
            <a:solidFill>
              <a:srgbClr val="FFFF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63144" y="3332645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needs work!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19645" y="1806414"/>
            <a:ext cx="77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04778" y="3391709"/>
            <a:ext cx="77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017972" y="4801826"/>
            <a:ext cx="77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What is Basin-Scale HWRF (HWRF-B)?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9245" y="1170134"/>
            <a:ext cx="10953509" cy="4350989"/>
          </a:xfrm>
        </p:spPr>
        <p:txBody>
          <a:bodyPr>
            <a:normAutofit fontScale="62500" lnSpcReduction="20000"/>
          </a:bodyPr>
          <a:lstStyle/>
          <a:p>
            <a:pPr marL="3175" indent="0" algn="ctr">
              <a:buNone/>
            </a:pPr>
            <a:r>
              <a:rPr lang="en-US" sz="4500" dirty="0" smtClean="0"/>
              <a:t>An experimental version of the community HWRF developed at NOAA/AOML/HRD in collaboration with NOAA/NWS/EMC and DTC, uniquely configured to serve as a </a:t>
            </a:r>
            <a:r>
              <a:rPr lang="en-US" sz="4500" dirty="0" err="1" smtClean="0"/>
              <a:t>testbed</a:t>
            </a:r>
            <a:r>
              <a:rPr lang="en-US" sz="4500" dirty="0" smtClean="0"/>
              <a:t> for the improvement of HWRF forecasts.</a:t>
            </a:r>
          </a:p>
          <a:p>
            <a:pPr marL="3175" indent="0" algn="ctr">
              <a:buNone/>
            </a:pPr>
            <a:endParaRPr lang="en-US" sz="1900" dirty="0" smtClean="0"/>
          </a:p>
          <a:p>
            <a:pPr marL="3175" indent="0" algn="ctr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3800" b="1" dirty="0"/>
              <a:t>Primary Objectives:</a:t>
            </a:r>
          </a:p>
          <a:p>
            <a:pPr marL="460375" indent="-231775"/>
            <a:r>
              <a:rPr lang="en-US" dirty="0"/>
              <a:t>To improve TC guidance available for NOAA/NWS/NHC</a:t>
            </a:r>
          </a:p>
          <a:p>
            <a:pPr marL="460375" indent="-231775"/>
            <a:r>
              <a:rPr lang="en-US" dirty="0"/>
              <a:t>To establish a framework for TC forecasts in FV3</a:t>
            </a:r>
          </a:p>
          <a:p>
            <a:pPr marL="460375" indent="-231775"/>
            <a:r>
              <a:rPr lang="en-US" dirty="0"/>
              <a:t>To study TC-</a:t>
            </a:r>
            <a:r>
              <a:rPr lang="en-US" dirty="0" smtClean="0"/>
              <a:t>TC, TC-land, and </a:t>
            </a:r>
            <a:r>
              <a:rPr lang="en-US" dirty="0"/>
              <a:t>TC-environment </a:t>
            </a:r>
            <a:r>
              <a:rPr lang="en-US" dirty="0" smtClean="0"/>
              <a:t>interactions</a:t>
            </a:r>
          </a:p>
          <a:p>
            <a:pPr marL="460375" indent="-231775"/>
            <a:r>
              <a:rPr lang="en-US" dirty="0" smtClean="0"/>
              <a:t>To explore new data assimilation &amp; ensemble capacities</a:t>
            </a:r>
          </a:p>
          <a:p>
            <a:pPr marL="460375" indent="-231775"/>
            <a:r>
              <a:rPr lang="en-US" dirty="0" smtClean="0"/>
              <a:t>To extend TC forecasts to 7 days</a:t>
            </a:r>
          </a:p>
          <a:p>
            <a:pPr marL="460375" indent="-231775"/>
            <a:r>
              <a:rPr lang="en-US" dirty="0" smtClean="0"/>
              <a:t>To improve TC genesis guidance</a:t>
            </a:r>
          </a:p>
          <a:p>
            <a:pPr marL="22860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274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08800" y="1785257"/>
            <a:ext cx="4136571" cy="39914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20914" y="1250723"/>
            <a:ext cx="5675086" cy="4875440"/>
          </a:xfrm>
        </p:spPr>
        <p:txBody>
          <a:bodyPr>
            <a:normAutofit fontScale="55000" lnSpcReduction="20000"/>
          </a:bodyPr>
          <a:lstStyle/>
          <a:p>
            <a:pPr marL="3175" indent="0">
              <a:buNone/>
            </a:pPr>
            <a:r>
              <a:rPr lang="en-US" sz="4500" dirty="0" smtClean="0"/>
              <a:t>AOML/HRD has transitioned the following research-to-operations projects for HWRF:</a:t>
            </a:r>
          </a:p>
          <a:p>
            <a:pPr marL="3175" indent="0">
              <a:buNone/>
            </a:pPr>
            <a:endParaRPr lang="en-US" sz="1800" dirty="0" smtClean="0"/>
          </a:p>
          <a:p>
            <a:r>
              <a:rPr lang="en-US" sz="4000" dirty="0" smtClean="0"/>
              <a:t>Addition of 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high-resolution moving nest</a:t>
            </a:r>
          </a:p>
          <a:p>
            <a:r>
              <a:rPr lang="en-US" sz="4000" dirty="0" smtClean="0"/>
              <a:t>Updated vertical eddy diffusivity based on observations</a:t>
            </a:r>
          </a:p>
          <a:p>
            <a:r>
              <a:rPr lang="en-US" sz="4000" dirty="0" smtClean="0"/>
              <a:t>More frequent physics calls during model integration</a:t>
            </a:r>
          </a:p>
          <a:p>
            <a:r>
              <a:rPr lang="en-US" sz="4000" dirty="0" smtClean="0"/>
              <a:t>Basin-Scale HWRF now in community HWRF trunk (DTC)</a:t>
            </a:r>
          </a:p>
          <a:p>
            <a:pPr marL="3175" indent="0">
              <a:buNone/>
            </a:pPr>
            <a:endParaRPr lang="en-US" sz="4500" dirty="0"/>
          </a:p>
          <a:p>
            <a:pPr marL="3175" indent="0" algn="ctr">
              <a:buNone/>
            </a:pPr>
            <a:r>
              <a:rPr lang="en-US" sz="4500" b="1" dirty="0" smtClean="0"/>
              <a:t>HWRF forecast improvements can be linked to these R2O efforts</a:t>
            </a:r>
          </a:p>
          <a:p>
            <a:pPr marL="3175" indent="0" algn="ctr">
              <a:buNone/>
            </a:pPr>
            <a:endParaRPr lang="en-US" sz="1900" dirty="0" smtClean="0"/>
          </a:p>
          <a:p>
            <a:pPr marL="22860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pic>
        <p:nvPicPr>
          <p:cNvPr id="16" name="Content Placeholder 15" descr="Moving-nest grid.gif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18" y="1600200"/>
            <a:ext cx="452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9485" y="5813434"/>
            <a:ext cx="447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Schematic showing movement of </a:t>
            </a:r>
            <a:r>
              <a:rPr lang="en-US" smtClean="0"/>
              <a:t>HWRF nests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Motivation: R2O for HWRF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02594"/>
            <a:ext cx="10363200" cy="26528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/>
              <a:t>Project 1</a:t>
            </a:r>
            <a:r>
              <a:rPr lang="en-US" sz="4000" b="1" u="sng" dirty="0" smtClean="0"/>
              <a:t/>
            </a:r>
            <a:br>
              <a:rPr lang="en-US" sz="4000" b="1" u="sng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“Traditional” Basin-Scale HWRF</a:t>
            </a:r>
            <a:br>
              <a:rPr lang="en-US" sz="4000" dirty="0" smtClean="0"/>
            </a:br>
            <a:r>
              <a:rPr lang="en-US" sz="4000" dirty="0" smtClean="0"/>
              <a:t>(HWRF-B)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9" name="Rectangle 8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A busy day in the tropics</a:t>
            </a:r>
            <a:r>
              <a:rPr lang="is-IS" sz="4800" b="1" dirty="0" smtClean="0">
                <a:solidFill>
                  <a:schemeClr val="bg1"/>
                </a:solidFill>
              </a:rPr>
              <a:t>…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4" y="1516008"/>
            <a:ext cx="10536952" cy="4688022"/>
          </a:xfrm>
        </p:spPr>
      </p:pic>
    </p:spTree>
    <p:extLst>
      <p:ext uri="{BB962C8B-B14F-4D97-AF65-F5344CB8AC3E}">
        <p14:creationId xmlns:p14="http://schemas.microsoft.com/office/powerpoint/2010/main" val="9231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HWRF-B Configuration </a:t>
            </a:r>
            <a:r>
              <a:rPr lang="en-US" sz="4800" b="1" dirty="0" smtClean="0">
                <a:solidFill>
                  <a:schemeClr val="bg1"/>
                </a:solidFill>
              </a:rPr>
              <a:t>Options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049055" y="1013845"/>
          <a:ext cx="5051146" cy="5266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537"/>
                <a:gridCol w="1609861"/>
                <a:gridCol w="1557748"/>
              </a:tblGrid>
              <a:tr h="5569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Configuration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Options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HB18</a:t>
                      </a:r>
                      <a:endParaRPr lang="en-US" sz="20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H218</a:t>
                      </a:r>
                      <a:endParaRPr lang="en-US" sz="20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12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Domain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13.5 km:	194.0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°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 x 84.2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°</a:t>
                      </a:r>
                    </a:p>
                    <a:p>
                      <a:pPr marL="223838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4.5 km:	17.8° x 17.8°</a:t>
                      </a:r>
                    </a:p>
                    <a:p>
                      <a:pPr marL="223838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1.5 km:	5.9° x 5.9°</a:t>
                      </a:r>
                      <a:endParaRPr kumimoji="0" lang="en-US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13.5 km:	77.2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°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 x 77.2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°</a:t>
                      </a:r>
                    </a:p>
                    <a:p>
                      <a:pPr marL="223838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4.5 km:	17.8° x 17.8°</a:t>
                      </a:r>
                    </a:p>
                    <a:p>
                      <a:pPr marL="223838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Lucida Grande"/>
                          <a:cs typeface="Times New Roman"/>
                        </a:rPr>
                        <a:t>1.5 km:	5.9° x 5.9°</a:t>
                      </a:r>
                      <a:endParaRPr kumimoji="0" lang="en-US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213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Model Top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 smtClean="0">
                          <a:latin typeface="Times New Roman"/>
                          <a:cs typeface="Times New Roman"/>
                        </a:rPr>
                        <a:t>10 hPa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10 hPa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Vertical Levels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75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75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Vortex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Init.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lang="en-US" sz="900" baseline="0" dirty="0" smtClean="0">
                          <a:latin typeface="Times New Roman"/>
                          <a:cs typeface="Times New Roman"/>
                        </a:rPr>
                        <a:t> 1.5 km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lang="en-US" sz="900" baseline="0" dirty="0" smtClean="0">
                          <a:latin typeface="Times New Roman"/>
                          <a:cs typeface="Times New Roman"/>
                        </a:rPr>
                        <a:t> 1.5 km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43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Data Assimilation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 smtClean="0">
                          <a:latin typeface="Times New Roman"/>
                          <a:cs typeface="Times New Roman"/>
                        </a:rPr>
                        <a:t>Hybrid DA</a:t>
                      </a:r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/>
                          <a:cs typeface="Times New Roman"/>
                        </a:rPr>
                        <a:t>Hybrid DA</a:t>
                      </a:r>
                    </a:p>
                    <a:p>
                      <a:pPr algn="ctr"/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&amp; TDR Ensemble</a:t>
                      </a:r>
                      <a:endParaRPr lang="en-US" sz="8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8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Ocean Coupling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13.5 km: YES (POM)</a:t>
                      </a:r>
                    </a:p>
                    <a:p>
                      <a:pPr algn="ctr"/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4.5 km: Downscaled</a:t>
                      </a:r>
                    </a:p>
                    <a:p>
                      <a:pPr algn="ctr"/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1.5 km: Downscaled</a:t>
                      </a:r>
                      <a:endParaRPr lang="en-US" sz="8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13.5</a:t>
                      </a:r>
                      <a:r>
                        <a:rPr lang="en-US" sz="800" b="1" baseline="0" dirty="0" smtClean="0">
                          <a:latin typeface="Times New Roman"/>
                          <a:cs typeface="Times New Roman"/>
                        </a:rPr>
                        <a:t> km</a:t>
                      </a:r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: YES (POM)</a:t>
                      </a:r>
                    </a:p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4.5</a:t>
                      </a:r>
                      <a:r>
                        <a:rPr lang="en-US" sz="800" b="1" baseline="0" dirty="0" smtClean="0">
                          <a:latin typeface="Times New Roman"/>
                          <a:cs typeface="Times New Roman"/>
                        </a:rPr>
                        <a:t> km</a:t>
                      </a:r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: YES (POM)</a:t>
                      </a:r>
                    </a:p>
                    <a:p>
                      <a:pPr algn="ctr"/>
                      <a:r>
                        <a:rPr lang="en-US" sz="800" b="1" dirty="0" smtClean="0">
                          <a:latin typeface="Times New Roman"/>
                          <a:cs typeface="Times New Roman"/>
                        </a:rPr>
                        <a:t>1.5 km: Downscaled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89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Multi-Storm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/>
                          <a:cs typeface="Times New Roman"/>
                        </a:rPr>
                        <a:t>YES (up to 3)</a:t>
                      </a:r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/>
                          <a:cs typeface="Times New Roman"/>
                        </a:rPr>
                        <a:t>NO</a:t>
                      </a:r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89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0000"/>
                          </a:solidFill>
                        </a:rPr>
                        <a:t>PHYSICS SCHEMES</a:t>
                      </a:r>
                      <a:endParaRPr lang="en-US" sz="13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89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Microphysics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Ferrier-Aligo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Ferrier-Aligo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7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Radiation (LW,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</a:rPr>
                        <a:t>SW)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RRTMG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RRTMG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89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Surface Layer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GFDL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GFDL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89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PBL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GFS Hybrid-EDMF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GFS Hybrid-EDMF</a:t>
                      </a:r>
                      <a:endParaRPr lang="en-US" sz="900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89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Convection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Scale-Aware  SAS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Scale-Aware SAS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44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Land Surface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Noah LSM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Noah LSM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42952" y="1093329"/>
            <a:ext cx="6300915" cy="5222816"/>
          </a:xfrm>
        </p:spPr>
        <p:txBody>
          <a:bodyPr>
            <a:normAutofit fontScale="55000" lnSpcReduction="20000"/>
          </a:bodyPr>
          <a:lstStyle/>
          <a:p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HB18</a:t>
            </a:r>
            <a:r>
              <a:rPr lang="en-US" sz="4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dirty="0" smtClean="0"/>
              <a:t>= 2018 Basin-Scale HWRF</a:t>
            </a:r>
          </a:p>
          <a:p>
            <a:r>
              <a:rPr lang="en-US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H218</a:t>
            </a:r>
            <a: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dirty="0" smtClean="0"/>
              <a:t>= 2018 Operational HWRF</a:t>
            </a:r>
          </a:p>
          <a:p>
            <a:endParaRPr lang="en-US" sz="1800" dirty="0" smtClean="0"/>
          </a:p>
          <a:p>
            <a:r>
              <a:rPr lang="en-US" sz="4400" dirty="0" smtClean="0"/>
              <a:t>Most configuration options are identical</a:t>
            </a:r>
          </a:p>
          <a:p>
            <a:pPr lvl="1"/>
            <a:r>
              <a:rPr lang="en-US" sz="3400" dirty="0" smtClean="0"/>
              <a:t>Dynamical core</a:t>
            </a:r>
          </a:p>
          <a:p>
            <a:pPr lvl="1"/>
            <a:r>
              <a:rPr lang="en-US" sz="3400" dirty="0" smtClean="0"/>
              <a:t>All physics</a:t>
            </a:r>
          </a:p>
          <a:p>
            <a:pPr lvl="1"/>
            <a:r>
              <a:rPr lang="en-US" sz="3400" dirty="0" smtClean="0"/>
              <a:t>vertical resolution (75 levels)</a:t>
            </a:r>
          </a:p>
          <a:p>
            <a:pPr lvl="1"/>
            <a:r>
              <a:rPr lang="en-US" sz="3400" dirty="0" smtClean="0"/>
              <a:t>13.5/4.5/1.5 km horizontal resolution (</a:t>
            </a:r>
            <a:r>
              <a:rPr lang="en-US" sz="3400" i="1" dirty="0" smtClean="0"/>
              <a:t>new in 2018</a:t>
            </a:r>
            <a:r>
              <a:rPr lang="en-US" sz="3400" dirty="0" smtClean="0"/>
              <a:t>)</a:t>
            </a:r>
          </a:p>
          <a:p>
            <a:pPr lvl="1"/>
            <a:endParaRPr lang="en-US" sz="2100" dirty="0" smtClean="0"/>
          </a:p>
          <a:p>
            <a:r>
              <a:rPr lang="en-US" sz="4400" dirty="0" smtClean="0"/>
              <a:t>Key configuration differences for </a:t>
            </a: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HB18</a:t>
            </a:r>
            <a:r>
              <a:rPr lang="en-US" sz="4400" dirty="0" smtClean="0"/>
              <a:t>: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b="1" dirty="0" smtClean="0"/>
              <a:t>Outermost domain size</a:t>
            </a:r>
          </a:p>
          <a:p>
            <a:pPr marL="1147763" lvl="2" indent="-290513"/>
            <a:r>
              <a:rPr lang="en-US" sz="2900" dirty="0" smtClean="0"/>
              <a:t>Spans Atlantic &amp; E. Pacific basins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b="1" dirty="0" smtClean="0"/>
              <a:t>Multi-storm</a:t>
            </a:r>
          </a:p>
          <a:p>
            <a:pPr marL="1147763" lvl="2" indent="-290513"/>
            <a:r>
              <a:rPr lang="en-US" sz="3000" dirty="0" smtClean="0"/>
              <a:t>Up to 3 this year (resource dependent)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dirty="0" smtClean="0"/>
              <a:t>Data assimilation</a:t>
            </a:r>
          </a:p>
          <a:p>
            <a:pPr marL="1147763" lvl="2" indent="-290513"/>
            <a:r>
              <a:rPr lang="en-US" sz="3000" dirty="0"/>
              <a:t>N</a:t>
            </a:r>
            <a:r>
              <a:rPr lang="en-US" sz="3000" dirty="0" smtClean="0"/>
              <a:t>o TDR ensemble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dirty="0" smtClean="0"/>
              <a:t>Ocean coupling</a:t>
            </a:r>
          </a:p>
          <a:p>
            <a:pPr marL="1147763" lvl="2" indent="-290513"/>
            <a:r>
              <a:rPr lang="en-US" sz="3000" dirty="0" smtClean="0"/>
              <a:t>Coupled for D01 only (</a:t>
            </a:r>
            <a:r>
              <a:rPr lang="en-US" sz="3000" i="1" dirty="0" smtClean="0"/>
              <a:t>new in 2018</a:t>
            </a:r>
            <a:r>
              <a:rPr lang="en-US" sz="3000" dirty="0" smtClean="0"/>
              <a:t>)</a:t>
            </a:r>
          </a:p>
          <a:p>
            <a:pPr marL="971550" lvl="1" indent="-514350">
              <a:buFont typeface="+mj-lt"/>
              <a:buAutoNum type="arabicPeriod"/>
            </a:pP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0476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HWRF-B Configuration </a:t>
            </a:r>
            <a:r>
              <a:rPr lang="en-US" sz="4800" b="1" dirty="0" smtClean="0">
                <a:solidFill>
                  <a:schemeClr val="bg1"/>
                </a:solidFill>
              </a:rPr>
              <a:t>Options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42952" y="1093329"/>
            <a:ext cx="6300915" cy="5222816"/>
          </a:xfrm>
        </p:spPr>
        <p:txBody>
          <a:bodyPr>
            <a:normAutofit fontScale="55000" lnSpcReduction="20000"/>
          </a:bodyPr>
          <a:lstStyle/>
          <a:p>
            <a:r>
              <a:rPr 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HB18</a:t>
            </a:r>
            <a:r>
              <a:rPr lang="en-US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dirty="0"/>
              <a:t>= 2018 Basin-Scale HWRF</a:t>
            </a:r>
          </a:p>
          <a:p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H218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dirty="0"/>
              <a:t>= 2018 Operational HWRF</a:t>
            </a:r>
          </a:p>
          <a:p>
            <a:endParaRPr lang="en-US" sz="1800" dirty="0"/>
          </a:p>
          <a:p>
            <a:r>
              <a:rPr lang="en-US" sz="4400" dirty="0"/>
              <a:t>Most configuration options are identical</a:t>
            </a:r>
          </a:p>
          <a:p>
            <a:pPr lvl="1"/>
            <a:r>
              <a:rPr lang="en-US" sz="3400" dirty="0"/>
              <a:t>Dynamical core</a:t>
            </a:r>
          </a:p>
          <a:p>
            <a:pPr lvl="1"/>
            <a:r>
              <a:rPr lang="en-US" sz="3400" dirty="0"/>
              <a:t>All physics</a:t>
            </a:r>
          </a:p>
          <a:p>
            <a:pPr lvl="1"/>
            <a:r>
              <a:rPr lang="en-US" sz="3400" dirty="0"/>
              <a:t>vertical resolution (75 levels)</a:t>
            </a:r>
          </a:p>
          <a:p>
            <a:pPr lvl="1"/>
            <a:r>
              <a:rPr lang="en-US" sz="3400" dirty="0"/>
              <a:t>13.5/4.5/1.5 km horizontal resolution (</a:t>
            </a:r>
            <a:r>
              <a:rPr lang="en-US" sz="3400" i="1" dirty="0"/>
              <a:t>new in 2018</a:t>
            </a:r>
            <a:r>
              <a:rPr lang="en-US" sz="3400" dirty="0"/>
              <a:t>)</a:t>
            </a:r>
          </a:p>
          <a:p>
            <a:pPr lvl="1"/>
            <a:endParaRPr lang="en-US" sz="2100" dirty="0"/>
          </a:p>
          <a:p>
            <a:r>
              <a:rPr lang="en-US" sz="4400" dirty="0"/>
              <a:t>Key configuration differences for </a:t>
            </a:r>
            <a:r>
              <a:rPr lang="en-US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HB18</a:t>
            </a:r>
            <a:r>
              <a:rPr lang="en-US" sz="4400" dirty="0"/>
              <a:t>: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b="1" dirty="0"/>
              <a:t>Outermost domain size</a:t>
            </a:r>
          </a:p>
          <a:p>
            <a:pPr marL="1147763" lvl="2" indent="-290513"/>
            <a:r>
              <a:rPr lang="en-US" sz="2900" dirty="0"/>
              <a:t>Spans Atlantic &amp; E. Pacific basins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b="1" dirty="0"/>
              <a:t>Multi-storm</a:t>
            </a:r>
          </a:p>
          <a:p>
            <a:pPr marL="1147763" lvl="2" indent="-290513"/>
            <a:r>
              <a:rPr lang="en-US" sz="3000" dirty="0"/>
              <a:t>Up to 3 this year (resource dependent)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dirty="0"/>
              <a:t>Data assimilation</a:t>
            </a:r>
          </a:p>
          <a:p>
            <a:pPr marL="1147763" lvl="2" indent="-290513"/>
            <a:r>
              <a:rPr lang="en-US" sz="3000" dirty="0"/>
              <a:t>No TDR ensemble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3400" dirty="0"/>
              <a:t>Ocean coupling</a:t>
            </a:r>
          </a:p>
          <a:p>
            <a:pPr marL="1147763" lvl="2" indent="-290513"/>
            <a:r>
              <a:rPr lang="en-US" sz="3000" dirty="0"/>
              <a:t>Coupled for D01 only (</a:t>
            </a:r>
            <a:r>
              <a:rPr lang="en-US" sz="3000" i="1" dirty="0"/>
              <a:t>new in </a:t>
            </a:r>
            <a:r>
              <a:rPr lang="en-US" sz="3000" i="1" dirty="0" smtClean="0"/>
              <a:t>2018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pic>
        <p:nvPicPr>
          <p:cNvPr id="17" name="Picture 16" descr="FIG-01-BasinScale_vs_HWRF-MultiStorm_Radius3500k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97" y="1036190"/>
            <a:ext cx="4825765" cy="52799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97216" y="5691969"/>
            <a:ext cx="176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Alaka et al. 2017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Parallel </a:t>
            </a:r>
            <a:r>
              <a:rPr lang="en-US" sz="4800" b="1" dirty="0" smtClean="0">
                <a:solidFill>
                  <a:schemeClr val="bg1"/>
                </a:solidFill>
              </a:rPr>
              <a:t>Moving </a:t>
            </a:r>
            <a:r>
              <a:rPr lang="en-US" sz="4800" b="1" dirty="0" smtClean="0">
                <a:solidFill>
                  <a:schemeClr val="bg1"/>
                </a:solidFill>
              </a:rPr>
              <a:t>Nests in HWRF-B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383415" y="1183332"/>
            <a:ext cx="9332686" cy="492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75014" y="2453331"/>
            <a:ext cx="2259492" cy="1748503"/>
            <a:chOff x="1905000" y="2667000"/>
            <a:chExt cx="1752600" cy="1676400"/>
          </a:xfrm>
          <a:solidFill>
            <a:schemeClr val="accent3">
              <a:lumMod val="40000"/>
              <a:lumOff val="60000"/>
              <a:alpha val="32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905000" y="2667000"/>
              <a:ext cx="1752600" cy="16764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6000" y="2971800"/>
              <a:ext cx="1066800" cy="990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51290" y="1188668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4917" y="2399554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D02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1389" y="2703500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D03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499214" y="2453331"/>
            <a:ext cx="2259492" cy="1748503"/>
            <a:chOff x="1905000" y="2667000"/>
            <a:chExt cx="1752600" cy="1676400"/>
          </a:xfrm>
          <a:solidFill>
            <a:schemeClr val="accent3">
              <a:lumMod val="40000"/>
              <a:lumOff val="60000"/>
              <a:alpha val="32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1905000" y="2667000"/>
              <a:ext cx="1752600" cy="16764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38375" y="2971800"/>
              <a:ext cx="1066800" cy="990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99213" y="2397768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D04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6561" y="2711437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D05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18581" y="3069964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55939" y="3229618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962062" y="3252123"/>
            <a:ext cx="2219215" cy="0"/>
          </a:xfrm>
          <a:prstGeom prst="straightConnector1">
            <a:avLst/>
          </a:prstGeom>
          <a:ln w="508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75014" y="2028046"/>
            <a:ext cx="2259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solidFill>
                  <a:sysClr val="windowText" lastClr="000000"/>
                </a:solidFill>
              </a:rPr>
              <a:t>Parallel </a:t>
            </a:r>
            <a:r>
              <a:rPr lang="en-US" sz="2200" b="1" u="sng" smtClean="0">
                <a:solidFill>
                  <a:sysClr val="windowText" lastClr="000000"/>
                </a:solidFill>
              </a:rPr>
              <a:t>TC 1</a:t>
            </a:r>
            <a:endParaRPr lang="en-US" sz="2200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99212" y="2027953"/>
            <a:ext cx="2259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solidFill>
                  <a:sysClr val="windowText" lastClr="000000"/>
                </a:solidFill>
              </a:rPr>
              <a:t>Parallel </a:t>
            </a:r>
            <a:r>
              <a:rPr lang="en-US" sz="2200" b="1" u="sng" smtClean="0">
                <a:solidFill>
                  <a:sysClr val="windowText" lastClr="000000"/>
                </a:solidFill>
              </a:rPr>
              <a:t>TC 2</a:t>
            </a:r>
            <a:endParaRPr lang="en-US" sz="2200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29961" y="4401077"/>
            <a:ext cx="4883416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Multiple TCs will interact with one another via the parent domain (D01)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044860" y="3252123"/>
            <a:ext cx="0" cy="1134228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251" y="2998057"/>
            <a:ext cx="659241" cy="6003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952" y="2989235"/>
            <a:ext cx="659241" cy="60033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931800" y="1368956"/>
            <a:ext cx="632839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How do multiple TCs interact in HWRF-B?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8522933" y="3229618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068579" y="3069964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16200000">
            <a:off x="-905566" y="3362009"/>
            <a:ext cx="3651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2-storm schematic</a:t>
            </a:r>
            <a:endParaRPr lang="en-US" sz="36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451289" y="5350787"/>
            <a:ext cx="2281912" cy="600070"/>
            <a:chOff x="1451289" y="5350787"/>
            <a:chExt cx="2281912" cy="600070"/>
          </a:xfrm>
        </p:grpSpPr>
        <p:sp>
          <p:nvSpPr>
            <p:cNvPr id="63" name="Rectangle 62"/>
            <p:cNvSpPr/>
            <p:nvPr/>
          </p:nvSpPr>
          <p:spPr>
            <a:xfrm>
              <a:off x="1451290" y="5350787"/>
              <a:ext cx="2281911" cy="6000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1289" y="5350787"/>
              <a:ext cx="2281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Two-way interaction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1706810" y="5781450"/>
              <a:ext cx="17361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088645" y="5411658"/>
            <a:ext cx="3462649" cy="46166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TC1 </a:t>
            </a:r>
            <a:r>
              <a:rPr lang="en-US" sz="2400" b="1" dirty="0" smtClean="0">
                <a:solidFill>
                  <a:sysClr val="windowText" lastClr="000000"/>
                </a:solidFill>
                <a:sym typeface="Wingdings"/>
              </a:rPr>
              <a:t> </a:t>
            </a:r>
            <a:r>
              <a:rPr lang="en-US" sz="2400" dirty="0">
                <a:solidFill>
                  <a:sysClr val="windowText" lastClr="000000"/>
                </a:solidFill>
                <a:sym typeface="Wingdings"/>
              </a:rPr>
              <a:t>D01</a:t>
            </a:r>
            <a:r>
              <a:rPr lang="en-US" sz="2400" b="1" dirty="0">
                <a:solidFill>
                  <a:sysClr val="windowText" lastClr="000000"/>
                </a:solidFill>
                <a:sym typeface="Wingdings"/>
              </a:rPr>
              <a:t>  </a:t>
            </a:r>
            <a:r>
              <a:rPr lang="en-US" sz="2400" b="1" dirty="0" smtClean="0">
                <a:solidFill>
                  <a:sysClr val="windowText" lastClr="000000"/>
                </a:solidFill>
                <a:sym typeface="Wingdings"/>
              </a:rPr>
              <a:t>TC2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Parallel </a:t>
            </a:r>
            <a:r>
              <a:rPr lang="en-US" sz="4800" b="1" dirty="0" smtClean="0">
                <a:solidFill>
                  <a:schemeClr val="bg1"/>
                </a:solidFill>
              </a:rPr>
              <a:t>Moving </a:t>
            </a:r>
            <a:r>
              <a:rPr lang="en-US" sz="4800" b="1" dirty="0" smtClean="0">
                <a:solidFill>
                  <a:schemeClr val="bg1"/>
                </a:solidFill>
              </a:rPr>
              <a:t>Nests in HWRF-B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0" y="6379865"/>
            <a:ext cx="12192000" cy="50164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tabLst>
                <a:tab pos="103188" algn="l"/>
                <a:tab pos="6061075" algn="ctr"/>
                <a:tab pos="11879263" algn="r"/>
              </a:tabLst>
            </a:pPr>
            <a:r>
              <a:rPr lang="en-US" dirty="0">
                <a:solidFill>
                  <a:prstClr val="white"/>
                </a:solidFill>
              </a:rPr>
              <a:t>	08 August 2018	HFIP Bi-Weekly </a:t>
            </a:r>
            <a:r>
              <a:rPr lang="en-US" dirty="0" err="1">
                <a:solidFill>
                  <a:prstClr val="white"/>
                </a:solidFill>
              </a:rPr>
              <a:t>Telecon</a:t>
            </a:r>
            <a:r>
              <a:rPr lang="en-US" dirty="0">
                <a:solidFill>
                  <a:prstClr val="white"/>
                </a:solidFill>
              </a:rPr>
              <a:t>	</a:t>
            </a:r>
            <a:fld id="{90969856-3A69-5343-8542-E5423B40D3E8}" type="slidenum">
              <a:rPr lang="en-US">
                <a:solidFill>
                  <a:prstClr val="white"/>
                </a:solidFill>
              </a:rPr>
              <a:pPr>
                <a:tabLst>
                  <a:tab pos="103188" algn="l"/>
                  <a:tab pos="6061075" algn="ctr"/>
                  <a:tab pos="11879263" algn="r"/>
                </a:tabLst>
              </a:pPr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73847" y="6379865"/>
            <a:ext cx="2458396" cy="478135"/>
            <a:chOff x="9073847" y="6379865"/>
            <a:chExt cx="2458396" cy="478135"/>
          </a:xfrm>
        </p:grpSpPr>
        <p:sp>
          <p:nvSpPr>
            <p:cNvPr id="3" name="Rectangle 2"/>
            <p:cNvSpPr/>
            <p:nvPr/>
          </p:nvSpPr>
          <p:spPr>
            <a:xfrm>
              <a:off x="9073847" y="6379865"/>
              <a:ext cx="2458396" cy="4781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117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8209" y="6390332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428" y="6390332"/>
              <a:ext cx="4572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119" y="6446602"/>
              <a:ext cx="593982" cy="3655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811" y="6400800"/>
              <a:ext cx="668932" cy="4572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383415" y="1183332"/>
            <a:ext cx="9332686" cy="492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75014" y="2612985"/>
            <a:ext cx="2259492" cy="1748503"/>
            <a:chOff x="1905000" y="2667000"/>
            <a:chExt cx="1752600" cy="1676400"/>
          </a:xfrm>
          <a:solidFill>
            <a:schemeClr val="accent3">
              <a:lumMod val="40000"/>
              <a:lumOff val="60000"/>
              <a:alpha val="32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905000" y="2667000"/>
              <a:ext cx="1752600" cy="16764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6000" y="2971800"/>
              <a:ext cx="1066800" cy="990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51290" y="1188668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4917" y="2559208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D02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1389" y="2863154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D03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982049" y="3820485"/>
            <a:ext cx="2259492" cy="1748503"/>
            <a:chOff x="1905000" y="2667000"/>
            <a:chExt cx="1752600" cy="1676400"/>
          </a:xfrm>
          <a:solidFill>
            <a:schemeClr val="accent3">
              <a:lumMod val="40000"/>
              <a:lumOff val="60000"/>
              <a:alpha val="32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1905000" y="2667000"/>
              <a:ext cx="1752600" cy="16764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38375" y="2971800"/>
              <a:ext cx="1066800" cy="990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982048" y="3764922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D04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9396" y="4078591"/>
            <a:ext cx="58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D05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18581" y="3229618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55939" y="3389272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1" idx="2"/>
            <a:endCxn id="52" idx="1"/>
          </p:cNvCxnSpPr>
          <p:nvPr/>
        </p:nvCxnSpPr>
        <p:spPr>
          <a:xfrm>
            <a:off x="4559872" y="3758041"/>
            <a:ext cx="1180915" cy="898513"/>
          </a:xfrm>
          <a:prstGeom prst="straightConnector1">
            <a:avLst/>
          </a:prstGeom>
          <a:ln w="508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75014" y="2158267"/>
            <a:ext cx="225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solidFill>
                  <a:sysClr val="windowText" lastClr="000000"/>
                </a:solidFill>
              </a:rPr>
              <a:t>Parallel TC 1</a:t>
            </a:r>
            <a:endParaRPr lang="en-US" sz="2200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82047" y="3395109"/>
            <a:ext cx="2259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solidFill>
                  <a:sysClr val="windowText" lastClr="000000"/>
                </a:solidFill>
              </a:rPr>
              <a:t>Parallel TC 2</a:t>
            </a:r>
            <a:endParaRPr lang="en-US" sz="2200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33595" y="1961510"/>
            <a:ext cx="4883416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Same holds true even if nests overlap!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251" y="3157711"/>
            <a:ext cx="659241" cy="6003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787" y="4356389"/>
            <a:ext cx="659241" cy="600330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7005768" y="4596772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551414" y="4437118"/>
            <a:ext cx="47154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16200000">
            <a:off x="-905566" y="3362009"/>
            <a:ext cx="3651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2-storm schematic</a:t>
            </a:r>
            <a:endParaRPr lang="en-US" sz="36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451289" y="5350787"/>
            <a:ext cx="2281912" cy="600070"/>
            <a:chOff x="1451289" y="5350787"/>
            <a:chExt cx="2281912" cy="600070"/>
          </a:xfrm>
        </p:grpSpPr>
        <p:sp>
          <p:nvSpPr>
            <p:cNvPr id="63" name="Rectangle 62"/>
            <p:cNvSpPr/>
            <p:nvPr/>
          </p:nvSpPr>
          <p:spPr>
            <a:xfrm>
              <a:off x="1451290" y="5350787"/>
              <a:ext cx="2281911" cy="6000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1289" y="5350787"/>
              <a:ext cx="2281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Two-way interaction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1706810" y="5781450"/>
              <a:ext cx="17361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6443979" y="2844288"/>
            <a:ext cx="3462649" cy="46166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TC1 </a:t>
            </a:r>
            <a:r>
              <a:rPr lang="en-US" sz="2400" b="1" dirty="0" smtClean="0">
                <a:solidFill>
                  <a:sysClr val="windowText" lastClr="000000"/>
                </a:solidFill>
                <a:sym typeface="Wingdings"/>
              </a:rPr>
              <a:t> </a:t>
            </a:r>
            <a:r>
              <a:rPr lang="en-US" sz="2400" dirty="0">
                <a:solidFill>
                  <a:sysClr val="windowText" lastClr="000000"/>
                </a:solidFill>
                <a:sym typeface="Wingdings"/>
              </a:rPr>
              <a:t>D01</a:t>
            </a:r>
            <a:r>
              <a:rPr lang="en-US" sz="2400" b="1" dirty="0">
                <a:solidFill>
                  <a:sysClr val="windowText" lastClr="000000"/>
                </a:solidFill>
                <a:sym typeface="Wingdings"/>
              </a:rPr>
              <a:t>  </a:t>
            </a:r>
            <a:r>
              <a:rPr lang="en-US" sz="2400" b="1" dirty="0" smtClean="0">
                <a:solidFill>
                  <a:sysClr val="windowText" lastClr="000000"/>
                </a:solidFill>
                <a:sym typeface="Wingdings"/>
              </a:rPr>
              <a:t>TC2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31800" y="1368956"/>
            <a:ext cx="632839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How do multiple TCs interact in HWRF-B?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4AE1125-FC96-414A-9BCD-EAA4C449D566}" vid="{039B2382-00D5-EA4F-AC52-CF078100F5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939</Words>
  <Application>Microsoft Macintosh PowerPoint</Application>
  <PresentationFormat>Widescreen</PresentationFormat>
  <Paragraphs>266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Lucida Grande</vt:lpstr>
      <vt:lpstr>Mangal</vt:lpstr>
      <vt:lpstr>Times New Roman</vt:lpstr>
      <vt:lpstr>Wingdings</vt:lpstr>
      <vt:lpstr>Arial</vt:lpstr>
      <vt:lpstr>Black</vt:lpstr>
      <vt:lpstr>The Basin-Scale HWRF: 2018 HFIP Real-Time Demos</vt:lpstr>
      <vt:lpstr>What is Basin-Scale HWRF (HWRF-B)?</vt:lpstr>
      <vt:lpstr>Motivation: R2O for HWRF</vt:lpstr>
      <vt:lpstr>Project 1  “Traditional” Basin-Scale HWRF (HWRF-B)</vt:lpstr>
      <vt:lpstr>A busy day in the tropics…</vt:lpstr>
      <vt:lpstr>HWRF-B Configuration Options</vt:lpstr>
      <vt:lpstr>HWRF-B Configuration Options</vt:lpstr>
      <vt:lpstr>Parallel Moving Nests in HWRF-B</vt:lpstr>
      <vt:lpstr>Parallel Moving Nests in HWRF-B</vt:lpstr>
      <vt:lpstr>Project 2  HWRF Cycled Data Assimilation &amp; Ensemble Prediction System (HWRF-C)</vt:lpstr>
      <vt:lpstr>PowerPoint Presentation</vt:lpstr>
      <vt:lpstr>PowerPoint Presentation</vt:lpstr>
      <vt:lpstr>PowerPoint Presentation</vt:lpstr>
      <vt:lpstr>Applications  Post-processing &amp; Web Site</vt:lpstr>
      <vt:lpstr>GPLOT: Graphical Post-processed Locus of  Output for Tropical cyclones</vt:lpstr>
      <vt:lpstr>PowerPoint Presentation</vt:lpstr>
      <vt:lpstr>PowerPoint Presentation</vt:lpstr>
      <vt:lpstr>The Future for HWRF-B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Basin-Scale HWRF: A Testbed for Research to Operations</dc:title>
  <dc:creator>ghassan.alaka@noaa.gov</dc:creator>
  <cp:lastModifiedBy>ghassan.alaka@noaa.gov</cp:lastModifiedBy>
  <cp:revision>11</cp:revision>
  <dcterms:created xsi:type="dcterms:W3CDTF">2018-08-08T12:31:04Z</dcterms:created>
  <dcterms:modified xsi:type="dcterms:W3CDTF">2018-08-08T14:06:01Z</dcterms:modified>
</cp:coreProperties>
</file>