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CCD"/>
          </a:solidFill>
        </a:fill>
      </a:tcStyle>
    </a:wholeTbl>
    <a:band2H>
      <a:tcTxStyle b="def" i="def"/>
      <a:tcStyle>
        <a:tcBdr/>
        <a:fill>
          <a:solidFill>
            <a:srgbClr val="E7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FCB"/>
          </a:solidFill>
        </a:fill>
      </a:tcStyle>
    </a:wholeTbl>
    <a:band2H>
      <a:tcTxStyle b="def" i="def"/>
      <a:tcStyle>
        <a:tcBdr/>
        <a:fill>
          <a:solidFill>
            <a:srgbClr val="F5E9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CFD0"/>
          </a:solidFill>
        </a:fill>
      </a:tcStyle>
    </a:wholeTbl>
    <a:band2H>
      <a:tcTxStyle b="def" i="def"/>
      <a:tcStyle>
        <a:tcBdr/>
        <a:fill>
          <a:solidFill>
            <a:srgbClr val="E9E8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9" name="Shape 4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Welcome address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6114782"/>
            <a:ext cx="9144001" cy="743218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/>
          <p:nvPr/>
        </p:nvSpPr>
        <p:spPr>
          <a:xfrm>
            <a:off x="2016736" y="6248412"/>
            <a:ext cx="4191559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600">
                <a:solidFill>
                  <a:srgbClr val="C5D0E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Title</a:t>
            </a:r>
          </a:p>
        </p:txBody>
      </p:sp>
      <p:pic>
        <p:nvPicPr>
          <p:cNvPr id="18" name="image2.png" descr="air_planet_people_taglin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03237" y="6180304"/>
            <a:ext cx="2889505" cy="468959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19"/>
          <p:cNvSpPr/>
          <p:nvPr/>
        </p:nvSpPr>
        <p:spPr>
          <a:xfrm>
            <a:off x="378146" y="6107007"/>
            <a:ext cx="1559779" cy="612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400">
                <a:solidFill>
                  <a:srgbClr val="C5D0E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NCAR |</a:t>
            </a:r>
          </a:p>
        </p:txBody>
      </p:sp>
      <p:sp>
        <p:nvSpPr>
          <p:cNvPr id="20" name="Shape 20"/>
          <p:cNvSpPr/>
          <p:nvPr>
            <p:ph type="title"/>
          </p:nvPr>
        </p:nvSpPr>
        <p:spPr>
          <a:xfrm>
            <a:off x="685800" y="2130425"/>
            <a:ext cx="7772400" cy="14700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</a:lvl1pPr>
            <a:lvl2pPr marL="0" indent="457200" algn="ctr">
              <a:buSzTx/>
              <a:buFontTx/>
              <a:buNone/>
            </a:lvl2pPr>
            <a:lvl3pPr marL="0" indent="914400" algn="ctr">
              <a:buSzTx/>
              <a:buFontTx/>
              <a:buNone/>
            </a:lvl3pPr>
            <a:lvl4pPr marL="0" indent="1371600" algn="ctr">
              <a:buSzTx/>
              <a:buFontTx/>
              <a:buNone/>
            </a:lvl4pPr>
            <a:lvl5pPr marL="0" indent="1828800" algn="ctr"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6114782"/>
            <a:ext cx="9144001" cy="74321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2016736" y="6248412"/>
            <a:ext cx="4191559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600">
                <a:solidFill>
                  <a:srgbClr val="C5D0E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ASPEN Update 2018</a:t>
            </a:r>
          </a:p>
        </p:txBody>
      </p:sp>
      <p:pic>
        <p:nvPicPr>
          <p:cNvPr id="4" name="image2.png" descr="air_planet_people_taglin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03237" y="6180304"/>
            <a:ext cx="2889505" cy="46895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378146" y="6107007"/>
            <a:ext cx="1559779" cy="612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400">
                <a:solidFill>
                  <a:srgbClr val="C5D0E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NCAR |</a:t>
            </a:r>
          </a:p>
        </p:txBody>
      </p:sp>
      <p:sp>
        <p:nvSpPr>
          <p:cNvPr id="6" name="Shape 6"/>
          <p:cNvSpPr/>
          <p:nvPr>
            <p:ph type="title"/>
          </p:nvPr>
        </p:nvSpPr>
        <p:spPr>
          <a:xfrm>
            <a:off x="0" y="-2087"/>
            <a:ext cx="9144000" cy="663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581890" y="1094510"/>
            <a:ext cx="8063347" cy="457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hape 8"/>
          <p:cNvSpPr/>
          <p:nvPr/>
        </p:nvSpPr>
        <p:spPr>
          <a:xfrm>
            <a:off x="0" y="726518"/>
            <a:ext cx="9094493" cy="1"/>
          </a:xfrm>
          <a:prstGeom prst="line">
            <a:avLst/>
          </a:prstGeom>
          <a:ln w="38100">
            <a:solidFill>
              <a:srgbClr val="0070C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xfrm>
            <a:off x="8785196" y="6248413"/>
            <a:ext cx="330161" cy="3327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600">
                <a:solidFill>
                  <a:srgbClr val="C5D0EB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ln>
            <a:noFill/>
          </a:ln>
          <a:solidFill>
            <a:srgbClr val="003399"/>
          </a:solidFill>
          <a:uFillTx/>
          <a:latin typeface="Lucida Sans"/>
          <a:ea typeface="Lucida Sans"/>
          <a:cs typeface="Lucida Sans"/>
          <a:sym typeface="Lucida San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3pPr>
      <a:lvl4pPr marL="1698171" marR="0" indent="-326571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rgbClr val="00206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Lucida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ol.ucar.edu/software/aspen" TargetMode="Externa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1200150" y="5930900"/>
            <a:ext cx="7943851" cy="9271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1" name="Shape 41"/>
          <p:cNvSpPr/>
          <p:nvPr/>
        </p:nvSpPr>
        <p:spPr>
          <a:xfrm rot="10800000">
            <a:off x="1" y="0"/>
            <a:ext cx="1232116" cy="6858000"/>
          </a:xfrm>
          <a:prstGeom prst="rect">
            <a:avLst/>
          </a:prstGeom>
          <a:gradFill>
            <a:gsLst>
              <a:gs pos="0">
                <a:srgbClr val="1F3D68"/>
              </a:gs>
              <a:gs pos="68000">
                <a:srgbClr val="FFFFFF"/>
              </a:gs>
              <a:gs pos="100000">
                <a:srgbClr val="FFFFFF"/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95" y="-2763"/>
            <a:ext cx="9144001" cy="74321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366112" y="-24186"/>
            <a:ext cx="1559779" cy="612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400">
                <a:solidFill>
                  <a:srgbClr val="C5D0E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NCAR |</a:t>
            </a:r>
          </a:p>
        </p:txBody>
      </p:sp>
      <p:sp>
        <p:nvSpPr>
          <p:cNvPr id="44" name="Shape 44"/>
          <p:cNvSpPr/>
          <p:nvPr/>
        </p:nvSpPr>
        <p:spPr>
          <a:xfrm>
            <a:off x="2004702" y="21970"/>
            <a:ext cx="419155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C5D0E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EOL</a:t>
            </a:r>
          </a:p>
        </p:txBody>
      </p:sp>
      <p:pic>
        <p:nvPicPr>
          <p:cNvPr id="45" name="image2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39513" y="69680"/>
            <a:ext cx="3056030" cy="501484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ASPEN Update</a:t>
            </a:r>
          </a:p>
        </p:txBody>
      </p:sp>
      <p:sp>
        <p:nvSpPr>
          <p:cNvPr id="47" name="Shape 47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Isabel Suhr (NCAR/EOL) </a:t>
            </a:r>
          </a:p>
          <a:p>
            <a:pPr>
              <a:defRPr i="1"/>
            </a:pPr>
            <a:r>
              <a:t>AVAPS User Group Meeting </a:t>
            </a:r>
          </a:p>
          <a:p>
            <a:pPr>
              <a:defRPr i="1"/>
            </a:pPr>
            <a:r>
              <a:t>April 24, 2018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Upcoming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Short term</a:t>
            </a:r>
          </a:p>
          <a:p>
            <a:pPr lvl="1" marL="800100" indent="-342900">
              <a:buChar char="•"/>
              <a:defRPr sz="2400"/>
            </a:pPr>
            <a:r>
              <a:t>Resolve dry bias 0.1%RH</a:t>
            </a:r>
          </a:p>
          <a:p>
            <a:pPr lvl="1" marL="800100" indent="-342900">
              <a:buChar char="•"/>
              <a:defRPr sz="2400"/>
            </a:pPr>
            <a:r>
              <a:t>BUFR support</a:t>
            </a:r>
          </a:p>
          <a:p>
            <a:pPr marL="342900" indent="-342900">
              <a:defRPr sz="2400"/>
            </a:pPr>
          </a:p>
          <a:p>
            <a:pPr marL="342900" indent="-342900">
              <a:defRPr sz="2400"/>
            </a:pPr>
            <a:r>
              <a:t>Long term</a:t>
            </a:r>
          </a:p>
          <a:p>
            <a:pPr lvl="1" marL="800100" indent="-342900">
              <a:buChar char="•"/>
              <a:defRPr sz="2400"/>
            </a:pPr>
            <a:r>
              <a:t>Qt5 upgrade</a:t>
            </a:r>
          </a:p>
          <a:p>
            <a:pPr lvl="1" marL="800100" indent="-342900">
              <a:buChar char="•"/>
              <a:defRPr sz="2400"/>
            </a:pPr>
            <a:r>
              <a:t>Standalone synoptic map</a:t>
            </a:r>
          </a:p>
          <a:p>
            <a:pPr lvl="1" marL="800100" indent="-342900">
              <a:buChar char="•"/>
              <a:defRPr sz="2400"/>
            </a:pPr>
            <a:r>
              <a:t>Improved Aspen documentation</a:t>
            </a:r>
          </a:p>
        </p:txBody>
      </p:sp>
      <p:sp>
        <p:nvSpPr>
          <p:cNvPr id="90" name="Shape 9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Hurricane season release: May 18 2018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u="sng">
                <a:solidFill>
                  <a:srgbClr val="1F3058"/>
                </a:solidFill>
                <a:uFill>
                  <a:solidFill>
                    <a:srgbClr val="1F3058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02060"/>
                </a:solidFill>
                <a:uFillTx/>
              </a:defRPr>
            </a:pPr>
            <a:r>
              <a:rPr u="sng">
                <a:solidFill>
                  <a:srgbClr val="1F3058"/>
                </a:solidFill>
                <a:uFill>
                  <a:solidFill>
                    <a:srgbClr val="1F3058"/>
                  </a:solidFill>
                </a:uFill>
                <a:hlinkClick r:id="rId2" invalidUrl="" action="" tgtFrame="" tooltip="" history="1" highlightClick="0" endSnd="0"/>
              </a:rPr>
              <a:t>www.eol.ucar.edu/software/aspen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xfrm>
            <a:off x="8800178" y="6248413"/>
            <a:ext cx="315179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95" name="Screen Shot 2018-04-22 at 3.20.45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6310" y="2031256"/>
            <a:ext cx="3953448" cy="2931469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Screen Shot 2018-04-22 at 3.21.25 P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80840" y="2031256"/>
            <a:ext cx="3439589" cy="29314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0" name="Shape 100"/>
          <p:cNvSpPr/>
          <p:nvPr/>
        </p:nvSpPr>
        <p:spPr>
          <a:xfrm>
            <a:off x="0" y="1788612"/>
            <a:ext cx="9144000" cy="2932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defRPr b="1" sz="2800">
                <a:solidFill>
                  <a:srgbClr val="003399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eol-aspen@ucar.edu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  <p:sp>
        <p:nvSpPr>
          <p:cNvPr id="52" name="Shape 52"/>
          <p:cNvSpPr/>
          <p:nvPr>
            <p:ph type="body" sz="half" idx="1"/>
          </p:nvPr>
        </p:nvSpPr>
        <p:spPr>
          <a:xfrm>
            <a:off x="581890" y="1094510"/>
            <a:ext cx="3911688" cy="4572001"/>
          </a:xfrm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Data Q/C</a:t>
            </a:r>
          </a:p>
          <a:p>
            <a:pPr marL="342900" indent="-342900">
              <a:defRPr sz="2400"/>
            </a:pPr>
            <a:r>
              <a:t>User interface</a:t>
            </a:r>
          </a:p>
          <a:p>
            <a:pPr marL="342900" indent="-342900">
              <a:defRPr sz="2400"/>
            </a:pPr>
            <a:r>
              <a:t>BUFR</a:t>
            </a:r>
          </a:p>
          <a:p>
            <a:pPr marL="342900" indent="-342900">
              <a:defRPr sz="2400"/>
            </a:pPr>
            <a:r>
              <a:t>TEMP</a:t>
            </a:r>
          </a:p>
          <a:p>
            <a:pPr marL="342900" indent="-342900">
              <a:defRPr sz="2400"/>
            </a:pPr>
            <a:r>
              <a:t>Dry bias</a:t>
            </a: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54" name="Table 54"/>
          <p:cNvGraphicFramePr/>
          <p:nvPr/>
        </p:nvGraphicFramePr>
        <p:xfrm>
          <a:off x="4737100" y="977900"/>
          <a:ext cx="7366000" cy="5080000"/>
        </p:xfrm>
        <a:graphic xmlns:a="http://schemas.openxmlformats.org/drawingml/2006/main">
          <a:graphicData uri="http://schemas.openxmlformats.org/drawingml/2006/table">
            <a:tbl>
              <a:tblPr firstCol="1" firstRow="0" lastCol="0" lastRow="0" bandCol="0" bandRow="1" rtl="0">
                <a:tableStyleId>{EEE7283C-3CF3-47DC-8721-378D4A62B228}</a:tableStyleId>
              </a:tblPr>
              <a:tblGrid>
                <a:gridCol w="1838325"/>
                <a:gridCol w="1838325"/>
              </a:tblGrid>
              <a:tr h="355600">
                <a:tc gridSpan="2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  <a:effectLst/>
                        </a:defRPr>
                      </a:pPr>
                      <a:r>
                        <a:rPr sz="2400">
                          <a:sym typeface="Calibri"/>
                        </a:rPr>
                        <a:t>This year:</a:t>
                      </a:r>
                    </a:p>
                  </a:txBody>
                  <a:tcPr marL="0" marR="0" marT="0" marB="0" anchor="t" anchorCtr="0" horzOverflow="overflow">
                    <a:lnL/>
                    <a:lnR/>
                    <a:lnT/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</a:tr>
              <a:tr h="101346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  <a:effectLst/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Calibri"/>
                        </a:rPr>
                        <a:t>Code commits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T w="12700">
                      <a:solidFill>
                        <a:srgbClr val="FFFFFF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effectLst/>
                        </a:defRPr>
                      </a:pPr>
                      <a:r>
                        <a:rPr sz="2400">
                          <a:sym typeface="Calibri"/>
                        </a:rPr>
                        <a:t>206</a:t>
                      </a:r>
                    </a:p>
                  </a:txBody>
                  <a:tcPr marL="0" marR="0" marT="0" marB="0" anchor="ctr" anchorCtr="0" horzOverflow="overflow"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solidFill>
                      <a:srgbClr val="D0CFD0"/>
                    </a:solidFill>
                  </a:tcPr>
                </a:tc>
              </a:tr>
              <a:tr h="101346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  <a:effectLst/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Calibri"/>
                        </a:rPr>
                        <a:t>Aspen releases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effectLst/>
                        </a:defRPr>
                      </a:pPr>
                      <a:r>
                        <a:rPr sz="2400">
                          <a:sym typeface="Calibri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lnR w="12700">
                      <a:solidFill>
                        <a:srgbClr val="FFFFFF"/>
                      </a:solidFill>
                      <a:miter lim="400000"/>
                    </a:lnR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8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Q/C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Changed lower threshold for RH from 0.2% to 0.1%</a:t>
            </a:r>
          </a:p>
          <a:p>
            <a:pPr marL="342900" indent="-342900">
              <a:defRPr sz="2400"/>
            </a:pPr>
            <a:r>
              <a:t>Set RH values &gt; 100% to 100% instead of removing them</a:t>
            </a:r>
          </a:p>
          <a:p>
            <a:pPr marL="342900" indent="-342900">
              <a:defRPr sz="2400"/>
            </a:pPr>
            <a:r>
              <a:t>Add equilibration time constants specific to RSS421 sensor</a:t>
            </a:r>
          </a:p>
          <a:p>
            <a:pPr marL="342900" indent="-342900">
              <a:defRPr sz="2400"/>
            </a:pPr>
            <a:r>
              <a:t>Added max winds and tropopause levels to sounding database and synoptic map</a:t>
            </a:r>
          </a:p>
          <a:p>
            <a:pPr marL="342900" indent="-342900">
              <a:defRPr sz="2400"/>
            </a:pPr>
            <a:r>
              <a:t>Cleaned up netcdf output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Q/C - Saturation vapor pressure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Herzegh (PAM II Parameters, 1988) -&gt; Hardy (Thermo Scientific, 1998)</a:t>
            </a:r>
          </a:p>
          <a:p>
            <a:pPr marL="342900" indent="-342900">
              <a:defRPr sz="2400"/>
            </a:pPr>
            <a:r>
              <a:t>Netcdf and skew-T output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63" name="chart (1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9923" y="2346870"/>
            <a:ext cx="4191560" cy="3702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chart (3)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7839" y="2356246"/>
            <a:ext cx="4191560" cy="36837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User interface</a:t>
            </a:r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Fixed crash when displaying sats-dz XY plot</a:t>
            </a:r>
          </a:p>
          <a:p>
            <a:pPr marL="342900" indent="-342900">
              <a:defRPr sz="2400"/>
            </a:pPr>
            <a:r>
              <a:t>Fixed crash in switching tabs after modifying levels</a:t>
            </a:r>
          </a:p>
          <a:p>
            <a:pPr marL="342900" indent="-342900">
              <a:defRPr sz="2400"/>
            </a:pPr>
            <a:r>
              <a:t>Fixed error in setting TEMP header in BatchAspen</a:t>
            </a:r>
          </a:p>
          <a:p>
            <a:pPr marL="342900" indent="-342900">
              <a:defRPr sz="2400"/>
            </a:pPr>
            <a:r>
              <a:t>Fixed library paths and option parsing for commandline Aspen on OS X </a:t>
            </a:r>
          </a:p>
          <a:p>
            <a:pPr marL="342900" indent="-342900">
              <a:defRPr sz="2400"/>
            </a:pPr>
            <a:r>
              <a:t>Added TEMP example files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BUFR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Reduce data by averaging together all values per second</a:t>
            </a:r>
          </a:p>
          <a:p>
            <a:pPr marL="342900" indent="-342900">
              <a:defRPr sz="2400"/>
            </a:pPr>
            <a:r>
              <a:t>Merge levels data with QC data and set appropriate flags</a:t>
            </a:r>
          </a:p>
          <a:p>
            <a:pPr marL="342900" indent="-342900">
              <a:defRPr sz="2400"/>
            </a:pPr>
            <a:r>
              <a:t>‘Local usage’ flag set for aircraft observations</a:t>
            </a:r>
          </a:p>
          <a:p>
            <a:pPr marL="342900" indent="-342900">
              <a:defRPr sz="2400"/>
            </a:pPr>
            <a:r>
              <a:t>Remove entries for times with no data</a:t>
            </a:r>
          </a:p>
          <a:p>
            <a:pPr marL="342900" indent="-342900">
              <a:defRPr sz="2400"/>
            </a:pPr>
            <a:r>
              <a:t>Added OB number to BUFR output</a:t>
            </a:r>
          </a:p>
        </p:txBody>
      </p:sp>
      <p:sp>
        <p:nvSpPr>
          <p:cNvPr id="72" name="Shape 72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TEMP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2613" indent="-332613" defTabSz="443484">
              <a:defRPr sz="2328"/>
            </a:pPr>
            <a:r>
              <a:t>Only update 61616, 62626, abbreviated header if sounding is descending</a:t>
            </a:r>
          </a:p>
          <a:p>
            <a:pPr marL="332613" indent="-332613" defTabSz="443484">
              <a:defRPr sz="2328"/>
            </a:pPr>
            <a:r>
              <a:t>Add input masks to WMO abbreviated header configuration</a:t>
            </a:r>
          </a:p>
          <a:p>
            <a:pPr marL="332613" indent="-332613" defTabSz="443484">
              <a:defRPr sz="2328"/>
            </a:pPr>
            <a:r>
              <a:t>Fixed bug of REL level appearing without SPG level</a:t>
            </a:r>
          </a:p>
          <a:p>
            <a:pPr marL="332613" indent="-332613" defTabSz="443484">
              <a:defRPr sz="2328"/>
            </a:pPr>
            <a:r>
              <a:t>Levels use observed lat/lon when ReportObservedPos set</a:t>
            </a:r>
          </a:p>
          <a:p>
            <a:pPr marL="332613" indent="-332613" defTabSz="443484">
              <a:defRPr sz="2328"/>
            </a:pPr>
            <a:r>
              <a:t>Corrections to decoding 62626 groups and LAST REPORT</a:t>
            </a:r>
          </a:p>
          <a:p>
            <a:pPr marL="332613" indent="-332613" defTabSz="443484">
              <a:defRPr sz="2328"/>
            </a:pPr>
            <a:r>
              <a:t>Correct adding levels from decoded TEMP to synoptic map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TEMP - NHOP standard</a:t>
            </a:r>
          </a:p>
        </p:txBody>
      </p:sp>
      <p:sp>
        <p:nvSpPr>
          <p:cNvPr id="79" name="Shape 79"/>
          <p:cNvSpPr/>
          <p:nvPr>
            <p:ph type="body" sz="half" idx="1"/>
          </p:nvPr>
        </p:nvSpPr>
        <p:spPr>
          <a:xfrm>
            <a:off x="133372" y="1094510"/>
            <a:ext cx="4265111" cy="4572001"/>
          </a:xfrm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Added a config parameter to select NHOP-compatible WMO </a:t>
            </a:r>
          </a:p>
          <a:p>
            <a:pPr lvl="1" marL="800100" indent="-342900">
              <a:buChar char="•"/>
              <a:defRPr sz="2400"/>
            </a:pPr>
            <a:r>
              <a:t>set dew point for RH &lt; 20% to 80</a:t>
            </a:r>
          </a:p>
          <a:p>
            <a:pPr lvl="1" marL="800100" indent="-342900">
              <a:buChar char="•"/>
              <a:defRPr sz="2400"/>
            </a:pPr>
            <a:r>
              <a:t>set dew point for temp &lt; -40ºC to //</a:t>
            </a:r>
          </a:p>
        </p:txBody>
      </p:sp>
      <p:sp>
        <p:nvSpPr>
          <p:cNvPr id="80" name="Shape 80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81" name="Screen Shot 2018-04-23 at 12.56.3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2715" y="779559"/>
            <a:ext cx="4265112" cy="5282923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4089400" y="4089400"/>
            <a:ext cx="719733" cy="573982"/>
          </a:xfrm>
          <a:prstGeom prst="rightArrow">
            <a:avLst>
              <a:gd name="adj1" fmla="val 32000"/>
              <a:gd name="adj2" fmla="val 80252"/>
            </a:avLst>
          </a:prstGeom>
          <a:solidFill>
            <a:schemeClr val="accent3"/>
          </a:solidFill>
          <a:ln w="38100">
            <a:solidFill>
              <a:srgbClr val="FFFFFF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Dry bias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defRPr sz="2400"/>
            </a:pPr>
            <a:r>
              <a:t>Set (post-correction) RH values &lt; 1% to 0.1% rather than discard</a:t>
            </a:r>
          </a:p>
          <a:p>
            <a:pPr marL="342900" indent="-342900">
              <a:defRPr sz="2400"/>
            </a:pPr>
            <a:r>
              <a:t>Don’t display dew point temp for values with RH of 0.1% on skew-Ts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xfrm>
            <a:off x="8898206" y="6248413"/>
            <a:ext cx="217151" cy="3327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UCAR_NCAR">
  <a:themeElements>
    <a:clrScheme name="UCAR_NCA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0000FF"/>
      </a:hlink>
      <a:folHlink>
        <a:srgbClr val="FF00FF"/>
      </a:folHlink>
    </a:clrScheme>
    <a:fontScheme name="UCAR_NCAR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CAR_NC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UCAR_NCAR">
  <a:themeElements>
    <a:clrScheme name="UCAR_NCA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0000FF"/>
      </a:hlink>
      <a:folHlink>
        <a:srgbClr val="FF00FF"/>
      </a:folHlink>
    </a:clrScheme>
    <a:fontScheme name="UCAR_NCAR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CAR_NC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