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4" r:id="rId4"/>
    <p:sldId id="259" r:id="rId5"/>
    <p:sldId id="272" r:id="rId6"/>
    <p:sldId id="281" r:id="rId7"/>
    <p:sldId id="283" r:id="rId8"/>
    <p:sldId id="275" r:id="rId9"/>
    <p:sldId id="273" r:id="rId10"/>
    <p:sldId id="261" r:id="rId11"/>
    <p:sldId id="262" r:id="rId12"/>
    <p:sldId id="263" r:id="rId13"/>
    <p:sldId id="285" r:id="rId14"/>
    <p:sldId id="276" r:id="rId15"/>
    <p:sldId id="264" r:id="rId16"/>
    <p:sldId id="282" r:id="rId17"/>
    <p:sldId id="284" r:id="rId18"/>
    <p:sldId id="278" r:id="rId19"/>
    <p:sldId id="269" r:id="rId20"/>
    <p:sldId id="26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F677E"/>
    <a:srgbClr val="F85E83"/>
    <a:srgbClr val="F74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837" autoAdjust="0"/>
  </p:normalViewPr>
  <p:slideViewPr>
    <p:cSldViewPr snapToGrid="0">
      <p:cViewPr varScale="1">
        <p:scale>
          <a:sx n="57" d="100"/>
          <a:sy n="57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67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DB071-C4FD-4D11-85AA-34BD9DBF3DDF}" type="datetimeFigureOut">
              <a:rPr lang="en-US" smtClean="0"/>
              <a:t>21-Apr-18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1278F-605A-45BB-997A-02B30AC66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5A9F-79DF-4A3E-837D-8ACB8CE942B7}" type="datetimeFigureOut">
              <a:rPr lang="en-US" smtClean="0"/>
              <a:t>21-Apr-18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AEA4C-420C-4A5C-9266-B8817562A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 NOAA AOC for</a:t>
            </a:r>
            <a:r>
              <a:rPr lang="en-US" baseline="0" dirty="0" smtClean="0"/>
              <a:t> their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AEA4C-420C-4A5C-9266-B8817562AC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humidity sensor has a built-in temperature sensor which continuously monitors the temperature of the humidity sensor. This temperature is factored in humidity measurements to ensure accuracy in all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185D6-9615-452D-AFA2-C916543C8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lag correction makes a difference</a:t>
            </a:r>
            <a:r>
              <a:rPr lang="en-US" baseline="0" dirty="0" smtClean="0"/>
              <a:t> of about 0.2 K near the surface to about 0.7 K in upper troposphere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AEA4C-420C-4A5C-9266-B8817562AC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5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AEA4C-420C-4A5C-9266-B8817562AC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2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87"/>
            <a:ext cx="9144000" cy="663824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Lucida Sans" panose="020B06020405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094510"/>
            <a:ext cx="8063346" cy="4572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726518"/>
            <a:ext cx="909449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14783"/>
            <a:ext cx="9144000" cy="743217"/>
          </a:xfrm>
          <a:prstGeom prst="rect">
            <a:avLst/>
          </a:prstGeom>
        </p:spPr>
      </p:pic>
      <p:sp>
        <p:nvSpPr>
          <p:cNvPr id="19" name="Shape 13"/>
          <p:cNvSpPr txBox="1"/>
          <p:nvPr userDrawn="1"/>
        </p:nvSpPr>
        <p:spPr>
          <a:xfrm>
            <a:off x="2016736" y="6272100"/>
            <a:ext cx="419155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8000"/>
              </a:buClr>
              <a:buSzPct val="25000"/>
              <a:buFont typeface="Verdana"/>
              <a:buNone/>
            </a:pPr>
            <a:r>
              <a:rPr lang="en-US" sz="1600" b="0" i="0" u="none" strike="noStrike" cap="non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40502020204" pitchFamily="34" charset="0"/>
                <a:ea typeface="Verdana"/>
                <a:cs typeface="Verdana"/>
                <a:sym typeface="Verdana"/>
              </a:rPr>
              <a:t>NCAR Dropsonde Update</a:t>
            </a:r>
            <a:endParaRPr lang="en-US" sz="1600" b="0" i="0" u="none" strike="noStrike" cap="none" dirty="0">
              <a:solidFill>
                <a:schemeClr val="tx2">
                  <a:lumMod val="20000"/>
                  <a:lumOff val="80000"/>
                </a:schemeClr>
              </a:solidFill>
              <a:latin typeface="Lucida Sans" panose="020B0602040502020204" pitchFamily="34" charset="0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13" descr="air_planet_people_taglin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8" y="6180304"/>
            <a:ext cx="2889504" cy="46895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78146" y="6107007"/>
            <a:ext cx="16385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30504020204" pitchFamily="34" charset="0"/>
              </a:rPr>
              <a:t>NCAR</a:t>
            </a:r>
            <a:r>
              <a:rPr lang="en-US" sz="3400" b="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30504020204" pitchFamily="34" charset="0"/>
              </a:rPr>
              <a:t>|</a:t>
            </a:r>
            <a:endParaRPr lang="en-US" sz="3400" b="0" dirty="0">
              <a:solidFill>
                <a:schemeClr val="tx2">
                  <a:lumMod val="20000"/>
                  <a:lumOff val="8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1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057957" y="62322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40502020204" pitchFamily="34" charset="0"/>
              </a:defRPr>
            </a:lvl1pPr>
          </a:lstStyle>
          <a:p>
            <a:fld id="{C59D33D3-7A75-4DE1-85E4-6134EFD6D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chemeClr val="tx2">
              <a:lumMod val="75000"/>
            </a:schemeClr>
          </a:solidFill>
          <a:latin typeface="Lucida Sans" panose="020B0602040502020204" pitchFamily="34" charset="0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92"/>
          <p:cNvSpPr txBox="1"/>
          <p:nvPr/>
        </p:nvSpPr>
        <p:spPr>
          <a:xfrm>
            <a:off x="2345893" y="4443221"/>
            <a:ext cx="5380037" cy="1057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endParaRPr lang="en-US" sz="1400" b="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94"/>
          <p:cNvSpPr/>
          <p:nvPr/>
        </p:nvSpPr>
        <p:spPr>
          <a:xfrm>
            <a:off x="1200151" y="5930900"/>
            <a:ext cx="7943849" cy="92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96"/>
          <p:cNvSpPr/>
          <p:nvPr/>
        </p:nvSpPr>
        <p:spPr>
          <a:xfrm rot="10800000">
            <a:off x="1" y="0"/>
            <a:ext cx="1232115" cy="6858000"/>
          </a:xfrm>
          <a:prstGeom prst="rect">
            <a:avLst/>
          </a:prstGeom>
          <a:gradFill>
            <a:gsLst>
              <a:gs pos="0">
                <a:srgbClr val="1F3D68"/>
              </a:gs>
              <a:gs pos="68000">
                <a:schemeClr val="lt1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" y="-2762"/>
            <a:ext cx="9144000" cy="7432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6112" y="-24186"/>
            <a:ext cx="16385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30504020204" pitchFamily="34" charset="0"/>
              </a:rPr>
              <a:t>NCAR</a:t>
            </a:r>
            <a:r>
              <a:rPr lang="en-US" sz="3400" b="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30504020204" pitchFamily="34" charset="0"/>
              </a:rPr>
              <a:t>|</a:t>
            </a:r>
            <a:endParaRPr lang="en-US" sz="3400" b="0" dirty="0">
              <a:solidFill>
                <a:schemeClr val="tx2">
                  <a:lumMod val="20000"/>
                  <a:lumOff val="8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21" name="Shape 13"/>
          <p:cNvSpPr txBox="1"/>
          <p:nvPr/>
        </p:nvSpPr>
        <p:spPr>
          <a:xfrm>
            <a:off x="2004702" y="98647"/>
            <a:ext cx="419155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8000"/>
              </a:buClr>
              <a:buSzPct val="25000"/>
              <a:buFont typeface="Verdana"/>
              <a:buNone/>
            </a:pPr>
            <a:r>
              <a:rPr lang="en-US" sz="2800" b="0" i="0" u="none" strike="noStrike" cap="non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Sans" panose="020B0602030504020204" pitchFamily="34" charset="0"/>
                <a:ea typeface="Verdana"/>
                <a:cs typeface="Verdana"/>
                <a:sym typeface="Verdana"/>
              </a:rPr>
              <a:t>EOL</a:t>
            </a:r>
            <a:endParaRPr lang="en-US" sz="2800" b="0" i="0" u="none" strike="noStrike" cap="none" dirty="0">
              <a:solidFill>
                <a:schemeClr val="tx2">
                  <a:lumMod val="20000"/>
                  <a:lumOff val="80000"/>
                </a:schemeClr>
              </a:solidFill>
              <a:latin typeface="Lucida Sans" panose="020B0602030504020204" pitchFamily="34" charset="0"/>
              <a:ea typeface="Verdana"/>
              <a:cs typeface="Verdana"/>
              <a:sym typeface="Verdana"/>
            </a:endParaRPr>
          </a:p>
        </p:txBody>
      </p:sp>
      <p:pic>
        <p:nvPicPr>
          <p:cNvPr id="32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9514" y="69680"/>
            <a:ext cx="3056029" cy="5014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711" y="1436722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0" dirty="0"/>
              <a:t>Update on the RD41 </a:t>
            </a:r>
            <a:r>
              <a:rPr lang="en-US" sz="3200" b="0" dirty="0" smtClean="0"/>
              <a:t>measurements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2496"/>
            <a:ext cx="7076364" cy="3201954"/>
          </a:xfrm>
        </p:spPr>
        <p:txBody>
          <a:bodyPr>
            <a:noAutofit/>
          </a:bodyPr>
          <a:lstStyle/>
          <a:p>
            <a:r>
              <a:rPr lang="en-US" altLang="de-DE" sz="1600" dirty="0"/>
              <a:t>Holger </a:t>
            </a:r>
            <a:r>
              <a:rPr lang="en-US" altLang="de-DE" sz="1600" dirty="0" smtClean="0"/>
              <a:t>Vömel, T</a:t>
            </a:r>
            <a:r>
              <a:rPr lang="en-US" altLang="de-DE" sz="1600" dirty="0"/>
              <a:t>. </a:t>
            </a:r>
            <a:r>
              <a:rPr lang="en-US" altLang="de-DE" sz="1600" dirty="0" smtClean="0"/>
              <a:t>Hock, M. Goodstein, </a:t>
            </a:r>
            <a:r>
              <a:rPr lang="en-US" altLang="de-DE" sz="1600" dirty="0"/>
              <a:t>K. Young, </a:t>
            </a:r>
            <a:r>
              <a:rPr lang="en-US" altLang="de-DE" sz="1600" dirty="0" smtClean="0"/>
              <a:t>I. Suhr</a:t>
            </a:r>
            <a:r>
              <a:rPr lang="en-US" altLang="de-DE" sz="1600" dirty="0"/>
              <a:t/>
            </a:r>
            <a:br>
              <a:rPr lang="en-US" altLang="de-DE" sz="1600" dirty="0"/>
            </a:br>
            <a:r>
              <a:rPr lang="en-US" altLang="de-DE" sz="1600" dirty="0"/>
              <a:t>NCAR EOL</a:t>
            </a:r>
          </a:p>
          <a:p>
            <a:endParaRPr lang="en-US" altLang="de-DE" sz="1600" dirty="0" smtClean="0"/>
          </a:p>
          <a:p>
            <a:r>
              <a:rPr lang="en-US" altLang="de-DE" sz="1600" dirty="0" smtClean="0"/>
              <a:t>J. Smith</a:t>
            </a:r>
          </a:p>
          <a:p>
            <a:r>
              <a:rPr lang="en-US" altLang="de-DE" sz="1600" dirty="0" smtClean="0"/>
              <a:t>NOAA/AOC</a:t>
            </a:r>
            <a:endParaRPr lang="en-US" altLang="de-DE" sz="1600" dirty="0"/>
          </a:p>
          <a:p>
            <a:endParaRPr lang="en-US" altLang="de-DE" sz="1600" dirty="0"/>
          </a:p>
          <a:p>
            <a:r>
              <a:rPr lang="en-US" altLang="de-DE" sz="1600" dirty="0" smtClean="0"/>
              <a:t>20th AVAPS Users Group Meeting</a:t>
            </a:r>
            <a:r>
              <a:rPr lang="en-US" altLang="de-DE" sz="1600" dirty="0"/>
              <a:t/>
            </a:r>
            <a:br>
              <a:rPr lang="en-US" altLang="de-DE" sz="1600" dirty="0"/>
            </a:br>
            <a:r>
              <a:rPr lang="en-US" altLang="de-DE" sz="1600" dirty="0" smtClean="0"/>
              <a:t>25 </a:t>
            </a:r>
            <a:r>
              <a:rPr lang="en-US" altLang="de-DE" sz="1600" dirty="0" smtClean="0"/>
              <a:t>April 2018</a:t>
            </a:r>
            <a:endParaRPr lang="en-US" altLang="de-DE" sz="1600" dirty="0"/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974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RD41 relative humidity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5774" y="97282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17 Sondes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NOAA RD41/RD94 intercomparison October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NOAA RD41/RD94 intercomparison October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99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Buoy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45" y="1093788"/>
            <a:ext cx="629644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6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Pressure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NOAA RD41/RD94 intercomparison October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8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RD41 </a:t>
            </a:r>
            <a:r>
              <a:rPr lang="en-US" dirty="0" smtClean="0"/>
              <a:t>pressure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5774" y="97282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17 Sondes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Buoy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45" y="1093788"/>
            <a:ext cx="629644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79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Winds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RD41 </a:t>
            </a:r>
            <a:r>
              <a:rPr lang="en-US" dirty="0" smtClean="0"/>
              <a:t>wind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5774" y="97282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17 Sondes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New Vaisala RS41 PTU Module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60" y="1422062"/>
            <a:ext cx="5640626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New PTU Sensors module based on RS41 radiosonde </a:t>
            </a:r>
            <a:r>
              <a:rPr lang="en-US" dirty="0" smtClean="0">
                <a:sym typeface="Wingdings" panose="05000000000000000000" pitchFamily="2" charset="2"/>
              </a:rPr>
              <a:t> RD41 dropsonde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New resistive platinum temperature sensor and support structure</a:t>
            </a:r>
          </a:p>
          <a:p>
            <a:endParaRPr lang="en-US" dirty="0"/>
          </a:p>
          <a:p>
            <a:r>
              <a:rPr lang="en-US" dirty="0" smtClean="0"/>
              <a:t>One</a:t>
            </a:r>
            <a:r>
              <a:rPr lang="en-US" b="1" dirty="0" smtClean="0"/>
              <a:t> </a:t>
            </a:r>
            <a:r>
              <a:rPr lang="en-US" dirty="0"/>
              <a:t>RH </a:t>
            </a:r>
            <a:r>
              <a:rPr lang="en-US" dirty="0" smtClean="0"/>
              <a:t>sensor</a:t>
            </a:r>
            <a:endParaRPr lang="en-US" dirty="0"/>
          </a:p>
          <a:p>
            <a:pPr lvl="1"/>
            <a:r>
              <a:rPr lang="en-US" sz="2000" dirty="0" smtClean="0"/>
              <a:t>Humidity </a:t>
            </a:r>
            <a:r>
              <a:rPr lang="en-US" sz="2000" dirty="0"/>
              <a:t>sensor has a built-in </a:t>
            </a:r>
            <a:r>
              <a:rPr lang="en-US" sz="2000" dirty="0" smtClean="0"/>
              <a:t>heater &amp; temperature sensor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Same pressure sensor technology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56286" y="1419102"/>
            <a:ext cx="2998390" cy="4074054"/>
            <a:chOff x="5856286" y="1419102"/>
            <a:chExt cx="2998390" cy="4074054"/>
          </a:xfrm>
        </p:grpSpPr>
        <p:pic>
          <p:nvPicPr>
            <p:cNvPr id="3074" name="Picture 2" descr="C:\Users\hock\Pictures\Instruments\Sondes\PTU Module\CIMG04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56554" y="1995034"/>
              <a:ext cx="3997854" cy="2998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579781" y="1419102"/>
              <a:ext cx="716369" cy="37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RD41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88099" y="1847727"/>
              <a:ext cx="691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RD94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865656" y="4045158"/>
              <a:ext cx="741644" cy="984885"/>
              <a:chOff x="7865656" y="4045158"/>
              <a:chExt cx="741644" cy="98488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023422" y="4045158"/>
                <a:ext cx="58387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RH2</a:t>
                </a:r>
                <a:endParaRPr lang="en-US" sz="300" dirty="0" smtClean="0">
                  <a:solidFill>
                    <a:schemeClr val="bg1"/>
                  </a:solidFill>
                </a:endParaRPr>
              </a:p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RH1</a:t>
                </a:r>
              </a:p>
              <a:p>
                <a:endParaRPr lang="en-US" sz="1400" dirty="0">
                  <a:solidFill>
                    <a:schemeClr val="bg1"/>
                  </a:solidFill>
                </a:endParaRPr>
              </a:p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Temp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865656" y="4852693"/>
                <a:ext cx="22860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865656" y="4238502"/>
                <a:ext cx="22860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865656" y="4426158"/>
                <a:ext cx="22860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6113056" y="4458916"/>
              <a:ext cx="907826" cy="684803"/>
              <a:chOff x="6113056" y="4458916"/>
              <a:chExt cx="907826" cy="68480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113056" y="4458916"/>
                <a:ext cx="583878" cy="68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RH</a:t>
                </a:r>
              </a:p>
              <a:p>
                <a:endParaRPr lang="en-US" sz="1050" dirty="0">
                  <a:solidFill>
                    <a:schemeClr val="bg1"/>
                  </a:solidFill>
                </a:endParaRPr>
              </a:p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Temp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773134" y="4908720"/>
                <a:ext cx="102693" cy="21941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817906" y="4570850"/>
                <a:ext cx="202976" cy="124852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6519812" y="4633276"/>
                <a:ext cx="24765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643638" y="5018428"/>
                <a:ext cx="7901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2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surface </a:t>
            </a:r>
            <a:r>
              <a:rPr lang="en-US" dirty="0" smtClean="0"/>
              <a:t>vertical fall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NCAR dropsonde PTU sensor module updated: RD41</a:t>
            </a:r>
          </a:p>
          <a:p>
            <a:pPr marL="0" indent="0">
              <a:buNone/>
            </a:pPr>
            <a:endParaRPr lang="en-US" dirty="0" smtClean="0"/>
          </a:p>
          <a:p>
            <a:pPr defTabSz="506413">
              <a:tabLst>
                <a:tab pos="865188" algn="l"/>
                <a:tab pos="4289425" algn="l"/>
              </a:tabLst>
            </a:pPr>
            <a:r>
              <a:rPr lang="en-US" dirty="0" smtClean="0"/>
              <a:t>Faster temperature measurement</a:t>
            </a:r>
            <a:br>
              <a:rPr lang="en-US" dirty="0" smtClean="0"/>
            </a:br>
            <a:r>
              <a:rPr lang="en-US" dirty="0" smtClean="0"/>
              <a:t>	Systematic error to RD94 	&lt; 0.2 </a:t>
            </a:r>
            <a:r>
              <a:rPr lang="en-US" dirty="0" smtClean="0"/>
              <a:t>K</a:t>
            </a:r>
            <a:br>
              <a:rPr lang="en-US" dirty="0" smtClean="0"/>
            </a:br>
            <a:r>
              <a:rPr lang="en-US" dirty="0" smtClean="0"/>
              <a:t>	Systematic error to buoy	&lt; -0.5 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Repeatability	&lt; 0.3 K</a:t>
            </a:r>
            <a:endParaRPr lang="en-US" dirty="0"/>
          </a:p>
          <a:p>
            <a:pPr defTabSz="506413">
              <a:tabLst>
                <a:tab pos="865188" algn="l"/>
                <a:tab pos="4289425" algn="l"/>
              </a:tabLst>
            </a:pPr>
            <a:r>
              <a:rPr lang="en-US" dirty="0" smtClean="0"/>
              <a:t>Better relative humidity measurement </a:t>
            </a:r>
            <a:br>
              <a:rPr lang="en-US" dirty="0" smtClean="0"/>
            </a:br>
            <a:r>
              <a:rPr lang="en-US" dirty="0" smtClean="0"/>
              <a:t>	RD94 dry bias eliminated</a:t>
            </a:r>
            <a:br>
              <a:rPr lang="en-US" dirty="0" smtClean="0"/>
            </a:br>
            <a:r>
              <a:rPr lang="en-US" dirty="0" smtClean="0"/>
              <a:t>	Systematic error to </a:t>
            </a:r>
            <a:r>
              <a:rPr lang="en-US" dirty="0" smtClean="0"/>
              <a:t>RD94</a:t>
            </a:r>
            <a:r>
              <a:rPr lang="en-US" dirty="0" smtClean="0"/>
              <a:t>	~ 3% (due to high range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Systematic error to buoy	</a:t>
            </a:r>
            <a:r>
              <a:rPr lang="en-US" dirty="0" smtClean="0"/>
              <a:t>&lt; -3%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Repeatability	~ 2% (in lowest km)</a:t>
            </a:r>
          </a:p>
          <a:p>
            <a:pPr defTabSz="506413">
              <a:tabLst>
                <a:tab pos="865188" algn="l"/>
                <a:tab pos="4289425" algn="l"/>
              </a:tabLst>
            </a:pPr>
            <a:r>
              <a:rPr lang="en-US" dirty="0" smtClean="0"/>
              <a:t>No change in pressure measurements </a:t>
            </a:r>
            <a:br>
              <a:rPr lang="en-US" dirty="0" smtClean="0"/>
            </a:br>
            <a:r>
              <a:rPr lang="en-US" dirty="0" smtClean="0"/>
              <a:t>	Better offset correction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Repeatability	</a:t>
            </a:r>
            <a:r>
              <a:rPr lang="en-US" dirty="0" smtClean="0"/>
              <a:t>&lt; 1 </a:t>
            </a:r>
            <a:r>
              <a:rPr lang="en-US" dirty="0"/>
              <a:t>hPa</a:t>
            </a:r>
            <a:br>
              <a:rPr lang="en-US" dirty="0"/>
            </a:br>
            <a:r>
              <a:rPr lang="en-US" dirty="0" smtClean="0"/>
              <a:t>	Systematic </a:t>
            </a:r>
            <a:r>
              <a:rPr lang="en-US" dirty="0"/>
              <a:t>error to buoy	&lt; </a:t>
            </a:r>
            <a:r>
              <a:rPr lang="en-US" dirty="0" smtClean="0"/>
              <a:t>-0.5 hPa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defTabSz="506413">
              <a:tabLst>
                <a:tab pos="865188" algn="l"/>
                <a:tab pos="4289425" algn="l"/>
              </a:tabLst>
            </a:pPr>
            <a:r>
              <a:rPr lang="en-US" dirty="0" smtClean="0"/>
              <a:t>Update in GPS eliminated near surface wind spikes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Repeatability	~ </a:t>
            </a:r>
            <a:r>
              <a:rPr lang="en-US" dirty="0" smtClean="0"/>
              <a:t>1 – 2 m/s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Temperature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temperature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9" y="1126666"/>
            <a:ext cx="5903179" cy="450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8381" y="5712990"/>
            <a:ext cx="700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RD41 temperature time constant about 4 times faster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RD41 and RD94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47741" y="972821"/>
            <a:ext cx="336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Aspen time lag corrected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RD41 Temperature Repeatability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5774" y="97282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17 Sondes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Buoy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45" y="1093788"/>
            <a:ext cx="629644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Relative humidity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RD94 and RD41 relative humidity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33D3-7A75-4DE1-85E4-6134EFD6DAE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9" name="Picture 5" descr="E:\idl\plots\dropsonde_raw_humidity.ps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09" y="1093788"/>
            <a:ext cx="59893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AR_NCAR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CAR_Template.pptx" id="{8BCEF5BA-9C15-417F-A362-FCB5BF28BD23}" vid="{9A0A02E0-C208-43EF-BF05-FF0A1CDE49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NCAR_Template</Template>
  <TotalTime>3606</TotalTime>
  <Words>247</Words>
  <Application>Microsoft Office PowerPoint</Application>
  <PresentationFormat>On-screen Show (4:3)</PresentationFormat>
  <Paragraphs>84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UCAR_NCAR</vt:lpstr>
      <vt:lpstr>Update on the RD41 measurements </vt:lpstr>
      <vt:lpstr>New Vaisala RS41 PTU Module</vt:lpstr>
      <vt:lpstr>PowerPoint Presentation</vt:lpstr>
      <vt:lpstr>Faster temperature measurements</vt:lpstr>
      <vt:lpstr>Difference between RD41 and RD94 temperature</vt:lpstr>
      <vt:lpstr>RD41 Temperature Repeatability</vt:lpstr>
      <vt:lpstr>Comparison to Buoy</vt:lpstr>
      <vt:lpstr>PowerPoint Presentation</vt:lpstr>
      <vt:lpstr>RD94 and RD41 relative humidity</vt:lpstr>
      <vt:lpstr>RD41 relative humidity variability</vt:lpstr>
      <vt:lpstr>NOAA RD41/RD94 intercomparison October 2017</vt:lpstr>
      <vt:lpstr>NOAA RD41/RD94 intercomparison October 2017</vt:lpstr>
      <vt:lpstr>Comparison to Buoy</vt:lpstr>
      <vt:lpstr>PowerPoint Presentation</vt:lpstr>
      <vt:lpstr>NOAA RD41/RD94 intercomparison October 2017</vt:lpstr>
      <vt:lpstr>RD41 pressure variability</vt:lpstr>
      <vt:lpstr>Comparison to Buoy</vt:lpstr>
      <vt:lpstr>PowerPoint Presentation</vt:lpstr>
      <vt:lpstr>RD41 wind variability</vt:lpstr>
      <vt:lpstr>Near surface vertical fall velocity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Sounding Group Updates</dc:title>
  <dc:creator>Holger Voemel</dc:creator>
  <cp:lastModifiedBy>Holger Vömel</cp:lastModifiedBy>
  <cp:revision>37</cp:revision>
  <dcterms:created xsi:type="dcterms:W3CDTF">2017-11-29T01:20:37Z</dcterms:created>
  <dcterms:modified xsi:type="dcterms:W3CDTF">2018-04-22T04:21:55Z</dcterms:modified>
</cp:coreProperties>
</file>