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72" r:id="rId4"/>
    <p:sldId id="281" r:id="rId5"/>
    <p:sldId id="287" r:id="rId6"/>
    <p:sldId id="283" r:id="rId7"/>
    <p:sldId id="284" r:id="rId8"/>
    <p:sldId id="285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F677E"/>
    <a:srgbClr val="F85E83"/>
    <a:srgbClr val="F74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83837" autoAdjust="0"/>
  </p:normalViewPr>
  <p:slideViewPr>
    <p:cSldViewPr snapToGrid="0">
      <p:cViewPr varScale="1">
        <p:scale>
          <a:sx n="93" d="100"/>
          <a:sy n="93" d="100"/>
        </p:scale>
        <p:origin x="22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67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DB071-C4FD-4D11-85AA-34BD9DBF3DDF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1278F-605A-45BB-997A-02B30AC6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15A9F-79DF-4A3E-837D-8ACB8CE942B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AEA4C-420C-4A5C-9266-B8817562A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NOAA AOC for</a:t>
            </a:r>
            <a:r>
              <a:rPr lang="en-US" baseline="0" dirty="0" smtClean="0"/>
              <a:t> their effort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EA4C-420C-4A5C-9266-B8817562AC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lag correction makes a difference</a:t>
            </a:r>
            <a:r>
              <a:rPr lang="en-US" baseline="0" dirty="0" smtClean="0"/>
              <a:t> of about 0.2 K near the surface to about 0.7 K in upper troposphere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EA4C-420C-4A5C-9266-B8817562AC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5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2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87"/>
            <a:ext cx="9144000" cy="663824"/>
          </a:xfrm>
        </p:spPr>
        <p:txBody>
          <a:bodyPr/>
          <a:lstStyle>
            <a:lvl1pPr>
              <a:defRPr>
                <a:solidFill>
                  <a:srgbClr val="003399"/>
                </a:solidFill>
                <a:latin typeface="Lucida Sans" panose="020B06020405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094510"/>
            <a:ext cx="8063346" cy="4572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726518"/>
            <a:ext cx="909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114783"/>
            <a:ext cx="9144000" cy="743217"/>
          </a:xfrm>
          <a:prstGeom prst="rect">
            <a:avLst/>
          </a:prstGeom>
        </p:spPr>
      </p:pic>
      <p:sp>
        <p:nvSpPr>
          <p:cNvPr id="19" name="Shape 13"/>
          <p:cNvSpPr txBox="1"/>
          <p:nvPr userDrawn="1"/>
        </p:nvSpPr>
        <p:spPr>
          <a:xfrm>
            <a:off x="2016736" y="6272100"/>
            <a:ext cx="419155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8000"/>
              </a:buClr>
              <a:buSzPct val="25000"/>
              <a:buFont typeface="Verdana"/>
              <a:buNone/>
            </a:pPr>
            <a:r>
              <a:rPr lang="en-US" sz="1600" b="0" i="0" u="none" strike="noStrike" cap="none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40502020204" pitchFamily="34" charset="0"/>
                <a:ea typeface="Verdana"/>
                <a:cs typeface="Verdana"/>
                <a:sym typeface="Verdana"/>
              </a:rPr>
              <a:t>Pressure update</a:t>
            </a:r>
            <a:endParaRPr lang="en-US" sz="1600" b="0" i="0" u="none" strike="noStrike" cap="none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40502020204" pitchFamily="34" charset="0"/>
              <a:ea typeface="Verdana"/>
              <a:cs typeface="Verdana"/>
              <a:sym typeface="Verdana"/>
            </a:endParaRPr>
          </a:p>
        </p:txBody>
      </p:sp>
      <p:pic>
        <p:nvPicPr>
          <p:cNvPr id="14" name="Picture 13" descr="air_planet_people_tagli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238" y="6180304"/>
            <a:ext cx="2889504" cy="46895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78146" y="6107007"/>
            <a:ext cx="163859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NCAR</a:t>
            </a:r>
            <a:r>
              <a:rPr lang="en-US" sz="3400" b="0" baseline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|</a:t>
            </a:r>
            <a:endParaRPr lang="en-US" sz="3400" b="0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1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057957" y="6232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40502020204" pitchFamily="34" charset="0"/>
              </a:defRPr>
            </a:lvl1pPr>
          </a:lstStyle>
          <a:p>
            <a:fld id="{C59D33D3-7A75-4DE1-85E4-6134EFD6D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9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i="0" kern="1200">
          <a:solidFill>
            <a:schemeClr val="tx2">
              <a:lumMod val="75000"/>
            </a:schemeClr>
          </a:solidFill>
          <a:latin typeface="Lucida Sans" panose="020B0602040502020204" pitchFamily="34" charset="0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2"/>
          <p:cNvSpPr txBox="1"/>
          <p:nvPr/>
        </p:nvSpPr>
        <p:spPr>
          <a:xfrm>
            <a:off x="2345893" y="4443221"/>
            <a:ext cx="5380037" cy="10574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endParaRPr lang="en-US" sz="1400" b="0" i="0" u="none" strike="noStrike" cap="none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" name="Shape 94"/>
          <p:cNvSpPr/>
          <p:nvPr/>
        </p:nvSpPr>
        <p:spPr>
          <a:xfrm>
            <a:off x="1200151" y="5930900"/>
            <a:ext cx="7943849" cy="927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96"/>
          <p:cNvSpPr/>
          <p:nvPr/>
        </p:nvSpPr>
        <p:spPr>
          <a:xfrm rot="10800000">
            <a:off x="1" y="0"/>
            <a:ext cx="1232115" cy="6858000"/>
          </a:xfrm>
          <a:prstGeom prst="rect">
            <a:avLst/>
          </a:prstGeom>
          <a:gradFill>
            <a:gsLst>
              <a:gs pos="0">
                <a:srgbClr val="1F3D68"/>
              </a:gs>
              <a:gs pos="68000">
                <a:schemeClr val="lt1"/>
              </a:gs>
              <a:gs pos="100000">
                <a:schemeClr val="lt1"/>
              </a:gs>
            </a:gsLst>
            <a:lin ang="16200000" scaled="0"/>
          </a:gradFill>
          <a:ln>
            <a:noFill/>
          </a:ln>
          <a:effectLst/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" y="-2762"/>
            <a:ext cx="9144000" cy="7432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6112" y="-24186"/>
            <a:ext cx="163859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NCAR</a:t>
            </a:r>
            <a:r>
              <a:rPr lang="en-US" sz="3400" b="0" baseline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|</a:t>
            </a:r>
            <a:endParaRPr lang="en-US" sz="3400" b="0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21" name="Shape 13"/>
          <p:cNvSpPr txBox="1"/>
          <p:nvPr/>
        </p:nvSpPr>
        <p:spPr>
          <a:xfrm>
            <a:off x="2004702" y="98647"/>
            <a:ext cx="419155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8000"/>
              </a:buClr>
              <a:buSzPct val="25000"/>
              <a:buFont typeface="Verdana"/>
              <a:buNone/>
            </a:pPr>
            <a:r>
              <a:rPr lang="en-US" sz="2800" b="0" i="0" u="none" strike="noStrike" cap="none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  <a:ea typeface="Verdana"/>
                <a:cs typeface="Verdana"/>
                <a:sym typeface="Verdana"/>
              </a:rPr>
              <a:t>EOL</a:t>
            </a:r>
            <a:endParaRPr lang="en-US" sz="2800" b="0" i="0" u="none" strike="noStrike" cap="none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  <a:ea typeface="Verdana"/>
              <a:cs typeface="Verdana"/>
              <a:sym typeface="Verdana"/>
            </a:endParaRPr>
          </a:p>
        </p:txBody>
      </p:sp>
      <p:pic>
        <p:nvPicPr>
          <p:cNvPr id="32" name="Shape 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39514" y="69680"/>
            <a:ext cx="3056029" cy="5014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711" y="1436722"/>
            <a:ext cx="7772400" cy="1470025"/>
          </a:xfrm>
        </p:spPr>
        <p:txBody>
          <a:bodyPr>
            <a:noAutofit/>
          </a:bodyPr>
          <a:lstStyle/>
          <a:p>
            <a:r>
              <a:rPr lang="en-US" b="0" dirty="0" smtClean="0"/>
              <a:t>Discussion:</a:t>
            </a:r>
            <a:br>
              <a:rPr lang="en-US" b="0" dirty="0" smtClean="0"/>
            </a:br>
            <a:r>
              <a:rPr lang="en-US" b="0" dirty="0" smtClean="0"/>
              <a:t>Dropsonde </a:t>
            </a:r>
            <a:r>
              <a:rPr lang="en-US" b="0" dirty="0"/>
              <a:t>pressure </a:t>
            </a:r>
            <a:r>
              <a:rPr lang="en-US" b="0" dirty="0" smtClean="0"/>
              <a:t>measurements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92496"/>
            <a:ext cx="7076364" cy="3201954"/>
          </a:xfrm>
        </p:spPr>
        <p:txBody>
          <a:bodyPr>
            <a:noAutofit/>
          </a:bodyPr>
          <a:lstStyle/>
          <a:p>
            <a:r>
              <a:rPr lang="en-US" altLang="de-DE" sz="1600" dirty="0"/>
              <a:t>Holger </a:t>
            </a:r>
            <a:r>
              <a:rPr lang="en-US" altLang="de-DE" sz="1600" dirty="0" smtClean="0"/>
              <a:t>Vömel</a:t>
            </a:r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r>
              <a:rPr lang="en-US" altLang="de-DE" sz="1600" dirty="0" smtClean="0"/>
              <a:t>20th AVAPS Users Group Meeting</a:t>
            </a:r>
            <a:r>
              <a:rPr lang="en-US" altLang="de-DE" sz="1600" dirty="0"/>
              <a:t/>
            </a:r>
            <a:br>
              <a:rPr lang="en-US" altLang="de-DE" sz="1600" dirty="0"/>
            </a:br>
            <a:r>
              <a:rPr lang="en-US" altLang="de-DE" sz="1600" dirty="0" smtClean="0"/>
              <a:t>25 April 2018</a:t>
            </a:r>
            <a:endParaRPr lang="en-US" altLang="de-DE" sz="1600" dirty="0"/>
          </a:p>
          <a:p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4974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dropsonde pressure sensor has a small systematic offset, which should be corrected before a sounding: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Current status:</a:t>
            </a:r>
          </a:p>
          <a:p>
            <a:r>
              <a:rPr lang="en-US" dirty="0" smtClean="0"/>
              <a:t>NOAA/AOC: In-aircraft pressure reference sensor</a:t>
            </a:r>
          </a:p>
          <a:p>
            <a:r>
              <a:rPr lang="en-US" dirty="0" smtClean="0"/>
              <a:t>NCAR campaigns: post-processing based on reference comparison during production </a:t>
            </a:r>
          </a:p>
          <a:p>
            <a:r>
              <a:rPr lang="en-US" dirty="0" smtClean="0"/>
              <a:t>Air Force and others: No correction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Future status with RD41</a:t>
            </a:r>
          </a:p>
          <a:p>
            <a:r>
              <a:rPr lang="en-US" dirty="0"/>
              <a:t>P</a:t>
            </a:r>
            <a:r>
              <a:rPr lang="en-US" dirty="0" smtClean="0"/>
              <a:t>ressure correction built into firmware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2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pressure is a good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0869" y="1093788"/>
            <a:ext cx="5486400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453632" y="972821"/>
            <a:ext cx="4236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</a:rPr>
              <a:t>Laboratory offset measurement</a:t>
            </a:r>
            <a:endParaRPr lang="en-US" sz="2400" b="1" dirty="0">
              <a:solidFill>
                <a:srgbClr val="003399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91283" y="2619909"/>
            <a:ext cx="1875925" cy="1541123"/>
            <a:chOff x="0" y="0"/>
            <a:chExt cx="1159510" cy="1213706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258939" cy="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sz="1400" dirty="0">
                  <a:solidFill>
                    <a:srgbClr val="76923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DejaVuSans"/>
                </a:rPr>
                <a:t>Max</a:t>
              </a:r>
              <a:endParaRPr lang="en-US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DejaVuSans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0" y="1041621"/>
              <a:ext cx="238760" cy="172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sz="1400">
                  <a:solidFill>
                    <a:srgbClr val="76923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DejaVuSans"/>
                </a:rPr>
                <a:t>Min</a:t>
              </a:r>
              <a:endParaRPr lang="en-US">
                <a:effectLst/>
                <a:latin typeface="Cambria" panose="02040503050406030204" pitchFamily="18" charset="0"/>
                <a:ea typeface="Calibri" panose="020F0502020204030204" pitchFamily="34" charset="0"/>
                <a:cs typeface="DejaVuSans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0" y="304332"/>
              <a:ext cx="1159510" cy="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sz="1400" dirty="0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DejaVuSans"/>
                </a:rPr>
                <a:t>Standard Deviation</a:t>
              </a:r>
              <a:endParaRPr lang="en-US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DejaVuSans"/>
              </a:endParaRPr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0" y="557010"/>
              <a:ext cx="337001" cy="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sz="1400">
                  <a:solidFill>
                    <a:srgbClr val="17365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DejaVuSans"/>
                </a:rPr>
                <a:t>Mean</a:t>
              </a:r>
              <a:endParaRPr lang="en-US">
                <a:effectLst/>
                <a:latin typeface="Cambria" panose="02040503050406030204" pitchFamily="18" charset="0"/>
                <a:ea typeface="Calibri" panose="020F0502020204030204" pitchFamily="34" charset="0"/>
                <a:cs typeface="DejaVuSans"/>
              </a:endParaRP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0" y="818984"/>
              <a:ext cx="453777" cy="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sz="140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DejaVuSans"/>
                </a:rPr>
                <a:t>Median</a:t>
              </a:r>
              <a:endParaRPr lang="en-US">
                <a:effectLst/>
                <a:latin typeface="Cambria" panose="02040503050406030204" pitchFamily="18" charset="0"/>
                <a:ea typeface="Calibri" panose="020F0502020204030204" pitchFamily="34" charset="0"/>
                <a:cs typeface="DejaVu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19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years recommendation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application of production pressure correction in AVAPS</a:t>
            </a:r>
          </a:p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removing dynamic pressure correction</a:t>
            </a:r>
          </a:p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adjusting extrapolation time in Aspen (see Dean’s talk)</a:t>
            </a:r>
          </a:p>
          <a:p>
            <a:pPr marL="225425" indent="-225425">
              <a:tabLst>
                <a:tab pos="2909888" algn="l"/>
              </a:tabLst>
            </a:pPr>
            <a:endParaRPr lang="en-US" dirty="0"/>
          </a:p>
          <a:p>
            <a:pPr marL="0" indent="0">
              <a:buNone/>
              <a:tabLst>
                <a:tab pos="2909888" algn="l"/>
              </a:tabLst>
            </a:pPr>
            <a:r>
              <a:rPr lang="en-US" dirty="0"/>
              <a:t>Surface pressure readings to within &lt;0.4 hPa can be demonstrated!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problem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69" y="1093788"/>
            <a:ext cx="5715000" cy="4572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61938" y="4846178"/>
            <a:ext cx="1476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</a:rPr>
              <a:t>Now fixed</a:t>
            </a:r>
            <a:endParaRPr lang="en-US" sz="2400" b="1" dirty="0">
              <a:solidFill>
                <a:srgbClr val="003399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681609" y="4736387"/>
            <a:ext cx="1376348" cy="9294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1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years recommendation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application of production pressure correction in AVAPS</a:t>
            </a:r>
          </a:p>
          <a:p>
            <a:pPr>
              <a:buFont typeface="Wingdings" panose="05000000000000000000" pitchFamily="2" charset="2"/>
              <a:buChar char="ü"/>
              <a:tabLst>
                <a:tab pos="2909888" algn="l"/>
              </a:tabLst>
            </a:pPr>
            <a:r>
              <a:rPr lang="en-US" dirty="0"/>
              <a:t>Recommend removing dynamic pressure correction</a:t>
            </a:r>
          </a:p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adjusting extrapolation time in Aspen (see Dean’s talk)</a:t>
            </a:r>
          </a:p>
          <a:p>
            <a:pPr marL="225425" indent="-225425">
              <a:tabLst>
                <a:tab pos="2909888" algn="l"/>
              </a:tabLst>
            </a:pPr>
            <a:endParaRPr lang="en-US" dirty="0"/>
          </a:p>
          <a:p>
            <a:pPr marL="0" indent="0">
              <a:buNone/>
              <a:tabLst>
                <a:tab pos="2909888" algn="l"/>
              </a:tabLst>
            </a:pPr>
            <a:r>
              <a:rPr lang="en-US" dirty="0"/>
              <a:t>Surface pressure readings to within &lt;0.4 hPa can be demonstrated!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years recommendation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application of production pressure correction in AVAPS</a:t>
            </a:r>
          </a:p>
          <a:p>
            <a:pPr>
              <a:buFont typeface="Wingdings" panose="05000000000000000000" pitchFamily="2" charset="2"/>
              <a:buChar char="ü"/>
              <a:tabLst>
                <a:tab pos="2909888" algn="l"/>
              </a:tabLst>
            </a:pPr>
            <a:r>
              <a:rPr lang="en-US" dirty="0"/>
              <a:t>Recommend removing dynamic pressure correction</a:t>
            </a:r>
          </a:p>
          <a:p>
            <a:pPr>
              <a:buFont typeface="Verdana" panose="020B0604030504040204" pitchFamily="34" charset="0"/>
              <a:buChar char="?"/>
              <a:tabLst>
                <a:tab pos="2909888" algn="l"/>
              </a:tabLst>
            </a:pPr>
            <a:r>
              <a:rPr lang="en-US" dirty="0"/>
              <a:t>Recommend</a:t>
            </a:r>
            <a:r>
              <a:rPr lang="en-US" dirty="0"/>
              <a:t> adjusting extrapolation time in Aspen (see Dean’s talk)</a:t>
            </a:r>
          </a:p>
          <a:p>
            <a:pPr marL="225425" indent="-225425">
              <a:tabLst>
                <a:tab pos="2909888" algn="l"/>
              </a:tabLst>
            </a:pPr>
            <a:endParaRPr lang="en-US" dirty="0"/>
          </a:p>
          <a:p>
            <a:pPr marL="0" indent="0">
              <a:buNone/>
              <a:tabLst>
                <a:tab pos="2909888" algn="l"/>
              </a:tabLst>
            </a:pPr>
            <a:r>
              <a:rPr lang="en-US" dirty="0"/>
              <a:t>Surface pressure readings to within &lt;0.4 hPa can be demonstrated!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6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years recommendation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tabLst>
                <a:tab pos="2909888" algn="l"/>
              </a:tabLst>
            </a:pPr>
            <a:r>
              <a:rPr lang="en-US" dirty="0"/>
              <a:t>Recommend application of production pressure correction in AVAPS</a:t>
            </a:r>
          </a:p>
          <a:p>
            <a:pPr>
              <a:buFont typeface="Wingdings" panose="05000000000000000000" pitchFamily="2" charset="2"/>
              <a:buChar char="ü"/>
              <a:tabLst>
                <a:tab pos="2909888" algn="l"/>
              </a:tabLst>
            </a:pPr>
            <a:r>
              <a:rPr lang="en-US" dirty="0"/>
              <a:t>Recommend removing dynamic pressure correction</a:t>
            </a:r>
          </a:p>
          <a:p>
            <a:pPr>
              <a:buFont typeface="Verdana" panose="020B0604030504040204" pitchFamily="34" charset="0"/>
              <a:buChar char="?"/>
              <a:tabLst>
                <a:tab pos="2909888" algn="l"/>
              </a:tabLst>
            </a:pPr>
            <a:r>
              <a:rPr lang="en-US" dirty="0"/>
              <a:t>Recommend adjusting extrapolation time in Aspen (see Dean’s talk)</a:t>
            </a:r>
          </a:p>
          <a:p>
            <a:pPr marL="225425" indent="-225425">
              <a:tabLst>
                <a:tab pos="2909888" algn="l"/>
              </a:tabLst>
            </a:pPr>
            <a:endParaRPr lang="en-US" dirty="0"/>
          </a:p>
          <a:p>
            <a:pPr marL="0" indent="0">
              <a:buNone/>
              <a:tabLst>
                <a:tab pos="2909888" algn="l"/>
              </a:tabLst>
            </a:pPr>
            <a:r>
              <a:rPr lang="en-US" dirty="0"/>
              <a:t>Surface pressure readings to within &lt;</a:t>
            </a:r>
            <a:r>
              <a:rPr lang="en-US" strike="dblStrike" dirty="0"/>
              <a:t>0.4 hPa</a:t>
            </a:r>
            <a:r>
              <a:rPr lang="en-US" dirty="0"/>
              <a:t> can be demonstrated!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4756" y="2764891"/>
            <a:ext cx="1304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istral" panose="03090702030407020403" pitchFamily="66" charset="0"/>
              </a:rPr>
              <a:t>0.5 hPa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RD94:</a:t>
            </a:r>
          </a:p>
          <a:p>
            <a:r>
              <a:rPr lang="en-US" dirty="0" smtClean="0"/>
              <a:t>NOAA continue with in-aircraft pressure reference</a:t>
            </a:r>
          </a:p>
          <a:p>
            <a:r>
              <a:rPr lang="en-US" dirty="0" smtClean="0"/>
              <a:t>Air Force update AVAPS to allow range checked production based pressure offset correction</a:t>
            </a:r>
          </a:p>
          <a:p>
            <a:r>
              <a:rPr lang="en-US" dirty="0" smtClean="0"/>
              <a:t>Air Force install reference pressure sensors in their AVAPS systems to monitor long term stability (longer term project)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RD41:</a:t>
            </a:r>
          </a:p>
          <a:p>
            <a:r>
              <a:rPr lang="en-US" dirty="0" smtClean="0"/>
              <a:t>Pressure offset correction built into firm-ware. </a:t>
            </a:r>
            <a:br>
              <a:rPr lang="en-US" dirty="0" smtClean="0"/>
            </a:br>
            <a:r>
              <a:rPr lang="en-US" dirty="0" smtClean="0"/>
              <a:t>NOAA and Air Force monitor long term stability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Surface pressure extrapolation:</a:t>
            </a:r>
          </a:p>
          <a:p>
            <a:r>
              <a:rPr lang="en-US" dirty="0" smtClean="0"/>
              <a:t>Need more buoy comparisons to evaluate extrapolation time</a:t>
            </a:r>
            <a:br>
              <a:rPr lang="en-US" dirty="0" smtClean="0"/>
            </a:br>
            <a:r>
              <a:rPr lang="en-US" dirty="0" smtClean="0"/>
              <a:t>Change may need to be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7371"/>
      </p:ext>
    </p:extLst>
  </p:cSld>
  <p:clrMapOvr>
    <a:masterClrMapping/>
  </p:clrMapOvr>
</p:sld>
</file>

<file path=ppt/theme/theme1.xml><?xml version="1.0" encoding="utf-8"?>
<a:theme xmlns:a="http://schemas.openxmlformats.org/drawingml/2006/main" name="UCAR_NCAR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CAR_Template.pptx" id="{8BCEF5BA-9C15-417F-A362-FCB5BF28BD23}" vid="{9A0A02E0-C208-43EF-BF05-FF0A1CDE49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NCAR_Template</Template>
  <TotalTime>3652</TotalTime>
  <Words>331</Words>
  <Application>Microsoft Office PowerPoint</Application>
  <PresentationFormat>On-screen Show (4:3)</PresentationFormat>
  <Paragraphs>79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</vt:lpstr>
      <vt:lpstr>DejaVuSans</vt:lpstr>
      <vt:lpstr>Lucida Sans</vt:lpstr>
      <vt:lpstr>Mistral</vt:lpstr>
      <vt:lpstr>Verdana</vt:lpstr>
      <vt:lpstr>Wingdings</vt:lpstr>
      <vt:lpstr>UCAR_NCAR</vt:lpstr>
      <vt:lpstr>Discussion: Dropsonde pressure measurements</vt:lpstr>
      <vt:lpstr>Issue</vt:lpstr>
      <vt:lpstr>Constant pressure is a good approach</vt:lpstr>
      <vt:lpstr>Last years recommendation</vt:lpstr>
      <vt:lpstr>Production problem</vt:lpstr>
      <vt:lpstr>Last years recommendation</vt:lpstr>
      <vt:lpstr>Last years recommendation</vt:lpstr>
      <vt:lpstr>Last years recommendation</vt:lpstr>
      <vt:lpstr>Updated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Group Updates</dc:title>
  <dc:creator>Holger Voemel</dc:creator>
  <cp:lastModifiedBy>Holger Vömel</cp:lastModifiedBy>
  <cp:revision>44</cp:revision>
  <dcterms:created xsi:type="dcterms:W3CDTF">2017-11-29T01:20:37Z</dcterms:created>
  <dcterms:modified xsi:type="dcterms:W3CDTF">2018-04-24T01:10:24Z</dcterms:modified>
</cp:coreProperties>
</file>