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64" r:id="rId2"/>
    <p:sldId id="280" r:id="rId3"/>
    <p:sldId id="265" r:id="rId4"/>
    <p:sldId id="290" r:id="rId5"/>
    <p:sldId id="266" r:id="rId6"/>
    <p:sldId id="295" r:id="rId7"/>
    <p:sldId id="271" r:id="rId8"/>
    <p:sldId id="267" r:id="rId9"/>
    <p:sldId id="281" r:id="rId10"/>
    <p:sldId id="296" r:id="rId11"/>
    <p:sldId id="272" r:id="rId12"/>
    <p:sldId id="274" r:id="rId13"/>
    <p:sldId id="297" r:id="rId14"/>
    <p:sldId id="286" r:id="rId15"/>
    <p:sldId id="287" r:id="rId16"/>
    <p:sldId id="288" r:id="rId17"/>
    <p:sldId id="289" r:id="rId18"/>
    <p:sldId id="285" r:id="rId19"/>
    <p:sldId id="273" r:id="rId20"/>
    <p:sldId id="28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4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1071C-4366-415F-B229-A0EC662637CD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F3CD5-C5A4-4C16-A3A0-798C6475F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10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F79C2-4A33-4810-B1C6-EF519C68C1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24320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EF0BF-744E-49C7-B918-D5045CAE3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24327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83358-E250-4875-A92A-94A663BFC9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21727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6B653-52FA-4D7C-8DCA-A0644DF06E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0298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2A098-5602-4C46-AA4C-979AFBFC80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13627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696F7-E5B5-4E1C-B629-439C3857FA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01574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CBBAB-F378-447C-A84E-70DB6BB46F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719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09BC2-2E14-46CA-A549-C0E5449E3C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59910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4C3A8-854C-44C0-A0DB-4EF57BDDFD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0678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BF6E1-3561-4EF2-89FC-638277D949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97047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A83B1-009E-41AA-827C-4DF1E4B7DD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39999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5ED13-991F-448C-B91F-5DC9047F63B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39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4dh4vsdO4w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microsoft.com/office/2007/relationships/hdphoto" Target="../media/hdphoto2.wdp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438400"/>
            <a:ext cx="4876800" cy="3657600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1143000" y="990600"/>
            <a:ext cx="7772400" cy="1485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FFC000"/>
                </a:solidFill>
              </a:rPr>
              <a:t>AVAPS at NOAA’s Aircraft Operations Center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91000" y="6015280"/>
            <a:ext cx="5257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chemeClr val="bg2"/>
                </a:solidFill>
              </a:rPr>
              <a:t>   </a:t>
            </a:r>
            <a:r>
              <a:rPr lang="en-US" altLang="en-US" dirty="0"/>
              <a:t>Jeff Smith    Electronics Engineer</a:t>
            </a:r>
          </a:p>
          <a:p>
            <a:pPr algn="ctr" eaLnBrk="1" hangingPunct="1"/>
            <a:r>
              <a:rPr lang="en-US" altLang="en-US" dirty="0"/>
              <a:t>Rich Henning      Meteorologist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4384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6895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143000" y="2959"/>
            <a:ext cx="7772400" cy="725488"/>
          </a:xfrm>
        </p:spPr>
        <p:txBody>
          <a:bodyPr/>
          <a:lstStyle/>
          <a:p>
            <a:r>
              <a:rPr lang="en-US" sz="2800" b="1" i="1" dirty="0">
                <a:solidFill>
                  <a:schemeClr val="tx1"/>
                </a:solidFill>
              </a:rPr>
              <a:t>KEY EVENTS IN PAST YEAR (CONT)</a:t>
            </a:r>
            <a:endParaRPr lang="en-US" alt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1219200"/>
            <a:ext cx="7696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 About one year ago, Vaisala announced the end-of-life was near for the RSS904 PTU sensor used in the RD94 sondes.  NOAA asked Vaisala and NCAR to accelerate design and transition to the next generation of the AVAPS </a:t>
            </a:r>
            <a:r>
              <a:rPr lang="en-US" dirty="0" err="1"/>
              <a:t>dropsonde</a:t>
            </a:r>
            <a:r>
              <a:rPr lang="en-US" dirty="0"/>
              <a:t>, the RD41. </a:t>
            </a:r>
          </a:p>
          <a:p>
            <a:pPr>
              <a:defRPr/>
            </a:pPr>
            <a:r>
              <a:rPr lang="en-US" dirty="0"/>
              <a:t> 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dirty="0"/>
              <a:t> While NCAR was refining the RD41 design, Vaisala accepted the challenge to build 50 pre-production sondes for testing during the 2017 Hurricane season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dirty="0"/>
              <a:t> The first batch of sondes were launched from NOAA aircraft in various storm environments and over weather buoys with excellent results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dirty="0"/>
              <a:t> A few design refinements were made, and Vaisala was again challenged to rapidly build another 50 pre-production sondes.  These 50 were launched from NOAA and W53rd platforms, again with excellent results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dirty="0"/>
              <a:t>A couple weeks ago, NOAA formally requested Vaisala transition future US Government sonde orders to model RD41 sondes </a:t>
            </a:r>
          </a:p>
        </p:txBody>
      </p:sp>
    </p:spTree>
    <p:extLst>
      <p:ext uri="{BB962C8B-B14F-4D97-AF65-F5344CB8AC3E}">
        <p14:creationId xmlns:p14="http://schemas.microsoft.com/office/powerpoint/2010/main" val="11866634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685800"/>
          </a:xfrm>
        </p:spPr>
        <p:txBody>
          <a:bodyPr/>
          <a:lstStyle/>
          <a:p>
            <a:r>
              <a:rPr lang="en-US" altLang="en-US" sz="3200" dirty="0"/>
              <a:t>Items for Discussion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6900" y="12192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Transition to mini-sonde design?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1" b="6001"/>
          <a:stretch/>
        </p:blipFill>
        <p:spPr>
          <a:xfrm>
            <a:off x="1638300" y="2057400"/>
            <a:ext cx="6210300" cy="409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32635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76275" y="0"/>
            <a:ext cx="7772400" cy="708025"/>
          </a:xfrm>
        </p:spPr>
        <p:txBody>
          <a:bodyPr/>
          <a:lstStyle/>
          <a:p>
            <a:r>
              <a:rPr lang="en-US" altLang="en-US" sz="3200" dirty="0"/>
              <a:t>The Wish List</a:t>
            </a:r>
          </a:p>
        </p:txBody>
      </p:sp>
      <p:sp>
        <p:nvSpPr>
          <p:cNvPr id="16387" name="Content Placeholder 3"/>
          <p:cNvSpPr>
            <a:spLocks noGrp="1"/>
          </p:cNvSpPr>
          <p:nvPr>
            <p:ph idx="1"/>
          </p:nvPr>
        </p:nvSpPr>
        <p:spPr>
          <a:xfrm>
            <a:off x="838200" y="990600"/>
            <a:ext cx="8305800" cy="3810000"/>
          </a:xfrm>
        </p:spPr>
        <p:txBody>
          <a:bodyPr/>
          <a:lstStyle/>
          <a:p>
            <a:endParaRPr lang="en-US" altLang="en-US" sz="2800" dirty="0"/>
          </a:p>
          <a:p>
            <a:r>
              <a:rPr lang="en-US" altLang="en-US" sz="2800" dirty="0"/>
              <a:t>Smooth transition to the RD41</a:t>
            </a:r>
          </a:p>
          <a:p>
            <a:r>
              <a:rPr lang="en-US" altLang="en-US" sz="2800" dirty="0"/>
              <a:t>Improved inspection procedures during sonde manufacturing to ensure all performance requirements are met</a:t>
            </a:r>
          </a:p>
          <a:p>
            <a:pPr marL="0" indent="0">
              <a:buNone/>
            </a:pPr>
            <a:endParaRPr lang="en-US" altLang="en-US" sz="2800" dirty="0"/>
          </a:p>
          <a:p>
            <a:pPr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1336558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our new jet?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067800" cy="4572000"/>
          </a:xfrm>
        </p:spPr>
        <p:txBody>
          <a:bodyPr/>
          <a:lstStyle/>
          <a:p>
            <a:r>
              <a:rPr lang="en-US" sz="2400" dirty="0"/>
              <a:t>AVAPS / Flight Level Data capability needs to…at minimum…equal current G-IV standards (accuracy of static pressure, winds, temp, geopotential heights)</a:t>
            </a:r>
          </a:p>
          <a:p>
            <a:r>
              <a:rPr lang="en-US" sz="2400" dirty="0"/>
              <a:t>Possible opportunity for better dew point sensors (upgrade from current chilled mirror systems that do not work adequately at operational altitudes)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4129978"/>
            <a:ext cx="5888944" cy="21197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EA08AF-C76E-46BA-9435-18EE009AEE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15" b="16057"/>
          <a:stretch/>
        </p:blipFill>
        <p:spPr>
          <a:xfrm>
            <a:off x="2971800" y="3276600"/>
            <a:ext cx="5888944" cy="29718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  <a:reflection endPos="65000" dist="50800" dir="5400000" sy="-100000" algn="bl" rotWithShape="0"/>
          </a:effectLst>
          <a:scene3d>
            <a:camera prst="orthographicFront">
              <a:rot lat="0" lon="108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97958658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9067799" cy="1143000"/>
          </a:xfrm>
        </p:spPr>
        <p:txBody>
          <a:bodyPr/>
          <a:lstStyle/>
          <a:p>
            <a:r>
              <a:rPr lang="en-US" sz="2800" b="1" dirty="0"/>
              <a:t>Add capability to transmit BUFR format dropsonde messages into NWS Gateway using AOC Weather Message Module (WMM)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17" y="2133600"/>
            <a:ext cx="7137399" cy="436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07881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555" y="762000"/>
            <a:ext cx="7772400" cy="1143000"/>
          </a:xfrm>
        </p:spPr>
        <p:txBody>
          <a:bodyPr/>
          <a:lstStyle/>
          <a:p>
            <a:r>
              <a:rPr lang="en-US" sz="3200" dirty="0"/>
              <a:t>Maintain the same aspect ratio of manually zoomed Skew </a:t>
            </a:r>
            <a:r>
              <a:rPr lang="en-US" sz="3200" dirty="0" err="1"/>
              <a:t>Ts</a:t>
            </a:r>
            <a:r>
              <a:rPr lang="en-US" sz="3200" dirty="0"/>
              <a:t> using QC AutoSave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1828800"/>
            <a:ext cx="441960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50292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AutoSaved SkewT from G-IV mission with drop from 180 mb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755" y="1828800"/>
            <a:ext cx="453061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89755" y="5029200"/>
            <a:ext cx="4530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AutoSaved SkewT from P-3 mission at 700 mb</a:t>
            </a:r>
          </a:p>
        </p:txBody>
      </p:sp>
    </p:spTree>
    <p:extLst>
      <p:ext uri="{BB962C8B-B14F-4D97-AF65-F5344CB8AC3E}">
        <p14:creationId xmlns:p14="http://schemas.microsoft.com/office/powerpoint/2010/main" val="15014276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25463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2308225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Using the manual zoom function under the SkewT tab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84508"/>
            <a:ext cx="6587274" cy="2606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67344" y="2667000"/>
            <a:ext cx="52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sounding can be viewed in greater resolution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44074" y="5791200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However, it will not be saved like this automatically using QC AutoSave unless the Default Options are changed by operator</a:t>
            </a:r>
          </a:p>
        </p:txBody>
      </p:sp>
    </p:spTree>
    <p:extLst>
      <p:ext uri="{BB962C8B-B14F-4D97-AF65-F5344CB8AC3E}">
        <p14:creationId xmlns:p14="http://schemas.microsoft.com/office/powerpoint/2010/main" val="244552977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" y="991340"/>
            <a:ext cx="431695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155" y="990600"/>
            <a:ext cx="4750845" cy="228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3903951" y="271064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752" y="3604334"/>
            <a:ext cx="4647518" cy="325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7" y="3604334"/>
            <a:ext cx="4319913" cy="3177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1700" y="3195281"/>
            <a:ext cx="7814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Under “Other Options” the SkewT output by QC AutoSave can be altered by trial and error (through changes in the  the vertical scale and temperature range)</a:t>
            </a:r>
          </a:p>
        </p:txBody>
      </p:sp>
    </p:spTree>
    <p:extLst>
      <p:ext uri="{BB962C8B-B14F-4D97-AF65-F5344CB8AC3E}">
        <p14:creationId xmlns:p14="http://schemas.microsoft.com/office/powerpoint/2010/main" val="364092438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303925" cy="1066800"/>
          </a:xfrm>
        </p:spPr>
        <p:txBody>
          <a:bodyPr/>
          <a:lstStyle/>
          <a:p>
            <a:r>
              <a:rPr lang="en-US" sz="3200" b="1" dirty="0"/>
              <a:t>Desired Remote AVAPS Capability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b="1" dirty="0"/>
              <a:t>Add Skew-T style as an additional option to display Temp, Dew Point and Winds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1"/>
            <a:ext cx="4377621" cy="327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62201"/>
            <a:ext cx="4189125" cy="391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66513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256" y="4572000"/>
            <a:ext cx="8345488" cy="201168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buFontTx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 / AOC DATA ARCHIVES, INCLUDING ALL AVAPS DATA AVAILABLE AT:</a:t>
            </a:r>
          </a:p>
          <a:p>
            <a:pPr algn="ctr"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http://seb.noaa.gov/pub/acdata/&lt;mission&gt;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6" name="TextBox 4"/>
          <p:cNvSpPr>
            <a:spLocks noGrp="1" noChangeArrowheads="1"/>
          </p:cNvSpPr>
          <p:nvPr>
            <p:ph type="title"/>
          </p:nvPr>
        </p:nvSpPr>
        <p:spPr>
          <a:xfrm>
            <a:off x="685800" y="1006475"/>
            <a:ext cx="7772400" cy="708025"/>
          </a:xfrm>
        </p:spPr>
        <p:txBody>
          <a:bodyPr>
            <a:spAutoFit/>
          </a:bodyPr>
          <a:lstStyle/>
          <a:p>
            <a:r>
              <a:rPr lang="en-US" altLang="en-US" sz="4000" b="1" dirty="0">
                <a:solidFill>
                  <a:srgbClr val="FF0000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76307097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54050"/>
          </a:xfrm>
        </p:spPr>
        <p:txBody>
          <a:bodyPr/>
          <a:lstStyle/>
          <a:p>
            <a:r>
              <a:rPr lang="en-US" altLang="en-US" sz="3200" dirty="0"/>
              <a:t>Projects Involving AVAPS Past 12 Months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838200" y="1081088"/>
            <a:ext cx="8170863" cy="4791075"/>
          </a:xfrm>
        </p:spPr>
        <p:txBody>
          <a:bodyPr/>
          <a:lstStyle/>
          <a:p>
            <a:r>
              <a:rPr lang="en-US" altLang="en-US" sz="2800" dirty="0"/>
              <a:t>Engineering &amp; test	 	     	   85 Sondes</a:t>
            </a:r>
          </a:p>
          <a:p>
            <a:r>
              <a:rPr lang="en-US" altLang="en-US" sz="2800" dirty="0"/>
              <a:t>Hurricane Missions 		          	 962</a:t>
            </a:r>
          </a:p>
          <a:p>
            <a:r>
              <a:rPr lang="en-US" altLang="en-US" sz="2800" dirty="0"/>
              <a:t>Ocean Winds satellite verification      70</a:t>
            </a:r>
          </a:p>
          <a:p>
            <a:r>
              <a:rPr lang="en-US" altLang="en-US" sz="2800" dirty="0"/>
              <a:t>Arctic Heat				     3</a:t>
            </a:r>
          </a:p>
          <a:p>
            <a:r>
              <a:rPr lang="en-US" altLang="en-US" sz="2800" dirty="0"/>
              <a:t>Atmospheric Rivers			 </a:t>
            </a:r>
            <a:r>
              <a:rPr lang="en-US" altLang="en-US" sz="2800" u="sng" dirty="0"/>
              <a:t>115</a:t>
            </a:r>
          </a:p>
          <a:p>
            <a:pPr>
              <a:buFontTx/>
              <a:buNone/>
            </a:pPr>
            <a:r>
              <a:rPr lang="en-US" altLang="en-US" sz="2800" dirty="0"/>
              <a:t>						Total 1,235</a:t>
            </a:r>
          </a:p>
          <a:p>
            <a:pPr>
              <a:buFontTx/>
              <a:buNone/>
            </a:pPr>
            <a:endParaRPr lang="en-US" altLang="en-US" sz="2800" dirty="0"/>
          </a:p>
          <a:p>
            <a:pPr>
              <a:buFontTx/>
              <a:buNone/>
            </a:pPr>
            <a:r>
              <a:rPr lang="en-US" altLang="en-US" sz="2800" dirty="0"/>
              <a:t>“Average” annual sonde usage about     1,450</a:t>
            </a:r>
          </a:p>
          <a:p>
            <a:pPr>
              <a:buFontTx/>
              <a:buNone/>
            </a:pPr>
            <a:r>
              <a:rPr lang="en-US" altLang="en-US" sz="2800" dirty="0"/>
              <a:t>Total AVAPS I /II NOAA dropped      29,740 </a:t>
            </a:r>
          </a:p>
          <a:p>
            <a:pPr>
              <a:buFontTx/>
              <a:buNone/>
            </a:pPr>
            <a:r>
              <a:rPr lang="en-US" alt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050527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m4dh4vsdO4w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600" y="609600"/>
            <a:ext cx="8754533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8351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152400"/>
            <a:ext cx="7162800" cy="368300"/>
          </a:xfrm>
          <a:effectLst>
            <a:outerShdw dist="35921" dir="2700000" algn="ctr" rotWithShape="0">
              <a:schemeClr val="folHlin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200" b="1" i="1" dirty="0">
                <a:solidFill>
                  <a:schemeClr val="tx1"/>
                </a:solidFill>
              </a:rPr>
              <a:t>NOAA G-IVSP N49RF</a:t>
            </a:r>
          </a:p>
        </p:txBody>
      </p:sp>
      <p:grpSp>
        <p:nvGrpSpPr>
          <p:cNvPr id="5124" name="Group 3"/>
          <p:cNvGrpSpPr>
            <a:grpSpLocks/>
          </p:cNvGrpSpPr>
          <p:nvPr/>
        </p:nvGrpSpPr>
        <p:grpSpPr bwMode="auto">
          <a:xfrm>
            <a:off x="0" y="147638"/>
            <a:ext cx="8875713" cy="6481762"/>
            <a:chOff x="0" y="93"/>
            <a:chExt cx="5591" cy="4083"/>
          </a:xfrm>
        </p:grpSpPr>
        <p:sp>
          <p:nvSpPr>
            <p:cNvPr id="5128" name="Rectangle 4"/>
            <p:cNvSpPr>
              <a:spLocks noChangeArrowheads="1"/>
            </p:cNvSpPr>
            <p:nvPr/>
          </p:nvSpPr>
          <p:spPr bwMode="auto">
            <a:xfrm>
              <a:off x="240" y="96"/>
              <a:ext cx="480" cy="2352"/>
            </a:xfrm>
            <a:prstGeom prst="rect">
              <a:avLst/>
            </a:prstGeom>
            <a:solidFill>
              <a:srgbClr val="80808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29" name="Rectangle 5"/>
            <p:cNvSpPr>
              <a:spLocks noChangeArrowheads="1"/>
            </p:cNvSpPr>
            <p:nvPr/>
          </p:nvSpPr>
          <p:spPr bwMode="auto">
            <a:xfrm>
              <a:off x="144" y="96"/>
              <a:ext cx="144" cy="4080"/>
            </a:xfrm>
            <a:prstGeom prst="rect">
              <a:avLst/>
            </a:prstGeom>
            <a:gradFill rotWithShape="0">
              <a:gsLst>
                <a:gs pos="0">
                  <a:srgbClr val="E6E6E6"/>
                </a:gs>
                <a:gs pos="14999">
                  <a:srgbClr val="7D8496"/>
                </a:gs>
                <a:gs pos="53000">
                  <a:srgbClr val="E6E6E6"/>
                </a:gs>
                <a:gs pos="67999">
                  <a:srgbClr val="7D8496"/>
                </a:gs>
                <a:gs pos="92999">
                  <a:srgbClr val="E6E6E6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0" name="Rectangle 6"/>
            <p:cNvSpPr>
              <a:spLocks noChangeArrowheads="1"/>
            </p:cNvSpPr>
            <p:nvPr/>
          </p:nvSpPr>
          <p:spPr bwMode="auto">
            <a:xfrm>
              <a:off x="336" y="96"/>
              <a:ext cx="192" cy="297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1" name="Rectangle 7"/>
            <p:cNvSpPr>
              <a:spLocks noChangeArrowheads="1"/>
            </p:cNvSpPr>
            <p:nvPr/>
          </p:nvSpPr>
          <p:spPr bwMode="auto">
            <a:xfrm>
              <a:off x="192" y="96"/>
              <a:ext cx="240" cy="3456"/>
            </a:xfrm>
            <a:prstGeom prst="rect">
              <a:avLst/>
            </a:prstGeom>
            <a:solidFill>
              <a:srgbClr val="3366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5132" name="Group 8"/>
            <p:cNvGrpSpPr>
              <a:grpSpLocks/>
            </p:cNvGrpSpPr>
            <p:nvPr/>
          </p:nvGrpSpPr>
          <p:grpSpPr bwMode="auto">
            <a:xfrm>
              <a:off x="336" y="93"/>
              <a:ext cx="288" cy="1560"/>
              <a:chOff x="336" y="101"/>
              <a:chExt cx="288" cy="1560"/>
            </a:xfrm>
          </p:grpSpPr>
          <p:sp>
            <p:nvSpPr>
              <p:cNvPr id="5139" name="Rectangle 9"/>
              <p:cNvSpPr>
                <a:spLocks noChangeArrowheads="1"/>
              </p:cNvSpPr>
              <p:nvPr/>
            </p:nvSpPr>
            <p:spPr bwMode="auto">
              <a:xfrm>
                <a:off x="336" y="101"/>
                <a:ext cx="288" cy="1560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6699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pic>
            <p:nvPicPr>
              <p:cNvPr id="5140" name="Picture 10" descr="Noaa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125"/>
                <a:ext cx="288" cy="298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6699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133" name="Rectangle 11"/>
            <p:cNvSpPr>
              <a:spLocks noChangeArrowheads="1"/>
            </p:cNvSpPr>
            <p:nvPr/>
          </p:nvSpPr>
          <p:spPr bwMode="auto">
            <a:xfrm>
              <a:off x="144" y="455"/>
              <a:ext cx="2537" cy="96"/>
            </a:xfrm>
            <a:prstGeom prst="rect">
              <a:avLst/>
            </a:prstGeom>
            <a:gradFill rotWithShape="0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4" name="Line 12"/>
            <p:cNvSpPr>
              <a:spLocks noChangeShapeType="1"/>
            </p:cNvSpPr>
            <p:nvPr/>
          </p:nvSpPr>
          <p:spPr bwMode="auto">
            <a:xfrm>
              <a:off x="144" y="435"/>
              <a:ext cx="2538" cy="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17" name="Text Box 13"/>
            <p:cNvSpPr txBox="1">
              <a:spLocks noChangeArrowheads="1"/>
            </p:cNvSpPr>
            <p:nvPr/>
          </p:nvSpPr>
          <p:spPr bwMode="auto">
            <a:xfrm>
              <a:off x="0" y="3894"/>
              <a:ext cx="26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B2B2B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 i="1" dirty="0">
                  <a:latin typeface="Garamond" pitchFamily="18" charset="0"/>
                </a:rPr>
                <a:t>NOAA Aircraft Operations Center</a:t>
              </a:r>
            </a:p>
          </p:txBody>
        </p:sp>
        <p:sp>
          <p:nvSpPr>
            <p:cNvPr id="5136" name="Rectangle 14"/>
            <p:cNvSpPr>
              <a:spLocks noChangeArrowheads="1"/>
            </p:cNvSpPr>
            <p:nvPr/>
          </p:nvSpPr>
          <p:spPr bwMode="auto">
            <a:xfrm>
              <a:off x="3288" y="455"/>
              <a:ext cx="2303" cy="96"/>
            </a:xfrm>
            <a:prstGeom prst="rect">
              <a:avLst/>
            </a:prstGeom>
            <a:gradFill rotWithShape="0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7" name="Line 15"/>
            <p:cNvSpPr>
              <a:spLocks noChangeShapeType="1"/>
            </p:cNvSpPr>
            <p:nvPr/>
          </p:nvSpPr>
          <p:spPr bwMode="auto">
            <a:xfrm>
              <a:off x="3288" y="435"/>
              <a:ext cx="2302" cy="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138" name="Picture 16" descr="Aoclogo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3" y="289"/>
              <a:ext cx="482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5" name="Text Box 17"/>
          <p:cNvSpPr txBox="1">
            <a:spLocks noChangeArrowheads="1"/>
          </p:cNvSpPr>
          <p:nvPr/>
        </p:nvSpPr>
        <p:spPr bwMode="auto">
          <a:xfrm>
            <a:off x="1350963" y="895350"/>
            <a:ext cx="75485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Hurricane Surveillance missions (Synoptic Flow missions) require flying data void areas away from the core of the storm, using dropsondes to map the environment.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Tail </a:t>
            </a:r>
            <a:r>
              <a:rPr lang="en-US" altLang="en-US" sz="2000" dirty="0" err="1"/>
              <a:t>doppler</a:t>
            </a:r>
            <a:r>
              <a:rPr lang="en-US" altLang="en-US" sz="2000" dirty="0"/>
              <a:t> radar research missions are closer to the storm core. 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US West Coast Atmospheric Rivers project</a:t>
            </a:r>
          </a:p>
        </p:txBody>
      </p:sp>
      <p:sp>
        <p:nvSpPr>
          <p:cNvPr id="5127" name="TextBox 22"/>
          <p:cNvSpPr txBox="1">
            <a:spLocks noChangeArrowheads="1"/>
          </p:cNvSpPr>
          <p:nvPr/>
        </p:nvSpPr>
        <p:spPr bwMode="auto">
          <a:xfrm>
            <a:off x="1066800" y="3379788"/>
            <a:ext cx="3962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dirty="0"/>
              <a:t>27 Missions</a:t>
            </a:r>
          </a:p>
          <a:p>
            <a:pPr eaLnBrk="1" hangingPunct="1"/>
            <a:r>
              <a:rPr lang="en-US" altLang="en-US" dirty="0"/>
              <a:t>808 Drops  94% Successful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18" y="4876800"/>
            <a:ext cx="3581400" cy="1334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896" y="3563937"/>
            <a:ext cx="3529620" cy="26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9191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152400"/>
            <a:ext cx="7162800" cy="368300"/>
          </a:xfrm>
          <a:effectLst>
            <a:outerShdw dist="35921" dir="2700000" algn="ctr" rotWithShape="0">
              <a:schemeClr val="folHlin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200" b="1" i="1" dirty="0">
                <a:solidFill>
                  <a:schemeClr val="tx1"/>
                </a:solidFill>
              </a:rPr>
              <a:t>NOAA G-IVSP N49RF</a:t>
            </a:r>
          </a:p>
        </p:txBody>
      </p:sp>
      <p:grpSp>
        <p:nvGrpSpPr>
          <p:cNvPr id="5124" name="Group 3"/>
          <p:cNvGrpSpPr>
            <a:grpSpLocks/>
          </p:cNvGrpSpPr>
          <p:nvPr/>
        </p:nvGrpSpPr>
        <p:grpSpPr bwMode="auto">
          <a:xfrm>
            <a:off x="0" y="147638"/>
            <a:ext cx="8875713" cy="6481762"/>
            <a:chOff x="0" y="93"/>
            <a:chExt cx="5591" cy="4083"/>
          </a:xfrm>
        </p:grpSpPr>
        <p:sp>
          <p:nvSpPr>
            <p:cNvPr id="5128" name="Rectangle 4"/>
            <p:cNvSpPr>
              <a:spLocks noChangeArrowheads="1"/>
            </p:cNvSpPr>
            <p:nvPr/>
          </p:nvSpPr>
          <p:spPr bwMode="auto">
            <a:xfrm>
              <a:off x="240" y="96"/>
              <a:ext cx="480" cy="2352"/>
            </a:xfrm>
            <a:prstGeom prst="rect">
              <a:avLst/>
            </a:prstGeom>
            <a:solidFill>
              <a:srgbClr val="80808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29" name="Rectangle 5"/>
            <p:cNvSpPr>
              <a:spLocks noChangeArrowheads="1"/>
            </p:cNvSpPr>
            <p:nvPr/>
          </p:nvSpPr>
          <p:spPr bwMode="auto">
            <a:xfrm>
              <a:off x="144" y="96"/>
              <a:ext cx="144" cy="4080"/>
            </a:xfrm>
            <a:prstGeom prst="rect">
              <a:avLst/>
            </a:prstGeom>
            <a:gradFill rotWithShape="0">
              <a:gsLst>
                <a:gs pos="0">
                  <a:srgbClr val="E6E6E6"/>
                </a:gs>
                <a:gs pos="14999">
                  <a:srgbClr val="7D8496"/>
                </a:gs>
                <a:gs pos="53000">
                  <a:srgbClr val="E6E6E6"/>
                </a:gs>
                <a:gs pos="67999">
                  <a:srgbClr val="7D8496"/>
                </a:gs>
                <a:gs pos="92999">
                  <a:srgbClr val="E6E6E6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0" name="Rectangle 6"/>
            <p:cNvSpPr>
              <a:spLocks noChangeArrowheads="1"/>
            </p:cNvSpPr>
            <p:nvPr/>
          </p:nvSpPr>
          <p:spPr bwMode="auto">
            <a:xfrm>
              <a:off x="336" y="96"/>
              <a:ext cx="192" cy="297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1" name="Rectangle 7"/>
            <p:cNvSpPr>
              <a:spLocks noChangeArrowheads="1"/>
            </p:cNvSpPr>
            <p:nvPr/>
          </p:nvSpPr>
          <p:spPr bwMode="auto">
            <a:xfrm>
              <a:off x="192" y="96"/>
              <a:ext cx="240" cy="3456"/>
            </a:xfrm>
            <a:prstGeom prst="rect">
              <a:avLst/>
            </a:prstGeom>
            <a:solidFill>
              <a:srgbClr val="3366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5132" name="Group 8"/>
            <p:cNvGrpSpPr>
              <a:grpSpLocks/>
            </p:cNvGrpSpPr>
            <p:nvPr/>
          </p:nvGrpSpPr>
          <p:grpSpPr bwMode="auto">
            <a:xfrm>
              <a:off x="336" y="93"/>
              <a:ext cx="288" cy="1560"/>
              <a:chOff x="336" y="101"/>
              <a:chExt cx="288" cy="1560"/>
            </a:xfrm>
          </p:grpSpPr>
          <p:sp>
            <p:nvSpPr>
              <p:cNvPr id="5139" name="Rectangle 9"/>
              <p:cNvSpPr>
                <a:spLocks noChangeArrowheads="1"/>
              </p:cNvSpPr>
              <p:nvPr/>
            </p:nvSpPr>
            <p:spPr bwMode="auto">
              <a:xfrm>
                <a:off x="336" y="101"/>
                <a:ext cx="288" cy="1560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6699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pic>
            <p:nvPicPr>
              <p:cNvPr id="5140" name="Picture 10" descr="Noaa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125"/>
                <a:ext cx="288" cy="298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6699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133" name="Rectangle 11"/>
            <p:cNvSpPr>
              <a:spLocks noChangeArrowheads="1"/>
            </p:cNvSpPr>
            <p:nvPr/>
          </p:nvSpPr>
          <p:spPr bwMode="auto">
            <a:xfrm>
              <a:off x="144" y="455"/>
              <a:ext cx="2537" cy="96"/>
            </a:xfrm>
            <a:prstGeom prst="rect">
              <a:avLst/>
            </a:prstGeom>
            <a:gradFill rotWithShape="0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4" name="Line 12"/>
            <p:cNvSpPr>
              <a:spLocks noChangeShapeType="1"/>
            </p:cNvSpPr>
            <p:nvPr/>
          </p:nvSpPr>
          <p:spPr bwMode="auto">
            <a:xfrm>
              <a:off x="144" y="435"/>
              <a:ext cx="2538" cy="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17" name="Text Box 13"/>
            <p:cNvSpPr txBox="1">
              <a:spLocks noChangeArrowheads="1"/>
            </p:cNvSpPr>
            <p:nvPr/>
          </p:nvSpPr>
          <p:spPr bwMode="auto">
            <a:xfrm>
              <a:off x="0" y="3894"/>
              <a:ext cx="26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B2B2B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 i="1" dirty="0">
                  <a:latin typeface="Garamond" pitchFamily="18" charset="0"/>
                </a:rPr>
                <a:t>NOAA Aircraft Operations Center</a:t>
              </a:r>
            </a:p>
          </p:txBody>
        </p:sp>
        <p:sp>
          <p:nvSpPr>
            <p:cNvPr id="5136" name="Rectangle 14"/>
            <p:cNvSpPr>
              <a:spLocks noChangeArrowheads="1"/>
            </p:cNvSpPr>
            <p:nvPr/>
          </p:nvSpPr>
          <p:spPr bwMode="auto">
            <a:xfrm>
              <a:off x="3288" y="455"/>
              <a:ext cx="2303" cy="96"/>
            </a:xfrm>
            <a:prstGeom prst="rect">
              <a:avLst/>
            </a:prstGeom>
            <a:gradFill rotWithShape="0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7" name="Line 15"/>
            <p:cNvSpPr>
              <a:spLocks noChangeShapeType="1"/>
            </p:cNvSpPr>
            <p:nvPr/>
          </p:nvSpPr>
          <p:spPr bwMode="auto">
            <a:xfrm>
              <a:off x="3288" y="435"/>
              <a:ext cx="2302" cy="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138" name="Picture 16" descr="Aoclogo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3" y="289"/>
              <a:ext cx="482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8" y="1358265"/>
            <a:ext cx="8534400" cy="42805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5600" y="57150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HURRICANE IRMA MISSION</a:t>
            </a:r>
          </a:p>
        </p:txBody>
      </p:sp>
    </p:spTree>
    <p:extLst>
      <p:ext uri="{BB962C8B-B14F-4D97-AF65-F5344CB8AC3E}">
        <p14:creationId xmlns:p14="http://schemas.microsoft.com/office/powerpoint/2010/main" val="118084011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2030413" y="152400"/>
            <a:ext cx="6365875" cy="368300"/>
          </a:xfrm>
          <a:effectLst>
            <a:outerShdw dist="35921" dir="2700000" algn="ctr" rotWithShape="0">
              <a:schemeClr val="folHlin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200" b="1" i="1" dirty="0">
                <a:solidFill>
                  <a:schemeClr val="tx1"/>
                </a:solidFill>
              </a:rPr>
              <a:t>NOAA WP-3D N42RF &amp; N43RF</a:t>
            </a:r>
          </a:p>
        </p:txBody>
      </p:sp>
      <p:sp>
        <p:nvSpPr>
          <p:cNvPr id="6148" name="Text Box 17"/>
          <p:cNvSpPr txBox="1">
            <a:spLocks noChangeArrowheads="1"/>
          </p:cNvSpPr>
          <p:nvPr/>
        </p:nvSpPr>
        <p:spPr bwMode="auto">
          <a:xfrm>
            <a:off x="1334722" y="1143000"/>
            <a:ext cx="7543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Tropical cyclone research missions and satellite sensor validation missions. </a:t>
            </a:r>
          </a:p>
        </p:txBody>
      </p:sp>
      <p:sp>
        <p:nvSpPr>
          <p:cNvPr id="6149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zh-CN" sz="1200">
                <a:ea typeface="宋体" charset="-122"/>
                <a:cs typeface="Times New Roman" pitchFamily="18" charset="0"/>
              </a:rPr>
              <a:t>		</a:t>
            </a:r>
            <a:endParaRPr lang="en-US" altLang="zh-CN">
              <a:ea typeface="宋体" charset="-122"/>
              <a:cs typeface="Times New Roman" pitchFamily="18" charset="0"/>
            </a:endParaRPr>
          </a:p>
        </p:txBody>
      </p:sp>
      <p:sp>
        <p:nvSpPr>
          <p:cNvPr id="6150" name="Rectangle 22"/>
          <p:cNvSpPr>
            <a:spLocks noChangeArrowheads="1"/>
          </p:cNvSpPr>
          <p:nvPr/>
        </p:nvSpPr>
        <p:spPr bwMode="auto">
          <a:xfrm>
            <a:off x="0" y="2466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151" name="Picture 23" descr="DSC044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3752850"/>
            <a:ext cx="4659312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Box 21"/>
          <p:cNvSpPr txBox="1">
            <a:spLocks noChangeArrowheads="1"/>
          </p:cNvSpPr>
          <p:nvPr/>
        </p:nvSpPr>
        <p:spPr bwMode="auto">
          <a:xfrm>
            <a:off x="2760662" y="2133600"/>
            <a:ext cx="36226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dirty="0"/>
              <a:t>40 Missions</a:t>
            </a:r>
          </a:p>
          <a:p>
            <a:pPr eaLnBrk="1" hangingPunct="1"/>
            <a:r>
              <a:rPr lang="en-US" altLang="en-US" dirty="0"/>
              <a:t>424 Drops  98% Successful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191000"/>
            <a:ext cx="3124200" cy="208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171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16" y="1143002"/>
            <a:ext cx="7848600" cy="51067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7000" y="166355"/>
            <a:ext cx="4382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NOAA WP-3D N42RF &amp; N43RF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5264353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730250" y="0"/>
            <a:ext cx="7772400" cy="725488"/>
          </a:xfrm>
        </p:spPr>
        <p:txBody>
          <a:bodyPr/>
          <a:lstStyle/>
          <a:p>
            <a:r>
              <a:rPr lang="en-US" altLang="en-US" sz="3200" dirty="0"/>
              <a:t>AVAPS II Failure Modes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060450" y="1371600"/>
            <a:ext cx="8083550" cy="2895600"/>
          </a:xfrm>
        </p:spPr>
        <p:txBody>
          <a:bodyPr/>
          <a:lstStyle/>
          <a:p>
            <a:r>
              <a:rPr lang="en-US" altLang="en-US" sz="2400" dirty="0"/>
              <a:t>14	GPS Performance issues</a:t>
            </a:r>
          </a:p>
          <a:p>
            <a:r>
              <a:rPr lang="en-US" altLang="en-US" sz="2400" dirty="0"/>
              <a:t>  9	Fast Falls, normal launch detect, some normalized later</a:t>
            </a:r>
          </a:p>
          <a:p>
            <a:r>
              <a:rPr lang="en-US" altLang="en-US" sz="2400" dirty="0"/>
              <a:t>  6	Telemetry failed abruptly sometime before splash</a:t>
            </a:r>
          </a:p>
          <a:p>
            <a:r>
              <a:rPr lang="en-US" altLang="en-US" sz="2400" dirty="0"/>
              <a:t>  7	No launch detect, good data (sonde reset at launch)</a:t>
            </a:r>
          </a:p>
          <a:p>
            <a:r>
              <a:rPr lang="en-US" altLang="en-US" sz="2400" dirty="0"/>
              <a:t>  4   No Launch Detect, no chute deployment</a:t>
            </a:r>
          </a:p>
          <a:p>
            <a:r>
              <a:rPr lang="en-US" altLang="en-US" sz="2400" dirty="0"/>
              <a:t>  2	Telemetry lost upon launch</a:t>
            </a:r>
          </a:p>
          <a:p>
            <a:pPr marL="914400" lvl="2" indent="0">
              <a:buNone/>
            </a:pP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58065271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edou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50963" y="147638"/>
            <a:ext cx="6697662" cy="368300"/>
          </a:xfrm>
          <a:effectLst>
            <a:outerShdw dist="35921" dir="2700000" algn="ctr" rotWithShape="0">
              <a:schemeClr val="folHlin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200" b="1" i="1" dirty="0">
                <a:solidFill>
                  <a:schemeClr val="tx1"/>
                </a:solidFill>
              </a:rPr>
              <a:t>KEY EVENTS IN PAST YEAR</a:t>
            </a:r>
          </a:p>
        </p:txBody>
      </p:sp>
      <p:grpSp>
        <p:nvGrpSpPr>
          <p:cNvPr id="7172" name="Group 3"/>
          <p:cNvGrpSpPr>
            <a:grpSpLocks/>
          </p:cNvGrpSpPr>
          <p:nvPr/>
        </p:nvGrpSpPr>
        <p:grpSpPr bwMode="auto">
          <a:xfrm>
            <a:off x="0" y="147638"/>
            <a:ext cx="8875713" cy="6481762"/>
            <a:chOff x="0" y="93"/>
            <a:chExt cx="5591" cy="4083"/>
          </a:xfrm>
        </p:grpSpPr>
        <p:sp>
          <p:nvSpPr>
            <p:cNvPr id="7174" name="Rectangle 4"/>
            <p:cNvSpPr>
              <a:spLocks noChangeArrowheads="1"/>
            </p:cNvSpPr>
            <p:nvPr/>
          </p:nvSpPr>
          <p:spPr bwMode="auto">
            <a:xfrm>
              <a:off x="240" y="96"/>
              <a:ext cx="480" cy="2352"/>
            </a:xfrm>
            <a:prstGeom prst="rect">
              <a:avLst/>
            </a:prstGeom>
            <a:solidFill>
              <a:srgbClr val="80808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75" name="Rectangle 5"/>
            <p:cNvSpPr>
              <a:spLocks noChangeArrowheads="1"/>
            </p:cNvSpPr>
            <p:nvPr/>
          </p:nvSpPr>
          <p:spPr bwMode="auto">
            <a:xfrm>
              <a:off x="144" y="96"/>
              <a:ext cx="144" cy="4080"/>
            </a:xfrm>
            <a:prstGeom prst="rect">
              <a:avLst/>
            </a:prstGeom>
            <a:gradFill rotWithShape="0">
              <a:gsLst>
                <a:gs pos="0">
                  <a:srgbClr val="E6E6E6"/>
                </a:gs>
                <a:gs pos="14999">
                  <a:srgbClr val="7D8496"/>
                </a:gs>
                <a:gs pos="53000">
                  <a:srgbClr val="E6E6E6"/>
                </a:gs>
                <a:gs pos="67999">
                  <a:srgbClr val="7D8496"/>
                </a:gs>
                <a:gs pos="92999">
                  <a:srgbClr val="E6E6E6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76" name="Rectangle 6"/>
            <p:cNvSpPr>
              <a:spLocks noChangeArrowheads="1"/>
            </p:cNvSpPr>
            <p:nvPr/>
          </p:nvSpPr>
          <p:spPr bwMode="auto">
            <a:xfrm>
              <a:off x="336" y="96"/>
              <a:ext cx="192" cy="297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77" name="Rectangle 7"/>
            <p:cNvSpPr>
              <a:spLocks noChangeArrowheads="1"/>
            </p:cNvSpPr>
            <p:nvPr/>
          </p:nvSpPr>
          <p:spPr bwMode="auto">
            <a:xfrm>
              <a:off x="192" y="96"/>
              <a:ext cx="240" cy="3456"/>
            </a:xfrm>
            <a:prstGeom prst="rect">
              <a:avLst/>
            </a:prstGeom>
            <a:solidFill>
              <a:srgbClr val="3366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7178" name="Group 8"/>
            <p:cNvGrpSpPr>
              <a:grpSpLocks/>
            </p:cNvGrpSpPr>
            <p:nvPr/>
          </p:nvGrpSpPr>
          <p:grpSpPr bwMode="auto">
            <a:xfrm>
              <a:off x="336" y="93"/>
              <a:ext cx="288" cy="1560"/>
              <a:chOff x="336" y="101"/>
              <a:chExt cx="288" cy="1560"/>
            </a:xfrm>
          </p:grpSpPr>
          <p:sp>
            <p:nvSpPr>
              <p:cNvPr id="7185" name="Rectangle 9"/>
              <p:cNvSpPr>
                <a:spLocks noChangeArrowheads="1"/>
              </p:cNvSpPr>
              <p:nvPr/>
            </p:nvSpPr>
            <p:spPr bwMode="auto">
              <a:xfrm>
                <a:off x="336" y="101"/>
                <a:ext cx="288" cy="1560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6699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pic>
            <p:nvPicPr>
              <p:cNvPr id="7186" name="Picture 10" descr="Noa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125"/>
                <a:ext cx="288" cy="298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6699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179" name="Rectangle 11"/>
            <p:cNvSpPr>
              <a:spLocks noChangeArrowheads="1"/>
            </p:cNvSpPr>
            <p:nvPr/>
          </p:nvSpPr>
          <p:spPr bwMode="auto">
            <a:xfrm>
              <a:off x="144" y="455"/>
              <a:ext cx="2537" cy="96"/>
            </a:xfrm>
            <a:prstGeom prst="rect">
              <a:avLst/>
            </a:prstGeom>
            <a:gradFill rotWithShape="0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80" name="Line 12"/>
            <p:cNvSpPr>
              <a:spLocks noChangeShapeType="1"/>
            </p:cNvSpPr>
            <p:nvPr/>
          </p:nvSpPr>
          <p:spPr bwMode="auto">
            <a:xfrm>
              <a:off x="144" y="435"/>
              <a:ext cx="2538" cy="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17" name="Text Box 13"/>
            <p:cNvSpPr txBox="1">
              <a:spLocks noChangeArrowheads="1"/>
            </p:cNvSpPr>
            <p:nvPr/>
          </p:nvSpPr>
          <p:spPr bwMode="auto">
            <a:xfrm>
              <a:off x="0" y="3894"/>
              <a:ext cx="26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B2B2B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 i="1" dirty="0">
                  <a:latin typeface="Garamond" pitchFamily="18" charset="0"/>
                </a:rPr>
                <a:t>NOAA Aircraft Operations Center</a:t>
              </a:r>
            </a:p>
          </p:txBody>
        </p:sp>
        <p:sp>
          <p:nvSpPr>
            <p:cNvPr id="7182" name="Rectangle 14"/>
            <p:cNvSpPr>
              <a:spLocks noChangeArrowheads="1"/>
            </p:cNvSpPr>
            <p:nvPr/>
          </p:nvSpPr>
          <p:spPr bwMode="auto">
            <a:xfrm>
              <a:off x="3288" y="455"/>
              <a:ext cx="2303" cy="96"/>
            </a:xfrm>
            <a:prstGeom prst="rect">
              <a:avLst/>
            </a:prstGeom>
            <a:gradFill rotWithShape="0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83" name="Line 15"/>
            <p:cNvSpPr>
              <a:spLocks noChangeShapeType="1"/>
            </p:cNvSpPr>
            <p:nvPr/>
          </p:nvSpPr>
          <p:spPr bwMode="auto">
            <a:xfrm>
              <a:off x="3288" y="435"/>
              <a:ext cx="2302" cy="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184" name="Picture 16" descr="Aoclogo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3" y="289"/>
              <a:ext cx="482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 Box 17"/>
          <p:cNvSpPr txBox="1">
            <a:spLocks noChangeArrowheads="1"/>
          </p:cNvSpPr>
          <p:nvPr/>
        </p:nvSpPr>
        <p:spPr bwMode="auto">
          <a:xfrm>
            <a:off x="1350962" y="981075"/>
            <a:ext cx="771683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 NOAA began performing RH Regeneration on all sondes prior to launch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 Launched the last of the older revision sondes, and began using existing inventory of Revision A9 sondes, and found these issues: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dirty="0"/>
              <a:t> GPS antenna cable routing could result in poor GPS/Winds performance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dirty="0"/>
              <a:t> AVAPS Software update to automatically insert pressure offset measured at time of manufacture did not catch erroneous offsets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dirty="0"/>
              <a:t> Many sondes exceeded the allowable +/- 0.5 pressure error  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1352063" y="3390900"/>
            <a:ext cx="611553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 Corrective actions taken with help of NCAR and Vaisala: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dirty="0"/>
              <a:t> All revision A9 sondes opened and the GPS antenna cable routing was corrected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dirty="0"/>
              <a:t> A new release of AVAPS software was installed which did not automatically insert pressure corrections 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dirty="0"/>
              <a:t> AVAPS Operators utilized onboard precision cabin pressure sensors to correct for pressure offset during sonde initialization </a:t>
            </a:r>
          </a:p>
        </p:txBody>
      </p:sp>
    </p:spTree>
    <p:extLst>
      <p:ext uri="{BB962C8B-B14F-4D97-AF65-F5344CB8AC3E}">
        <p14:creationId xmlns:p14="http://schemas.microsoft.com/office/powerpoint/2010/main" val="21204814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143000" y="2959"/>
            <a:ext cx="7772400" cy="725488"/>
          </a:xfrm>
        </p:spPr>
        <p:txBody>
          <a:bodyPr/>
          <a:lstStyle/>
          <a:p>
            <a:r>
              <a:rPr lang="en-US" sz="2800" b="1" i="1" dirty="0">
                <a:solidFill>
                  <a:schemeClr val="tx1"/>
                </a:solidFill>
              </a:rPr>
              <a:t>KEY EVENTS IN PAST YEAR (CONT)</a:t>
            </a:r>
            <a:endParaRPr lang="en-US" alt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078637"/>
            <a:ext cx="3048000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" r="20808" b="19191"/>
          <a:stretch/>
        </p:blipFill>
        <p:spPr>
          <a:xfrm>
            <a:off x="4572000" y="3835078"/>
            <a:ext cx="3642360" cy="29733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70974" y="3352800"/>
            <a:ext cx="28393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Aircraft cabin pressure sensor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7467600" y="4495800"/>
            <a:ext cx="9144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705600" y="4495800"/>
            <a:ext cx="1676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3" y="1242646"/>
            <a:ext cx="3317631" cy="248822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2272683" y="1928446"/>
            <a:ext cx="152400" cy="5715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96483" y="1699846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BAD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97" y="3852663"/>
            <a:ext cx="3213717" cy="241028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348883" y="4648200"/>
            <a:ext cx="342900" cy="67355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17892" y="4325816"/>
            <a:ext cx="740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GOOD</a:t>
            </a:r>
          </a:p>
        </p:txBody>
      </p:sp>
    </p:spTree>
    <p:extLst>
      <p:ext uri="{BB962C8B-B14F-4D97-AF65-F5344CB8AC3E}">
        <p14:creationId xmlns:p14="http://schemas.microsoft.com/office/powerpoint/2010/main" val="3993834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11041</TotalTime>
  <Words>694</Words>
  <Application>Microsoft Office PowerPoint</Application>
  <PresentationFormat>On-screen Show (4:3)</PresentationFormat>
  <Paragraphs>83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宋体</vt:lpstr>
      <vt:lpstr>Arial</vt:lpstr>
      <vt:lpstr>Calibri</vt:lpstr>
      <vt:lpstr>Garamond</vt:lpstr>
      <vt:lpstr>Times New Roman</vt:lpstr>
      <vt:lpstr>Wingdings</vt:lpstr>
      <vt:lpstr>Default Design</vt:lpstr>
      <vt:lpstr>PowerPoint Presentation</vt:lpstr>
      <vt:lpstr>Projects Involving AVAPS Past 12 Months</vt:lpstr>
      <vt:lpstr>NOAA G-IVSP N49RF</vt:lpstr>
      <vt:lpstr>NOAA G-IVSP N49RF</vt:lpstr>
      <vt:lpstr>NOAA WP-3D N42RF &amp; N43RF</vt:lpstr>
      <vt:lpstr>PowerPoint Presentation</vt:lpstr>
      <vt:lpstr>AVAPS II Failure Modes</vt:lpstr>
      <vt:lpstr>KEY EVENTS IN PAST YEAR</vt:lpstr>
      <vt:lpstr>KEY EVENTS IN PAST YEAR (CONT)</vt:lpstr>
      <vt:lpstr>KEY EVENTS IN PAST YEAR (CONT)</vt:lpstr>
      <vt:lpstr>Items for Discussion</vt:lpstr>
      <vt:lpstr>The Wish List</vt:lpstr>
      <vt:lpstr>What about our new jet?</vt:lpstr>
      <vt:lpstr>Add capability to transmit BUFR format dropsonde messages into NWS Gateway using AOC Weather Message Module (WMM) </vt:lpstr>
      <vt:lpstr>Maintain the same aspect ratio of manually zoomed Skew Ts using QC AutoSave</vt:lpstr>
      <vt:lpstr>PowerPoint Presentation</vt:lpstr>
      <vt:lpstr>PowerPoint Presentation</vt:lpstr>
      <vt:lpstr>Desired Remote AVAPS Capability  </vt:lpstr>
      <vt:lpstr>QUESTIONS?</vt:lpstr>
      <vt:lpstr>PowerPoint Presentation</vt:lpstr>
    </vt:vector>
  </TitlesOfParts>
  <Company>DOC/NOAA/AOC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THE MOST FROM AVAPS</dc:title>
  <dc:creator>jeff.a.smith</dc:creator>
  <cp:lastModifiedBy>Jeff</cp:lastModifiedBy>
  <cp:revision>109</cp:revision>
  <dcterms:created xsi:type="dcterms:W3CDTF">2014-12-29T12:45:10Z</dcterms:created>
  <dcterms:modified xsi:type="dcterms:W3CDTF">2018-04-24T12:21:52Z</dcterms:modified>
</cp:coreProperties>
</file>