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31"/>
  </p:notesMasterIdLst>
  <p:sldIdLst>
    <p:sldId id="256" r:id="rId2"/>
    <p:sldId id="273" r:id="rId3"/>
    <p:sldId id="268" r:id="rId4"/>
    <p:sldId id="292" r:id="rId5"/>
    <p:sldId id="269" r:id="rId6"/>
    <p:sldId id="260" r:id="rId7"/>
    <p:sldId id="275" r:id="rId8"/>
    <p:sldId id="272" r:id="rId9"/>
    <p:sldId id="274" r:id="rId10"/>
    <p:sldId id="300" r:id="rId11"/>
    <p:sldId id="276" r:id="rId12"/>
    <p:sldId id="285" r:id="rId13"/>
    <p:sldId id="302" r:id="rId14"/>
    <p:sldId id="287" r:id="rId15"/>
    <p:sldId id="290" r:id="rId16"/>
    <p:sldId id="291" r:id="rId17"/>
    <p:sldId id="278" r:id="rId18"/>
    <p:sldId id="279" r:id="rId19"/>
    <p:sldId id="280" r:id="rId20"/>
    <p:sldId id="303" r:id="rId21"/>
    <p:sldId id="282" r:id="rId22"/>
    <p:sldId id="283" r:id="rId23"/>
    <p:sldId id="284" r:id="rId24"/>
    <p:sldId id="294" r:id="rId25"/>
    <p:sldId id="295" r:id="rId26"/>
    <p:sldId id="296" r:id="rId27"/>
    <p:sldId id="299" r:id="rId28"/>
    <p:sldId id="298" r:id="rId29"/>
    <p:sldId id="266" r:id="rId3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6" autoAdjust="0"/>
    <p:restoredTop sz="98716" autoAdjust="0"/>
  </p:normalViewPr>
  <p:slideViewPr>
    <p:cSldViewPr>
      <p:cViewPr>
        <p:scale>
          <a:sx n="95" d="100"/>
          <a:sy n="95" d="100"/>
        </p:scale>
        <p:origin x="-1368" y="-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A6D6A-74EA-493E-B4CE-3BAABA68789F}" type="datetimeFigureOut">
              <a:rPr lang="ko-KR" altLang="en-US" smtClean="0"/>
              <a:t>18. 4. 25.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45B06-B2E8-4D9F-BB8F-78B638C436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5997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45B06-B2E8-4D9F-BB8F-78B638C436E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335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KTAS:</a:t>
            </a:r>
            <a:r>
              <a:rPr lang="en-US" altLang="ko-KR" baseline="0" dirty="0" smtClean="0"/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Knots-True </a:t>
            </a:r>
            <a:r>
              <a:rPr lang="en-US" altLang="ko-K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AirSpeed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비행고도에서의 공기질량을 감안한 실제비행속도</a:t>
            </a:r>
            <a:endParaRPr lang="en-US" altLang="ko-K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Maximum payload = max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scientific payload + max fuel</a:t>
            </a:r>
            <a:endParaRPr lang="en-US" altLang="ko-K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대주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입찰제안서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pdf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5.1.4.4. Flight Range, with maximum payload of 3611 pounds, is 1550 nm.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range allows for start, taxi, and run-up, cruise climb and descent, and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45 minutes reserve fuel.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5.1.4.5. Flight Endurance at maximum-endurance airspeed is 7.2 hours with 45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minutes reserve fuel.6 This is calculated under the following conditions: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Page </a:t>
            </a:r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42 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altLang="ko-K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94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9,400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lb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Empty weight, 190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lb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pilot, 3410 pound mission payload, 3,500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pounds initial fuel, 16,500 </a:t>
            </a:r>
            <a:r>
              <a:rPr lang="en-US" altLang="ko-K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lb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takeoff weight, ISA+15, and 20,000 ft.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mission altitude.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45B06-B2E8-4D9F-BB8F-78B638C436EB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4411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RSX-3:</a:t>
            </a:r>
            <a:r>
              <a:rPr lang="en-US" altLang="ko-KR" baseline="0" dirty="0" smtClean="0"/>
              <a:t> </a:t>
            </a:r>
            <a:r>
              <a:rPr lang="en-US" altLang="ko-KR" baseline="0" smtClean="0"/>
              <a:t>Gamma ray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45B06-B2E8-4D9F-BB8F-78B638C436EB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3696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(K)IAS : Knots-Indicated </a:t>
            </a:r>
            <a:r>
              <a:rPr lang="en-US" altLang="ko-K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AirSpeed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항공기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속도계에서 직접 산출되는 값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45B06-B2E8-4D9F-BB8F-78B638C436EB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252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1" dirty="0" smtClean="0">
                <a:ea typeface="+mn-ea"/>
              </a:rPr>
              <a:t>RSI (Radiation Solution Inc.)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45B06-B2E8-4D9F-BB8F-78B638C436EB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4833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(K)IAS : Knots-Indicated </a:t>
            </a:r>
            <a:r>
              <a:rPr lang="en-US" altLang="ko-K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AirSpeed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항공기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속도계에서 직접 산출되는 값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45B06-B2E8-4D9F-BB8F-78B638C436EB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252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latinLnBrk="0">
              <a:spcBef>
                <a:spcPts val="600"/>
              </a:spcBef>
              <a:buFont typeface="Wingdings" charset="2"/>
              <a:buNone/>
            </a:pPr>
            <a:r>
              <a:rPr lang="en-US" altLang="en-US" sz="2000" dirty="0" smtClean="0">
                <a:latin typeface="Arial"/>
                <a:cs typeface="Arial"/>
              </a:rPr>
              <a:t>** Routine Maintenance</a:t>
            </a:r>
          </a:p>
          <a:p>
            <a:pPr marL="0" indent="0" latinLnBrk="0">
              <a:spcBef>
                <a:spcPts val="600"/>
              </a:spcBef>
              <a:buFontTx/>
              <a:buNone/>
            </a:pPr>
            <a:r>
              <a:rPr lang="en-US" altLang="en-US" sz="1800" dirty="0" smtClean="0">
                <a:solidFill>
                  <a:prstClr val="black"/>
                </a:solidFill>
                <a:latin typeface="Arial"/>
                <a:cs typeface="Arial"/>
              </a:rPr>
              <a:t>Every 2 days : Refill supply water bottle and empty drain bottle  </a:t>
            </a:r>
          </a:p>
          <a:p>
            <a:pPr marL="0" indent="0" latinLnBrk="0">
              <a:spcBef>
                <a:spcPts val="600"/>
              </a:spcBef>
              <a:buFontTx/>
              <a:buNone/>
            </a:pPr>
            <a:r>
              <a:rPr lang="en-US" altLang="en-US" sz="1800" dirty="0" smtClean="0">
                <a:solidFill>
                  <a:prstClr val="black"/>
                </a:solidFill>
                <a:latin typeface="Arial"/>
                <a:cs typeface="Arial"/>
              </a:rPr>
              <a:t>Every month : Check filters on air inlets, if dirty clean and replace them, Check calibration on sheath and sample flows</a:t>
            </a:r>
          </a:p>
          <a:p>
            <a:pPr marL="0" indent="0" latinLnBrk="0">
              <a:spcBef>
                <a:spcPts val="600"/>
              </a:spcBef>
              <a:buFontTx/>
              <a:buNone/>
            </a:pPr>
            <a:r>
              <a:rPr lang="en-US" altLang="en-US" sz="1800" dirty="0" smtClean="0">
                <a:solidFill>
                  <a:prstClr val="black"/>
                </a:solidFill>
                <a:latin typeface="Arial"/>
                <a:cs typeface="Arial"/>
              </a:rPr>
              <a:t>Every year : Replace </a:t>
            </a:r>
            <a:r>
              <a:rPr lang="en-US" altLang="en-US" sz="1800" dirty="0" err="1" smtClean="0">
                <a:solidFill>
                  <a:prstClr val="black"/>
                </a:solidFill>
                <a:latin typeface="Arial"/>
                <a:cs typeface="Arial"/>
              </a:rPr>
              <a:t>nafion</a:t>
            </a:r>
            <a:r>
              <a:rPr lang="en-US" altLang="en-US" sz="1800" dirty="0" smtClean="0">
                <a:solidFill>
                  <a:prstClr val="black"/>
                </a:solidFill>
                <a:latin typeface="Arial"/>
                <a:cs typeface="Arial"/>
              </a:rPr>
              <a:t> humidifier membrane, Calibrate absolute pressure transducer, OPC and Temperature gradient VS. SS% recalibration</a:t>
            </a:r>
            <a:endParaRPr lang="en-US" altLang="en-US" sz="1800" dirty="0" smtClean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45B06-B2E8-4D9F-BB8F-78B638C436EB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8980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(K)IAS : Knots-Indicated </a:t>
            </a:r>
            <a:r>
              <a:rPr lang="en-US" altLang="ko-K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AirSpeed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항공기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속도계에서 직접 산출되는 값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45B06-B2E8-4D9F-BB8F-78B638C436EB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25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8D034510-FEC6-4E2A-9D41-9E30B2B2F17A}" type="datetimeFigureOut">
              <a:rPr lang="ko-KR" altLang="en-US" smtClean="0"/>
              <a:t>18. 4. 25.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8D034510-FEC6-4E2A-9D41-9E30B2B2F17A}" type="datetimeFigureOut">
              <a:rPr lang="ko-KR" altLang="en-US" smtClean="0"/>
              <a:t>18. 4. 25.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25AD-C013-4162-BF43-A77FBD8D4D1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8D034510-FEC6-4E2A-9D41-9E30B2B2F17A}" type="datetimeFigureOut">
              <a:rPr lang="ko-KR" altLang="en-US" smtClean="0"/>
              <a:t>18. 4. 25.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25AD-C013-4162-BF43-A77FBD8D4D13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107503" y="109985"/>
            <a:ext cx="8954393" cy="1400199"/>
            <a:chOff x="211665" y="228600"/>
            <a:chExt cx="8723376" cy="2780703"/>
          </a:xfrm>
        </p:grpSpPr>
        <p:sp>
          <p:nvSpPr>
            <p:cNvPr id="14" name="Rounded Rectangle 13"/>
            <p:cNvSpPr/>
            <p:nvPr/>
          </p:nvSpPr>
          <p:spPr>
            <a:xfrm>
              <a:off x="228600" y="228600"/>
              <a:ext cx="8695944" cy="2468880"/>
            </a:xfrm>
            <a:prstGeom prst="roundRect">
              <a:avLst>
                <a:gd name="adj" fmla="val 3362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9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5"/>
            <p:cNvGrpSpPr>
              <a:grpSpLocks noChangeAspect="1"/>
            </p:cNvGrpSpPr>
            <p:nvPr/>
          </p:nvGrpSpPr>
          <p:grpSpPr bwMode="hidden">
            <a:xfrm>
              <a:off x="211665" y="1679429"/>
              <a:ext cx="8723376" cy="1329874"/>
              <a:chOff x="-3905251" y="4294188"/>
              <a:chExt cx="13027839" cy="1892300"/>
            </a:xfrm>
          </p:grpSpPr>
          <p:sp>
            <p:nvSpPr>
              <p:cNvPr id="17" name="Freeform 14"/>
              <p:cNvSpPr>
                <a:spLocks/>
              </p:cNvSpPr>
              <p:nvPr/>
            </p:nvSpPr>
            <p:spPr bwMode="hidden">
              <a:xfrm>
                <a:off x="4810125" y="4500563"/>
                <a:ext cx="4295775" cy="1016000"/>
              </a:xfrm>
              <a:custGeom>
                <a:avLst/>
                <a:gdLst/>
                <a:ahLst/>
                <a:cxnLst>
                  <a:cxn ang="0">
                    <a:pos x="2700" y="0"/>
                  </a:cxn>
                  <a:cxn ang="0">
                    <a:pos x="2700" y="0"/>
                  </a:cxn>
                  <a:cxn ang="0">
                    <a:pos x="2586" y="18"/>
                  </a:cxn>
                  <a:cxn ang="0">
                    <a:pos x="2470" y="38"/>
                  </a:cxn>
                  <a:cxn ang="0">
                    <a:pos x="2352" y="60"/>
                  </a:cxn>
                  <a:cxn ang="0">
                    <a:pos x="2230" y="82"/>
                  </a:cxn>
                  <a:cxn ang="0">
                    <a:pos x="2106" y="108"/>
                  </a:cxn>
                  <a:cxn ang="0">
                    <a:pos x="1978" y="134"/>
                  </a:cxn>
                  <a:cxn ang="0">
                    <a:pos x="1848" y="164"/>
                  </a:cxn>
                  <a:cxn ang="0">
                    <a:pos x="1714" y="194"/>
                  </a:cxn>
                  <a:cxn ang="0">
                    <a:pos x="1714" y="194"/>
                  </a:cxn>
                  <a:cxn ang="0">
                    <a:pos x="1472" y="252"/>
                  </a:cxn>
                  <a:cxn ang="0">
                    <a:pos x="1236" y="304"/>
                  </a:cxn>
                  <a:cxn ang="0">
                    <a:pos x="1010" y="352"/>
                  </a:cxn>
                  <a:cxn ang="0">
                    <a:pos x="792" y="398"/>
                  </a:cxn>
                  <a:cxn ang="0">
                    <a:pos x="584" y="438"/>
                  </a:cxn>
                  <a:cxn ang="0">
                    <a:pos x="382" y="474"/>
                  </a:cxn>
                  <a:cxn ang="0">
                    <a:pos x="188" y="508"/>
                  </a:cxn>
                  <a:cxn ang="0">
                    <a:pos x="0" y="538"/>
                  </a:cxn>
                  <a:cxn ang="0">
                    <a:pos x="0" y="538"/>
                  </a:cxn>
                  <a:cxn ang="0">
                    <a:pos x="130" y="556"/>
                  </a:cxn>
                  <a:cxn ang="0">
                    <a:pos x="254" y="572"/>
                  </a:cxn>
                  <a:cxn ang="0">
                    <a:pos x="374" y="586"/>
                  </a:cxn>
                  <a:cxn ang="0">
                    <a:pos x="492" y="598"/>
                  </a:cxn>
                  <a:cxn ang="0">
                    <a:pos x="606" y="610"/>
                  </a:cxn>
                  <a:cxn ang="0">
                    <a:pos x="716" y="618"/>
                  </a:cxn>
                  <a:cxn ang="0">
                    <a:pos x="822" y="626"/>
                  </a:cxn>
                  <a:cxn ang="0">
                    <a:pos x="926" y="632"/>
                  </a:cxn>
                  <a:cxn ang="0">
                    <a:pos x="1028" y="636"/>
                  </a:cxn>
                  <a:cxn ang="0">
                    <a:pos x="1126" y="638"/>
                  </a:cxn>
                  <a:cxn ang="0">
                    <a:pos x="1220" y="640"/>
                  </a:cxn>
                  <a:cxn ang="0">
                    <a:pos x="1312" y="640"/>
                  </a:cxn>
                  <a:cxn ang="0">
                    <a:pos x="1402" y="638"/>
                  </a:cxn>
                  <a:cxn ang="0">
                    <a:pos x="1490" y="636"/>
                  </a:cxn>
                  <a:cxn ang="0">
                    <a:pos x="1574" y="632"/>
                  </a:cxn>
                  <a:cxn ang="0">
                    <a:pos x="1656" y="626"/>
                  </a:cxn>
                  <a:cxn ang="0">
                    <a:pos x="1734" y="620"/>
                  </a:cxn>
                  <a:cxn ang="0">
                    <a:pos x="1812" y="612"/>
                  </a:cxn>
                  <a:cxn ang="0">
                    <a:pos x="1886" y="602"/>
                  </a:cxn>
                  <a:cxn ang="0">
                    <a:pos x="1960" y="592"/>
                  </a:cxn>
                  <a:cxn ang="0">
                    <a:pos x="2030" y="580"/>
                  </a:cxn>
                  <a:cxn ang="0">
                    <a:pos x="2100" y="568"/>
                  </a:cxn>
                  <a:cxn ang="0">
                    <a:pos x="2166" y="554"/>
                  </a:cxn>
                  <a:cxn ang="0">
                    <a:pos x="2232" y="540"/>
                  </a:cxn>
                  <a:cxn ang="0">
                    <a:pos x="2296" y="524"/>
                  </a:cxn>
                  <a:cxn ang="0">
                    <a:pos x="2358" y="508"/>
                  </a:cxn>
                  <a:cxn ang="0">
                    <a:pos x="2418" y="490"/>
                  </a:cxn>
                  <a:cxn ang="0">
                    <a:pos x="2478" y="472"/>
                  </a:cxn>
                  <a:cxn ang="0">
                    <a:pos x="2592" y="432"/>
                  </a:cxn>
                  <a:cxn ang="0">
                    <a:pos x="2702" y="390"/>
                  </a:cxn>
                  <a:cxn ang="0">
                    <a:pos x="2702" y="390"/>
                  </a:cxn>
                  <a:cxn ang="0">
                    <a:pos x="2706" y="388"/>
                  </a:cxn>
                  <a:cxn ang="0">
                    <a:pos x="2706" y="388"/>
                  </a:cxn>
                  <a:cxn ang="0">
                    <a:pos x="2706" y="0"/>
                  </a:cxn>
                  <a:cxn ang="0">
                    <a:pos x="2706" y="0"/>
                  </a:cxn>
                  <a:cxn ang="0">
                    <a:pos x="2700" y="0"/>
                  </a:cxn>
                  <a:cxn ang="0">
                    <a:pos x="2700" y="0"/>
                  </a:cxn>
                </a:cxnLst>
                <a:rect l="0" t="0" r="r" b="b"/>
                <a:pathLst>
                  <a:path w="2706" h="640">
                    <a:moveTo>
                      <a:pt x="2700" y="0"/>
                    </a:moveTo>
                    <a:lnTo>
                      <a:pt x="2700" y="0"/>
                    </a:lnTo>
                    <a:lnTo>
                      <a:pt x="2586" y="18"/>
                    </a:lnTo>
                    <a:lnTo>
                      <a:pt x="2470" y="38"/>
                    </a:lnTo>
                    <a:lnTo>
                      <a:pt x="2352" y="60"/>
                    </a:lnTo>
                    <a:lnTo>
                      <a:pt x="2230" y="82"/>
                    </a:lnTo>
                    <a:lnTo>
                      <a:pt x="2106" y="108"/>
                    </a:lnTo>
                    <a:lnTo>
                      <a:pt x="1978" y="134"/>
                    </a:lnTo>
                    <a:lnTo>
                      <a:pt x="1848" y="164"/>
                    </a:lnTo>
                    <a:lnTo>
                      <a:pt x="1714" y="194"/>
                    </a:lnTo>
                    <a:lnTo>
                      <a:pt x="1714" y="194"/>
                    </a:lnTo>
                    <a:lnTo>
                      <a:pt x="1472" y="252"/>
                    </a:lnTo>
                    <a:lnTo>
                      <a:pt x="1236" y="304"/>
                    </a:lnTo>
                    <a:lnTo>
                      <a:pt x="1010" y="352"/>
                    </a:lnTo>
                    <a:lnTo>
                      <a:pt x="792" y="398"/>
                    </a:lnTo>
                    <a:lnTo>
                      <a:pt x="584" y="438"/>
                    </a:lnTo>
                    <a:lnTo>
                      <a:pt x="382" y="474"/>
                    </a:lnTo>
                    <a:lnTo>
                      <a:pt x="188" y="508"/>
                    </a:lnTo>
                    <a:lnTo>
                      <a:pt x="0" y="538"/>
                    </a:lnTo>
                    <a:lnTo>
                      <a:pt x="0" y="538"/>
                    </a:lnTo>
                    <a:lnTo>
                      <a:pt x="130" y="556"/>
                    </a:lnTo>
                    <a:lnTo>
                      <a:pt x="254" y="572"/>
                    </a:lnTo>
                    <a:lnTo>
                      <a:pt x="374" y="586"/>
                    </a:lnTo>
                    <a:lnTo>
                      <a:pt x="492" y="598"/>
                    </a:lnTo>
                    <a:lnTo>
                      <a:pt x="606" y="610"/>
                    </a:lnTo>
                    <a:lnTo>
                      <a:pt x="716" y="618"/>
                    </a:lnTo>
                    <a:lnTo>
                      <a:pt x="822" y="626"/>
                    </a:lnTo>
                    <a:lnTo>
                      <a:pt x="926" y="632"/>
                    </a:lnTo>
                    <a:lnTo>
                      <a:pt x="1028" y="636"/>
                    </a:lnTo>
                    <a:lnTo>
                      <a:pt x="1126" y="638"/>
                    </a:lnTo>
                    <a:lnTo>
                      <a:pt x="1220" y="640"/>
                    </a:lnTo>
                    <a:lnTo>
                      <a:pt x="1312" y="640"/>
                    </a:lnTo>
                    <a:lnTo>
                      <a:pt x="1402" y="638"/>
                    </a:lnTo>
                    <a:lnTo>
                      <a:pt x="1490" y="636"/>
                    </a:lnTo>
                    <a:lnTo>
                      <a:pt x="1574" y="632"/>
                    </a:lnTo>
                    <a:lnTo>
                      <a:pt x="1656" y="626"/>
                    </a:lnTo>
                    <a:lnTo>
                      <a:pt x="1734" y="620"/>
                    </a:lnTo>
                    <a:lnTo>
                      <a:pt x="1812" y="612"/>
                    </a:lnTo>
                    <a:lnTo>
                      <a:pt x="1886" y="602"/>
                    </a:lnTo>
                    <a:lnTo>
                      <a:pt x="1960" y="592"/>
                    </a:lnTo>
                    <a:lnTo>
                      <a:pt x="2030" y="580"/>
                    </a:lnTo>
                    <a:lnTo>
                      <a:pt x="2100" y="568"/>
                    </a:lnTo>
                    <a:lnTo>
                      <a:pt x="2166" y="554"/>
                    </a:lnTo>
                    <a:lnTo>
                      <a:pt x="2232" y="540"/>
                    </a:lnTo>
                    <a:lnTo>
                      <a:pt x="2296" y="524"/>
                    </a:lnTo>
                    <a:lnTo>
                      <a:pt x="2358" y="508"/>
                    </a:lnTo>
                    <a:lnTo>
                      <a:pt x="2418" y="490"/>
                    </a:lnTo>
                    <a:lnTo>
                      <a:pt x="2478" y="472"/>
                    </a:lnTo>
                    <a:lnTo>
                      <a:pt x="2592" y="432"/>
                    </a:lnTo>
                    <a:lnTo>
                      <a:pt x="2702" y="390"/>
                    </a:lnTo>
                    <a:lnTo>
                      <a:pt x="2702" y="390"/>
                    </a:lnTo>
                    <a:lnTo>
                      <a:pt x="2706" y="388"/>
                    </a:lnTo>
                    <a:lnTo>
                      <a:pt x="2706" y="388"/>
                    </a:lnTo>
                    <a:lnTo>
                      <a:pt x="2706" y="0"/>
                    </a:lnTo>
                    <a:lnTo>
                      <a:pt x="2706" y="0"/>
                    </a:lnTo>
                    <a:lnTo>
                      <a:pt x="2700" y="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chemeClr val="bg2">
                  <a:alpha val="29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8"/>
              <p:cNvSpPr>
                <a:spLocks/>
              </p:cNvSpPr>
              <p:nvPr/>
            </p:nvSpPr>
            <p:spPr bwMode="hidden">
              <a:xfrm>
                <a:off x="-309563" y="4318000"/>
                <a:ext cx="8280401" cy="1209675"/>
              </a:xfrm>
              <a:custGeom>
                <a:avLst/>
                <a:gdLst/>
                <a:ahLst/>
                <a:cxnLst>
                  <a:cxn ang="0">
                    <a:pos x="5216" y="714"/>
                  </a:cxn>
                  <a:cxn ang="0">
                    <a:pos x="4984" y="686"/>
                  </a:cxn>
                  <a:cxn ang="0">
                    <a:pos x="4478" y="610"/>
                  </a:cxn>
                  <a:cxn ang="0">
                    <a:pos x="3914" y="508"/>
                  </a:cxn>
                  <a:cxn ang="0">
                    <a:pos x="3286" y="374"/>
                  </a:cxn>
                  <a:cxn ang="0">
                    <a:pos x="2946" y="296"/>
                  </a:cxn>
                  <a:cxn ang="0">
                    <a:pos x="2682" y="236"/>
                  </a:cxn>
                  <a:cxn ang="0">
                    <a:pos x="2430" y="184"/>
                  </a:cxn>
                  <a:cxn ang="0">
                    <a:pos x="2190" y="140"/>
                  </a:cxn>
                  <a:cxn ang="0">
                    <a:pos x="1960" y="102"/>
                  </a:cxn>
                  <a:cxn ang="0">
                    <a:pos x="1740" y="72"/>
                  </a:cxn>
                  <a:cxn ang="0">
                    <a:pos x="1334" y="28"/>
                  </a:cxn>
                  <a:cxn ang="0">
                    <a:pos x="970" y="4"/>
                  </a:cxn>
                  <a:cxn ang="0">
                    <a:pos x="644" y="0"/>
                  </a:cxn>
                  <a:cxn ang="0">
                    <a:pos x="358" y="10"/>
                  </a:cxn>
                  <a:cxn ang="0">
                    <a:pos x="110" y="32"/>
                  </a:cxn>
                  <a:cxn ang="0">
                    <a:pos x="0" y="48"/>
                  </a:cxn>
                  <a:cxn ang="0">
                    <a:pos x="314" y="86"/>
                  </a:cxn>
                  <a:cxn ang="0">
                    <a:pos x="652" y="140"/>
                  </a:cxn>
                  <a:cxn ang="0">
                    <a:pos x="1014" y="210"/>
                  </a:cxn>
                  <a:cxn ang="0">
                    <a:pos x="1402" y="296"/>
                  </a:cxn>
                  <a:cxn ang="0">
                    <a:pos x="1756" y="378"/>
                  </a:cxn>
                  <a:cxn ang="0">
                    <a:pos x="2408" y="516"/>
                  </a:cxn>
                  <a:cxn ang="0">
                    <a:pos x="2708" y="572"/>
                  </a:cxn>
                  <a:cxn ang="0">
                    <a:pos x="2992" y="620"/>
                  </a:cxn>
                  <a:cxn ang="0">
                    <a:pos x="3260" y="662"/>
                  </a:cxn>
                  <a:cxn ang="0">
                    <a:pos x="3512" y="694"/>
                  </a:cxn>
                  <a:cxn ang="0">
                    <a:pos x="3750" y="722"/>
                  </a:cxn>
                  <a:cxn ang="0">
                    <a:pos x="3974" y="740"/>
                  </a:cxn>
                  <a:cxn ang="0">
                    <a:pos x="4184" y="754"/>
                  </a:cxn>
                  <a:cxn ang="0">
                    <a:pos x="4384" y="762"/>
                  </a:cxn>
                  <a:cxn ang="0">
                    <a:pos x="4570" y="762"/>
                  </a:cxn>
                  <a:cxn ang="0">
                    <a:pos x="4746" y="758"/>
                  </a:cxn>
                  <a:cxn ang="0">
                    <a:pos x="4912" y="748"/>
                  </a:cxn>
                  <a:cxn ang="0">
                    <a:pos x="5068" y="732"/>
                  </a:cxn>
                  <a:cxn ang="0">
                    <a:pos x="5216" y="714"/>
                  </a:cxn>
                </a:cxnLst>
                <a:rect l="0" t="0" r="r" b="b"/>
                <a:pathLst>
                  <a:path w="5216" h="762">
                    <a:moveTo>
                      <a:pt x="5216" y="714"/>
                    </a:moveTo>
                    <a:lnTo>
                      <a:pt x="5216" y="714"/>
                    </a:lnTo>
                    <a:lnTo>
                      <a:pt x="5102" y="700"/>
                    </a:lnTo>
                    <a:lnTo>
                      <a:pt x="4984" y="686"/>
                    </a:lnTo>
                    <a:lnTo>
                      <a:pt x="4738" y="652"/>
                    </a:lnTo>
                    <a:lnTo>
                      <a:pt x="4478" y="610"/>
                    </a:lnTo>
                    <a:lnTo>
                      <a:pt x="4204" y="564"/>
                    </a:lnTo>
                    <a:lnTo>
                      <a:pt x="3914" y="508"/>
                    </a:lnTo>
                    <a:lnTo>
                      <a:pt x="3608" y="446"/>
                    </a:lnTo>
                    <a:lnTo>
                      <a:pt x="3286" y="374"/>
                    </a:lnTo>
                    <a:lnTo>
                      <a:pt x="2946" y="296"/>
                    </a:lnTo>
                    <a:lnTo>
                      <a:pt x="2946" y="296"/>
                    </a:lnTo>
                    <a:lnTo>
                      <a:pt x="2812" y="266"/>
                    </a:lnTo>
                    <a:lnTo>
                      <a:pt x="2682" y="236"/>
                    </a:lnTo>
                    <a:lnTo>
                      <a:pt x="2556" y="210"/>
                    </a:lnTo>
                    <a:lnTo>
                      <a:pt x="2430" y="184"/>
                    </a:lnTo>
                    <a:lnTo>
                      <a:pt x="2308" y="162"/>
                    </a:lnTo>
                    <a:lnTo>
                      <a:pt x="2190" y="140"/>
                    </a:lnTo>
                    <a:lnTo>
                      <a:pt x="2074" y="120"/>
                    </a:lnTo>
                    <a:lnTo>
                      <a:pt x="1960" y="102"/>
                    </a:lnTo>
                    <a:lnTo>
                      <a:pt x="1850" y="86"/>
                    </a:lnTo>
                    <a:lnTo>
                      <a:pt x="1740" y="72"/>
                    </a:lnTo>
                    <a:lnTo>
                      <a:pt x="1532" y="46"/>
                    </a:lnTo>
                    <a:lnTo>
                      <a:pt x="1334" y="28"/>
                    </a:lnTo>
                    <a:lnTo>
                      <a:pt x="1148" y="14"/>
                    </a:lnTo>
                    <a:lnTo>
                      <a:pt x="970" y="4"/>
                    </a:lnTo>
                    <a:lnTo>
                      <a:pt x="802" y="0"/>
                    </a:lnTo>
                    <a:lnTo>
                      <a:pt x="644" y="0"/>
                    </a:lnTo>
                    <a:lnTo>
                      <a:pt x="496" y="4"/>
                    </a:lnTo>
                    <a:lnTo>
                      <a:pt x="358" y="10"/>
                    </a:lnTo>
                    <a:lnTo>
                      <a:pt x="230" y="20"/>
                    </a:lnTo>
                    <a:lnTo>
                      <a:pt x="110" y="32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54" y="66"/>
                    </a:lnTo>
                    <a:lnTo>
                      <a:pt x="314" y="86"/>
                    </a:lnTo>
                    <a:lnTo>
                      <a:pt x="480" y="112"/>
                    </a:lnTo>
                    <a:lnTo>
                      <a:pt x="652" y="140"/>
                    </a:lnTo>
                    <a:lnTo>
                      <a:pt x="830" y="174"/>
                    </a:lnTo>
                    <a:lnTo>
                      <a:pt x="1014" y="210"/>
                    </a:lnTo>
                    <a:lnTo>
                      <a:pt x="1206" y="250"/>
                    </a:lnTo>
                    <a:lnTo>
                      <a:pt x="1402" y="296"/>
                    </a:lnTo>
                    <a:lnTo>
                      <a:pt x="1402" y="296"/>
                    </a:lnTo>
                    <a:lnTo>
                      <a:pt x="1756" y="378"/>
                    </a:lnTo>
                    <a:lnTo>
                      <a:pt x="2092" y="450"/>
                    </a:lnTo>
                    <a:lnTo>
                      <a:pt x="2408" y="516"/>
                    </a:lnTo>
                    <a:lnTo>
                      <a:pt x="2562" y="544"/>
                    </a:lnTo>
                    <a:lnTo>
                      <a:pt x="2708" y="572"/>
                    </a:lnTo>
                    <a:lnTo>
                      <a:pt x="2852" y="598"/>
                    </a:lnTo>
                    <a:lnTo>
                      <a:pt x="2992" y="620"/>
                    </a:lnTo>
                    <a:lnTo>
                      <a:pt x="3128" y="642"/>
                    </a:lnTo>
                    <a:lnTo>
                      <a:pt x="3260" y="662"/>
                    </a:lnTo>
                    <a:lnTo>
                      <a:pt x="3388" y="678"/>
                    </a:lnTo>
                    <a:lnTo>
                      <a:pt x="3512" y="694"/>
                    </a:lnTo>
                    <a:lnTo>
                      <a:pt x="3632" y="708"/>
                    </a:lnTo>
                    <a:lnTo>
                      <a:pt x="3750" y="722"/>
                    </a:lnTo>
                    <a:lnTo>
                      <a:pt x="3864" y="732"/>
                    </a:lnTo>
                    <a:lnTo>
                      <a:pt x="3974" y="740"/>
                    </a:lnTo>
                    <a:lnTo>
                      <a:pt x="4080" y="748"/>
                    </a:lnTo>
                    <a:lnTo>
                      <a:pt x="4184" y="754"/>
                    </a:lnTo>
                    <a:lnTo>
                      <a:pt x="4286" y="758"/>
                    </a:lnTo>
                    <a:lnTo>
                      <a:pt x="4384" y="762"/>
                    </a:lnTo>
                    <a:lnTo>
                      <a:pt x="4478" y="762"/>
                    </a:lnTo>
                    <a:lnTo>
                      <a:pt x="4570" y="762"/>
                    </a:lnTo>
                    <a:lnTo>
                      <a:pt x="4660" y="760"/>
                    </a:lnTo>
                    <a:lnTo>
                      <a:pt x="4746" y="758"/>
                    </a:lnTo>
                    <a:lnTo>
                      <a:pt x="4830" y="754"/>
                    </a:lnTo>
                    <a:lnTo>
                      <a:pt x="4912" y="748"/>
                    </a:lnTo>
                    <a:lnTo>
                      <a:pt x="4992" y="740"/>
                    </a:lnTo>
                    <a:lnTo>
                      <a:pt x="5068" y="732"/>
                    </a:lnTo>
                    <a:lnTo>
                      <a:pt x="5144" y="724"/>
                    </a:lnTo>
                    <a:lnTo>
                      <a:pt x="5216" y="714"/>
                    </a:lnTo>
                    <a:lnTo>
                      <a:pt x="5216" y="714"/>
                    </a:lnTo>
                    <a:close/>
                  </a:path>
                </a:pathLst>
              </a:custGeom>
              <a:solidFill>
                <a:schemeClr val="bg2">
                  <a:alpha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2"/>
              <p:cNvSpPr>
                <a:spLocks/>
              </p:cNvSpPr>
              <p:nvPr/>
            </p:nvSpPr>
            <p:spPr bwMode="hidden">
              <a:xfrm>
                <a:off x="3175" y="4335463"/>
                <a:ext cx="8166100" cy="1101725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70"/>
                  </a:cxn>
                  <a:cxn ang="0">
                    <a:pos x="18" y="66"/>
                  </a:cxn>
                  <a:cxn ang="0">
                    <a:pos x="72" y="56"/>
                  </a:cxn>
                  <a:cxn ang="0">
                    <a:pos x="164" y="42"/>
                  </a:cxn>
                  <a:cxn ang="0">
                    <a:pos x="224" y="34"/>
                  </a:cxn>
                  <a:cxn ang="0">
                    <a:pos x="294" y="26"/>
                  </a:cxn>
                  <a:cxn ang="0">
                    <a:pos x="372" y="20"/>
                  </a:cxn>
                  <a:cxn ang="0">
                    <a:pos x="462" y="14"/>
                  </a:cxn>
                  <a:cxn ang="0">
                    <a:pos x="560" y="8"/>
                  </a:cxn>
                  <a:cxn ang="0">
                    <a:pos x="670" y="4"/>
                  </a:cxn>
                  <a:cxn ang="0">
                    <a:pos x="790" y="2"/>
                  </a:cxn>
                  <a:cxn ang="0">
                    <a:pos x="920" y="0"/>
                  </a:cxn>
                  <a:cxn ang="0">
                    <a:pos x="1060" y="2"/>
                  </a:cxn>
                  <a:cxn ang="0">
                    <a:pos x="1210" y="6"/>
                  </a:cxn>
                  <a:cxn ang="0">
                    <a:pos x="1372" y="14"/>
                  </a:cxn>
                  <a:cxn ang="0">
                    <a:pos x="1544" y="24"/>
                  </a:cxn>
                  <a:cxn ang="0">
                    <a:pos x="1726" y="40"/>
                  </a:cxn>
                  <a:cxn ang="0">
                    <a:pos x="1920" y="58"/>
                  </a:cxn>
                  <a:cxn ang="0">
                    <a:pos x="2126" y="80"/>
                  </a:cxn>
                  <a:cxn ang="0">
                    <a:pos x="2342" y="106"/>
                  </a:cxn>
                  <a:cxn ang="0">
                    <a:pos x="2570" y="138"/>
                  </a:cxn>
                  <a:cxn ang="0">
                    <a:pos x="2808" y="174"/>
                  </a:cxn>
                  <a:cxn ang="0">
                    <a:pos x="3058" y="216"/>
                  </a:cxn>
                  <a:cxn ang="0">
                    <a:pos x="3320" y="266"/>
                  </a:cxn>
                  <a:cxn ang="0">
                    <a:pos x="3594" y="320"/>
                  </a:cxn>
                  <a:cxn ang="0">
                    <a:pos x="3880" y="380"/>
                  </a:cxn>
                  <a:cxn ang="0">
                    <a:pos x="4178" y="448"/>
                  </a:cxn>
                  <a:cxn ang="0">
                    <a:pos x="4488" y="522"/>
                  </a:cxn>
                  <a:cxn ang="0">
                    <a:pos x="4810" y="604"/>
                  </a:cxn>
                  <a:cxn ang="0">
                    <a:pos x="5144" y="694"/>
                  </a:cxn>
                </a:cxnLst>
                <a:rect l="0" t="0" r="r" b="b"/>
                <a:pathLst>
                  <a:path w="5144" h="694">
                    <a:moveTo>
                      <a:pt x="0" y="70"/>
                    </a:moveTo>
                    <a:lnTo>
                      <a:pt x="0" y="70"/>
                    </a:lnTo>
                    <a:lnTo>
                      <a:pt x="18" y="66"/>
                    </a:lnTo>
                    <a:lnTo>
                      <a:pt x="72" y="56"/>
                    </a:lnTo>
                    <a:lnTo>
                      <a:pt x="164" y="42"/>
                    </a:lnTo>
                    <a:lnTo>
                      <a:pt x="224" y="34"/>
                    </a:lnTo>
                    <a:lnTo>
                      <a:pt x="294" y="26"/>
                    </a:lnTo>
                    <a:lnTo>
                      <a:pt x="372" y="20"/>
                    </a:lnTo>
                    <a:lnTo>
                      <a:pt x="462" y="14"/>
                    </a:lnTo>
                    <a:lnTo>
                      <a:pt x="560" y="8"/>
                    </a:lnTo>
                    <a:lnTo>
                      <a:pt x="670" y="4"/>
                    </a:lnTo>
                    <a:lnTo>
                      <a:pt x="790" y="2"/>
                    </a:lnTo>
                    <a:lnTo>
                      <a:pt x="920" y="0"/>
                    </a:lnTo>
                    <a:lnTo>
                      <a:pt x="1060" y="2"/>
                    </a:lnTo>
                    <a:lnTo>
                      <a:pt x="1210" y="6"/>
                    </a:lnTo>
                    <a:lnTo>
                      <a:pt x="1372" y="14"/>
                    </a:lnTo>
                    <a:lnTo>
                      <a:pt x="1544" y="24"/>
                    </a:lnTo>
                    <a:lnTo>
                      <a:pt x="1726" y="40"/>
                    </a:lnTo>
                    <a:lnTo>
                      <a:pt x="1920" y="58"/>
                    </a:lnTo>
                    <a:lnTo>
                      <a:pt x="2126" y="80"/>
                    </a:lnTo>
                    <a:lnTo>
                      <a:pt x="2342" y="106"/>
                    </a:lnTo>
                    <a:lnTo>
                      <a:pt x="2570" y="138"/>
                    </a:lnTo>
                    <a:lnTo>
                      <a:pt x="2808" y="174"/>
                    </a:lnTo>
                    <a:lnTo>
                      <a:pt x="3058" y="216"/>
                    </a:lnTo>
                    <a:lnTo>
                      <a:pt x="3320" y="266"/>
                    </a:lnTo>
                    <a:lnTo>
                      <a:pt x="3594" y="320"/>
                    </a:lnTo>
                    <a:lnTo>
                      <a:pt x="3880" y="380"/>
                    </a:lnTo>
                    <a:lnTo>
                      <a:pt x="4178" y="448"/>
                    </a:lnTo>
                    <a:lnTo>
                      <a:pt x="4488" y="522"/>
                    </a:lnTo>
                    <a:lnTo>
                      <a:pt x="4810" y="604"/>
                    </a:lnTo>
                    <a:lnTo>
                      <a:pt x="5144" y="694"/>
                    </a:lnTo>
                  </a:path>
                </a:pathLst>
              </a:custGeom>
              <a:noFill/>
              <a:ln w="12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4156075" y="4316413"/>
                <a:ext cx="4940300" cy="927100"/>
              </a:xfrm>
              <a:custGeom>
                <a:avLst/>
                <a:gdLst/>
                <a:ahLst/>
                <a:cxnLst>
                  <a:cxn ang="0">
                    <a:pos x="0" y="584"/>
                  </a:cxn>
                  <a:cxn ang="0">
                    <a:pos x="0" y="584"/>
                  </a:cxn>
                  <a:cxn ang="0">
                    <a:pos x="90" y="560"/>
                  </a:cxn>
                  <a:cxn ang="0">
                    <a:pos x="336" y="498"/>
                  </a:cxn>
                  <a:cxn ang="0">
                    <a:pos x="506" y="456"/>
                  </a:cxn>
                  <a:cxn ang="0">
                    <a:pos x="702" y="410"/>
                  </a:cxn>
                  <a:cxn ang="0">
                    <a:pos x="920" y="360"/>
                  </a:cxn>
                  <a:cxn ang="0">
                    <a:pos x="1154" y="306"/>
                  </a:cxn>
                  <a:cxn ang="0">
                    <a:pos x="1402" y="254"/>
                  </a:cxn>
                  <a:cxn ang="0">
                    <a:pos x="1656" y="202"/>
                  </a:cxn>
                  <a:cxn ang="0">
                    <a:pos x="1916" y="154"/>
                  </a:cxn>
                  <a:cxn ang="0">
                    <a:pos x="2174" y="108"/>
                  </a:cxn>
                  <a:cxn ang="0">
                    <a:pos x="2302" y="88"/>
                  </a:cxn>
                  <a:cxn ang="0">
                    <a:pos x="2426" y="68"/>
                  </a:cxn>
                  <a:cxn ang="0">
                    <a:pos x="2550" y="52"/>
                  </a:cxn>
                  <a:cxn ang="0">
                    <a:pos x="2670" y="36"/>
                  </a:cxn>
                  <a:cxn ang="0">
                    <a:pos x="2788" y="24"/>
                  </a:cxn>
                  <a:cxn ang="0">
                    <a:pos x="2900" y="14"/>
                  </a:cxn>
                  <a:cxn ang="0">
                    <a:pos x="3008" y="6"/>
                  </a:cxn>
                  <a:cxn ang="0">
                    <a:pos x="3112" y="0"/>
                  </a:cxn>
                </a:cxnLst>
                <a:rect l="0" t="0" r="r" b="b"/>
                <a:pathLst>
                  <a:path w="3112" h="584">
                    <a:moveTo>
                      <a:pt x="0" y="584"/>
                    </a:moveTo>
                    <a:lnTo>
                      <a:pt x="0" y="584"/>
                    </a:lnTo>
                    <a:lnTo>
                      <a:pt x="90" y="560"/>
                    </a:lnTo>
                    <a:lnTo>
                      <a:pt x="336" y="498"/>
                    </a:lnTo>
                    <a:lnTo>
                      <a:pt x="506" y="456"/>
                    </a:lnTo>
                    <a:lnTo>
                      <a:pt x="702" y="410"/>
                    </a:lnTo>
                    <a:lnTo>
                      <a:pt x="920" y="360"/>
                    </a:lnTo>
                    <a:lnTo>
                      <a:pt x="1154" y="306"/>
                    </a:lnTo>
                    <a:lnTo>
                      <a:pt x="1402" y="254"/>
                    </a:lnTo>
                    <a:lnTo>
                      <a:pt x="1656" y="202"/>
                    </a:lnTo>
                    <a:lnTo>
                      <a:pt x="1916" y="154"/>
                    </a:lnTo>
                    <a:lnTo>
                      <a:pt x="2174" y="108"/>
                    </a:lnTo>
                    <a:lnTo>
                      <a:pt x="2302" y="88"/>
                    </a:lnTo>
                    <a:lnTo>
                      <a:pt x="2426" y="68"/>
                    </a:lnTo>
                    <a:lnTo>
                      <a:pt x="2550" y="52"/>
                    </a:lnTo>
                    <a:lnTo>
                      <a:pt x="2670" y="36"/>
                    </a:lnTo>
                    <a:lnTo>
                      <a:pt x="2788" y="24"/>
                    </a:lnTo>
                    <a:lnTo>
                      <a:pt x="2900" y="14"/>
                    </a:lnTo>
                    <a:lnTo>
                      <a:pt x="3008" y="6"/>
                    </a:lnTo>
                    <a:lnTo>
                      <a:pt x="3112" y="0"/>
                    </a:lnTo>
                  </a:path>
                </a:pathLst>
              </a:custGeom>
              <a:noFill/>
              <a:ln w="12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 useBgFill="1">
            <p:nvSpPr>
              <p:cNvPr id="21" name="Freeform 10"/>
              <p:cNvSpPr>
                <a:spLocks/>
              </p:cNvSpPr>
              <p:nvPr/>
            </p:nvSpPr>
            <p:spPr bwMode="hidden">
              <a:xfrm>
                <a:off x="-3905251" y="4294188"/>
                <a:ext cx="13027839" cy="1892300"/>
              </a:xfrm>
              <a:custGeom>
                <a:avLst/>
                <a:gdLst/>
                <a:ahLst/>
                <a:cxnLst>
                  <a:cxn ang="0">
                    <a:pos x="8192" y="512"/>
                  </a:cxn>
                  <a:cxn ang="0">
                    <a:pos x="8040" y="570"/>
                  </a:cxn>
                  <a:cxn ang="0">
                    <a:pos x="7878" y="620"/>
                  </a:cxn>
                  <a:cxn ang="0">
                    <a:pos x="7706" y="666"/>
                  </a:cxn>
                  <a:cxn ang="0">
                    <a:pos x="7522" y="702"/>
                  </a:cxn>
                  <a:cxn ang="0">
                    <a:pos x="7322" y="730"/>
                  </a:cxn>
                  <a:cxn ang="0">
                    <a:pos x="7106" y="750"/>
                  </a:cxn>
                  <a:cxn ang="0">
                    <a:pos x="6872" y="762"/>
                  </a:cxn>
                  <a:cxn ang="0">
                    <a:pos x="6618" y="760"/>
                  </a:cxn>
                  <a:cxn ang="0">
                    <a:pos x="6342" y="750"/>
                  </a:cxn>
                  <a:cxn ang="0">
                    <a:pos x="6042" y="726"/>
                  </a:cxn>
                  <a:cxn ang="0">
                    <a:pos x="5716" y="690"/>
                  </a:cxn>
                  <a:cxn ang="0">
                    <a:pos x="5364" y="642"/>
                  </a:cxn>
                  <a:cxn ang="0">
                    <a:pos x="4982" y="578"/>
                  </a:cxn>
                  <a:cxn ang="0">
                    <a:pos x="4568" y="500"/>
                  </a:cxn>
                  <a:cxn ang="0">
                    <a:pos x="4122" y="406"/>
                  </a:cxn>
                  <a:cxn ang="0">
                    <a:pos x="3640" y="296"/>
                  </a:cxn>
                  <a:cxn ang="0">
                    <a:pos x="3396" y="240"/>
                  </a:cxn>
                  <a:cxn ang="0">
                    <a:pos x="2934" y="148"/>
                  </a:cxn>
                  <a:cxn ang="0">
                    <a:pos x="2512" y="82"/>
                  </a:cxn>
                  <a:cxn ang="0">
                    <a:pos x="2126" y="36"/>
                  </a:cxn>
                  <a:cxn ang="0">
                    <a:pos x="1776" y="10"/>
                  </a:cxn>
                  <a:cxn ang="0">
                    <a:pos x="1462" y="0"/>
                  </a:cxn>
                  <a:cxn ang="0">
                    <a:pos x="1182" y="4"/>
                  </a:cxn>
                  <a:cxn ang="0">
                    <a:pos x="934" y="20"/>
                  </a:cxn>
                  <a:cxn ang="0">
                    <a:pos x="716" y="44"/>
                  </a:cxn>
                  <a:cxn ang="0">
                    <a:pos x="530" y="74"/>
                  </a:cxn>
                  <a:cxn ang="0">
                    <a:pos x="374" y="108"/>
                  </a:cxn>
                  <a:cxn ang="0">
                    <a:pos x="248" y="144"/>
                  </a:cxn>
                  <a:cxn ang="0">
                    <a:pos x="148" y="176"/>
                  </a:cxn>
                  <a:cxn ang="0">
                    <a:pos x="48" y="216"/>
                  </a:cxn>
                  <a:cxn ang="0">
                    <a:pos x="0" y="240"/>
                  </a:cxn>
                  <a:cxn ang="0">
                    <a:pos x="8192" y="1192"/>
                  </a:cxn>
                  <a:cxn ang="0">
                    <a:pos x="8196" y="1186"/>
                  </a:cxn>
                  <a:cxn ang="0">
                    <a:pos x="8196" y="510"/>
                  </a:cxn>
                  <a:cxn ang="0">
                    <a:pos x="8192" y="512"/>
                  </a:cxn>
                </a:cxnLst>
                <a:rect l="0" t="0" r="r" b="b"/>
                <a:pathLst>
                  <a:path w="8196" h="1192">
                    <a:moveTo>
                      <a:pt x="8192" y="512"/>
                    </a:moveTo>
                    <a:lnTo>
                      <a:pt x="8192" y="512"/>
                    </a:lnTo>
                    <a:lnTo>
                      <a:pt x="8116" y="542"/>
                    </a:lnTo>
                    <a:lnTo>
                      <a:pt x="8040" y="570"/>
                    </a:lnTo>
                    <a:lnTo>
                      <a:pt x="7960" y="596"/>
                    </a:lnTo>
                    <a:lnTo>
                      <a:pt x="7878" y="620"/>
                    </a:lnTo>
                    <a:lnTo>
                      <a:pt x="7794" y="644"/>
                    </a:lnTo>
                    <a:lnTo>
                      <a:pt x="7706" y="666"/>
                    </a:lnTo>
                    <a:lnTo>
                      <a:pt x="7616" y="684"/>
                    </a:lnTo>
                    <a:lnTo>
                      <a:pt x="7522" y="702"/>
                    </a:lnTo>
                    <a:lnTo>
                      <a:pt x="7424" y="718"/>
                    </a:lnTo>
                    <a:lnTo>
                      <a:pt x="7322" y="730"/>
                    </a:lnTo>
                    <a:lnTo>
                      <a:pt x="7216" y="742"/>
                    </a:lnTo>
                    <a:lnTo>
                      <a:pt x="7106" y="750"/>
                    </a:lnTo>
                    <a:lnTo>
                      <a:pt x="6992" y="758"/>
                    </a:lnTo>
                    <a:lnTo>
                      <a:pt x="6872" y="762"/>
                    </a:lnTo>
                    <a:lnTo>
                      <a:pt x="6748" y="762"/>
                    </a:lnTo>
                    <a:lnTo>
                      <a:pt x="6618" y="760"/>
                    </a:lnTo>
                    <a:lnTo>
                      <a:pt x="6482" y="756"/>
                    </a:lnTo>
                    <a:lnTo>
                      <a:pt x="6342" y="750"/>
                    </a:lnTo>
                    <a:lnTo>
                      <a:pt x="6196" y="740"/>
                    </a:lnTo>
                    <a:lnTo>
                      <a:pt x="6042" y="726"/>
                    </a:lnTo>
                    <a:lnTo>
                      <a:pt x="5882" y="710"/>
                    </a:lnTo>
                    <a:lnTo>
                      <a:pt x="5716" y="690"/>
                    </a:lnTo>
                    <a:lnTo>
                      <a:pt x="5544" y="668"/>
                    </a:lnTo>
                    <a:lnTo>
                      <a:pt x="5364" y="642"/>
                    </a:lnTo>
                    <a:lnTo>
                      <a:pt x="5176" y="612"/>
                    </a:lnTo>
                    <a:lnTo>
                      <a:pt x="4982" y="578"/>
                    </a:lnTo>
                    <a:lnTo>
                      <a:pt x="4778" y="540"/>
                    </a:lnTo>
                    <a:lnTo>
                      <a:pt x="4568" y="500"/>
                    </a:lnTo>
                    <a:lnTo>
                      <a:pt x="4348" y="454"/>
                    </a:lnTo>
                    <a:lnTo>
                      <a:pt x="4122" y="406"/>
                    </a:lnTo>
                    <a:lnTo>
                      <a:pt x="3886" y="354"/>
                    </a:lnTo>
                    <a:lnTo>
                      <a:pt x="3640" y="296"/>
                    </a:lnTo>
                    <a:lnTo>
                      <a:pt x="3640" y="296"/>
                    </a:lnTo>
                    <a:lnTo>
                      <a:pt x="3396" y="240"/>
                    </a:lnTo>
                    <a:lnTo>
                      <a:pt x="3160" y="192"/>
                    </a:lnTo>
                    <a:lnTo>
                      <a:pt x="2934" y="148"/>
                    </a:lnTo>
                    <a:lnTo>
                      <a:pt x="2718" y="112"/>
                    </a:lnTo>
                    <a:lnTo>
                      <a:pt x="2512" y="82"/>
                    </a:lnTo>
                    <a:lnTo>
                      <a:pt x="2314" y="56"/>
                    </a:lnTo>
                    <a:lnTo>
                      <a:pt x="2126" y="36"/>
                    </a:lnTo>
                    <a:lnTo>
                      <a:pt x="1948" y="20"/>
                    </a:lnTo>
                    <a:lnTo>
                      <a:pt x="1776" y="10"/>
                    </a:lnTo>
                    <a:lnTo>
                      <a:pt x="1616" y="2"/>
                    </a:lnTo>
                    <a:lnTo>
                      <a:pt x="1462" y="0"/>
                    </a:lnTo>
                    <a:lnTo>
                      <a:pt x="1318" y="0"/>
                    </a:lnTo>
                    <a:lnTo>
                      <a:pt x="1182" y="4"/>
                    </a:lnTo>
                    <a:lnTo>
                      <a:pt x="1054" y="10"/>
                    </a:lnTo>
                    <a:lnTo>
                      <a:pt x="934" y="20"/>
                    </a:lnTo>
                    <a:lnTo>
                      <a:pt x="822" y="30"/>
                    </a:lnTo>
                    <a:lnTo>
                      <a:pt x="716" y="44"/>
                    </a:lnTo>
                    <a:lnTo>
                      <a:pt x="620" y="58"/>
                    </a:lnTo>
                    <a:lnTo>
                      <a:pt x="530" y="74"/>
                    </a:lnTo>
                    <a:lnTo>
                      <a:pt x="450" y="92"/>
                    </a:lnTo>
                    <a:lnTo>
                      <a:pt x="374" y="108"/>
                    </a:lnTo>
                    <a:lnTo>
                      <a:pt x="308" y="126"/>
                    </a:lnTo>
                    <a:lnTo>
                      <a:pt x="248" y="144"/>
                    </a:lnTo>
                    <a:lnTo>
                      <a:pt x="194" y="160"/>
                    </a:lnTo>
                    <a:lnTo>
                      <a:pt x="148" y="176"/>
                    </a:lnTo>
                    <a:lnTo>
                      <a:pt x="108" y="192"/>
                    </a:lnTo>
                    <a:lnTo>
                      <a:pt x="48" y="216"/>
                    </a:lnTo>
                    <a:lnTo>
                      <a:pt x="12" y="234"/>
                    </a:lnTo>
                    <a:lnTo>
                      <a:pt x="0" y="240"/>
                    </a:lnTo>
                    <a:lnTo>
                      <a:pt x="0" y="1192"/>
                    </a:lnTo>
                    <a:lnTo>
                      <a:pt x="8192" y="1192"/>
                    </a:lnTo>
                    <a:lnTo>
                      <a:pt x="8192" y="1192"/>
                    </a:lnTo>
                    <a:lnTo>
                      <a:pt x="8196" y="1186"/>
                    </a:lnTo>
                    <a:lnTo>
                      <a:pt x="8196" y="1186"/>
                    </a:lnTo>
                    <a:lnTo>
                      <a:pt x="8196" y="510"/>
                    </a:lnTo>
                    <a:lnTo>
                      <a:pt x="8196" y="510"/>
                    </a:lnTo>
                    <a:lnTo>
                      <a:pt x="8192" y="512"/>
                    </a:lnTo>
                    <a:lnTo>
                      <a:pt x="8192" y="512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620" y="129332"/>
            <a:ext cx="8712968" cy="68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360" y="6309320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2F425AD-C013-4162-BF43-A77FBD8D4D1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11.jpe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4136" y="1283276"/>
            <a:ext cx="8964488" cy="1569660"/>
          </a:xfrm>
        </p:spPr>
        <p:txBody>
          <a:bodyPr wrap="square">
            <a:spAutoFit/>
          </a:bodyPr>
          <a:lstStyle/>
          <a:p>
            <a:pPr algn="ctr" fontAlgn="base" latinLnBrk="1"/>
            <a:r>
              <a:rPr lang="en-US" altLang="ko-KR" sz="3200" dirty="0" smtClean="0">
                <a:latin typeface="Arial"/>
                <a:cs typeface="Arial"/>
              </a:rPr>
              <a:t>Airborne Measurement </a:t>
            </a:r>
            <a:r>
              <a:rPr lang="en-US" altLang="ko-KR" sz="3200" dirty="0" smtClean="0">
                <a:latin typeface="Arial"/>
                <a:cs typeface="Arial"/>
              </a:rPr>
              <a:t>Campaigns</a:t>
            </a:r>
            <a:r>
              <a:rPr lang="en-US" altLang="ko-KR" sz="3200" dirty="0" smtClean="0">
                <a:latin typeface="Arial"/>
                <a:cs typeface="Arial"/>
              </a:rPr>
              <a:t> </a:t>
            </a:r>
            <a:r>
              <a:rPr lang="en-US" altLang="ko-KR" sz="3200" dirty="0" smtClean="0">
                <a:latin typeface="Arial"/>
                <a:cs typeface="Arial"/>
              </a:rPr>
              <a:t>using </a:t>
            </a:r>
            <a:br>
              <a:rPr lang="en-US" altLang="ko-KR" sz="3200" dirty="0" smtClean="0">
                <a:latin typeface="Arial"/>
                <a:cs typeface="Arial"/>
              </a:rPr>
            </a:br>
            <a:r>
              <a:rPr lang="en-US" altLang="ko-KR" sz="3200" dirty="0" smtClean="0">
                <a:latin typeface="Arial"/>
                <a:cs typeface="Arial"/>
              </a:rPr>
              <a:t>the </a:t>
            </a:r>
            <a:r>
              <a:rPr lang="en-US" altLang="ko-KR" sz="3200" dirty="0" smtClean="0">
                <a:latin typeface="Arial"/>
                <a:cs typeface="Arial"/>
              </a:rPr>
              <a:t>KMA/NIMS </a:t>
            </a:r>
            <a:r>
              <a:rPr lang="en-US" altLang="ko-KR" sz="3200" dirty="0">
                <a:latin typeface="Arial"/>
                <a:cs typeface="Arial"/>
              </a:rPr>
              <a:t> </a:t>
            </a:r>
            <a:r>
              <a:rPr lang="en-US" altLang="ko-KR" sz="3200" dirty="0" smtClean="0">
                <a:latin typeface="Arial"/>
                <a:cs typeface="Arial"/>
              </a:rPr>
              <a:t>Atmospheric Research </a:t>
            </a:r>
            <a:r>
              <a:rPr lang="en-US" altLang="ko-KR" sz="3200" dirty="0" smtClean="0">
                <a:latin typeface="Arial"/>
                <a:cs typeface="Arial"/>
              </a:rPr>
              <a:t>Aircraft</a:t>
            </a:r>
            <a:br>
              <a:rPr lang="en-US" altLang="ko-KR" sz="3200" dirty="0" smtClean="0">
                <a:latin typeface="Arial"/>
                <a:cs typeface="Arial"/>
              </a:rPr>
            </a:br>
            <a:r>
              <a:rPr lang="en-US" altLang="ko-KR" sz="3200" dirty="0" smtClean="0">
                <a:latin typeface="Arial"/>
                <a:cs typeface="Arial"/>
              </a:rPr>
              <a:t>in Korea</a:t>
            </a:r>
            <a:endParaRPr lang="en-US" altLang="ko-KR" sz="3200" dirty="0">
              <a:latin typeface="Arial"/>
              <a:cs typeface="Arial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67544" y="3140968"/>
            <a:ext cx="8280920" cy="2304256"/>
          </a:xfrm>
        </p:spPr>
        <p:txBody>
          <a:bodyPr anchor="ctr" anchorCtr="0"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dirty="0" smtClean="0">
                <a:latin typeface="Arial"/>
                <a:ea typeface="맑은 고딕" pitchFamily="50" charset="-127"/>
                <a:cs typeface="Arial"/>
              </a:rPr>
              <a:t>Presented by </a:t>
            </a:r>
            <a:r>
              <a:rPr lang="en-US" altLang="ko-KR" u="sng" dirty="0" smtClean="0">
                <a:latin typeface="Arial"/>
                <a:ea typeface="맑은 고딕" pitchFamily="50" charset="-127"/>
                <a:cs typeface="Arial"/>
              </a:rPr>
              <a:t>Chulkyu Lee</a:t>
            </a:r>
          </a:p>
          <a:p>
            <a:pPr algn="ctr">
              <a:spcBef>
                <a:spcPts val="600"/>
              </a:spcBef>
            </a:pPr>
            <a:r>
              <a:rPr lang="en-US" altLang="ko-KR" dirty="0" smtClean="0">
                <a:latin typeface="Arial"/>
                <a:ea typeface="맑은 고딕" pitchFamily="50" charset="-127"/>
                <a:cs typeface="Arial"/>
              </a:rPr>
              <a:t/>
            </a:r>
            <a:r>
              <a:rPr lang="en-US" altLang="ko-KR" dirty="0" err="1" smtClean="0">
                <a:latin typeface="Arial"/>
                <a:ea typeface="맑은 고딕" pitchFamily="50" charset="-127"/>
                <a:cs typeface="Arial"/>
              </a:rPr>
              <a:t>Soohyun</a:t>
            </a:r>
            <a:r>
              <a:rPr lang="en-US" altLang="ko-KR" dirty="0" smtClean="0">
                <a:latin typeface="Arial"/>
                <a:ea typeface="맑은 고딕" pitchFamily="50" charset="-127"/>
                <a:cs typeface="Arial"/>
              </a:rPr>
              <a:t> Kwon, </a:t>
            </a:r>
            <a:r>
              <a:rPr lang="en-US" altLang="ko-KR" dirty="0" err="1" smtClean="0">
                <a:latin typeface="Arial"/>
                <a:ea typeface="맑은 고딕" pitchFamily="50" charset="-127"/>
                <a:cs typeface="Arial"/>
              </a:rPr>
              <a:t>Jaeil</a:t>
            </a:r>
            <a:r>
              <a:rPr lang="en-US" altLang="ko-KR" dirty="0" smtClean="0">
                <a:latin typeface="Arial"/>
                <a:ea typeface="맑은 고딕" pitchFamily="50" charset="-127"/>
                <a:cs typeface="Arial"/>
              </a:rPr>
              <a:t> </a:t>
            </a:r>
            <a:r>
              <a:rPr lang="en-US" altLang="ko-KR" dirty="0" smtClean="0">
                <a:latin typeface="Arial"/>
                <a:ea typeface="맑은 고딕" pitchFamily="50" charset="-127"/>
                <a:cs typeface="Arial"/>
              </a:rPr>
              <a:t>Lee, </a:t>
            </a:r>
            <a:r>
              <a:rPr lang="en-US" altLang="ko-KR" dirty="0" err="1" smtClean="0">
                <a:latin typeface="Arial"/>
                <a:ea typeface="맑은 고딕" pitchFamily="50" charset="-127"/>
                <a:cs typeface="Arial"/>
              </a:rPr>
              <a:t>Jonghwan</a:t>
            </a:r>
            <a:r>
              <a:rPr lang="en-US" altLang="ko-KR" dirty="0" smtClean="0">
                <a:latin typeface="Arial"/>
                <a:ea typeface="맑은 고딕" pitchFamily="50" charset="-127"/>
                <a:cs typeface="Arial"/>
              </a:rPr>
              <a:t> </a:t>
            </a:r>
            <a:r>
              <a:rPr lang="en-US" altLang="ko-KR" dirty="0" err="1" smtClean="0">
                <a:latin typeface="Arial"/>
                <a:ea typeface="맑은 고딕" pitchFamily="50" charset="-127"/>
                <a:cs typeface="Arial"/>
              </a:rPr>
              <a:t>Youn</a:t>
            </a:r>
            <a:r>
              <a:rPr lang="en-US" altLang="ko-KR" dirty="0" smtClean="0">
                <a:latin typeface="Arial"/>
                <a:ea typeface="맑은 고딕" pitchFamily="50" charset="-127"/>
                <a:cs typeface="Arial"/>
              </a:rPr>
              <a:t>, </a:t>
            </a:r>
            <a:r>
              <a:rPr lang="en-US" altLang="ko-KR" dirty="0" err="1" smtClean="0">
                <a:latin typeface="Arial"/>
                <a:ea typeface="맑은 고딕" pitchFamily="50" charset="-127"/>
                <a:cs typeface="Arial"/>
              </a:rPr>
              <a:t>Sangwon</a:t>
            </a:r>
            <a:r>
              <a:rPr lang="en-US" altLang="ko-KR" dirty="0" smtClean="0">
                <a:latin typeface="Arial"/>
                <a:ea typeface="맑은 고딕" pitchFamily="50" charset="-127"/>
                <a:cs typeface="Arial"/>
              </a:rPr>
              <a:t> </a:t>
            </a:r>
            <a:r>
              <a:rPr lang="en-US" altLang="ko-KR" dirty="0" err="1" smtClean="0">
                <a:latin typeface="Arial"/>
                <a:ea typeface="맑은 고딕" pitchFamily="50" charset="-127"/>
                <a:cs typeface="Arial"/>
              </a:rPr>
              <a:t>Joo</a:t>
            </a:r>
            <a:endParaRPr lang="en-US" altLang="ko-KR" dirty="0" smtClean="0">
              <a:latin typeface="Arial"/>
              <a:ea typeface="맑은 고딕" pitchFamily="50" charset="-127"/>
              <a:cs typeface="Arial"/>
            </a:endParaRPr>
          </a:p>
          <a:p>
            <a:pPr algn="ctr">
              <a:spcBef>
                <a:spcPts val="600"/>
              </a:spcBef>
            </a:pPr>
            <a:endParaRPr lang="en-US" altLang="ko-KR" dirty="0" smtClean="0">
              <a:latin typeface="Arial"/>
              <a:ea typeface="맑은 고딕" pitchFamily="50" charset="-127"/>
              <a:cs typeface="Arial"/>
            </a:endParaRPr>
          </a:p>
          <a:p>
            <a:pPr algn="ctr">
              <a:spcBef>
                <a:spcPts val="600"/>
              </a:spcBef>
            </a:pPr>
            <a:r>
              <a:rPr lang="en-US" altLang="ko-KR" dirty="0" smtClean="0">
                <a:latin typeface="Arial"/>
                <a:ea typeface="맑은 고딕" pitchFamily="50" charset="-127"/>
                <a:cs typeface="Arial"/>
              </a:rPr>
              <a:t>National Institute of Meteorological Sciences (NIMS)</a:t>
            </a:r>
          </a:p>
          <a:p>
            <a:pPr algn="ctr">
              <a:spcBef>
                <a:spcPts val="600"/>
              </a:spcBef>
            </a:pPr>
            <a:r>
              <a:rPr lang="en-US" altLang="ko-KR" dirty="0">
                <a:latin typeface="Arial"/>
                <a:ea typeface="맑은 고딕" pitchFamily="50" charset="-127"/>
                <a:cs typeface="Arial"/>
              </a:rPr>
              <a:t>Korea Meteorological </a:t>
            </a:r>
            <a:r>
              <a:rPr lang="en-US" altLang="ko-KR" dirty="0" smtClean="0">
                <a:latin typeface="Arial"/>
                <a:ea typeface="맑은 고딕" pitchFamily="50" charset="-127"/>
                <a:cs typeface="Arial"/>
              </a:rPr>
              <a:t>Administration (KMA)</a:t>
            </a:r>
            <a:endParaRPr lang="ko-KR" altLang="en-US" dirty="0">
              <a:latin typeface="Arial"/>
              <a:ea typeface="맑은 고딕" pitchFamily="50" charset="-127"/>
              <a:cs typeface="Arial"/>
            </a:endParaRPr>
          </a:p>
        </p:txBody>
      </p:sp>
      <p:pic>
        <p:nvPicPr>
          <p:cNvPr id="9" name="Picture 3" descr="\\psf\Home\Downloads\ka350i-front-spe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6"/>
          <a:stretch/>
        </p:blipFill>
        <p:spPr bwMode="auto">
          <a:xfrm>
            <a:off x="4932040" y="260648"/>
            <a:ext cx="3958820" cy="93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:\DATA2016\기타\CI\국립기상과학원-CI_BS_2-1-02_영문_가로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698" y="6057528"/>
            <a:ext cx="2846412" cy="61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94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/>
              <a:t>Severe Weather: </a:t>
            </a:r>
            <a:r>
              <a:rPr lang="en-US" altLang="ko-KR" sz="3200" b="1" dirty="0" smtClean="0">
                <a:ea typeface="+mn-ea"/>
              </a:rPr>
              <a:t>RSX-3</a:t>
            </a:r>
            <a:endParaRPr lang="ko-KR" altLang="en-US" sz="3200" b="1" dirty="0">
              <a:ea typeface="+mn-e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032448" cy="275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35496" y="4009883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Gamma ray </a:t>
            </a:r>
            <a:r>
              <a:rPr lang="en-US" altLang="ko-K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detector: </a:t>
            </a:r>
            <a:r>
              <a:rPr lang="en-US" altLang="ko-KR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RS-701(TOP), </a:t>
            </a:r>
            <a:r>
              <a:rPr lang="ko-KR" alt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RSX-3(Base)</a:t>
            </a:r>
            <a:endParaRPr lang="en-US" altLang="ko-KR" sz="11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46" y="1340768"/>
            <a:ext cx="4782146" cy="52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6645435" y="6496769"/>
            <a:ext cx="9509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Spectrum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88650"/>
            <a:ext cx="377441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1979712" y="6237312"/>
            <a:ext cx="1826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Scintillation Detector</a:t>
            </a:r>
            <a:endParaRPr lang="en-US" altLang="ko-KR" sz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5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-1080" y="6543192"/>
            <a:ext cx="2133600" cy="365125"/>
          </a:xfrm>
          <a:prstGeom prst="rect">
            <a:avLst/>
          </a:prstGeom>
        </p:spPr>
        <p:txBody>
          <a:bodyPr/>
          <a:lstStyle/>
          <a:p>
            <a:fld id="{84B3C323-4974-4B32-A795-E6F6ABCA516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/>
              <a:t>Cloud </a:t>
            </a:r>
            <a:r>
              <a:rPr lang="en-US" altLang="ko-KR" b="1" dirty="0"/>
              <a:t>P</a:t>
            </a:r>
            <a:r>
              <a:rPr lang="en-US" altLang="ko-KR" sz="3200" b="1" dirty="0" smtClean="0"/>
              <a:t>hysics and </a:t>
            </a:r>
            <a:r>
              <a:rPr lang="en-US" altLang="ko-KR" sz="3200" b="1" dirty="0" smtClean="0">
                <a:ea typeface="+mn-ea"/>
              </a:rPr>
              <a:t>Cloud Seeding</a:t>
            </a:r>
            <a:endParaRPr lang="ko-KR" altLang="en-US" sz="3200" b="1" dirty="0">
              <a:ea typeface="+mn-ea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26901" y="4240369"/>
            <a:ext cx="388843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CCP</a:t>
            </a:r>
          </a:p>
          <a:p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Size distribution of cloud &amp; ice particles</a:t>
            </a:r>
          </a:p>
          <a:p>
            <a:pPr marL="180975" indent="-180975">
              <a:buFontTx/>
              <a:buChar char="-"/>
            </a:pPr>
            <a:r>
              <a:rPr lang="en-US" altLang="ko-KR" sz="14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CIP : 7.5 ~ 930 </a:t>
            </a:r>
            <a:r>
              <a:rPr lang="el-GR" altLang="ko-KR" sz="14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μ</a:t>
            </a:r>
            <a:r>
              <a:rPr lang="en-US" altLang="ko-KR" sz="14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</a:t>
            </a:r>
          </a:p>
          <a:p>
            <a:pPr marL="180975" indent="-180975">
              <a:buFontTx/>
              <a:buChar char="-"/>
            </a:pPr>
            <a:r>
              <a:rPr lang="en-US" altLang="ko-KR" sz="14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CDP : 2 ~ 50 </a:t>
            </a:r>
            <a:r>
              <a:rPr lang="el-GR" altLang="ko-KR" sz="14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μ</a:t>
            </a:r>
            <a:r>
              <a:rPr lang="en-US" altLang="ko-KR" sz="14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6156176" y="4573577"/>
            <a:ext cx="2987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PIP</a:t>
            </a:r>
          </a:p>
          <a:p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SD of large-size cloud particles &amp; precipitation drops</a:t>
            </a:r>
          </a:p>
          <a:p>
            <a:pPr marL="180975" indent="-180975">
              <a:buFontTx/>
              <a:buChar char="-"/>
            </a:pPr>
            <a:r>
              <a:rPr lang="en-US" altLang="ko-KR" sz="14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100 ~ 6,200 </a:t>
            </a:r>
            <a:r>
              <a:rPr lang="en-US" altLang="ko-KR" sz="1400" dirty="0" err="1">
                <a:latin typeface="Arial" pitchFamily="34" charset="0"/>
                <a:ea typeface="맑은 고딕" pitchFamily="50" charset="-127"/>
                <a:cs typeface="Arial" pitchFamily="34" charset="0"/>
              </a:rPr>
              <a:t>μm</a:t>
            </a:r>
            <a:endParaRPr lang="en-US" altLang="ko-KR" sz="1400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1205984" cy="160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직사각형 37"/>
          <p:cNvSpPr/>
          <p:nvPr/>
        </p:nvSpPr>
        <p:spPr>
          <a:xfrm>
            <a:off x="1457504" y="1124744"/>
            <a:ext cx="261645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CCN-200</a:t>
            </a:r>
          </a:p>
          <a:p>
            <a:pPr>
              <a:defRPr/>
            </a:pPr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Number conc. of </a:t>
            </a:r>
            <a:endParaRPr lang="en-US" altLang="ko-KR" sz="1600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>
              <a:defRPr/>
            </a:pPr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cloud condensation nuclei</a:t>
            </a:r>
            <a:endParaRPr lang="en-US" altLang="ko-KR" sz="1600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180975" indent="-180975">
              <a:buFontTx/>
              <a:buChar char="-"/>
              <a:defRPr/>
            </a:pPr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0.75~10</a:t>
            </a:r>
            <a:r>
              <a:rPr lang="el-GR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μ</a:t>
            </a:r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 (20bins)</a:t>
            </a:r>
          </a:p>
        </p:txBody>
      </p:sp>
      <p:pic>
        <p:nvPicPr>
          <p:cNvPr id="54" name="Picture 2" descr="C:\Users\user\Desktop\항공기 도입 관련 자료\160330_CDR 회의 결과 보고\항공기_사진첨부\MET Aircraft_CCP_PI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" t="38074" r="36580" b="7326"/>
          <a:stretch/>
        </p:blipFill>
        <p:spPr bwMode="auto">
          <a:xfrm>
            <a:off x="107504" y="2996952"/>
            <a:ext cx="2600592" cy="13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user\Desktop\항공기 도입 관련 자료\160330_CDR 회의 결과 보고\항공기_사진첨부\MET Aircraft_CCP_PI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4" t="25452" r="-675" b="11946"/>
          <a:stretch/>
        </p:blipFill>
        <p:spPr bwMode="auto">
          <a:xfrm>
            <a:off x="4600912" y="4653136"/>
            <a:ext cx="1555264" cy="15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915816" y="2564904"/>
            <a:ext cx="3972173" cy="1584131"/>
            <a:chOff x="3203848" y="2508330"/>
            <a:chExt cx="3972173" cy="1584131"/>
          </a:xfrm>
        </p:grpSpPr>
        <p:pic>
          <p:nvPicPr>
            <p:cNvPr id="22" name="Picture 2" descr="\\psf\Home\Downloads\beech-b300-king-air-350-australian-army-mb-4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1" b="32353"/>
            <a:stretch/>
          </p:blipFill>
          <p:spPr bwMode="auto">
            <a:xfrm>
              <a:off x="3203848" y="2508330"/>
              <a:ext cx="3972173" cy="130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직사각형 23"/>
            <p:cNvSpPr/>
            <p:nvPr/>
          </p:nvSpPr>
          <p:spPr>
            <a:xfrm>
              <a:off x="4139952" y="3588450"/>
              <a:ext cx="197550" cy="21602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/>
                </a:solidFill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582362" y="3588450"/>
              <a:ext cx="197550" cy="21602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/>
                </a:solidFill>
              </a:endParaRPr>
            </a:p>
          </p:txBody>
        </p:sp>
        <p:cxnSp>
          <p:nvCxnSpPr>
            <p:cNvPr id="26" name="직선 연결선 25"/>
            <p:cNvCxnSpPr>
              <a:endCxn id="25" idx="0"/>
            </p:cNvCxnSpPr>
            <p:nvPr/>
          </p:nvCxnSpPr>
          <p:spPr>
            <a:xfrm flipH="1">
              <a:off x="3681137" y="3372426"/>
              <a:ext cx="278795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>
              <a:endCxn id="24" idx="0"/>
            </p:cNvCxnSpPr>
            <p:nvPr/>
          </p:nvCxnSpPr>
          <p:spPr>
            <a:xfrm>
              <a:off x="3959932" y="3372426"/>
              <a:ext cx="278795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직사각형 27"/>
            <p:cNvSpPr/>
            <p:nvPr/>
          </p:nvSpPr>
          <p:spPr>
            <a:xfrm>
              <a:off x="3995936" y="3799828"/>
              <a:ext cx="5067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solidFill>
                    <a:schemeClr val="tx2"/>
                  </a:solidFill>
                  <a:latin typeface="Arial"/>
                  <a:ea typeface="맑은 고딕" pitchFamily="50" charset="-127"/>
                  <a:cs typeface="Arial"/>
                </a:rPr>
                <a:t>CCP</a:t>
              </a:r>
              <a:endParaRPr lang="ko-KR" altLang="en-US" sz="1200" dirty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3491880" y="3815462"/>
              <a:ext cx="4299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solidFill>
                    <a:schemeClr val="tx2"/>
                  </a:solidFill>
                  <a:latin typeface="Arial"/>
                  <a:ea typeface="맑은 고딕" pitchFamily="50" charset="-127"/>
                  <a:cs typeface="Arial"/>
                </a:rPr>
                <a:t>PIP</a:t>
              </a:r>
              <a:endParaRPr lang="ko-KR" altLang="en-US" sz="1200" dirty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5940152" y="3068960"/>
              <a:ext cx="1008112" cy="1080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/>
                </a:solidFill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5940152" y="2783920"/>
              <a:ext cx="86874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solidFill>
                    <a:schemeClr val="tx2"/>
                  </a:solidFill>
                  <a:latin typeface="Arial"/>
                  <a:ea typeface="맑은 고딕" pitchFamily="50" charset="-127"/>
                  <a:cs typeface="Arial"/>
                </a:rPr>
                <a:t>Flare rack</a:t>
              </a: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5148064" y="2783920"/>
              <a:ext cx="82606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solidFill>
                    <a:schemeClr val="tx2"/>
                  </a:solidFill>
                  <a:latin typeface="Arial"/>
                  <a:ea typeface="맑은 고딕" pitchFamily="50" charset="-127"/>
                  <a:cs typeface="Arial"/>
                </a:rPr>
                <a:t>CCN-200</a:t>
              </a:r>
              <a:endParaRPr lang="ko-KR" altLang="en-US" sz="1200" dirty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4788024" y="3732466"/>
              <a:ext cx="149331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err="1" smtClean="0">
                  <a:solidFill>
                    <a:schemeClr val="tx2"/>
                  </a:solidFill>
                  <a:latin typeface="Arial"/>
                  <a:ea typeface="맑은 고딕" pitchFamily="50" charset="-127"/>
                  <a:cs typeface="Arial"/>
                </a:rPr>
                <a:t>Ejectable</a:t>
              </a:r>
              <a:r>
                <a:rPr lang="en-US" altLang="ko-KR" sz="1200" dirty="0" smtClean="0">
                  <a:solidFill>
                    <a:schemeClr val="tx2"/>
                  </a:solidFill>
                  <a:latin typeface="Arial"/>
                  <a:ea typeface="맑은 고딕" pitchFamily="50" charset="-127"/>
                  <a:cs typeface="Arial"/>
                </a:rPr>
                <a:t> flare rack</a:t>
              </a:r>
            </a:p>
          </p:txBody>
        </p:sp>
        <p:cxnSp>
          <p:nvCxnSpPr>
            <p:cNvPr id="57" name="직선 연결선 56"/>
            <p:cNvCxnSpPr/>
            <p:nvPr/>
          </p:nvCxnSpPr>
          <p:spPr>
            <a:xfrm>
              <a:off x="5458660" y="3588450"/>
              <a:ext cx="201810" cy="171091"/>
            </a:xfrm>
            <a:prstGeom prst="line">
              <a:avLst/>
            </a:prstGeom>
            <a:ln w="28575"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직사각형 57"/>
          <p:cNvSpPr/>
          <p:nvPr/>
        </p:nvSpPr>
        <p:spPr>
          <a:xfrm>
            <a:off x="1421463" y="2204864"/>
            <a:ext cx="2358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Super sat. range: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0.07~2%</a:t>
            </a:r>
            <a:endParaRPr lang="en-US" altLang="en-US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_x41572760" descr="EMB00001f5411a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9" t="30694" r="52039" b="49262"/>
          <a:stretch/>
        </p:blipFill>
        <p:spPr bwMode="auto">
          <a:xfrm>
            <a:off x="73596" y="5276913"/>
            <a:ext cx="2169598" cy="153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0" name="표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572263"/>
              </p:ext>
            </p:extLst>
          </p:nvPr>
        </p:nvGraphicFramePr>
        <p:xfrm>
          <a:off x="2233836" y="5628924"/>
          <a:ext cx="2184213" cy="1131098"/>
        </p:xfrm>
        <a:graphic>
          <a:graphicData uri="http://schemas.openxmlformats.org/drawingml/2006/table">
            <a:tbl>
              <a:tblPr/>
              <a:tblGrid>
                <a:gridCol w="572537"/>
                <a:gridCol w="1093218"/>
                <a:gridCol w="518458"/>
              </a:tblGrid>
              <a:tr h="31728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kern="0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Channels</a:t>
                      </a:r>
                      <a:endParaRPr lang="en-US" sz="700" b="1" kern="0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Size</a:t>
                      </a:r>
                      <a:r>
                        <a:rPr lang="en-US" sz="1100" b="1" kern="0" spc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 Range</a:t>
                      </a: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Res.</a:t>
                      </a: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10645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CIP</a:t>
                      </a: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12.5∼1,550 </a:t>
                      </a:r>
                      <a:r>
                        <a:rPr lang="en-US" sz="1100" b="1" kern="0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㎛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25 </a:t>
                      </a:r>
                      <a:r>
                        <a:rPr lang="en-US" sz="1100" b="1" kern="0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㎛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06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7.5~930 </a:t>
                      </a:r>
                      <a:r>
                        <a:rPr lang="en-US" altLang="ko-KR" sz="1100" b="1" kern="0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㎛</a:t>
                      </a: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15 </a:t>
                      </a:r>
                      <a:r>
                        <a:rPr lang="en-US" altLang="ko-KR" sz="1100" b="1" kern="0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㎛</a:t>
                      </a: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064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CDP</a:t>
                      </a:r>
                      <a:endParaRPr lang="en-US" sz="1050" b="1" kern="0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2∼50 </a:t>
                      </a:r>
                      <a:r>
                        <a:rPr lang="en-US" sz="1100" b="1" kern="0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㎛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591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0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LWC</a:t>
                      </a:r>
                      <a:endParaRPr lang="en-US" sz="1050" b="1" kern="0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0∼3 g/m3</a:t>
                      </a: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61" name="_x188750264" descr="EMB00001f5411c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9" t="28431" r="9272" b="53926"/>
          <a:stretch/>
        </p:blipFill>
        <p:spPr bwMode="auto">
          <a:xfrm>
            <a:off x="7236296" y="5507707"/>
            <a:ext cx="1571229" cy="133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직사각형 61"/>
          <p:cNvSpPr/>
          <p:nvPr/>
        </p:nvSpPr>
        <p:spPr>
          <a:xfrm>
            <a:off x="4658865" y="6173632"/>
            <a:ext cx="2361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kern="0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rain</a:t>
            </a:r>
            <a:r>
              <a:rPr lang="en-US" altLang="ko-KR" sz="1400" kern="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, snow, </a:t>
            </a:r>
            <a:r>
              <a:rPr lang="en-US" altLang="ko-KR" sz="1400" kern="0" dirty="0" err="1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graupel</a:t>
            </a:r>
            <a:r>
              <a:rPr lang="en-US" altLang="ko-KR" sz="1400" kern="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and hail</a:t>
            </a:r>
            <a:endParaRPr lang="en-US" altLang="en-US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6444208" y="3933056"/>
            <a:ext cx="2699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102 </a:t>
            </a:r>
            <a:r>
              <a:rPr lang="en-US" alt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ejectable</a:t>
            </a:r>
            <a:r>
              <a:rPr lang="en-US" alt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glaciogenic</a:t>
            </a:r>
            <a:r>
              <a:rPr lang="en-US" alt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flares</a:t>
            </a:r>
          </a:p>
          <a:p>
            <a:pPr algn="r"/>
            <a:r>
              <a:rPr lang="en-US" alt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CaCl</a:t>
            </a:r>
            <a:r>
              <a:rPr lang="en-US" altLang="en-US" sz="1400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altLang="en-US" sz="1400" baseline="-25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" name="Picture 2" descr="C:\Users\jinyim\Desktop\랙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366" y="2679519"/>
            <a:ext cx="2316138" cy="74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직사각형 65"/>
          <p:cNvSpPr/>
          <p:nvPr/>
        </p:nvSpPr>
        <p:spPr>
          <a:xfrm>
            <a:off x="6300192" y="1772816"/>
            <a:ext cx="28193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Flares</a:t>
            </a:r>
            <a:endParaRPr kumimoji="0" lang="en-US" alt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24 burn-in-place hygroscopic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flares for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AgI</a:t>
            </a:r>
            <a:endParaRPr kumimoji="0" lang="ko-KR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145787" y="1268760"/>
            <a:ext cx="2010389" cy="83099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CPC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(to-be)</a:t>
            </a:r>
          </a:p>
          <a:p>
            <a:pPr lvl="0"/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Total # conc. of CN</a:t>
            </a:r>
          </a:p>
          <a:p>
            <a:pPr marL="180975" lvl="0" indent="-180975">
              <a:buFontTx/>
              <a:buChar char="-"/>
            </a:pP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0.01 </a:t>
            </a:r>
            <a:r>
              <a:rPr lang="en-US" altLang="ko-KR" sz="1400" dirty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~ 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3 </a:t>
            </a:r>
            <a:r>
              <a:rPr lang="el-GR" altLang="ko-KR" sz="1400" dirty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μ</a:t>
            </a:r>
            <a:r>
              <a:rPr lang="en-US" altLang="ko-KR" sz="1400" dirty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m</a:t>
            </a:r>
          </a:p>
        </p:txBody>
      </p:sp>
      <p:pic>
        <p:nvPicPr>
          <p:cNvPr id="63" name="Picture 3" descr="C:\Users\jinyim\Desktop\랙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635" y="3356992"/>
            <a:ext cx="2247869" cy="64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93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103253"/>
            <a:ext cx="8861710" cy="3539430"/>
          </a:xfrm>
        </p:spPr>
        <p:txBody>
          <a:bodyPr wrap="square">
            <a:spAutoFit/>
          </a:bodyPr>
          <a:lstStyle/>
          <a:p>
            <a:pPr marL="0" indent="0" latinLnBrk="0">
              <a:buNone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Wing/Fuselage Flare Racks System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  <a:p>
            <a:pPr latinLnBrk="0"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Places seeding materials into the clouds and modify their physical properties</a:t>
            </a:r>
          </a:p>
          <a:p>
            <a:pPr latinLnBrk="0">
              <a:spcBef>
                <a:spcPts val="600"/>
              </a:spcBef>
              <a:buClr>
                <a:schemeClr val="bg2">
                  <a:lumMod val="75000"/>
                </a:schemeClr>
              </a:buClr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The end burning flare rack system is mounted on the wings of the </a:t>
            </a:r>
            <a:r>
              <a:rPr lang="en-US" altLang="en-US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aircraft, and </a:t>
            </a:r>
            <a:r>
              <a:rPr lang="en-US" altLang="en-US" sz="20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altLang="en-US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lang="en-US" altLang="en-US" sz="2000" dirty="0" err="1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ejectable</a:t>
            </a:r>
            <a:r>
              <a:rPr lang="en-US" altLang="en-US" sz="20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flare </a:t>
            </a:r>
            <a:r>
              <a:rPr lang="en-US" altLang="en-US" sz="20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rack system is mounted on the belly of the </a:t>
            </a:r>
            <a:r>
              <a:rPr lang="en-US" altLang="en-US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aircraft </a:t>
            </a:r>
          </a:p>
          <a:p>
            <a:pPr marL="0" lvl="1" indent="0" latinLnBrk="0">
              <a:spcBef>
                <a:spcPts val="300"/>
              </a:spcBef>
              <a:buClrTx/>
              <a:buNone/>
            </a:pPr>
            <a:r>
              <a:rPr lang="en-US" altLang="en-US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   - End burning flare rack holds 24 burn-in-place hygroscopic flares (CaCO</a:t>
            </a:r>
            <a:r>
              <a:rPr lang="en-US" altLang="en-US" sz="2000" baseline="-25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lvl="1" indent="0" latinLnBrk="0">
              <a:spcBef>
                <a:spcPts val="300"/>
              </a:spcBef>
              <a:buClrTx/>
              <a:buNone/>
            </a:pPr>
            <a:r>
              <a:rPr lang="en-US" altLang="en-US" sz="20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  - </a:t>
            </a:r>
            <a:r>
              <a:rPr lang="en-US" altLang="en-US" sz="2000" dirty="0" err="1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Ejectable</a:t>
            </a:r>
            <a:r>
              <a:rPr lang="en-US" altLang="en-US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 flare rack holds 102 </a:t>
            </a:r>
            <a:r>
              <a:rPr lang="en-US" altLang="en-US" sz="2000" dirty="0" err="1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ejectable</a:t>
            </a:r>
            <a:r>
              <a:rPr lang="en-US" altLang="en-US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glaciogenic</a:t>
            </a:r>
            <a:r>
              <a:rPr lang="en-US" altLang="en-US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 flares (</a:t>
            </a:r>
            <a:r>
              <a:rPr lang="en-US" altLang="en-US" sz="2000" dirty="0" err="1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AgI</a:t>
            </a:r>
            <a:r>
              <a:rPr lang="en-US" altLang="en-US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The system is controlled by a flare controller 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which is installed 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in the 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cabin and consists of a left/right toggle switch, a power switch, a fire button, and displays.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/>
              <a:t>Cloud Seeding: Flare Racks</a:t>
            </a:r>
            <a:endParaRPr lang="ko-KR" altLang="en-US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86165"/>
            <a:ext cx="2376265" cy="136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61" y="5805264"/>
            <a:ext cx="2160240" cy="94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jinyim\Desktop\랙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3176"/>
            <a:ext cx="3816424" cy="12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inyim\Desktop\랙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733256"/>
            <a:ext cx="3773016" cy="10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41176" y="950232"/>
            <a:ext cx="8795320" cy="3408625"/>
          </a:xfrm>
        </p:spPr>
        <p:txBody>
          <a:bodyPr wrap="square">
            <a:spAutoFit/>
          </a:bodyPr>
          <a:lstStyle/>
          <a:p>
            <a:pPr marL="270000" indent="-270000" latinLnBrk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DMT Cloud Combination Probe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  <a:p>
            <a:pPr marL="270000" indent="-270000"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CCP consists of 3 instruments; 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Cloud Imaging Probe (CIP), the Cloud Droplet Probe (CDP), the Hotwire Liquid Water Content Sensor (LWC)</a:t>
            </a:r>
          </a:p>
          <a:p>
            <a:pPr marL="360000" lvl="1" indent="-457200" latinLnBrk="0">
              <a:spcBef>
                <a:spcPts val="300"/>
              </a:spcBef>
              <a:buNone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  - CIP records 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shadow images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of larger particles passing through a collimated laser beam.</a:t>
            </a:r>
          </a:p>
          <a:p>
            <a:pPr marL="360000" lvl="1" indent="-457200" latinLnBrk="0">
              <a:spcBef>
                <a:spcPts val="300"/>
              </a:spcBef>
              <a:buNone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  - CDP measures 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smaller particles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, relies on light-scattering rather than imaging techniques</a:t>
            </a:r>
          </a:p>
          <a:p>
            <a:pPr marL="360000" lvl="1" indent="-457200" latinLnBrk="0">
              <a:spcBef>
                <a:spcPts val="300"/>
              </a:spcBef>
              <a:buNone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  - LWC estimates 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liquid water content 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using a heated sensing coil</a:t>
            </a:r>
          </a:p>
          <a:p>
            <a:pPr marL="270000" indent="-270000"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kern="0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Generates 2-dimentional images of particles from 25-1,550 </a:t>
            </a:r>
            <a:r>
              <a:rPr lang="en-US" altLang="ko-KR" sz="2000" kern="0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㎛</a:t>
            </a:r>
            <a:endParaRPr lang="en-US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/>
              <a:t>Cloud </a:t>
            </a:r>
            <a:r>
              <a:rPr lang="en-US" altLang="ko-KR" sz="3200" b="1" dirty="0" smtClean="0"/>
              <a:t>Physics: CCP</a:t>
            </a:r>
            <a:endParaRPr lang="ko-KR" altLang="en-US" sz="3200" b="1" dirty="0"/>
          </a:p>
        </p:txBody>
      </p:sp>
      <p:pic>
        <p:nvPicPr>
          <p:cNvPr id="7" name="_x41572760" descr="EMB00001f5411a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9" t="30694" r="52039" b="49262"/>
          <a:stretch/>
        </p:blipFill>
        <p:spPr bwMode="auto">
          <a:xfrm>
            <a:off x="2483768" y="4437113"/>
            <a:ext cx="254201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항공기 도입 관련 자료\160330_CDR 회의 결과 보고\항공기_사진첨부\MET Aircraft_CCP_PI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" t="38074" r="36580" b="7326"/>
          <a:stretch/>
        </p:blipFill>
        <p:spPr bwMode="auto">
          <a:xfrm>
            <a:off x="35496" y="4509120"/>
            <a:ext cx="2395389" cy="17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803657"/>
              </p:ext>
            </p:extLst>
          </p:nvPr>
        </p:nvGraphicFramePr>
        <p:xfrm>
          <a:off x="5076056" y="4509120"/>
          <a:ext cx="3960439" cy="1944216"/>
        </p:xfrm>
        <a:graphic>
          <a:graphicData uri="http://schemas.openxmlformats.org/drawingml/2006/table">
            <a:tbl>
              <a:tblPr/>
              <a:tblGrid>
                <a:gridCol w="1224136"/>
                <a:gridCol w="1512168"/>
                <a:gridCol w="1224135"/>
              </a:tblGrid>
              <a:tr h="46820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Instrument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Size</a:t>
                      </a:r>
                      <a:r>
                        <a:rPr lang="en-US" sz="16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 Range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Resolution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5892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CIP</a:t>
                      </a:r>
                      <a:endParaRPr lang="en-US" sz="1600" b="1" kern="0" spc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12.5∼1,550 </a:t>
                      </a:r>
                      <a:r>
                        <a:rPr lang="en-US" sz="1600" b="1" kern="0" spc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㎛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25 </a:t>
                      </a:r>
                      <a:r>
                        <a:rPr lang="en-US" sz="1600" b="1" kern="0" spc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㎛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7.5~930 </a:t>
                      </a:r>
                      <a:r>
                        <a:rPr lang="en-US" altLang="ko-KR" sz="1600" b="1" kern="0" spc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㎛</a:t>
                      </a:r>
                      <a:endParaRPr lang="en-US" sz="1600" b="1" kern="0" spc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15 </a:t>
                      </a:r>
                      <a:r>
                        <a:rPr lang="en-US" altLang="ko-KR" sz="1600" b="1" kern="0" spc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㎛</a:t>
                      </a:r>
                      <a:endParaRPr lang="en-US" sz="1600" b="1" kern="0" spc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CDP</a:t>
                      </a:r>
                      <a:endParaRPr lang="en-US" sz="1600" b="1" kern="0" spc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2∼50 </a:t>
                      </a:r>
                      <a:r>
                        <a:rPr lang="en-US" sz="1600" b="1" kern="0" spc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㎛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0" spc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LWC</a:t>
                      </a:r>
                      <a:endParaRPr lang="en-US" sz="1600" b="1" kern="0" spc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0∼3 g/m3</a:t>
                      </a:r>
                      <a:endParaRPr lang="en-US" sz="1600" b="1" kern="0" spc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0" spc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2008" y="6290156"/>
            <a:ext cx="5148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altLang="en-US" sz="1400" kern="0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* Airspeed </a:t>
            </a:r>
            <a:r>
              <a:rPr lang="en-US" altLang="en-US" sz="1400" kern="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and </a:t>
            </a:r>
            <a:r>
              <a:rPr lang="en-US" altLang="en-US" sz="1400" kern="0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altitude provided </a:t>
            </a:r>
            <a:r>
              <a:rPr lang="en-US" altLang="en-US" sz="1400" kern="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from the heated </a:t>
            </a:r>
            <a:r>
              <a:rPr lang="en-US" altLang="en-US" sz="1400" kern="0" dirty="0" err="1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Pitot</a:t>
            </a:r>
            <a:r>
              <a:rPr lang="en-US" altLang="en-US" sz="1400" kern="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</a:t>
            </a:r>
            <a:r>
              <a:rPr lang="en-US" altLang="en-US" sz="1400" kern="0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tube</a:t>
            </a:r>
          </a:p>
          <a:p>
            <a:pPr latinLnBrk="0"/>
            <a:r>
              <a:rPr lang="en-US" altLang="en-US" sz="1400" kern="0" dirty="0" smtClean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*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Calibration using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standardized water droplets or glass beads</a:t>
            </a:r>
          </a:p>
        </p:txBody>
      </p:sp>
    </p:spTree>
    <p:extLst>
      <p:ext uri="{BB962C8B-B14F-4D97-AF65-F5344CB8AC3E}">
        <p14:creationId xmlns:p14="http://schemas.microsoft.com/office/powerpoint/2010/main" val="128923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002209"/>
            <a:ext cx="8964488" cy="3693318"/>
          </a:xfrm>
        </p:spPr>
        <p:txBody>
          <a:bodyPr wrap="square">
            <a:spAutoFit/>
          </a:bodyPr>
          <a:lstStyle/>
          <a:p>
            <a:pPr marL="0" indent="0" latinLnBrk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ko-KR" dirty="0" smtClean="0">
                <a:latin typeface="Arial"/>
                <a:cs typeface="Arial"/>
              </a:rPr>
              <a:t>DMT Precipitation Imaging Probe</a:t>
            </a:r>
            <a:endParaRPr lang="en-US" altLang="ko-KR" dirty="0">
              <a:latin typeface="Arial"/>
              <a:cs typeface="Arial"/>
            </a:endParaRPr>
          </a:p>
          <a:p>
            <a:pPr marL="270000" indent="-270000"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latin typeface="Arial"/>
                <a:cs typeface="Arial"/>
              </a:rPr>
              <a:t>PIP is a state-of-the-art probe that</a:t>
            </a:r>
          </a:p>
          <a:p>
            <a:pPr marL="0" indent="0" latinLnBrk="0">
              <a:spcBef>
                <a:spcPts val="300"/>
              </a:spcBef>
              <a:buNone/>
            </a:pPr>
            <a:r>
              <a:rPr lang="en-US" altLang="en-US" sz="2000" dirty="0">
                <a:latin typeface="Arial"/>
                <a:cs typeface="Arial"/>
              </a:rPr>
              <a:t> </a:t>
            </a:r>
            <a:r>
              <a:rPr lang="en-US" altLang="en-US" sz="2000" dirty="0" smtClean="0">
                <a:latin typeface="Arial"/>
                <a:cs typeface="Arial"/>
              </a:rPr>
              <a:t>  - measures size distribution of </a:t>
            </a:r>
            <a:r>
              <a:rPr lang="en-US" altLang="en-US" sz="2000" dirty="0" smtClean="0">
                <a:solidFill>
                  <a:srgbClr val="FF0000"/>
                </a:solidFill>
                <a:latin typeface="Arial"/>
                <a:cs typeface="Arial"/>
              </a:rPr>
              <a:t>particles in the 100 – 6,200 </a:t>
            </a:r>
            <a:r>
              <a:rPr lang="en-US" altLang="ko-KR" sz="2000" kern="0" dirty="0" smtClean="0">
                <a:solidFill>
                  <a:srgbClr val="FF0000"/>
                </a:solidFill>
                <a:latin typeface="Arial"/>
                <a:ea typeface="Arial Unicode MS" panose="020B0604020202020204" pitchFamily="50" charset="-127"/>
                <a:cs typeface="Arial"/>
              </a:rPr>
              <a:t> ㎛ range </a:t>
            </a:r>
          </a:p>
          <a:p>
            <a:pPr marL="0" indent="0" latinLnBrk="0">
              <a:spcBef>
                <a:spcPts val="0"/>
              </a:spcBef>
              <a:buNone/>
            </a:pPr>
            <a:r>
              <a:rPr lang="en-US" altLang="ko-KR" sz="2000" kern="0" dirty="0">
                <a:solidFill>
                  <a:srgbClr val="FF0000"/>
                </a:solidFill>
                <a:latin typeface="Arial"/>
                <a:ea typeface="Arial Unicode MS" panose="020B0604020202020204" pitchFamily="50" charset="-127"/>
                <a:cs typeface="Arial"/>
              </a:rPr>
              <a:t> </a:t>
            </a:r>
            <a:r>
              <a:rPr lang="en-US" altLang="ko-KR" sz="2000" kern="0" dirty="0" smtClean="0">
                <a:solidFill>
                  <a:srgbClr val="FF0000"/>
                </a:solidFill>
                <a:latin typeface="Arial"/>
                <a:ea typeface="Arial Unicode MS" panose="020B0604020202020204" pitchFamily="50" charset="-127"/>
                <a:cs typeface="Arial"/>
              </a:rPr>
              <a:t>    (including rain, snow, </a:t>
            </a:r>
            <a:r>
              <a:rPr lang="en-US" altLang="ko-KR" sz="2000" kern="0" dirty="0" err="1" smtClean="0">
                <a:solidFill>
                  <a:srgbClr val="FF0000"/>
                </a:solidFill>
                <a:latin typeface="Arial"/>
                <a:ea typeface="Arial Unicode MS" panose="020B0604020202020204" pitchFamily="50" charset="-127"/>
                <a:cs typeface="Arial"/>
              </a:rPr>
              <a:t>graupel</a:t>
            </a:r>
            <a:r>
              <a:rPr lang="en-US" altLang="ko-KR" sz="2000" kern="0" dirty="0" smtClean="0">
                <a:solidFill>
                  <a:srgbClr val="FF0000"/>
                </a:solidFill>
                <a:latin typeface="Arial"/>
                <a:ea typeface="Arial Unicode MS" panose="020B0604020202020204" pitchFamily="50" charset="-127"/>
                <a:cs typeface="Arial"/>
              </a:rPr>
              <a:t> and hail)</a:t>
            </a:r>
            <a:r>
              <a:rPr lang="en-US" altLang="ko-KR" sz="2000" kern="0" dirty="0" smtClean="0">
                <a:latin typeface="Arial"/>
                <a:ea typeface="Arial Unicode MS" panose="020B0604020202020204" pitchFamily="50" charset="-127"/>
                <a:cs typeface="Arial"/>
              </a:rPr>
              <a:t>, and</a:t>
            </a:r>
          </a:p>
          <a:p>
            <a:pPr marL="0" indent="0" latinLnBrk="0">
              <a:spcBef>
                <a:spcPts val="300"/>
              </a:spcBef>
              <a:buNone/>
            </a:pPr>
            <a:r>
              <a:rPr lang="en-US" altLang="en-US" sz="2000" dirty="0" smtClean="0">
                <a:latin typeface="Arial"/>
                <a:cs typeface="Arial"/>
              </a:rPr>
              <a:t>   - </a:t>
            </a:r>
            <a:r>
              <a:rPr lang="en-US" altLang="en-US" sz="2000" dirty="0" smtClean="0">
                <a:solidFill>
                  <a:srgbClr val="FF0000"/>
                </a:solidFill>
                <a:latin typeface="Arial"/>
                <a:cs typeface="Arial"/>
              </a:rPr>
              <a:t>shadow 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/>
              </a:rPr>
              <a:t>images of particles </a:t>
            </a:r>
            <a:r>
              <a:rPr lang="en-US" altLang="en-US" sz="2000" dirty="0">
                <a:latin typeface="Arial"/>
                <a:cs typeface="Arial"/>
              </a:rPr>
              <a:t>passing through a collimated laser </a:t>
            </a:r>
            <a:r>
              <a:rPr lang="en-US" altLang="en-US" sz="2000" dirty="0" smtClean="0">
                <a:latin typeface="Arial"/>
                <a:cs typeface="Arial"/>
              </a:rPr>
              <a:t>beam, </a:t>
            </a:r>
          </a:p>
          <a:p>
            <a:pPr marL="0" indent="0" latinLnBrk="0">
              <a:spcBef>
                <a:spcPts val="0"/>
              </a:spcBef>
              <a:buNone/>
            </a:pPr>
            <a:r>
              <a:rPr lang="en-US" altLang="en-US" sz="2000" dirty="0">
                <a:latin typeface="Arial"/>
                <a:cs typeface="Arial"/>
              </a:rPr>
              <a:t> </a:t>
            </a:r>
            <a:r>
              <a:rPr lang="en-US" altLang="en-US" sz="2000" dirty="0" smtClean="0">
                <a:latin typeface="Arial"/>
                <a:cs typeface="Arial"/>
              </a:rPr>
              <a:t>     which were projected </a:t>
            </a:r>
            <a:r>
              <a:rPr lang="en-US" altLang="en-US" sz="2000" dirty="0">
                <a:latin typeface="Arial"/>
                <a:cs typeface="Arial"/>
              </a:rPr>
              <a:t>onto a linear array of 64 </a:t>
            </a:r>
            <a:r>
              <a:rPr lang="en-US" altLang="en-US" sz="2000" dirty="0" err="1" smtClean="0">
                <a:latin typeface="Arial"/>
                <a:cs typeface="Arial"/>
              </a:rPr>
              <a:t>photodetectors</a:t>
            </a:r>
            <a:endParaRPr lang="en-US" altLang="ko-KR" sz="2000" kern="0" dirty="0" smtClean="0">
              <a:latin typeface="Arial"/>
              <a:ea typeface="Arial Unicode MS" panose="020B0604020202020204" pitchFamily="50" charset="-127"/>
              <a:cs typeface="Arial"/>
            </a:endParaRPr>
          </a:p>
          <a:p>
            <a:pPr marL="270000" indent="-270000"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kern="0" dirty="0" smtClean="0">
                <a:latin typeface="Arial"/>
                <a:ea typeface="Arial Unicode MS" panose="020B0604020202020204" pitchFamily="50" charset="-127"/>
                <a:cs typeface="Arial"/>
              </a:rPr>
              <a:t>Environmental </a:t>
            </a:r>
            <a:r>
              <a:rPr lang="en-US" altLang="en-US" sz="2000" kern="0" dirty="0">
                <a:latin typeface="Arial"/>
                <a:ea typeface="Arial Unicode MS" panose="020B0604020202020204" pitchFamily="50" charset="-127"/>
                <a:cs typeface="Arial"/>
              </a:rPr>
              <a:t>o</a:t>
            </a:r>
            <a:r>
              <a:rPr lang="en-US" altLang="en-US" sz="2000" kern="0" dirty="0" smtClean="0">
                <a:latin typeface="Arial"/>
                <a:ea typeface="Arial Unicode MS" panose="020B0604020202020204" pitchFamily="50" charset="-127"/>
                <a:cs typeface="Arial"/>
              </a:rPr>
              <a:t>perating conditions: Temp. -40~+40</a:t>
            </a:r>
            <a:r>
              <a:rPr lang="ko-KR" altLang="en-US" sz="2000" kern="0" dirty="0" smtClean="0">
                <a:latin typeface="Arial"/>
                <a:ea typeface="Arial Unicode MS" panose="020B0604020202020204" pitchFamily="50" charset="-127"/>
                <a:cs typeface="Arial"/>
              </a:rPr>
              <a:t>℃</a:t>
            </a:r>
            <a:r>
              <a:rPr lang="en-US" altLang="ko-KR" sz="2000" kern="0" dirty="0" smtClean="0">
                <a:latin typeface="Arial"/>
                <a:ea typeface="Arial Unicode MS" panose="020B0604020202020204" pitchFamily="50" charset="-127"/>
                <a:cs typeface="Arial"/>
              </a:rPr>
              <a:t>, RH 0~100%, Altitude 0~50,000 </a:t>
            </a:r>
            <a:r>
              <a:rPr lang="en-US" altLang="ko-KR" sz="2000" kern="0" dirty="0" err="1" smtClean="0">
                <a:latin typeface="Arial"/>
                <a:ea typeface="Arial Unicode MS" panose="020B0604020202020204" pitchFamily="50" charset="-127"/>
                <a:cs typeface="Arial"/>
              </a:rPr>
              <a:t>ft</a:t>
            </a:r>
            <a:endParaRPr lang="en-US" altLang="ko-KR" sz="2000" kern="0" dirty="0" smtClean="0">
              <a:latin typeface="Arial"/>
              <a:ea typeface="Arial Unicode MS" panose="020B0604020202020204" pitchFamily="50" charset="-127"/>
              <a:cs typeface="Arial"/>
            </a:endParaRPr>
          </a:p>
          <a:p>
            <a:pPr marL="270000" indent="-270000"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kern="0" dirty="0" smtClean="0">
                <a:latin typeface="Arial"/>
                <a:ea typeface="Arial Unicode MS" panose="020B0604020202020204" pitchFamily="50" charset="-127"/>
                <a:cs typeface="Arial"/>
              </a:rPr>
              <a:t>On maintenance: Conduct basic instrument performance checks, including inspection of the PIP optical windows before a flight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/>
              <a:t>Cloud Physics : PIP</a:t>
            </a:r>
            <a:endParaRPr lang="ko-KR" altLang="en-US" sz="3200" b="1" dirty="0"/>
          </a:p>
        </p:txBody>
      </p:sp>
      <p:pic>
        <p:nvPicPr>
          <p:cNvPr id="3073" name="_x188750424" descr="EMB00001f5411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0" t="31666" r="428" b="38669"/>
          <a:stretch/>
        </p:blipFill>
        <p:spPr bwMode="auto">
          <a:xfrm>
            <a:off x="1403648" y="4718168"/>
            <a:ext cx="3384376" cy="206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_x188750264" descr="EMB00001f5411c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8" t="27438" r="8483" b="52993"/>
          <a:stretch/>
        </p:blipFill>
        <p:spPr bwMode="auto">
          <a:xfrm>
            <a:off x="5292080" y="4664769"/>
            <a:ext cx="2448272" cy="219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2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097300"/>
            <a:ext cx="8784976" cy="1308050"/>
          </a:xfrm>
        </p:spPr>
        <p:txBody>
          <a:bodyPr wrap="square">
            <a:spAutoFit/>
          </a:bodyPr>
          <a:lstStyle/>
          <a:p>
            <a:pPr marL="0" lvl="0" indent="0" latinLnBrk="0">
              <a:spcBef>
                <a:spcPts val="0"/>
              </a:spcBef>
              <a:spcAft>
                <a:spcPts val="1200"/>
              </a:spcAft>
              <a:buClrTx/>
              <a:buSzTx/>
              <a:buNone/>
            </a:pPr>
            <a:r>
              <a:rPr lang="en-US" altLang="ko-KR" dirty="0">
                <a:solidFill>
                  <a:prstClr val="black"/>
                </a:solidFill>
                <a:latin typeface="Arial"/>
                <a:cs typeface="Arial"/>
              </a:rPr>
              <a:t>DMT Dual Column Cloud Condensation </a:t>
            </a:r>
            <a:r>
              <a:rPr lang="en-US" altLang="ko-KR" dirty="0" smtClean="0">
                <a:solidFill>
                  <a:prstClr val="black"/>
                </a:solidFill>
                <a:latin typeface="Arial"/>
                <a:cs typeface="Arial"/>
              </a:rPr>
              <a:t>Nuclei Counter</a:t>
            </a:r>
            <a:endParaRPr lang="en-US" altLang="ko-KR" dirty="0">
              <a:latin typeface="Arial"/>
              <a:cs typeface="Arial"/>
            </a:endParaRPr>
          </a:p>
          <a:p>
            <a:pPr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latin typeface="Arial"/>
                <a:cs typeface="Arial"/>
              </a:rPr>
              <a:t>The CCN counter is a continuous-flow thermal-gradient diffusion chamber for </a:t>
            </a:r>
            <a:r>
              <a:rPr lang="en-US" altLang="en-US" sz="2000" dirty="0" smtClean="0">
                <a:solidFill>
                  <a:srgbClr val="FF0000"/>
                </a:solidFill>
                <a:latin typeface="Arial"/>
                <a:cs typeface="Arial"/>
              </a:rPr>
              <a:t>measuring aerosols that can act as cloud condensation nuclei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/>
              <a:t>Cloud Physics : CCN-200 </a:t>
            </a:r>
            <a:endParaRPr lang="ko-KR" altLang="en-US" sz="3200" b="1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t="5760" r="12039" b="3841"/>
          <a:stretch>
            <a:fillRect/>
          </a:stretch>
        </p:blipFill>
        <p:spPr bwMode="auto">
          <a:xfrm>
            <a:off x="6608725" y="2348880"/>
            <a:ext cx="2379871" cy="443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179512" y="2393444"/>
            <a:ext cx="6336704" cy="41319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"/>
              </a:spcBef>
              <a:buFont typeface="AppleGothic"/>
              <a:buChar char="-"/>
            </a:pPr>
            <a:r>
              <a:rPr lang="en-US" altLang="en-US" sz="2000" dirty="0" smtClean="0">
                <a:latin typeface="Arial"/>
                <a:cs typeface="Arial"/>
              </a:rPr>
              <a:t>Inside two aerosol sample columns, a thermodynamically unstable, supersaturated water vapor condition is created  by the difference in diffusion rates between water vapor and heat  </a:t>
            </a:r>
          </a:p>
          <a:p>
            <a:pPr lvl="1">
              <a:spcBef>
                <a:spcPts val="300"/>
              </a:spcBef>
              <a:buFont typeface="AppleGothic"/>
              <a:buChar char="-"/>
            </a:pPr>
            <a:r>
              <a:rPr lang="en-US" altLang="en-US" sz="2000" dirty="0" smtClean="0">
                <a:latin typeface="Arial"/>
                <a:cs typeface="Arial"/>
              </a:rPr>
              <a:t>User can modify the temperature gradient and flow rate  and obtain the CCN spectra  </a:t>
            </a:r>
          </a:p>
          <a:p>
            <a:pPr marL="270000" indent="-27000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err="1" smtClean="0">
                <a:latin typeface="Arial"/>
                <a:cs typeface="Arial"/>
              </a:rPr>
              <a:t>Supersaturation</a:t>
            </a:r>
            <a:r>
              <a:rPr lang="en-US" altLang="en-US" sz="2000" dirty="0" smtClean="0">
                <a:latin typeface="Arial"/>
                <a:cs typeface="Arial"/>
              </a:rPr>
              <a:t> range : 0.07~2%</a:t>
            </a:r>
          </a:p>
          <a:p>
            <a:pPr marL="270000" indent="-27000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solidFill>
                  <a:srgbClr val="FF0000"/>
                </a:solidFill>
                <a:latin typeface="Arial"/>
                <a:cs typeface="Arial"/>
              </a:rPr>
              <a:t>Size channel and range : 20 bins, 0.75~10 um</a:t>
            </a:r>
          </a:p>
          <a:p>
            <a:pPr marL="270000" indent="-27000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latin typeface="Arial"/>
                <a:cs typeface="Arial"/>
              </a:rPr>
              <a:t>Correction of pressure : </a:t>
            </a:r>
            <a:r>
              <a:rPr lang="en-US" altLang="ko-KR" sz="2000" dirty="0" smtClean="0">
                <a:latin typeface="Arial"/>
                <a:cs typeface="Arial"/>
              </a:rPr>
              <a:t>± </a:t>
            </a:r>
            <a:r>
              <a:rPr lang="en-US" altLang="en-US" sz="2000" dirty="0" smtClean="0">
                <a:latin typeface="Arial"/>
                <a:cs typeface="Arial"/>
              </a:rPr>
              <a:t>0.028% / 100 </a:t>
            </a:r>
            <a:r>
              <a:rPr lang="en-US" altLang="en-US" sz="2000" dirty="0" err="1" smtClean="0">
                <a:latin typeface="Arial"/>
                <a:cs typeface="Arial"/>
              </a:rPr>
              <a:t>mb</a:t>
            </a:r>
            <a:r>
              <a:rPr lang="en-US" altLang="en-US" sz="2000" dirty="0" smtClean="0">
                <a:latin typeface="Arial"/>
                <a:cs typeface="Arial"/>
              </a:rPr>
              <a:t>  </a:t>
            </a:r>
          </a:p>
          <a:p>
            <a:pPr marL="270000" indent="-27000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latin typeface="Arial"/>
                <a:cs typeface="Arial"/>
              </a:rPr>
              <a:t>&gt; 5000#/cm</a:t>
            </a:r>
            <a:r>
              <a:rPr lang="en-US" altLang="en-US" sz="2000" baseline="30000" dirty="0" smtClean="0">
                <a:latin typeface="Arial"/>
                <a:cs typeface="Arial"/>
              </a:rPr>
              <a:t>3</a:t>
            </a:r>
            <a:r>
              <a:rPr lang="en-US" altLang="en-US" sz="2000" dirty="0" smtClean="0">
                <a:latin typeface="Arial"/>
                <a:cs typeface="Arial"/>
              </a:rPr>
              <a:t> particle concentration </a:t>
            </a:r>
          </a:p>
          <a:p>
            <a:pPr marL="0" indent="0">
              <a:spcBef>
                <a:spcPts val="0"/>
              </a:spcBef>
              <a:buFont typeface="Symbol" pitchFamily="18" charset="2"/>
              <a:buNone/>
            </a:pPr>
            <a:r>
              <a:rPr lang="en-US" altLang="en-US" sz="2000" dirty="0" smtClean="0">
                <a:latin typeface="Arial"/>
                <a:cs typeface="Arial"/>
              </a:rPr>
              <a:t>     : diluting with filtered air</a:t>
            </a:r>
            <a:endParaRPr lang="en-US" alt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947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196752"/>
            <a:ext cx="8568952" cy="1923604"/>
          </a:xfrm>
        </p:spPr>
        <p:txBody>
          <a:bodyPr wrap="square">
            <a:spAutoFit/>
          </a:bodyPr>
          <a:lstStyle/>
          <a:p>
            <a:pPr marL="0" lvl="0" indent="0" latinLnBrk="0">
              <a:spcBef>
                <a:spcPts val="0"/>
              </a:spcBef>
              <a:spcAft>
                <a:spcPts val="1200"/>
              </a:spcAft>
              <a:buClrTx/>
              <a:buSzTx/>
              <a:buNone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WCM-2000 Multi-Element Water Content System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  <a:p>
            <a:pPr marL="270000" indent="-270000" latinLnBrk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The WCM-2000 is designed to provide users with a single, rugged sensor to simultaneously 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measure Liquid Water Content (LWC), and Total Water Content (TWC)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70000" indent="-270000" latinLnBrk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Sensitivity: approximately 0.01 - 5 g/m</a:t>
            </a:r>
            <a:r>
              <a:rPr lang="en-US" altLang="en-US" sz="2000" baseline="30000" dirty="0" smtClean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/>
              <a:t>Cloud Physics : WCM2000</a:t>
            </a:r>
            <a:endParaRPr lang="ko-KR" alt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29786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3490574" cy="261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208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>
                <a:ea typeface="+mn-ea"/>
              </a:rPr>
              <a:t>Aerosols and Gases</a:t>
            </a:r>
            <a:endParaRPr lang="ko-KR" altLang="en-US" sz="3200" b="1" dirty="0">
              <a:ea typeface="+mn-ea"/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3" y="2636912"/>
            <a:ext cx="1193655" cy="159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직사각형 27"/>
          <p:cNvSpPr/>
          <p:nvPr/>
        </p:nvSpPr>
        <p:spPr>
          <a:xfrm>
            <a:off x="1319219" y="2641800"/>
            <a:ext cx="33242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SP2</a:t>
            </a:r>
          </a:p>
          <a:p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BC mass &amp; </a:t>
            </a:r>
            <a:endParaRPr lang="en-US" altLang="ko-KR" sz="1600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aerosol number conc.</a:t>
            </a:r>
            <a:b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r>
              <a:rPr lang="en-US" altLang="ko-KR" sz="14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-200</a:t>
            </a:r>
            <a:r>
              <a:rPr lang="en-US" altLang="ko-KR" sz="1400" dirty="0" smtClean="0">
                <a:latin typeface="Arial" pitchFamily="34" charset="0"/>
                <a:ea typeface="맑은 고딕" pitchFamily="50" charset="-127"/>
                <a:cs typeface="Arial" pitchFamily="34" charset="0"/>
                <a:sym typeface="Symbol"/>
              </a:rPr>
              <a:t>400 nm</a:t>
            </a:r>
            <a:endParaRPr lang="en-US" altLang="ko-KR" sz="1400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" y="5013176"/>
            <a:ext cx="1895277" cy="141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1835696" y="5661248"/>
            <a:ext cx="288032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CRDS</a:t>
            </a:r>
          </a:p>
          <a:p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Conc. of CO</a:t>
            </a:r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, CO</a:t>
            </a:r>
            <a:r>
              <a:rPr lang="en-US" altLang="ko-KR" sz="1600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2</a:t>
            </a:r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, CH</a:t>
            </a:r>
            <a:r>
              <a:rPr lang="en-US" altLang="ko-KR" sz="1600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4</a:t>
            </a:r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, </a:t>
            </a:r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H</a:t>
            </a:r>
            <a:r>
              <a:rPr lang="en-US" altLang="ko-KR" sz="1600" baseline="-25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2</a:t>
            </a:r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O</a:t>
            </a:r>
            <a:endParaRPr lang="en-US" altLang="ko-KR" sz="1600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60848"/>
            <a:ext cx="1756467" cy="131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직사각형 32"/>
          <p:cNvSpPr/>
          <p:nvPr/>
        </p:nvSpPr>
        <p:spPr>
          <a:xfrm>
            <a:off x="6084168" y="2060848"/>
            <a:ext cx="29523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Sky OPC</a:t>
            </a:r>
          </a:p>
          <a:p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Aerosol mass </a:t>
            </a:r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&amp; number conc.</a:t>
            </a:r>
          </a:p>
          <a:p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- </a:t>
            </a:r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0.25-32 </a:t>
            </a:r>
            <a:r>
              <a:rPr lang="el-GR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μ</a:t>
            </a:r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 (31</a:t>
            </a:r>
            <a:r>
              <a:rPr lang="ko-KR" altLang="en-US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bins)</a:t>
            </a:r>
            <a:endParaRPr lang="en-US" altLang="ko-KR" sz="1600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- PM</a:t>
            </a:r>
            <a:r>
              <a:rPr lang="en-US" altLang="ko-KR" sz="1600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10</a:t>
            </a:r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, PM</a:t>
            </a:r>
            <a:r>
              <a:rPr lang="en-US" altLang="ko-KR" sz="1600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2.5</a:t>
            </a:r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, PM</a:t>
            </a:r>
            <a:r>
              <a:rPr lang="en-US" altLang="ko-KR" sz="1600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1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49936" y="3307248"/>
            <a:ext cx="1224134" cy="189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직사각형 34"/>
          <p:cNvSpPr/>
          <p:nvPr/>
        </p:nvSpPr>
        <p:spPr>
          <a:xfrm>
            <a:off x="5903640" y="4869160"/>
            <a:ext cx="324036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Gas Analyzer</a:t>
            </a:r>
          </a:p>
          <a:p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- Thermo 42i-TL</a:t>
            </a:r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: NO, NO</a:t>
            </a:r>
            <a:r>
              <a:rPr lang="en-US" altLang="ko-KR" sz="1600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2</a:t>
            </a:r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, </a:t>
            </a:r>
            <a:r>
              <a:rPr lang="en-US" altLang="ko-KR" sz="1600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No</a:t>
            </a:r>
            <a:r>
              <a:rPr lang="en-US" altLang="ko-KR" sz="1600" baseline="-25000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x</a:t>
            </a:r>
            <a:endParaRPr lang="en-US" altLang="ko-KR" sz="1600" baseline="-25000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- Thermo 42i-Y: </a:t>
            </a:r>
            <a:r>
              <a:rPr lang="en-US" altLang="ko-KR" sz="1600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NO</a:t>
            </a:r>
            <a:r>
              <a:rPr lang="en-US" altLang="ko-KR" sz="1600" baseline="-25000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y</a:t>
            </a:r>
            <a:endParaRPr lang="en-US" altLang="ko-KR" sz="1600" baseline="-25000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- Thermo 43i-TLE</a:t>
            </a:r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: SO</a:t>
            </a:r>
            <a:r>
              <a:rPr lang="en-US" altLang="ko-KR" sz="1600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2</a:t>
            </a:r>
          </a:p>
          <a:p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- Thermo 49i</a:t>
            </a:r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: O</a:t>
            </a:r>
            <a:r>
              <a:rPr lang="en-US" altLang="ko-KR" sz="1600" baseline="-25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3</a:t>
            </a:r>
            <a:r>
              <a:rPr lang="en-US" altLang="ko-KR" sz="16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</a:p>
        </p:txBody>
      </p:sp>
      <p:pic>
        <p:nvPicPr>
          <p:cNvPr id="36" name="Picture 2" descr="\\psf\Home\Downloads\3563_NEPHELOMETER_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4" b="35953"/>
          <a:stretch/>
        </p:blipFill>
        <p:spPr bwMode="auto">
          <a:xfrm>
            <a:off x="2610552" y="3636893"/>
            <a:ext cx="2393496" cy="7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직사각형 36"/>
          <p:cNvSpPr/>
          <p:nvPr/>
        </p:nvSpPr>
        <p:spPr>
          <a:xfrm>
            <a:off x="2555776" y="4284965"/>
            <a:ext cx="33123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Nephelometer</a:t>
            </a:r>
            <a:endParaRPr lang="en-US" altLang="ko-KR" b="1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r>
              <a:rPr lang="en-US" altLang="ko-KR" sz="16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Scattering coefficients of particles </a:t>
            </a:r>
            <a:endParaRPr lang="en-US" altLang="ko-KR" sz="1600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grpSp>
        <p:nvGrpSpPr>
          <p:cNvPr id="38" name="그룹 37"/>
          <p:cNvGrpSpPr/>
          <p:nvPr/>
        </p:nvGrpSpPr>
        <p:grpSpPr>
          <a:xfrm>
            <a:off x="107504" y="1137444"/>
            <a:ext cx="6264696" cy="1401079"/>
            <a:chOff x="251520" y="801787"/>
            <a:chExt cx="6264696" cy="1401079"/>
          </a:xfrm>
        </p:grpSpPr>
        <p:pic>
          <p:nvPicPr>
            <p:cNvPr id="39" name="Picture 2" descr="\\psf\Home\Downloads\beech-b300-king-air-350-australian-army-mb-4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1" b="32353"/>
            <a:stretch/>
          </p:blipFill>
          <p:spPr bwMode="auto">
            <a:xfrm>
              <a:off x="251520" y="895734"/>
              <a:ext cx="3972173" cy="130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그룹 39"/>
            <p:cNvGrpSpPr/>
            <p:nvPr/>
          </p:nvGrpSpPr>
          <p:grpSpPr>
            <a:xfrm>
              <a:off x="2509646" y="895734"/>
              <a:ext cx="1708922" cy="620620"/>
              <a:chOff x="2509646" y="895734"/>
              <a:chExt cx="1708922" cy="620620"/>
            </a:xfrm>
          </p:grpSpPr>
          <p:sp>
            <p:nvSpPr>
              <p:cNvPr id="48" name="아래로 구부러진 화살표 47"/>
              <p:cNvSpPr/>
              <p:nvPr/>
            </p:nvSpPr>
            <p:spPr>
              <a:xfrm flipH="1">
                <a:off x="2509646" y="945623"/>
                <a:ext cx="1467240" cy="504056"/>
              </a:xfrm>
              <a:prstGeom prst="curvedDown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3347864" y="895734"/>
                <a:ext cx="870704" cy="620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092444" y="131970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Inside</a:t>
              </a:r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3" name="그룹 42"/>
            <p:cNvGrpSpPr/>
            <p:nvPr/>
          </p:nvGrpSpPr>
          <p:grpSpPr>
            <a:xfrm>
              <a:off x="2891433" y="1235751"/>
              <a:ext cx="1689872" cy="436482"/>
              <a:chOff x="2528696" y="895734"/>
              <a:chExt cx="1689872" cy="620620"/>
            </a:xfrm>
          </p:grpSpPr>
          <p:sp>
            <p:nvSpPr>
              <p:cNvPr id="46" name="아래로 구부러진 화살표 45"/>
              <p:cNvSpPr/>
              <p:nvPr/>
            </p:nvSpPr>
            <p:spPr>
              <a:xfrm flipH="1">
                <a:off x="2528696" y="1012298"/>
                <a:ext cx="1467240" cy="504056"/>
              </a:xfrm>
              <a:prstGeom prst="curvedDownArrow">
                <a:avLst/>
              </a:prstGeom>
              <a:solidFill>
                <a:srgbClr val="00FFFF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3347864" y="895734"/>
                <a:ext cx="870704" cy="6206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4" name="직사각형 43"/>
            <p:cNvSpPr/>
            <p:nvPr/>
          </p:nvSpPr>
          <p:spPr>
            <a:xfrm>
              <a:off x="3347863" y="801787"/>
              <a:ext cx="31683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Inlet </a:t>
              </a:r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for aerosol measurements,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3641896" y="1134269"/>
              <a:ext cx="27303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Inlet</a:t>
              </a:r>
              <a:r>
                <a:rPr lang="en-US" altLang="ko-KR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for gas measurements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직사각형 49"/>
          <p:cNvSpPr/>
          <p:nvPr/>
        </p:nvSpPr>
        <p:spPr>
          <a:xfrm>
            <a:off x="6168876" y="1177007"/>
            <a:ext cx="2620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0.01~6</a:t>
            </a:r>
            <a:r>
              <a:rPr lang="el-GR" altLang="ko-KR" sz="16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μ</a:t>
            </a: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m (90% efficiency)</a:t>
            </a:r>
            <a:endParaRPr lang="en-US" altLang="ko-KR" sz="1600" dirty="0">
              <a:solidFill>
                <a:prstClr val="black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2578316" y="4849996"/>
            <a:ext cx="2785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450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nm (blue), 550 nm (green),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700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nm (red/infrared)</a:t>
            </a:r>
          </a:p>
        </p:txBody>
      </p:sp>
      <p:sp>
        <p:nvSpPr>
          <p:cNvPr id="52" name="직사각형 51"/>
          <p:cNvSpPr/>
          <p:nvPr/>
        </p:nvSpPr>
        <p:spPr>
          <a:xfrm>
            <a:off x="1208832" y="6237312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Range: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CO</a:t>
            </a:r>
            <a:r>
              <a:rPr lang="en-US" altLang="en-US" sz="1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(0-1000 ppm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), CH</a:t>
            </a:r>
            <a:r>
              <a:rPr lang="en-US" altLang="en-US" sz="1400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(0-20 ppm), </a:t>
            </a:r>
            <a:endParaRPr lang="en-US" alt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            CO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(0-5 ppm), H</a:t>
            </a:r>
            <a:r>
              <a:rPr lang="en-US" altLang="en-US" sz="1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O (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0-7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%v)</a:t>
            </a:r>
          </a:p>
        </p:txBody>
      </p:sp>
      <p:sp>
        <p:nvSpPr>
          <p:cNvPr id="53" name="직사각형 52"/>
          <p:cNvSpPr/>
          <p:nvPr/>
        </p:nvSpPr>
        <p:spPr>
          <a:xfrm>
            <a:off x="5868144" y="6290156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Range: </a:t>
            </a: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NO</a:t>
            </a:r>
            <a:r>
              <a:rPr lang="en-US" altLang="en-US" sz="1400" baseline="-25000" dirty="0" err="1">
                <a:latin typeface="Arial" pitchFamily="34" charset="0"/>
                <a:cs typeface="Arial" pitchFamily="34" charset="0"/>
              </a:rPr>
              <a:t>x,y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(200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ppb)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, SO</a:t>
            </a:r>
            <a:r>
              <a:rPr lang="en-US" altLang="en-US" sz="1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(20 ppb), </a:t>
            </a:r>
            <a:endParaRPr lang="en-US" alt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            O</a:t>
            </a:r>
            <a:r>
              <a:rPr lang="en-US" altLang="en-US" sz="1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(200 ppb)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2787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102479"/>
            <a:ext cx="8784976" cy="3036729"/>
          </a:xfrm>
        </p:spPr>
        <p:txBody>
          <a:bodyPr wrap="square">
            <a:spAutoFit/>
          </a:bodyPr>
          <a:lstStyle/>
          <a:p>
            <a:pPr marL="0" indent="0" latinLnBrk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Model 1200 Isokinetic Aerosol Inlet System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  <a:p>
            <a:pPr marL="270000" indent="-270000" latinLnBrk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Used for deployment on aircraft for sampling ambient particles,</a:t>
            </a:r>
          </a:p>
          <a:p>
            <a:pPr marL="0" lvl="1" indent="0" latinLnBrk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   - delivering 150 LPM of sample flow for 100 m/s air speeds, and 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   - 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transmitting particles of diameters of 0.01-6 </a:t>
            </a:r>
            <a:r>
              <a:rPr lang="el-GR" altLang="ko-KR" sz="2000" dirty="0" smtClean="0">
                <a:solidFill>
                  <a:srgbClr val="FF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μ</a:t>
            </a:r>
            <a:r>
              <a:rPr lang="en-US" altLang="ko-KR" sz="2000" dirty="0" smtClean="0">
                <a:solidFill>
                  <a:srgbClr val="FF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m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with &gt; 90% efficiency</a:t>
            </a:r>
            <a:endParaRPr lang="en-US" alt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70000" indent="-270000" latinLnBrk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Two-stage diffuser assembly decelerates the ambient flow to allow proper sampling.</a:t>
            </a:r>
          </a:p>
          <a:p>
            <a:pPr marL="270000" indent="-270000" latinLnBrk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De-icing heaters prevent building up ices on the inlet</a:t>
            </a:r>
          </a:p>
          <a:p>
            <a:pPr marL="270000" indent="-270000" latinLnBrk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Sample mass flow rate: 1.0 ~ 75 LPM</a:t>
            </a:r>
            <a:endParaRPr lang="en-US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/>
              <a:t>Aerosols: Inlet</a:t>
            </a:r>
            <a:endParaRPr lang="ko-KR" alt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09120"/>
            <a:ext cx="270241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341" y="4509120"/>
            <a:ext cx="493912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64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170372"/>
          </a:xfrm>
        </p:spPr>
        <p:txBody>
          <a:bodyPr wrap="square">
            <a:spAutoFit/>
          </a:bodyPr>
          <a:lstStyle/>
          <a:p>
            <a:pPr marL="0" indent="0" latinLnBrk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Aerosol Spectrometer (or Optical Particle Counter)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  <a:p>
            <a:pPr marL="270000" indent="-270000" latinLnBrk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>
                <a:latin typeface="Arial" pitchFamily="34" charset="0"/>
                <a:cs typeface="Arial" pitchFamily="34" charset="0"/>
              </a:rPr>
              <a:t>M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easure concentrations and 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particle size distribution of aerosol particles 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irrespective of the ambient air pressure</a:t>
            </a:r>
          </a:p>
          <a:p>
            <a:pPr marL="270000" indent="-27000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The 90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º light scatter is directed via mirror onto a receiving diode, which is being classified in 31 size channels </a:t>
            </a:r>
            <a:r>
              <a:rPr lang="en-US" altLang="ko-K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0.25-32 </a:t>
            </a:r>
            <a:r>
              <a:rPr lang="el-GR" altLang="ko-KR" sz="2000" dirty="0" smtClean="0">
                <a:solidFill>
                  <a:srgbClr val="FF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μ</a:t>
            </a:r>
            <a:r>
              <a:rPr lang="en-US" altLang="ko-KR" sz="2000" dirty="0" smtClean="0">
                <a:solidFill>
                  <a:srgbClr val="FF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m</a:t>
            </a:r>
            <a:r>
              <a:rPr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.</a:t>
            </a:r>
            <a:endParaRPr lang="en-US" alt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 latinLnBrk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    - 31 channels: 0.25, 0.28, 0.3, 0.35, 0.4, 0.45, 0.5, 0.58, 0.65, 0.7, 0.8, 1.0, 1.3, </a:t>
            </a:r>
          </a:p>
          <a:p>
            <a:pPr marL="0" indent="0" latinLnBrk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     1.6, 2, 2.5, 3, 3.5, 4, 5, 6.5, 7.5, 8.5, 10, 12.5, 15, 17.5, 20, 25, 30, 32</a:t>
            </a:r>
          </a:p>
          <a:p>
            <a:pPr marL="270000" indent="-270000" latinLnBrk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Sample volume flow: 1.2 LPM</a:t>
            </a:r>
          </a:p>
          <a:p>
            <a:pPr marL="270000" indent="-270000" latinLnBrk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Measurement time interval: 6 sec</a:t>
            </a:r>
          </a:p>
          <a:p>
            <a:pPr marL="270000" indent="-270000" latinLnBrk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Storage interval: 6 sec or 1-60 min</a:t>
            </a:r>
          </a:p>
          <a:p>
            <a:pPr marL="270000" indent="-270000" latinLnBrk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Pressure range of sample air: &gt;120 mbar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/>
              <a:t>Aerosols: Sky-OPC</a:t>
            </a:r>
            <a:endParaRPr lang="ko-KR" altLang="en-US" sz="3200" b="1" dirty="0"/>
          </a:p>
        </p:txBody>
      </p:sp>
      <p:pic>
        <p:nvPicPr>
          <p:cNvPr id="2056" name="Picture 8" descr="C:\Download\스크린샷 2015-11-26 오후 5.19.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8"/>
            <a:ext cx="3752217" cy="209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340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96144" y="1844824"/>
            <a:ext cx="7092280" cy="352839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charset="2"/>
              <a:buChar char="v"/>
            </a:pPr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  Investigate scientific researches on</a:t>
            </a:r>
          </a:p>
          <a:p>
            <a:pPr marL="1080000" lvl="1" indent="-360000">
              <a:lnSpc>
                <a:spcPct val="120000"/>
              </a:lnSpc>
              <a:buFont typeface="Wingdings" charset="2"/>
              <a:buChar char="ü"/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Severe weather </a:t>
            </a:r>
          </a:p>
          <a:p>
            <a:pPr marL="1080000" lvl="1" indent="-360000">
              <a:lnSpc>
                <a:spcPct val="120000"/>
              </a:lnSpc>
              <a:buFont typeface="Wingdings" charset="2"/>
              <a:buChar char="ü"/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Environmental monitoring </a:t>
            </a:r>
            <a:endParaRPr lang="en-US" altLang="ko-KR" sz="2000" dirty="0">
              <a:latin typeface="Arial" pitchFamily="34" charset="0"/>
              <a:cs typeface="Arial" pitchFamily="34" charset="0"/>
            </a:endParaRPr>
          </a:p>
          <a:p>
            <a:pPr marL="1080000" lvl="1" indent="-360000">
              <a:lnSpc>
                <a:spcPct val="120000"/>
              </a:lnSpc>
              <a:buFont typeface="Wingdings" charset="2"/>
              <a:buChar char="ü"/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Greenhouse gases monitoring</a:t>
            </a:r>
          </a:p>
          <a:p>
            <a:pPr marL="1080000" lvl="1" indent="-360000">
              <a:lnSpc>
                <a:spcPct val="120000"/>
              </a:lnSpc>
              <a:buFont typeface="Wingdings" charset="2"/>
              <a:buChar char="ü"/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Cloud physics and Cloud Seeding</a:t>
            </a:r>
            <a:endParaRPr lang="en-US" altLang="ko-KR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>
                <a:ea typeface="+mn-ea"/>
              </a:rPr>
              <a:t>Main objectives of aircraft operations</a:t>
            </a:r>
            <a:endParaRPr lang="ko-KR" altLang="en-US" sz="3200" b="1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759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2492990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Single Particle Soot Photometer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  <a:p>
            <a:pPr latinLnBrk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Derive the 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BC mass distribution as function of particle diameters and their number distribution as a function of particle size</a:t>
            </a:r>
          </a:p>
          <a:p>
            <a:pPr lvl="1" latinLnBrk="0">
              <a:spcBef>
                <a:spcPts val="0"/>
              </a:spcBef>
              <a:spcAft>
                <a:spcPts val="600"/>
              </a:spcAft>
              <a:buFont typeface="AppleGothic"/>
              <a:buChar char="-"/>
            </a:pP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Light-absorbing particles absorb energy and heat to the point of incandescence which determines the BC mass concentrations.</a:t>
            </a:r>
          </a:p>
          <a:p>
            <a:pPr lvl="1" latinLnBrk="0">
              <a:spcBef>
                <a:spcPts val="0"/>
              </a:spcBef>
              <a:spcAft>
                <a:spcPts val="600"/>
              </a:spcAft>
              <a:buFont typeface="AppleGothic"/>
              <a:buChar char="-"/>
            </a:pP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All particles scatter light, and the scattering signal can be used to indicate the BC mixing state and aerosol number and mass concentrations.</a:t>
            </a:r>
            <a:endParaRPr lang="en-US" alt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/>
              <a:t>Aerosol : SP2</a:t>
            </a:r>
            <a:endParaRPr lang="ko-KR" altLang="en-US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737" y="4293096"/>
            <a:ext cx="3437759" cy="224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179512" y="3645024"/>
            <a:ext cx="5472608" cy="280589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Particle size range: 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 - 200-400 nm for scattering signal,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 - 70-500 nm mass equivalent diameter for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   incandescent signal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Sample flow: 30-180 volumetric cm</a:t>
            </a:r>
            <a:r>
              <a:rPr lang="en-US" altLang="ko-KR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/min (typically 120)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Measurement rate: 1 sec to a few minutes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Altitude: 0~40,000 </a:t>
            </a:r>
            <a:r>
              <a:rPr lang="en-US" altLang="en-US" sz="2000" dirty="0" err="1" smtClean="0">
                <a:latin typeface="Arial" pitchFamily="34" charset="0"/>
                <a:cs typeface="Arial" pitchFamily="34" charset="0"/>
              </a:rPr>
              <a:t>ft</a:t>
            </a:r>
            <a:endParaRPr lang="en-US" alt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7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612998"/>
            <a:ext cx="6659141" cy="221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247075"/>
            <a:ext cx="8712968" cy="3406061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TSI Integrating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Nephelometer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(Model 3563)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  <a:p>
            <a:pPr marL="270000" indent="-270000" latinLnBrk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Monitor the 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light scattering coefficients 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of airborne particles continuously</a:t>
            </a:r>
          </a:p>
          <a:p>
            <a:pPr lvl="1" latinLnBrk="0">
              <a:spcBef>
                <a:spcPts val="0"/>
              </a:spcBef>
              <a:spcAft>
                <a:spcPts val="600"/>
              </a:spcAft>
              <a:buFont typeface="AppleGothic"/>
              <a:buChar char="-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Light scattered by aerosol is directed into the three </a:t>
            </a:r>
            <a:r>
              <a:rPr lang="en-US" altLang="en-US" sz="2000" dirty="0" err="1" smtClean="0">
                <a:latin typeface="Arial" pitchFamily="34" charset="0"/>
                <a:cs typeface="Arial" pitchFamily="34" charset="0"/>
              </a:rPr>
              <a:t>bandpass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filters, blue, green, and red, and yields the quantity called the scattering coefficient to calculate total light extinction</a:t>
            </a:r>
          </a:p>
          <a:p>
            <a:pPr marL="270000" indent="-27000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Wavelengths: 450 nm (blue), 550 nm (green), and 700 nm (red/infrared)</a:t>
            </a:r>
            <a:endParaRPr lang="en-US" altLang="en-US" sz="2000" dirty="0">
              <a:latin typeface="Arial" pitchFamily="34" charset="0"/>
              <a:cs typeface="Arial" pitchFamily="34" charset="0"/>
            </a:endParaRPr>
          </a:p>
          <a:p>
            <a:pPr marL="270000" indent="-27000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Recommended flow rate: 20 to 200 LPM</a:t>
            </a:r>
          </a:p>
          <a:p>
            <a:pPr marL="270000" indent="-2700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Averaging time: 1 to 4096 sec</a:t>
            </a:r>
          </a:p>
          <a:p>
            <a:pPr marL="270000" indent="-2700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Altitude: 0~6500 ft</a:t>
            </a:r>
            <a:endParaRPr lang="en-US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/>
              <a:t>Aerosol : </a:t>
            </a:r>
            <a:r>
              <a:rPr lang="en-US" altLang="ko-KR" sz="3200" b="1" dirty="0" err="1" smtClean="0"/>
              <a:t>Nephelometer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8702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1094928"/>
            <a:ext cx="8686800" cy="4206280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Cavity Ring-Down Spectroscopy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  <a:p>
            <a:pPr marL="270000" indent="-270000" latinLnBrk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Generate precise, aircraft-based measurements of greenhouse gases (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CO, CO</a:t>
            </a:r>
            <a:r>
              <a:rPr lang="en-US" altLang="en-US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CH</a:t>
            </a:r>
            <a:r>
              <a:rPr lang="en-US" altLang="en-US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and H</a:t>
            </a:r>
            <a:r>
              <a:rPr lang="en-US" altLang="en-US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O)</a:t>
            </a:r>
          </a:p>
          <a:p>
            <a:pPr lvl="1" latinLnBrk="0">
              <a:spcBef>
                <a:spcPts val="0"/>
              </a:spcBef>
              <a:spcAft>
                <a:spcPts val="600"/>
              </a:spcAft>
              <a:buFont typeface="AppleGothic"/>
              <a:buChar char="-"/>
            </a:pP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Nearly every small gas-phase molecules has a unique near-infrared absorption spectrum. So the concentration of any species can be determined by measuring the strength of this absorption, i.e. the height of a specific absorption peak</a:t>
            </a:r>
          </a:p>
          <a:p>
            <a:pPr marL="270000" indent="-270000">
              <a:spcBef>
                <a:spcPts val="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Range: CO</a:t>
            </a:r>
            <a:r>
              <a:rPr lang="en-US" altLang="en-US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(0-1,000 ppm), CH</a:t>
            </a:r>
            <a:r>
              <a:rPr lang="en-US" altLang="en-US" sz="2000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(0-20 ppm), 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               CO (0-5 ppm), H</a:t>
            </a:r>
            <a:r>
              <a:rPr lang="en-US" altLang="en-US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O (0-7 %v)</a:t>
            </a:r>
            <a:endParaRPr lang="en-US" altLang="en-US" sz="2000" dirty="0">
              <a:latin typeface="Arial" pitchFamily="34" charset="0"/>
              <a:cs typeface="Arial" pitchFamily="34" charset="0"/>
            </a:endParaRPr>
          </a:p>
          <a:p>
            <a:pPr marL="270000" indent="-27000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Sample flow rate: &lt;0.6 SLM</a:t>
            </a:r>
          </a:p>
          <a:p>
            <a:pPr marL="270000" indent="-2700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Measurement interval: 3.5 sec</a:t>
            </a:r>
          </a:p>
          <a:p>
            <a:pPr marL="270000" indent="-2700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Altitude: 250 </a:t>
            </a:r>
            <a:r>
              <a:rPr lang="en-US" altLang="en-US" sz="2000" dirty="0" err="1" smtClean="0">
                <a:latin typeface="Arial" pitchFamily="34" charset="0"/>
                <a:cs typeface="Arial" pitchFamily="34" charset="0"/>
              </a:rPr>
              <a:t>Torr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(1,000 m/min)</a:t>
            </a:r>
            <a:endParaRPr lang="en-US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/>
              <a:t>Greenhouse Gas: CRDS</a:t>
            </a:r>
            <a:endParaRPr lang="ko-KR" altLang="en-US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4691" b="18964"/>
          <a:stretch>
            <a:fillRect/>
          </a:stretch>
        </p:blipFill>
        <p:spPr bwMode="auto">
          <a:xfrm>
            <a:off x="3414688" y="5157879"/>
            <a:ext cx="2590849" cy="164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1758" y="3425428"/>
            <a:ext cx="3008724" cy="230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065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9168" y="1196752"/>
            <a:ext cx="8579296" cy="5170647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Chemiluminescent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Gas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Aanlyzers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for Nitrogen Oxides, 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Pulsed Fluorescence SO</a:t>
            </a:r>
            <a:r>
              <a:rPr lang="en-US" altLang="ko-KR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Analyzer,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UV Photometric O</a:t>
            </a:r>
            <a:r>
              <a:rPr lang="en-US" altLang="ko-KR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Analyzer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  <a:p>
            <a:pPr latinLnBrk="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Measure the amount of </a:t>
            </a:r>
            <a:r>
              <a:rPr lang="en-US" alt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NOx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(NO, NO</a:t>
            </a:r>
            <a:r>
              <a:rPr lang="en-US" altLang="en-US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en-US" alt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NOy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SO</a:t>
            </a:r>
            <a:r>
              <a:rPr lang="en-US" altLang="en-US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O</a:t>
            </a:r>
            <a:r>
              <a:rPr lang="en-US" altLang="en-US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in air</a:t>
            </a:r>
          </a:p>
          <a:p>
            <a:pPr lvl="1" latinLnBrk="0">
              <a:spcBef>
                <a:spcPts val="0"/>
              </a:spcBef>
              <a:spcAft>
                <a:spcPts val="600"/>
              </a:spcAft>
              <a:buFont typeface="AppleGothic"/>
              <a:buChar char="-"/>
            </a:pP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NO and O</a:t>
            </a:r>
            <a:r>
              <a:rPr lang="en-US" altLang="en-US" sz="18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 react to produce a characteristic luminescence with an intensity linearly proportional to the NO concentration</a:t>
            </a:r>
          </a:p>
          <a:p>
            <a:pPr lvl="1" latinLnBrk="0">
              <a:spcBef>
                <a:spcPts val="0"/>
              </a:spcBef>
              <a:spcAft>
                <a:spcPts val="600"/>
              </a:spcAft>
              <a:buFont typeface="AppleGothic"/>
              <a:buChar char="-"/>
            </a:pP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altLang="en-US" sz="18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 molecules absorb UV light and become excited at one wavelength, then decay to a lower energy state emitting UV light at a different wavelength</a:t>
            </a:r>
          </a:p>
          <a:p>
            <a:pPr lvl="1" latinLnBrk="0">
              <a:spcBef>
                <a:spcPts val="0"/>
              </a:spcBef>
              <a:spcAft>
                <a:spcPts val="600"/>
              </a:spcAft>
              <a:buFont typeface="AppleGothic"/>
              <a:buChar char="-"/>
            </a:pP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altLang="en-US" sz="18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 molecules absorb UV light at a wavelength of 254 nm. The degree to which the UV light is absorbed is directly related to ozone concentration</a:t>
            </a:r>
          </a:p>
          <a:p>
            <a:pPr marL="270000" indent="-270000">
              <a:spcBef>
                <a:spcPts val="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Range: </a:t>
            </a:r>
            <a:r>
              <a:rPr lang="en-US" altLang="en-US" sz="2000" dirty="0" err="1" smtClean="0">
                <a:latin typeface="Arial" pitchFamily="34" charset="0"/>
                <a:cs typeface="Arial" pitchFamily="34" charset="0"/>
              </a:rPr>
              <a:t>NO</a:t>
            </a:r>
            <a:r>
              <a:rPr lang="en-US" altLang="en-US" sz="2000" baseline="-25000" dirty="0" err="1" smtClean="0">
                <a:latin typeface="Arial" pitchFamily="34" charset="0"/>
                <a:cs typeface="Arial" pitchFamily="34" charset="0"/>
              </a:rPr>
              <a:t>x,y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(&lt;200 ppb), SO</a:t>
            </a:r>
            <a:r>
              <a:rPr lang="en-US" altLang="en-US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(&lt;20 ppb),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               O</a:t>
            </a:r>
            <a:r>
              <a:rPr lang="en-US" altLang="en-US" sz="20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(&lt;200 ppb)</a:t>
            </a:r>
            <a:endParaRPr lang="en-US" altLang="en-US" sz="2000" dirty="0">
              <a:latin typeface="Arial" pitchFamily="34" charset="0"/>
              <a:cs typeface="Arial" pitchFamily="34" charset="0"/>
            </a:endParaRPr>
          </a:p>
          <a:p>
            <a:pPr marL="270000" indent="-27000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Sample flow rate: 1 LPM</a:t>
            </a:r>
          </a:p>
          <a:p>
            <a:pPr marL="270000" indent="-27000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Response time: 60 sec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/>
              <a:t>Reactive Gas : Gas Analyzers</a:t>
            </a:r>
            <a:endParaRPr lang="ko-KR" altLang="en-US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823514"/>
            <a:ext cx="2699791" cy="203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3678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284436"/>
            <a:ext cx="8363272" cy="2385268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Improvement of NWP (numerical weather prediction) model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  <a:p>
            <a:pPr marL="270000" lvl="0" indent="-270000">
              <a:spcBef>
                <a:spcPts val="0"/>
              </a:spcBef>
              <a:spcAft>
                <a:spcPts val="600"/>
              </a:spcAft>
              <a:buClr>
                <a:srgbClr val="6BA2DF"/>
              </a:buClr>
              <a:buFont typeface="Wingdings" charset="2"/>
              <a:buChar char="§"/>
            </a:pPr>
            <a:r>
              <a:rPr lang="en-US" altLang="ko-K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Improvement of model initial state and</a:t>
            </a:r>
            <a:br>
              <a:rPr lang="en-US" altLang="ko-K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verification of model forecast</a:t>
            </a:r>
          </a:p>
          <a:p>
            <a:pPr marL="270000" lvl="0" indent="-270000">
              <a:spcBef>
                <a:spcPts val="0"/>
              </a:spcBef>
              <a:spcAft>
                <a:spcPts val="600"/>
              </a:spcAft>
              <a:buClr>
                <a:srgbClr val="6BA2DF"/>
              </a:buClr>
              <a:buFont typeface="Wingdings" charset="2"/>
              <a:buChar char="§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Area of interest: over Yellow Sea, South Sea</a:t>
            </a:r>
          </a:p>
          <a:p>
            <a:pPr marL="270000" indent="-270000">
              <a:spcBef>
                <a:spcPts val="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altLang="ko-KR" sz="2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nstrument: </a:t>
            </a:r>
            <a:r>
              <a:rPr lang="en-US" altLang="ko-KR" sz="2000" dirty="0" err="1" smtClean="0">
                <a:latin typeface="Arial" pitchFamily="34" charset="0"/>
                <a:cs typeface="Arial" pitchFamily="34" charset="0"/>
              </a:rPr>
              <a:t>dropsonde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(RD-94),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ko-K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                   SFMR 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8128" y="129332"/>
            <a:ext cx="8440688" cy="72008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/>
              <a:t>M</a:t>
            </a:r>
            <a:r>
              <a:rPr lang="en-US" altLang="ko-KR" sz="3200" b="1" dirty="0" smtClean="0"/>
              <a:t>ission 1: Observation of Severe Weather </a:t>
            </a:r>
            <a:endParaRPr lang="ko-KR" altLang="en-US" sz="32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206341872" descr="EMB000014fc46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27998" r="23946" b="24289"/>
          <a:stretch>
            <a:fillRect/>
          </a:stretch>
        </p:blipFill>
        <p:spPr bwMode="auto">
          <a:xfrm>
            <a:off x="611560" y="3933056"/>
            <a:ext cx="364706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206339952" descr="EMB000014fc46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76873"/>
            <a:ext cx="2303408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5064"/>
            <a:ext cx="3187000" cy="264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51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7784" y="129332"/>
            <a:ext cx="8651304" cy="70738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3200" b="1" dirty="0" smtClean="0"/>
              <a:t>Mission 2</a:t>
            </a:r>
            <a:r>
              <a:rPr lang="en-US" altLang="ko-KR" sz="3200" b="1" dirty="0"/>
              <a:t>: Monitoring </a:t>
            </a:r>
            <a:r>
              <a:rPr lang="en-US" altLang="ko-KR" sz="3200" b="1" dirty="0" smtClean="0"/>
              <a:t>of Environmental Meteorology</a:t>
            </a:r>
            <a:endParaRPr lang="ko-KR" altLang="en-US" sz="32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206343232" descr="EMB000014fc46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869" y="4125330"/>
            <a:ext cx="3312368" cy="190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556598"/>
            <a:ext cx="5459131" cy="304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내용 개체 틀 2"/>
          <p:cNvSpPr txBox="1">
            <a:spLocks/>
          </p:cNvSpPr>
          <p:nvPr/>
        </p:nvSpPr>
        <p:spPr>
          <a:xfrm>
            <a:off x="241176" y="1196752"/>
            <a:ext cx="7211144" cy="20621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Char char="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 3" pitchFamily="18" charset="2"/>
              <a:buChar char="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3" pitchFamily="18" charset="2"/>
              <a:buChar char="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accent4"/>
              </a:buClr>
              <a:buSzPct val="90000"/>
              <a:buFont typeface="Wingdings 3" pitchFamily="18" charset="2"/>
              <a:buChar char="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accent5"/>
              </a:buClr>
              <a:buSzPct val="90000"/>
              <a:buFont typeface="Wingdings 3" pitchFamily="18" charset="2"/>
              <a:buChar char="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Wingdings 3" pitchFamily="18" charset="2"/>
              <a:buNone/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Improvement of a numerical model of aerosols and Validation of satellite observations</a:t>
            </a:r>
          </a:p>
          <a:p>
            <a:pPr marL="270000" indent="-270000">
              <a:spcBef>
                <a:spcPts val="0"/>
              </a:spcBef>
              <a:spcAft>
                <a:spcPts val="600"/>
              </a:spcAft>
              <a:buClr>
                <a:srgbClr val="6BA2DF"/>
              </a:buClr>
              <a:buFont typeface="Wingdings" charset="2"/>
              <a:buChar char="§"/>
            </a:pPr>
            <a:r>
              <a:rPr lang="en-US" altLang="ko-KR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Analysis of aerosol and greenhouse gas profiles</a:t>
            </a:r>
          </a:p>
          <a:p>
            <a:pPr marL="270000" indent="-270000">
              <a:spcBef>
                <a:spcPts val="0"/>
              </a:spcBef>
              <a:spcAft>
                <a:spcPts val="600"/>
              </a:spcAft>
              <a:buClr>
                <a:srgbClr val="6BA2DF"/>
              </a:buClr>
              <a:buFont typeface="Wingdings" charset="2"/>
              <a:buChar char="§"/>
            </a:pPr>
            <a:r>
              <a:rPr lang="en-US" altLang="ko-KR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en-US" altLang="ko-KR" sz="20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: Tae-An </a:t>
            </a:r>
            <a:r>
              <a:rPr lang="en-US" altLang="ko-KR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peninsula, Yellow Sea</a:t>
            </a:r>
            <a:endParaRPr lang="en-US" altLang="ko-KR" sz="2000" dirty="0">
              <a:solidFill>
                <a:srgbClr val="073E87"/>
              </a:solidFill>
              <a:latin typeface="Arial" pitchFamily="34" charset="0"/>
              <a:cs typeface="Arial" pitchFamily="34" charset="0"/>
            </a:endParaRPr>
          </a:p>
          <a:p>
            <a:pPr marL="270000" indent="-27000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ko-KR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Instruments: </a:t>
            </a:r>
            <a:r>
              <a:rPr lang="en-US" altLang="ko-KR" sz="20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Aerosol and </a:t>
            </a:r>
            <a:r>
              <a:rPr lang="en-US" altLang="ko-KR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gas instruments including CRDS </a:t>
            </a:r>
          </a:p>
        </p:txBody>
      </p:sp>
    </p:spTree>
    <p:extLst>
      <p:ext uri="{BB962C8B-B14F-4D97-AF65-F5344CB8AC3E}">
        <p14:creationId xmlns:p14="http://schemas.microsoft.com/office/powerpoint/2010/main" val="115784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6920" y="129332"/>
            <a:ext cx="8651304" cy="70738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 smtClean="0"/>
              <a:t>Mission 3: Cloud Physic &amp; Cloud Seeding</a:t>
            </a:r>
            <a:endParaRPr lang="ko-KR" altLang="en-US" sz="32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36808528" descr="EMB000014fc46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r="10146" b="24629"/>
          <a:stretch>
            <a:fillRect/>
          </a:stretch>
        </p:blipFill>
        <p:spPr bwMode="auto">
          <a:xfrm>
            <a:off x="140557" y="3782008"/>
            <a:ext cx="4409704" cy="303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02968"/>
            <a:ext cx="4104456" cy="311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내용 개체 틀 2"/>
          <p:cNvSpPr txBox="1">
            <a:spLocks/>
          </p:cNvSpPr>
          <p:nvPr/>
        </p:nvSpPr>
        <p:spPr>
          <a:xfrm>
            <a:off x="251520" y="1124744"/>
            <a:ext cx="8064896" cy="236988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Char char="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 3" pitchFamily="18" charset="2"/>
              <a:buChar char="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3" pitchFamily="18" charset="2"/>
              <a:buChar char="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accent4"/>
              </a:buClr>
              <a:buSzPct val="90000"/>
              <a:buFont typeface="Wingdings 3" pitchFamily="18" charset="2"/>
              <a:buChar char="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accent5"/>
              </a:buClr>
              <a:buSzPct val="90000"/>
              <a:buFont typeface="Wingdings 3" pitchFamily="18" charset="2"/>
              <a:buChar char="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Improvement of information on clouds and 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d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evelopment of cloud seeding techniques</a:t>
            </a:r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  <a:p>
            <a:pPr marL="270000" indent="-270000">
              <a:spcBef>
                <a:spcPts val="0"/>
              </a:spcBef>
              <a:spcAft>
                <a:spcPts val="600"/>
              </a:spcAft>
              <a:buClr>
                <a:srgbClr val="6BA2DF"/>
              </a:buClr>
              <a:buFont typeface="Wingdings" charset="2"/>
              <a:buChar char="§"/>
            </a:pPr>
            <a:r>
              <a:rPr lang="en-US" altLang="ko-KR" sz="20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Observation of cloud droplet, precipitation </a:t>
            </a:r>
            <a:r>
              <a:rPr lang="en-US" altLang="ko-KR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particle and experiments for cloud seeding</a:t>
            </a:r>
            <a:endParaRPr lang="en-US" altLang="ko-KR" sz="2000" dirty="0">
              <a:solidFill>
                <a:srgbClr val="073E87"/>
              </a:solidFill>
              <a:latin typeface="Arial" pitchFamily="34" charset="0"/>
              <a:cs typeface="Arial" pitchFamily="34" charset="0"/>
            </a:endParaRPr>
          </a:p>
          <a:p>
            <a:pPr marL="270000" indent="-270000">
              <a:spcBef>
                <a:spcPts val="0"/>
              </a:spcBef>
              <a:spcAft>
                <a:spcPts val="600"/>
              </a:spcAft>
              <a:buClr>
                <a:srgbClr val="6BA2DF"/>
              </a:buClr>
              <a:buFont typeface="Wingdings" charset="2"/>
              <a:buChar char="§"/>
            </a:pPr>
            <a:r>
              <a:rPr lang="en-US" altLang="ko-KR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en-US" altLang="ko-KR" sz="20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: metropolitan upwind and downwind area, mountain </a:t>
            </a:r>
            <a:r>
              <a:rPr lang="en-US" altLang="ko-KR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area</a:t>
            </a:r>
          </a:p>
          <a:p>
            <a:pPr marL="270000" indent="-270000"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altLang="ko-KR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Instruments: cloud </a:t>
            </a:r>
            <a:r>
              <a:rPr lang="en-US" altLang="ko-KR" sz="20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physics and </a:t>
            </a:r>
            <a:r>
              <a:rPr lang="en-US" altLang="ko-KR" sz="20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seeding instruments</a:t>
            </a:r>
          </a:p>
        </p:txBody>
      </p:sp>
    </p:spTree>
    <p:extLst>
      <p:ext uri="{BB962C8B-B14F-4D97-AF65-F5344CB8AC3E}">
        <p14:creationId xmlns:p14="http://schemas.microsoft.com/office/powerpoint/2010/main" val="386474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내용 개체 틀 12"/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2508379"/>
          </a:xfrm>
        </p:spPr>
        <p:txBody>
          <a:bodyPr wrap="square">
            <a:spAutoFit/>
          </a:bodyPr>
          <a:lstStyle/>
          <a:p>
            <a:pPr marL="270000" indent="-270000">
              <a:spcBef>
                <a:spcPts val="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Purpose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ppleGothic"/>
              <a:buChar char="-"/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Train researchers for acquiring skills to observe and analysis data, pilots for mission flights in adverse weather conditions (Dress rehearsal, en-route tests)</a:t>
            </a:r>
            <a:endParaRPr lang="ko-KR" altLang="en-US" sz="1800" dirty="0" smtClean="0">
              <a:latin typeface="Arial" pitchFamily="34" charset="0"/>
              <a:cs typeface="Arial" pitchFamily="34" charset="0"/>
            </a:endParaRPr>
          </a:p>
          <a:p>
            <a:pPr marL="270000" indent="-270000">
              <a:spcBef>
                <a:spcPts val="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Flight hours: 400hrs/year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ppleGothic"/>
              <a:buChar char="-"/>
            </a:pPr>
            <a:r>
              <a:rPr lang="en-US" altLang="ko-KR" sz="18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2018 (350 </a:t>
            </a:r>
            <a:r>
              <a:rPr lang="en-US" altLang="ko-KR" sz="1800" dirty="0" err="1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hrs</a:t>
            </a:r>
            <a:r>
              <a:rPr lang="en-US" altLang="ko-KR" sz="18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, Mission FL), 2019~ (</a:t>
            </a:r>
            <a:r>
              <a:rPr lang="en-US" altLang="ko-KR" sz="18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400 </a:t>
            </a:r>
            <a:r>
              <a:rPr lang="en-US" altLang="ko-KR" sz="1800" dirty="0" err="1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hrs</a:t>
            </a:r>
            <a:r>
              <a:rPr lang="en-US" altLang="ko-KR" sz="1800" dirty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, Mission </a:t>
            </a:r>
            <a:r>
              <a:rPr lang="en-US" altLang="ko-KR" sz="1800" dirty="0" smtClean="0">
                <a:solidFill>
                  <a:srgbClr val="073E87"/>
                </a:solidFill>
                <a:latin typeface="Arial" pitchFamily="34" charset="0"/>
                <a:cs typeface="Arial" pitchFamily="34" charset="0"/>
              </a:rPr>
              <a:t>FL)</a:t>
            </a:r>
          </a:p>
          <a:p>
            <a:pPr marL="270000" indent="-270000">
              <a:buFont typeface="Wingdings" charset="2"/>
              <a:buChar char="§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Preliminary schedule for 2018</a:t>
            </a:r>
          </a:p>
          <a:p>
            <a:pPr marL="270000" indent="-270000">
              <a:buFont typeface="Wingdings" charset="2"/>
              <a:buChar char="§"/>
            </a:pPr>
            <a:endParaRPr lang="en-US" altLang="ko-KR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10828" y="129332"/>
            <a:ext cx="8651304" cy="70738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/>
              <a:t>Flight plans for </a:t>
            </a:r>
            <a:r>
              <a:rPr lang="en-US" altLang="ko-KR" sz="3200" b="1" dirty="0" smtClean="0"/>
              <a:t>2018</a:t>
            </a:r>
            <a:endParaRPr lang="ko-KR" altLang="en-US" sz="32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015865"/>
              </p:ext>
            </p:extLst>
          </p:nvPr>
        </p:nvGraphicFramePr>
        <p:xfrm>
          <a:off x="101228" y="3081660"/>
          <a:ext cx="8935268" cy="3652439"/>
        </p:xfrm>
        <a:graphic>
          <a:graphicData uri="http://schemas.openxmlformats.org/drawingml/2006/table">
            <a:tbl>
              <a:tblPr/>
              <a:tblGrid>
                <a:gridCol w="1149116"/>
                <a:gridCol w="1656184"/>
                <a:gridCol w="648072"/>
                <a:gridCol w="504056"/>
                <a:gridCol w="504056"/>
                <a:gridCol w="432048"/>
                <a:gridCol w="432048"/>
                <a:gridCol w="432048"/>
                <a:gridCol w="504056"/>
                <a:gridCol w="360040"/>
                <a:gridCol w="432048"/>
                <a:gridCol w="504056"/>
                <a:gridCol w="396090"/>
                <a:gridCol w="468006"/>
                <a:gridCol w="513344"/>
              </a:tblGrid>
              <a:tr h="19317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mission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hours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Jan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Feb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Mar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Apr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May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Jun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Jul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Aug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Sep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Oct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Nov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Dec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C7"/>
                    </a:solidFill>
                  </a:tcPr>
                </a:tc>
              </a:tr>
              <a:tr h="157533">
                <a:tc row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regular </a:t>
                      </a:r>
                    </a:p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observation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GHGs/ </a:t>
                      </a:r>
                      <a:r>
                        <a:rPr lang="en-US" altLang="ko-KR" sz="14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Air quality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</a:tr>
              <a:tr h="1069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Cloud physics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</a:t>
                      </a: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19">
                <a:tc rowSpan="16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Irregular</a:t>
                      </a:r>
                      <a:r>
                        <a:rPr lang="en-US" altLang="ko-KR" sz="14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observation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Cloud seeding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38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331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</a:tr>
              <a:tr h="857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19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Asian dust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49</a:t>
                      </a: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79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19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ICE-POP 2018</a:t>
                      </a: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28</a:t>
                      </a: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331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</a:tr>
              <a:tr h="647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Heavy rainfall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35</a:t>
                      </a: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Typhoon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49</a:t>
                      </a: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331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43319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Radioactive rays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B87CB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854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Total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350</a:t>
                      </a:r>
                      <a:endParaRPr lang="en-US" sz="1400" kern="0" spc="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150" marR="63150" marT="17459" marB="17459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171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373281"/>
            <a:ext cx="8363272" cy="4579715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v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Improvement of detailed flight plans for the experiments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  -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Severe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Weather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ko-K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 - Environmental monitoring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ko-K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 - Greenhouse gas monitoring</a:t>
            </a:r>
            <a:endParaRPr lang="en-US" altLang="ko-K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  -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Cloud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physics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cloud seeding</a:t>
            </a:r>
            <a:endParaRPr lang="en-US" altLang="ko-KR" sz="2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v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Build-up of capability for operation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  - flight tests enough for reliable observation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  - secure the human resources of the research with aircraft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  - establish the expertise of the aircraft operation</a:t>
            </a:r>
            <a:endParaRPr lang="en-US" altLang="ko-KR" sz="20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v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International cooperation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Participate in international atmospheric measurement campaigns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51304" cy="72008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 smtClean="0"/>
              <a:t>Future </a:t>
            </a:r>
            <a:r>
              <a:rPr lang="en-US" altLang="ko-KR" sz="3200" b="1" dirty="0"/>
              <a:t>Plan</a:t>
            </a:r>
            <a:endParaRPr lang="ko-KR" altLang="en-US" sz="32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141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0" b="-1"/>
          <a:stretch/>
        </p:blipFill>
        <p:spPr bwMode="auto">
          <a:xfrm>
            <a:off x="4500" y="20000"/>
            <a:ext cx="9139500" cy="44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2939277" y="4830251"/>
            <a:ext cx="3265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latin typeface="맑은 고딕" pitchFamily="50" charset="-127"/>
                <a:ea typeface="맑은 고딕" pitchFamily="50" charset="-127"/>
              </a:rPr>
              <a:t>Thank you</a:t>
            </a:r>
            <a:endParaRPr lang="ko-KR" altLang="en-US" sz="4800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654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0" b="-1"/>
          <a:stretch/>
        </p:blipFill>
        <p:spPr bwMode="auto">
          <a:xfrm>
            <a:off x="4652211" y="1484784"/>
            <a:ext cx="439808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15508" y="900212"/>
            <a:ext cx="8579296" cy="5873917"/>
          </a:xfr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charset="2"/>
              <a:buChar char="v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Identification</a:t>
            </a:r>
            <a:endParaRPr lang="en-US" altLang="ko-KR" sz="20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altLang="ko-KR" sz="1800" dirty="0">
                <a:latin typeface="Arial" pitchFamily="34" charset="0"/>
                <a:cs typeface="Arial" pitchFamily="34" charset="0"/>
              </a:rPr>
              <a:t>Type: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King Air </a:t>
            </a:r>
            <a:r>
              <a:rPr lang="en-US" altLang="ko-KR" sz="1800" dirty="0">
                <a:latin typeface="Arial" pitchFamily="34" charset="0"/>
                <a:cs typeface="Arial" pitchFamily="34" charset="0"/>
              </a:rPr>
              <a:t>350HW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Manufacturer</a:t>
            </a:r>
            <a:r>
              <a:rPr lang="en-US" altLang="ko-KR" sz="18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Beechcraft (USA)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Engine category</a:t>
            </a:r>
            <a:r>
              <a:rPr lang="en-US" altLang="ko-KR" sz="18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Turbo-prop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charset="2"/>
              <a:buChar char="v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Flying</a:t>
            </a:r>
            <a:r>
              <a:rPr lang="ko-KR" alt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performance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Size (L/W/H) : 14.22/ 17.65/ 4.37 m </a:t>
            </a:r>
            <a:endParaRPr lang="en-US" altLang="ko-KR" sz="18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altLang="ko-KR" sz="1800" dirty="0">
                <a:latin typeface="Arial" pitchFamily="34" charset="0"/>
                <a:cs typeface="Arial" pitchFamily="34" charset="0"/>
              </a:rPr>
              <a:t>Max ceiling(altitude)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35,000ft </a:t>
            </a:r>
            <a:r>
              <a:rPr lang="en-US" altLang="ko-KR" sz="1800" dirty="0">
                <a:latin typeface="Arial" pitchFamily="34" charset="0"/>
                <a:cs typeface="Arial" pitchFamily="34" charset="0"/>
              </a:rPr>
              <a:t>(~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10.7</a:t>
            </a:r>
            <a:r>
              <a:rPr lang="ko-KR" alt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km)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32,000ft </a:t>
            </a:r>
            <a:r>
              <a:rPr lang="en-US" altLang="ko-KR" sz="1800" dirty="0"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~10</a:t>
            </a:r>
            <a:r>
              <a:rPr lang="ko-KR" alt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km</a:t>
            </a:r>
            <a:r>
              <a:rPr lang="en-US" altLang="ko-KR" sz="1800" dirty="0">
                <a:latin typeface="Arial" pitchFamily="34" charset="0"/>
                <a:cs typeface="Arial" pitchFamily="34" charset="0"/>
              </a:rPr>
              <a:t>) with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maximum </a:t>
            </a:r>
            <a:r>
              <a:rPr lang="en-US" altLang="ko-KR" sz="1800" dirty="0" err="1" smtClean="0">
                <a:latin typeface="Arial" pitchFamily="34" charset="0"/>
                <a:cs typeface="Arial" pitchFamily="34" charset="0"/>
              </a:rPr>
              <a:t>take-off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 payload</a:t>
            </a:r>
            <a:endParaRPr lang="en-US" altLang="ko-KR" sz="18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Maximum</a:t>
            </a:r>
            <a:r>
              <a:rPr lang="ko-KR" alt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take-off payload: 16,500</a:t>
            </a:r>
            <a:r>
              <a:rPr lang="ko-KR" alt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dirty="0" err="1" smtClean="0">
                <a:latin typeface="Arial" pitchFamily="34" charset="0"/>
                <a:cs typeface="Arial" pitchFamily="34" charset="0"/>
              </a:rPr>
              <a:t>lbs</a:t>
            </a:r>
            <a:r>
              <a:rPr lang="ko-KR" alt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(7,425</a:t>
            </a:r>
            <a:r>
              <a:rPr lang="ko-KR" alt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kg)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Scientific </a:t>
            </a:r>
            <a:r>
              <a:rPr lang="en-US" altLang="ko-KR" sz="1800" dirty="0">
                <a:latin typeface="Arial" pitchFamily="34" charset="0"/>
                <a:cs typeface="Arial" pitchFamily="34" charset="0"/>
              </a:rPr>
              <a:t>payload: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3,410</a:t>
            </a:r>
            <a:r>
              <a:rPr lang="ko-KR" alt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dirty="0" err="1" smtClean="0">
                <a:latin typeface="Arial" pitchFamily="34" charset="0"/>
                <a:cs typeface="Arial" pitchFamily="34" charset="0"/>
              </a:rPr>
              <a:t>lbs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dirty="0"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1,534</a:t>
            </a:r>
            <a:r>
              <a:rPr lang="ko-KR" alt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kg)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Maximum speed : 312 KTAS (578 km/h at no payload)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altLang="ko-KR" sz="1800" dirty="0">
                <a:latin typeface="Arial" pitchFamily="34" charset="0"/>
                <a:cs typeface="Arial" pitchFamily="34" charset="0"/>
              </a:rPr>
              <a:t>Range: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1,550</a:t>
            </a:r>
            <a:r>
              <a:rPr lang="ko-KR" alt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dirty="0" err="1" smtClean="0">
                <a:latin typeface="Arial" pitchFamily="34" charset="0"/>
                <a:cs typeface="Arial" pitchFamily="34" charset="0"/>
              </a:rPr>
              <a:t>nmile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dirty="0"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2,871</a:t>
            </a:r>
            <a:r>
              <a:rPr lang="ko-KR" alt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km </a:t>
            </a:r>
            <a:r>
              <a:rPr lang="en-US" altLang="ko-KR" sz="1800" dirty="0">
                <a:latin typeface="Arial" pitchFamily="34" charset="0"/>
                <a:cs typeface="Arial" pitchFamily="34" charset="0"/>
              </a:rPr>
              <a:t>at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maximum payload)</a:t>
            </a:r>
            <a:endParaRPr lang="en-US" altLang="ko-KR" sz="18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Endurance</a:t>
            </a:r>
            <a:r>
              <a:rPr lang="ko-KR" alt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(Max): 5.5</a:t>
            </a:r>
            <a:r>
              <a:rPr lang="ko-KR" alt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dirty="0" err="1" smtClean="0">
                <a:latin typeface="Arial" pitchFamily="34" charset="0"/>
                <a:cs typeface="Arial" pitchFamily="34" charset="0"/>
              </a:rPr>
              <a:t>hrs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 with maximum payload (with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45 min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ko-KR" sz="1800" dirty="0">
                <a:latin typeface="Arial" pitchFamily="34" charset="0"/>
                <a:cs typeface="Arial" pitchFamily="34" charset="0"/>
              </a:rPr>
              <a:t>r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eserve fuel</a:t>
            </a:r>
            <a:r>
              <a:rPr lang="en-US" altLang="ko-KR" sz="18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charset="2"/>
              <a:buChar char="v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Crew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scientist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on 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board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Pilot</a:t>
            </a:r>
            <a:r>
              <a:rPr lang="ko-KR" alt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(2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),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Operator</a:t>
            </a:r>
            <a:r>
              <a:rPr lang="ko-KR" alt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1), Engineer(1),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Scientist</a:t>
            </a:r>
            <a:r>
              <a:rPr lang="ko-KR" alt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ko-KR" sz="1600" dirty="0">
                <a:latin typeface="Arial" pitchFamily="34" charset="0"/>
                <a:cs typeface="Arial" pitchFamily="34" charset="0"/>
              </a:rPr>
              <a:t>1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en-US" altLang="ko-K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2840" y="156212"/>
            <a:ext cx="8589640" cy="6424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 smtClean="0">
                <a:ea typeface="+mn-ea"/>
              </a:rPr>
              <a:t>Aircraft Specifications</a:t>
            </a:r>
            <a:endParaRPr lang="ko-KR" altLang="en-US" sz="3200" b="1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720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_x183408728" descr="EMB000016803d6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8" b="7500"/>
          <a:stretch/>
        </p:blipFill>
        <p:spPr bwMode="auto">
          <a:xfrm>
            <a:off x="0" y="1412777"/>
            <a:ext cx="9144000" cy="544522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8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>
                <a:ea typeface="+mn-ea"/>
              </a:rPr>
              <a:t>Deployment of scientific instruments</a:t>
            </a:r>
            <a:endParaRPr lang="ko-KR" altLang="en-US" sz="3200" b="1" dirty="0">
              <a:ea typeface="+mn-ea"/>
            </a:endParaRPr>
          </a:p>
        </p:txBody>
      </p:sp>
      <p:sp>
        <p:nvSpPr>
          <p:cNvPr id="29" name="Right Arrow 15"/>
          <p:cNvSpPr/>
          <p:nvPr/>
        </p:nvSpPr>
        <p:spPr>
          <a:xfrm rot="16200000">
            <a:off x="5692832" y="4944619"/>
            <a:ext cx="265778" cy="274569"/>
          </a:xfrm>
          <a:prstGeom prst="rightArrow">
            <a:avLst/>
          </a:prstGeom>
          <a:solidFill>
            <a:srgbClr val="E4C402">
              <a:lumMod val="40000"/>
              <a:lumOff val="60000"/>
            </a:srgbClr>
          </a:solidFill>
          <a:ln w="25400" cap="flat" cmpd="sng" algn="ctr">
            <a:solidFill>
              <a:srgbClr val="21449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</p:txBody>
      </p:sp>
      <p:sp>
        <p:nvSpPr>
          <p:cNvPr id="30" name="Right Arrow 16"/>
          <p:cNvSpPr/>
          <p:nvPr/>
        </p:nvSpPr>
        <p:spPr>
          <a:xfrm rot="17711596">
            <a:off x="1536802" y="4888962"/>
            <a:ext cx="536865" cy="274570"/>
          </a:xfrm>
          <a:prstGeom prst="rightArrow">
            <a:avLst/>
          </a:prstGeom>
          <a:solidFill>
            <a:srgbClr val="E4C402">
              <a:lumMod val="40000"/>
              <a:lumOff val="60000"/>
            </a:srgbClr>
          </a:solidFill>
          <a:ln w="25400" cap="flat" cmpd="sng" algn="ctr">
            <a:solidFill>
              <a:srgbClr val="21449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31" name="Right Arrow 18"/>
          <p:cNvSpPr/>
          <p:nvPr/>
        </p:nvSpPr>
        <p:spPr>
          <a:xfrm rot="18813895">
            <a:off x="3091245" y="5011755"/>
            <a:ext cx="504645" cy="274570"/>
          </a:xfrm>
          <a:prstGeom prst="rightArrow">
            <a:avLst/>
          </a:prstGeom>
          <a:solidFill>
            <a:srgbClr val="E4C402">
              <a:lumMod val="40000"/>
              <a:lumOff val="60000"/>
            </a:srgbClr>
          </a:solidFill>
          <a:ln w="25400" cap="flat" cmpd="sng" algn="ctr">
            <a:solidFill>
              <a:srgbClr val="21449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32" name="Rectangle 19"/>
          <p:cNvSpPr/>
          <p:nvPr/>
        </p:nvSpPr>
        <p:spPr>
          <a:xfrm>
            <a:off x="2662630" y="5397956"/>
            <a:ext cx="218521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SFMR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Ejectable</a:t>
            </a:r>
            <a:r>
              <a:rPr lang="en-US" sz="16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Flare Rack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0">
              <a:defRPr/>
            </a:pPr>
            <a:r>
              <a:rPr lang="en-US" altLang="ko-KR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(bottom)</a:t>
            </a:r>
          </a:p>
        </p:txBody>
      </p:sp>
      <p:sp>
        <p:nvSpPr>
          <p:cNvPr id="33" name="Rectangle 21"/>
          <p:cNvSpPr/>
          <p:nvPr/>
        </p:nvSpPr>
        <p:spPr>
          <a:xfrm>
            <a:off x="5220072" y="5197370"/>
            <a:ext cx="11651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AIMMS-20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GVR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(left wing)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22"/>
          <p:cNvSpPr/>
          <p:nvPr/>
        </p:nvSpPr>
        <p:spPr>
          <a:xfrm>
            <a:off x="23820" y="5214793"/>
            <a:ext cx="224392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PIP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CCP(CIP+CDP+LWC)</a:t>
            </a:r>
          </a:p>
          <a:p>
            <a:pPr algn="r" latinLnBrk="0">
              <a:defRPr/>
            </a:pPr>
            <a:r>
              <a:rPr lang="en-US" altLang="ko-KR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WCM2000</a:t>
            </a:r>
            <a:endParaRPr lang="en-US" sz="1600" b="1" kern="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latinLnBrk="0">
              <a:defRPr/>
            </a:pPr>
            <a:r>
              <a:rPr lang="en-US" altLang="ko-KR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altLang="ko-KR" sz="1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(right wing)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25"/>
          <p:cNvSpPr/>
          <p:nvPr/>
        </p:nvSpPr>
        <p:spPr>
          <a:xfrm>
            <a:off x="4603247" y="2204864"/>
            <a:ext cx="1552929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0">
              <a:defRPr/>
            </a:pPr>
            <a:r>
              <a:rPr lang="en-US" altLang="ko-KR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AVAPS-II</a:t>
            </a:r>
          </a:p>
          <a:p>
            <a:pPr latinLnBrk="0">
              <a:defRPr/>
            </a:pPr>
            <a:r>
              <a:rPr lang="en-US" altLang="ko-KR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RSX-3</a:t>
            </a:r>
          </a:p>
          <a:p>
            <a:pPr latinLnBrk="0">
              <a:defRPr/>
            </a:pPr>
            <a:r>
              <a:rPr lang="en-US" altLang="ko-KR" sz="16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CCN-200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0">
              <a:defRPr/>
            </a:pPr>
            <a:r>
              <a:rPr lang="en-US" altLang="ko-KR" sz="1600" b="1" kern="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Nephelometer</a:t>
            </a:r>
            <a:endParaRPr lang="en-US" altLang="ko-KR" sz="1600" b="1" kern="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0">
              <a:defRPr/>
            </a:pPr>
            <a:r>
              <a:rPr lang="en-US" altLang="ko-KR" sz="16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SP2</a:t>
            </a:r>
          </a:p>
          <a:p>
            <a:pPr lvl="0" latinLnBrk="0">
              <a:defRPr/>
            </a:pPr>
            <a:r>
              <a:rPr lang="en-US" altLang="ko-KR" sz="16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Sky-OPC</a:t>
            </a:r>
            <a:endParaRPr lang="en-US" altLang="ko-KR" sz="1600" b="1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0">
              <a:defRPr/>
            </a:pPr>
            <a:r>
              <a:rPr lang="en-US" altLang="ko-KR" sz="16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Thermo-43i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(back-inside)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27"/>
          <p:cNvSpPr/>
          <p:nvPr/>
        </p:nvSpPr>
        <p:spPr>
          <a:xfrm>
            <a:off x="7135330" y="5157192"/>
            <a:ext cx="132510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Flare rack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(upper wing)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28"/>
          <p:cNvSpPr/>
          <p:nvPr/>
        </p:nvSpPr>
        <p:spPr>
          <a:xfrm>
            <a:off x="2130356" y="2393593"/>
            <a:ext cx="15055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CRDS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Thermo-42i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Thermo-42i-Y</a:t>
            </a:r>
          </a:p>
          <a:p>
            <a:pPr lvl="0" latinLnBrk="0">
              <a:defRPr/>
            </a:pPr>
            <a:r>
              <a:rPr lang="en-US" altLang="ko-KR" sz="16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Thermo-49i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(front-inside)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29"/>
          <p:cNvSpPr/>
          <p:nvPr/>
        </p:nvSpPr>
        <p:spPr>
          <a:xfrm>
            <a:off x="3343567" y="3466276"/>
            <a:ext cx="1096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Inlet(ISO)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0040" y="947916"/>
            <a:ext cx="8028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25" indent="-2333625"/>
            <a:r>
              <a:rPr lang="en-US" altLang="ko-KR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ko-KR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cientific instruments (25)</a:t>
            </a:r>
          </a:p>
        </p:txBody>
      </p:sp>
      <p:sp>
        <p:nvSpPr>
          <p:cNvPr id="40" name="Right Arrow 15"/>
          <p:cNvSpPr/>
          <p:nvPr/>
        </p:nvSpPr>
        <p:spPr>
          <a:xfrm rot="15013222">
            <a:off x="7251856" y="4754330"/>
            <a:ext cx="561166" cy="274569"/>
          </a:xfrm>
          <a:prstGeom prst="rightArrow">
            <a:avLst/>
          </a:prstGeom>
          <a:solidFill>
            <a:srgbClr val="E4C402">
              <a:lumMod val="40000"/>
              <a:lumOff val="60000"/>
            </a:srgbClr>
          </a:solidFill>
          <a:ln w="25400" cap="flat" cmpd="sng" algn="ctr">
            <a:solidFill>
              <a:srgbClr val="21449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</p:txBody>
      </p:sp>
      <p:sp>
        <p:nvSpPr>
          <p:cNvPr id="41" name="Right Arrow 15"/>
          <p:cNvSpPr/>
          <p:nvPr/>
        </p:nvSpPr>
        <p:spPr>
          <a:xfrm rot="8555627">
            <a:off x="6008657" y="3834437"/>
            <a:ext cx="561166" cy="274569"/>
          </a:xfrm>
          <a:prstGeom prst="rightArrow">
            <a:avLst/>
          </a:prstGeom>
          <a:solidFill>
            <a:srgbClr val="E4C402">
              <a:lumMod val="40000"/>
              <a:lumOff val="60000"/>
            </a:srgbClr>
          </a:solidFill>
          <a:ln w="25400" cap="flat" cmpd="sng" algn="ctr">
            <a:solidFill>
              <a:srgbClr val="21449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3203848" y="3933056"/>
            <a:ext cx="11309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0">
              <a:defRPr/>
            </a:pPr>
            <a:r>
              <a:rPr lang="en-US" altLang="ko-KR" sz="1600" b="1" kern="0" dirty="0" smtClean="0">
                <a:solidFill>
                  <a:srgbClr val="FFFF00"/>
                </a:solidFill>
                <a:latin typeface="맑은 고딕"/>
              </a:rPr>
              <a:t>Inlet(Gas)</a:t>
            </a:r>
            <a:endParaRPr lang="en-US" altLang="ko-KR" sz="1600" b="1" kern="0" dirty="0">
              <a:solidFill>
                <a:srgbClr val="FFFF00"/>
              </a:solidFill>
              <a:latin typeface="맑은 고딕"/>
            </a:endParaRPr>
          </a:p>
        </p:txBody>
      </p:sp>
      <p:sp>
        <p:nvSpPr>
          <p:cNvPr id="43" name="Rectangle 17"/>
          <p:cNvSpPr/>
          <p:nvPr/>
        </p:nvSpPr>
        <p:spPr>
          <a:xfrm>
            <a:off x="6540554" y="3212976"/>
            <a:ext cx="235192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Dew point hygrometer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(tail wing)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ight Arrow 15"/>
          <p:cNvSpPr/>
          <p:nvPr/>
        </p:nvSpPr>
        <p:spPr>
          <a:xfrm rot="8555627">
            <a:off x="6008657" y="3834437"/>
            <a:ext cx="561166" cy="274569"/>
          </a:xfrm>
          <a:prstGeom prst="rightArrow">
            <a:avLst/>
          </a:prstGeom>
          <a:solidFill>
            <a:srgbClr val="E4C402">
              <a:lumMod val="40000"/>
              <a:lumOff val="60000"/>
            </a:srgbClr>
          </a:solidFill>
          <a:ln w="25400" cap="flat" cmpd="sng" algn="ctr">
            <a:solidFill>
              <a:srgbClr val="21449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</a:endParaRPr>
          </a:p>
        </p:txBody>
      </p:sp>
      <p:sp>
        <p:nvSpPr>
          <p:cNvPr id="45" name="Rectangle 17"/>
          <p:cNvSpPr/>
          <p:nvPr/>
        </p:nvSpPr>
        <p:spPr>
          <a:xfrm>
            <a:off x="899592" y="3031197"/>
            <a:ext cx="12961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Icing Detector</a:t>
            </a:r>
          </a:p>
        </p:txBody>
      </p:sp>
      <p:sp>
        <p:nvSpPr>
          <p:cNvPr id="46" name="Right Arrow 16"/>
          <p:cNvSpPr/>
          <p:nvPr/>
        </p:nvSpPr>
        <p:spPr>
          <a:xfrm rot="3638560">
            <a:off x="1445363" y="3568563"/>
            <a:ext cx="365337" cy="274570"/>
          </a:xfrm>
          <a:prstGeom prst="rightArrow">
            <a:avLst/>
          </a:prstGeom>
          <a:solidFill>
            <a:srgbClr val="E4C402">
              <a:lumMod val="40000"/>
              <a:lumOff val="60000"/>
            </a:srgbClr>
          </a:solidFill>
          <a:ln w="25400" cap="flat" cmpd="sng" algn="ctr">
            <a:solidFill>
              <a:srgbClr val="21449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46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>
                <a:ea typeface="+mn-ea"/>
              </a:rPr>
              <a:t>Inside Configuration</a:t>
            </a:r>
            <a:endParaRPr lang="ko-KR" altLang="en-US" sz="3200" b="1" dirty="0">
              <a:ea typeface="+mn-ea"/>
            </a:endParaRPr>
          </a:p>
        </p:txBody>
      </p:sp>
      <p:pic>
        <p:nvPicPr>
          <p:cNvPr id="34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93475"/>
            <a:ext cx="3077005" cy="1758561"/>
          </a:xfrm>
          <a:prstGeom prst="rect">
            <a:avLst/>
          </a:prstGeom>
        </p:spPr>
      </p:pic>
      <p:pic>
        <p:nvPicPr>
          <p:cNvPr id="35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838648"/>
            <a:ext cx="3292300" cy="1771897"/>
          </a:xfrm>
          <a:prstGeom prst="rect">
            <a:avLst/>
          </a:prstGeom>
        </p:spPr>
      </p:pic>
      <p:pic>
        <p:nvPicPr>
          <p:cNvPr id="36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47" y="1197479"/>
            <a:ext cx="3593332" cy="1806192"/>
          </a:xfrm>
          <a:prstGeom prst="rect">
            <a:avLst/>
          </a:prstGeom>
        </p:spPr>
      </p:pic>
      <p:pic>
        <p:nvPicPr>
          <p:cNvPr id="3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71" y="3079611"/>
            <a:ext cx="3442816" cy="1815719"/>
          </a:xfrm>
          <a:prstGeom prst="rect">
            <a:avLst/>
          </a:prstGeom>
        </p:spPr>
      </p:pic>
      <p:pic>
        <p:nvPicPr>
          <p:cNvPr id="3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0" y="1952378"/>
            <a:ext cx="3326595" cy="1771897"/>
          </a:xfrm>
          <a:prstGeom prst="rect">
            <a:avLst/>
          </a:prstGeom>
        </p:spPr>
      </p:pic>
      <p:sp>
        <p:nvSpPr>
          <p:cNvPr id="40" name="오른쪽 화살표 12"/>
          <p:cNvSpPr/>
          <p:nvPr/>
        </p:nvSpPr>
        <p:spPr>
          <a:xfrm rot="18050393">
            <a:off x="1930256" y="3700435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오른쪽 화살표 13"/>
          <p:cNvSpPr/>
          <p:nvPr/>
        </p:nvSpPr>
        <p:spPr>
          <a:xfrm rot="20653968">
            <a:off x="3587819" y="1701287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오른쪽 화살표 14"/>
          <p:cNvSpPr/>
          <p:nvPr/>
        </p:nvSpPr>
        <p:spPr>
          <a:xfrm rot="3165849">
            <a:off x="6977386" y="2837256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오른쪽 화살표 15"/>
          <p:cNvSpPr/>
          <p:nvPr/>
        </p:nvSpPr>
        <p:spPr>
          <a:xfrm rot="13207550">
            <a:off x="3224782" y="5544024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093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/>
              <a:t>Instruments for Severe Weather</a:t>
            </a:r>
            <a:endParaRPr lang="ko-KR" altLang="en-US" sz="3200" b="1" dirty="0"/>
          </a:p>
        </p:txBody>
      </p:sp>
      <p:pic>
        <p:nvPicPr>
          <p:cNvPr id="23" name="Picture 2" descr="\\psf\Home\Downloads\beech-b300-king-air-350-australian-army-mb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1" b="32353"/>
          <a:stretch/>
        </p:blipFill>
        <p:spPr bwMode="auto">
          <a:xfrm>
            <a:off x="580938" y="2442737"/>
            <a:ext cx="4528850" cy="149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이등변 삼각형 25"/>
          <p:cNvSpPr/>
          <p:nvPr/>
        </p:nvSpPr>
        <p:spPr>
          <a:xfrm rot="10800000">
            <a:off x="4211960" y="1484784"/>
            <a:ext cx="504056" cy="1911379"/>
          </a:xfrm>
          <a:prstGeom prst="triangle">
            <a:avLst>
              <a:gd name="adj" fmla="val 52519"/>
            </a:avLst>
          </a:prstGeom>
          <a:gradFill flip="none" rotWithShape="1">
            <a:gsLst>
              <a:gs pos="0">
                <a:schemeClr val="accent5">
                  <a:tint val="43000"/>
                  <a:shade val="100000"/>
                  <a:satMod val="165000"/>
                </a:schemeClr>
              </a:gs>
              <a:gs pos="55000">
                <a:schemeClr val="accent5">
                  <a:tint val="83000"/>
                  <a:shade val="100000"/>
                  <a:satMod val="155000"/>
                </a:schemeClr>
              </a:gs>
              <a:gs pos="100000">
                <a:schemeClr val="accent5">
                  <a:shade val="85000"/>
                  <a:satMod val="10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이등변 삼각형 26"/>
          <p:cNvSpPr/>
          <p:nvPr/>
        </p:nvSpPr>
        <p:spPr>
          <a:xfrm>
            <a:off x="3169877" y="3785669"/>
            <a:ext cx="504056" cy="2016224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43000"/>
                  <a:shade val="100000"/>
                  <a:satMod val="165000"/>
                </a:schemeClr>
              </a:gs>
              <a:gs pos="55000">
                <a:schemeClr val="accent1">
                  <a:tint val="83000"/>
                  <a:shade val="100000"/>
                  <a:satMod val="155000"/>
                </a:schemeClr>
              </a:gs>
              <a:gs pos="100000">
                <a:schemeClr val="accent1">
                  <a:shade val="85000"/>
                  <a:satMod val="100000"/>
                </a:schemeClr>
              </a:gs>
            </a:gsLst>
            <a:lin ang="16200000" scaled="1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" descr="\\psf\Home\Downloads\RD94_210x17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5" r="24181"/>
          <a:stretch/>
        </p:blipFill>
        <p:spPr bwMode="auto">
          <a:xfrm>
            <a:off x="417534" y="4260259"/>
            <a:ext cx="1175748" cy="180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GV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1810233" cy="1357675"/>
          </a:xfrm>
          <a:prstGeom prst="rect">
            <a:avLst/>
          </a:prstGeom>
        </p:spPr>
      </p:pic>
      <p:pic>
        <p:nvPicPr>
          <p:cNvPr id="37" name="Picture 2" descr="SFMR.2005W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99" y="4055223"/>
            <a:ext cx="1804213" cy="1353159"/>
          </a:xfrm>
          <a:prstGeom prst="rect">
            <a:avLst/>
          </a:prstGeom>
        </p:spPr>
      </p:pic>
      <p:pic>
        <p:nvPicPr>
          <p:cNvPr id="38" name="Picture 4" descr="\\psf\Home\Downloads\spettrometro-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15" y="4055223"/>
            <a:ext cx="2056825" cy="13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직사각형 38"/>
          <p:cNvSpPr/>
          <p:nvPr/>
        </p:nvSpPr>
        <p:spPr>
          <a:xfrm>
            <a:off x="201510" y="1451947"/>
            <a:ext cx="2251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AVAPS-II (RD94)</a:t>
            </a:r>
          </a:p>
          <a:p>
            <a:pPr marL="285750" indent="-285750">
              <a:buFontTx/>
              <a:buChar char="-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T, P, RH, WS/WD</a:t>
            </a:r>
          </a:p>
          <a:p>
            <a:pPr marL="285750" indent="-285750">
              <a:buFontTx/>
              <a:buChar char="-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4 channels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6588224" y="1340768"/>
            <a:ext cx="20954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GVR (radiometer)</a:t>
            </a:r>
          </a:p>
          <a:p>
            <a:pPr marL="180975" indent="-180975">
              <a:buFontTx/>
              <a:buChar char="-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PWV (0~20mm)</a:t>
            </a:r>
          </a:p>
          <a:p>
            <a:pPr marL="180975" indent="-180975">
              <a:buFontTx/>
              <a:buChar char="-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LWC (0~500g/m</a:t>
            </a:r>
            <a:r>
              <a:rPr lang="en-US" altLang="ko-KR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3763899" y="5408382"/>
            <a:ext cx="22493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SFMR (radiometer)</a:t>
            </a:r>
          </a:p>
          <a:p>
            <a:pPr marL="180975" indent="-180975">
              <a:buFontTx/>
              <a:buChar char="-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Sea surface wind</a:t>
            </a:r>
          </a:p>
          <a:p>
            <a:pPr marL="180975" indent="-180975">
              <a:buFontTx/>
              <a:buChar char="-"/>
            </a:pP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Rain rate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65085" y="335699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left wing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81830" y="378566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Bottom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5536" y="3933056"/>
            <a:ext cx="994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rear-side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61503" y="3811197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rear-side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6" name="직선 화살표 연결선 45"/>
          <p:cNvCxnSpPr/>
          <p:nvPr/>
        </p:nvCxnSpPr>
        <p:spPr>
          <a:xfrm flipV="1">
            <a:off x="868566" y="2375277"/>
            <a:ext cx="0" cy="1902306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92"/>
          <a:stretch/>
        </p:blipFill>
        <p:spPr bwMode="auto">
          <a:xfrm>
            <a:off x="1569662" y="3616641"/>
            <a:ext cx="1139449" cy="95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직사각형 47"/>
          <p:cNvSpPr/>
          <p:nvPr/>
        </p:nvSpPr>
        <p:spPr>
          <a:xfrm>
            <a:off x="107504" y="6023029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buFont typeface="Arial" pitchFamily="34" charset="0"/>
              <a:buChar char="•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Descent speed.: ~11m/s at SL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Descent time: ~8min from 7.5km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Send data in real-time using IRIDIUM</a:t>
            </a:r>
          </a:p>
        </p:txBody>
      </p:sp>
      <p:sp>
        <p:nvSpPr>
          <p:cNvPr id="49" name="직사각형 48"/>
          <p:cNvSpPr/>
          <p:nvPr/>
        </p:nvSpPr>
        <p:spPr>
          <a:xfrm>
            <a:off x="6588224" y="2185700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Freq.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(8 channels)</a:t>
            </a:r>
          </a:p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183.31 </a:t>
            </a:r>
            <a:r>
              <a:rPr lang="en-US" altLang="en-US" sz="1400" dirty="0">
                <a:latin typeface="Arial" pitchFamily="34" charset="0"/>
                <a:cs typeface="Arial" pitchFamily="34" charset="0"/>
                <a:sym typeface="Symbol" pitchFamily="18" charset="2"/>
              </a:rPr>
              <a:t>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1, </a:t>
            </a:r>
            <a:r>
              <a:rPr lang="en-US" altLang="en-US" sz="1400" dirty="0">
                <a:latin typeface="Arial" pitchFamily="34" charset="0"/>
                <a:cs typeface="Arial" pitchFamily="34" charset="0"/>
                <a:sym typeface="Symbol" pitchFamily="18" charset="2"/>
              </a:rPr>
              <a:t>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3, </a:t>
            </a:r>
            <a:r>
              <a:rPr lang="en-US" altLang="en-US" sz="1400" dirty="0">
                <a:latin typeface="Arial" pitchFamily="34" charset="0"/>
                <a:cs typeface="Arial" pitchFamily="34" charset="0"/>
                <a:sym typeface="Symbol" pitchFamily="18" charset="2"/>
              </a:rPr>
              <a:t>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7,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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14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GHz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3774502" y="6165304"/>
            <a:ext cx="2957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buFont typeface="Arial" pitchFamily="34" charset="0"/>
              <a:buChar char="•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Freq.: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4 to 6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GHz (6 channels)</a:t>
            </a:r>
            <a:endParaRPr lang="en-US" altLang="ko-KR" sz="1400" dirty="0" smtClean="0">
              <a:latin typeface="Arial" pitchFamily="34" charset="0"/>
              <a:cs typeface="Arial" pitchFamily="34" charset="0"/>
            </a:endParaRPr>
          </a:p>
          <a:p>
            <a:pPr marL="85725" indent="-85725">
              <a:buFont typeface="Arial" pitchFamily="34" charset="0"/>
              <a:buChar char="•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More reliable when SSW&gt;15m/s</a:t>
            </a:r>
            <a:endParaRPr lang="en-US" altLang="en-US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6465152" y="5427892"/>
            <a:ext cx="254428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RSX-3 (spectrometer)</a:t>
            </a:r>
          </a:p>
          <a:p>
            <a:pPr marL="180975" indent="-180975">
              <a:buFontTx/>
              <a:buChar char="-"/>
            </a:pP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Gamma ray detector</a:t>
            </a:r>
          </a:p>
        </p:txBody>
      </p:sp>
      <p:sp>
        <p:nvSpPr>
          <p:cNvPr id="52" name="직사각형 51"/>
          <p:cNvSpPr/>
          <p:nvPr/>
        </p:nvSpPr>
        <p:spPr>
          <a:xfrm>
            <a:off x="6517384" y="6002215"/>
            <a:ext cx="2626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buFont typeface="Arial" pitchFamily="34" charset="0"/>
              <a:buChar char="•"/>
            </a:pPr>
            <a:r>
              <a:rPr lang="en-US" altLang="ko-K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225 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channels (0 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3,000 </a:t>
            </a:r>
            <a:r>
              <a:rPr lang="en-US" altLang="ko-KR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en-US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577944" y="6255443"/>
            <a:ext cx="2566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Potassium, Uranium, Thorium</a:t>
            </a:r>
            <a:endParaRPr lang="en-US" altLang="en-US" sz="1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8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124744"/>
            <a:ext cx="8784976" cy="3450696"/>
          </a:xfrm>
        </p:spPr>
        <p:txBody>
          <a:bodyPr>
            <a:noAutofit/>
          </a:bodyPr>
          <a:lstStyle/>
          <a:p>
            <a:pPr marL="0" indent="0" latinLnBrk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ko-KR" dirty="0" err="1">
                <a:latin typeface="Arial" pitchFamily="34" charset="0"/>
                <a:cs typeface="Arial" pitchFamily="34" charset="0"/>
              </a:rPr>
              <a:t>D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ropsonde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system with 4-channels</a:t>
            </a:r>
          </a:p>
          <a:p>
            <a:pPr marL="270000" lvl="1" indent="-270000"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alt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dropsondes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can be deployed simultaneously</a:t>
            </a:r>
            <a:endParaRPr lang="en-US" altLang="ko-KR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70000" indent="-270000"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Measures temperature, humidity, air pressure from sensors with 0.5  sec. </a:t>
            </a:r>
            <a:r>
              <a:rPr lang="en-US" altLang="en-US" sz="2000" dirty="0" err="1" smtClean="0">
                <a:latin typeface="Arial" pitchFamily="34" charset="0"/>
                <a:cs typeface="Arial" pitchFamily="34" charset="0"/>
              </a:rPr>
              <a:t>resol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., and wind components from GPS with 0.25 sec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 err="1" smtClean="0">
                <a:latin typeface="Arial" pitchFamily="34" charset="0"/>
                <a:cs typeface="Arial" pitchFamily="34" charset="0"/>
              </a:rPr>
              <a:t>resol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Observation data is transferred to the ground using IRIDIUM satellite communication system </a:t>
            </a:r>
          </a:p>
          <a:p>
            <a:pPr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Maximum deployment airspeed: 250 </a:t>
            </a:r>
            <a:r>
              <a:rPr lang="en-US" altLang="en-US" sz="2000" dirty="0" err="1" smtClean="0">
                <a:latin typeface="Arial" pitchFamily="34" charset="0"/>
                <a:cs typeface="Arial" pitchFamily="34" charset="0"/>
              </a:rPr>
              <a:t>kt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IAS (450 km/h IAS)</a:t>
            </a:r>
          </a:p>
          <a:p>
            <a:pPr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Descent speed: ~11 m/s at sea level</a:t>
            </a:r>
          </a:p>
          <a:p>
            <a:pPr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Descent time</a:t>
            </a:r>
          </a:p>
          <a:p>
            <a:pPr marL="180000" lvl="1" indent="270000" latinLnBrk="0">
              <a:spcBef>
                <a:spcPts val="100"/>
              </a:spcBef>
              <a:buFontTx/>
              <a:buChar char="-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From 14 km: ~15 </a:t>
            </a:r>
            <a:r>
              <a:rPr lang="en-US" altLang="en-US" sz="2000" dirty="0" err="1" smtClean="0">
                <a:latin typeface="Arial" pitchFamily="34" charset="0"/>
                <a:cs typeface="Arial" pitchFamily="34" charset="0"/>
              </a:rPr>
              <a:t>mins</a:t>
            </a:r>
            <a:endParaRPr lang="en-US" altLang="en-US" sz="2000" dirty="0" smtClean="0">
              <a:latin typeface="Arial" pitchFamily="34" charset="0"/>
              <a:cs typeface="Arial" pitchFamily="34" charset="0"/>
            </a:endParaRPr>
          </a:p>
          <a:p>
            <a:pPr marL="180000" lvl="1" indent="270000" latinLnBrk="0">
              <a:spcBef>
                <a:spcPts val="100"/>
              </a:spcBef>
              <a:buFontTx/>
              <a:buChar char="-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From 7.5 km: ~8 </a:t>
            </a:r>
            <a:r>
              <a:rPr lang="en-US" altLang="en-US" sz="2000" dirty="0" err="1" smtClean="0">
                <a:latin typeface="Arial" pitchFamily="34" charset="0"/>
                <a:cs typeface="Arial" pitchFamily="34" charset="0"/>
              </a:rPr>
              <a:t>mins</a:t>
            </a:r>
            <a:endParaRPr lang="en-US" altLang="en-US" sz="2000" dirty="0" smtClean="0">
              <a:latin typeface="Arial" pitchFamily="34" charset="0"/>
              <a:cs typeface="Arial" pitchFamily="34" charset="0"/>
            </a:endParaRPr>
          </a:p>
          <a:p>
            <a:pPr latinLnBrk="0">
              <a:spcBef>
                <a:spcPts val="300"/>
              </a:spcBef>
            </a:pPr>
            <a:endParaRPr lang="en-US" alt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 smtClean="0"/>
              <a:t>Severe Weather: AVAPS-II</a:t>
            </a:r>
            <a:endParaRPr lang="ko-KR" altLang="en-US" sz="32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69" y="4149080"/>
            <a:ext cx="327789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827783"/>
            <a:ext cx="1944216" cy="291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88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124744"/>
            <a:ext cx="8363272" cy="3077766"/>
          </a:xfrm>
        </p:spPr>
        <p:txBody>
          <a:bodyPr>
            <a:spAutoFit/>
          </a:bodyPr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G-band 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(183 GHz) water Vapor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Radiometer</a:t>
            </a:r>
            <a:endParaRPr lang="en-US" altLang="ko-KR" sz="2000" dirty="0">
              <a:latin typeface="Arial" pitchFamily="34" charset="0"/>
              <a:cs typeface="Arial" pitchFamily="34" charset="0"/>
            </a:endParaRPr>
          </a:p>
          <a:p>
            <a:pPr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Measures the brightness temperature and retrieve </a:t>
            </a:r>
            <a:r>
              <a:rPr lang="en-US" alt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Precipitable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Water 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Vapor (PWV) </a:t>
            </a: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Liquid </a:t>
            </a: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Water </a:t>
            </a: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Contents (LWC)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 above flying altitude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Target: clouds at high and middle altitude with no rainfall droplet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Consisted by Pod Canister (22 </a:t>
            </a:r>
            <a:r>
              <a:rPr lang="en-US" altLang="ko-KR" sz="2000" dirty="0" err="1" smtClean="0">
                <a:latin typeface="Arial" pitchFamily="34" charset="0"/>
                <a:cs typeface="Arial" pitchFamily="34" charset="0"/>
              </a:rPr>
              <a:t>lb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) at left wing, Control Box (8.5 </a:t>
            </a:r>
            <a:r>
              <a:rPr lang="en-US" altLang="ko-KR" sz="2000" dirty="0" err="1" smtClean="0">
                <a:latin typeface="Arial" pitchFamily="34" charset="0"/>
                <a:cs typeface="Arial" pitchFamily="34" charset="0"/>
              </a:rPr>
              <a:t>lb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) and Computer (12 </a:t>
            </a:r>
            <a:r>
              <a:rPr lang="en-US" altLang="ko-KR" sz="2000" dirty="0" err="1" smtClean="0">
                <a:latin typeface="Arial" pitchFamily="34" charset="0"/>
                <a:cs typeface="Arial" pitchFamily="34" charset="0"/>
              </a:rPr>
              <a:t>lb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) in cabin rack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Frequency 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8 Channels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183.31 </a:t>
            </a:r>
            <a:r>
              <a:rPr lang="en-US" alt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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1, </a:t>
            </a:r>
            <a:r>
              <a:rPr lang="en-US" alt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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3, 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 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7 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alt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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14 </a:t>
            </a:r>
            <a:r>
              <a:rPr lang="en-US" altLang="en-US" sz="2000" dirty="0" smtClean="0">
                <a:latin typeface="Arial" pitchFamily="34" charset="0"/>
                <a:cs typeface="Arial" pitchFamily="34" charset="0"/>
              </a:rPr>
              <a:t>GHz Measurement rate: ~10 Hz with 1 sec calibration</a:t>
            </a:r>
            <a:endParaRPr lang="en-US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/>
              <a:t>Severe Weather: GVR</a:t>
            </a:r>
            <a:endParaRPr lang="ko-KR" altLang="en-US" sz="3200" b="1" dirty="0"/>
          </a:p>
        </p:txBody>
      </p:sp>
      <p:pic>
        <p:nvPicPr>
          <p:cNvPr id="6" name="Picture 9" descr="C:\Users\pazmany\Documents\Work\Radiometers\GVR\GVR2\Pictures\GVR2\114_14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15798"/>
            <a:ext cx="2952328" cy="221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343" y="4441456"/>
            <a:ext cx="3638153" cy="229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GVR_control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1" b="21645"/>
          <a:stretch>
            <a:fillRect/>
          </a:stretch>
        </p:blipFill>
        <p:spPr bwMode="auto">
          <a:xfrm>
            <a:off x="2195736" y="5222146"/>
            <a:ext cx="3120858" cy="148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07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124744"/>
            <a:ext cx="8424936" cy="3450696"/>
          </a:xfrm>
        </p:spPr>
        <p:txBody>
          <a:bodyPr>
            <a:normAutofit/>
          </a:bodyPr>
          <a:lstStyle/>
          <a:p>
            <a:pPr marL="0" indent="0" latinLnBrk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ko-KR" dirty="0" smtClean="0">
                <a:latin typeface="Arial"/>
                <a:cs typeface="Arial"/>
              </a:rPr>
              <a:t>Stepped </a:t>
            </a:r>
            <a:r>
              <a:rPr lang="en-US" altLang="ko-KR" dirty="0">
                <a:latin typeface="Arial"/>
                <a:cs typeface="Arial"/>
              </a:rPr>
              <a:t>Frequency Microwave Radiometer </a:t>
            </a:r>
          </a:p>
          <a:p>
            <a:pPr marL="270000" indent="-270000"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latin typeface="Arial"/>
                <a:cs typeface="Arial"/>
              </a:rPr>
              <a:t>Measures the brightness temperature at </a:t>
            </a:r>
            <a:r>
              <a:rPr lang="en-US" altLang="en-US" sz="2000" dirty="0">
                <a:latin typeface="Arial"/>
                <a:cs typeface="Arial"/>
              </a:rPr>
              <a:t>six frequencies (</a:t>
            </a:r>
            <a:r>
              <a:rPr lang="en-US" altLang="en-US" sz="2000" dirty="0" smtClean="0">
                <a:latin typeface="Arial"/>
                <a:cs typeface="Arial"/>
              </a:rPr>
              <a:t>4-6 </a:t>
            </a:r>
            <a:r>
              <a:rPr lang="en-US" altLang="en-US" sz="2000" dirty="0">
                <a:latin typeface="Arial"/>
                <a:cs typeface="Arial"/>
              </a:rPr>
              <a:t>GHz</a:t>
            </a:r>
            <a:r>
              <a:rPr lang="en-US" altLang="en-US" sz="2000" dirty="0" smtClean="0">
                <a:latin typeface="Arial"/>
                <a:cs typeface="Arial"/>
              </a:rPr>
              <a:t>), and retrieves </a:t>
            </a:r>
            <a:r>
              <a:rPr lang="en-US" altLang="en-US" sz="2000" dirty="0" smtClean="0">
                <a:solidFill>
                  <a:srgbClr val="FF0000"/>
                </a:solidFill>
                <a:latin typeface="Arial"/>
                <a:cs typeface="Arial"/>
              </a:rPr>
              <a:t>wind speed and rain rate above the ocean</a:t>
            </a:r>
          </a:p>
          <a:p>
            <a:pPr marL="270000" lvl="1" indent="-270000" latinLnBrk="0"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latin typeface="Arial"/>
                <a:cs typeface="Arial"/>
              </a:rPr>
              <a:t>Requirement: Ocean Salinity and Sea Surface Temperature (SST) as constant values and airplane information (Altitude, Air temperature)</a:t>
            </a:r>
            <a:endParaRPr lang="en-US" altLang="en-US" sz="2000" dirty="0">
              <a:latin typeface="Arial"/>
              <a:cs typeface="Arial"/>
            </a:endParaRPr>
          </a:p>
          <a:p>
            <a:pPr marL="270000" indent="-270000" latinLnBrk="0">
              <a:lnSpc>
                <a:spcPct val="90000"/>
              </a:lnSpc>
              <a:spcBef>
                <a:spcPts val="600"/>
              </a:spcBef>
              <a:buFont typeface="Wingdings" charset="2"/>
              <a:buChar char="§"/>
            </a:pPr>
            <a:r>
              <a:rPr lang="en-US" altLang="en-US" sz="2000" dirty="0" smtClean="0">
                <a:latin typeface="Arial"/>
                <a:cs typeface="Arial"/>
              </a:rPr>
              <a:t>Measurement rate: 1 Hz rate  </a:t>
            </a:r>
            <a:endParaRPr lang="en-US" altLang="en-US" sz="2000" dirty="0">
              <a:latin typeface="Arial"/>
              <a:cs typeface="Arial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/>
              <a:t>Severe Weather: SFMR</a:t>
            </a:r>
            <a:endParaRPr lang="ko-KR" altLang="en-US" sz="3200" b="1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19617"/>
            <a:ext cx="2592288" cy="2073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3055"/>
            <a:ext cx="3456384" cy="2067657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933056"/>
            <a:ext cx="2592288" cy="25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7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8209</TotalTime>
  <Words>2913</Words>
  <Application>Microsoft Macintosh PowerPoint</Application>
  <PresentationFormat>On-screen Show (4:3)</PresentationFormat>
  <Paragraphs>422</Paragraphs>
  <Slides>29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Waveform</vt:lpstr>
      <vt:lpstr>Airborne Measurement Campaigns using  the KMA/NIMS  Atmospheric Research Aircraft in Korea</vt:lpstr>
      <vt:lpstr>Main objectives of aircraft operations</vt:lpstr>
      <vt:lpstr>Aircraft Specifications</vt:lpstr>
      <vt:lpstr>Deployment of scientific instruments</vt:lpstr>
      <vt:lpstr>Inside Configuration</vt:lpstr>
      <vt:lpstr>Instruments for Severe Weather</vt:lpstr>
      <vt:lpstr>Severe Weather: AVAPS-II</vt:lpstr>
      <vt:lpstr>Severe Weather: GVR</vt:lpstr>
      <vt:lpstr>Severe Weather: SFMR</vt:lpstr>
      <vt:lpstr>Severe Weather: RSX-3</vt:lpstr>
      <vt:lpstr>Cloud Physics and Cloud Seeding</vt:lpstr>
      <vt:lpstr>Cloud Seeding: Flare Racks</vt:lpstr>
      <vt:lpstr>Cloud Physics: CCP</vt:lpstr>
      <vt:lpstr>Cloud Physics : PIP</vt:lpstr>
      <vt:lpstr>Cloud Physics : CCN-200 </vt:lpstr>
      <vt:lpstr>Cloud Physics : WCM2000</vt:lpstr>
      <vt:lpstr>Aerosols and Gases</vt:lpstr>
      <vt:lpstr>Aerosols: Inlet</vt:lpstr>
      <vt:lpstr>Aerosols: Sky-OPC</vt:lpstr>
      <vt:lpstr>Aerosol : SP2</vt:lpstr>
      <vt:lpstr>Aerosol : Nephelometer</vt:lpstr>
      <vt:lpstr>Greenhouse Gas: CRDS</vt:lpstr>
      <vt:lpstr>Reactive Gas : Gas Analyzers</vt:lpstr>
      <vt:lpstr>Mission 1: Observation of Severe Weather </vt:lpstr>
      <vt:lpstr>Mission 2: Monitoring of Environmental Meteorology</vt:lpstr>
      <vt:lpstr>Mission 3: Cloud Physic &amp; Cloud Seeding</vt:lpstr>
      <vt:lpstr>Flight plans for 2018</vt:lpstr>
      <vt:lpstr>Future Plan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다목적 기상항공기 소개</dc:title>
  <dc:creator>frluser</dc:creator>
  <cp:lastModifiedBy>Chulkyu</cp:lastModifiedBy>
  <cp:revision>341</cp:revision>
  <cp:lastPrinted>2016-01-13T05:26:27Z</cp:lastPrinted>
  <dcterms:created xsi:type="dcterms:W3CDTF">2015-11-10T11:55:30Z</dcterms:created>
  <dcterms:modified xsi:type="dcterms:W3CDTF">2018-04-24T18:59:36Z</dcterms:modified>
</cp:coreProperties>
</file>