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4" name="Shape 174"/>
          <p:cNvSpPr/>
          <p:nvPr>
            <p:ph type="sldImg"/>
          </p:nvPr>
        </p:nvSpPr>
        <p:spPr>
          <a:xfrm>
            <a:off x="1143000" y="685800"/>
            <a:ext cx="4572000" cy="3429000"/>
          </a:xfrm>
          <a:prstGeom prst="rect">
            <a:avLst/>
          </a:prstGeom>
        </p:spPr>
        <p:txBody>
          <a:bodyPr/>
          <a:lstStyle/>
          <a:p>
            <a:pPr/>
          </a:p>
        </p:txBody>
      </p:sp>
      <p:sp>
        <p:nvSpPr>
          <p:cNvPr id="175" name="Shape 17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2387600" y="2298700"/>
            <a:ext cx="19621500" cy="4648200"/>
          </a:xfrm>
          <a:prstGeom prst="rect">
            <a:avLst/>
          </a:prstGeom>
        </p:spPr>
        <p:txBody>
          <a:bodyPr anchor="b"/>
          <a:lstStyle/>
          <a:p>
            <a:pPr/>
            <a:r>
              <a:t>Title Text</a:t>
            </a:r>
          </a:p>
        </p:txBody>
      </p:sp>
      <p:sp>
        <p:nvSpPr>
          <p:cNvPr id="12" name="Body Level One…"/>
          <p:cNvSpPr txBox="1"/>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b="1" sz="3800">
                <a:latin typeface="Helvetica"/>
                <a:ea typeface="Helvetica"/>
                <a:cs typeface="Helvetica"/>
                <a:sym typeface="Helvetica"/>
              </a:defRPr>
            </a:lvl1pPr>
          </a:lstStyle>
          <a:p>
            <a:pPr/>
            <a:r>
              <a:t>–Johnny Appleseed</a:t>
            </a:r>
          </a:p>
        </p:txBody>
      </p:sp>
      <p:sp>
        <p:nvSpPr>
          <p:cNvPr id="94" name="“Type a quote here.”"/>
          <p:cNvSpPr txBox="1"/>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pPr/>
            <a:r>
              <a:t>“Type a quote here.”</a:t>
            </a:r>
          </a:p>
        </p:txBody>
      </p:sp>
      <p:sp>
        <p:nvSpPr>
          <p:cNvPr id="95"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Panoramic photo of two canoeists on a wide river with snowy mountains in the background"/>
          <p:cNvSpPr/>
          <p:nvPr>
            <p:ph type="pic" idx="21"/>
          </p:nvPr>
        </p:nvSpPr>
        <p:spPr>
          <a:xfrm>
            <a:off x="-47625" y="-2540000"/>
            <a:ext cx="24479250" cy="163195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000000"/>
        </a:solidFill>
      </p:bgPr>
    </p:bg>
    <p:spTree>
      <p:nvGrpSpPr>
        <p:cNvPr id="1" name=""/>
        <p:cNvGrpSpPr/>
        <p:nvPr/>
      </p:nvGrpSpPr>
      <p:grpSpPr>
        <a:xfrm>
          <a:off x="0" y="0"/>
          <a:ext cx="0" cy="0"/>
          <a:chOff x="0" y="0"/>
          <a:chExt cx="0" cy="0"/>
        </a:xfrm>
      </p:grpSpPr>
      <p:sp>
        <p:nvSpPr>
          <p:cNvPr id="117"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a:spcBef>
                <a:spcPts val="0"/>
              </a:spcBef>
              <a:buSzTx/>
              <a:buNone/>
              <a:defRPr b="1" sz="3600">
                <a:latin typeface="Helvetica Neue"/>
                <a:ea typeface="Helvetica Neue"/>
                <a:cs typeface="Helvetica Neue"/>
                <a:sym typeface="Helvetica Neue"/>
              </a:defRPr>
            </a:lvl1pPr>
          </a:lstStyle>
          <a:p>
            <a:pPr/>
            <a:r>
              <a:t>Author and Date</a:t>
            </a:r>
          </a:p>
        </p:txBody>
      </p:sp>
      <p:sp>
        <p:nvSpPr>
          <p:cNvPr id="118" name="Presentation Title"/>
          <p:cNvSpPr txBox="1"/>
          <p:nvPr>
            <p:ph type="title" hasCustomPrompt="1"/>
          </p:nvPr>
        </p:nvSpPr>
        <p:spPr>
          <a:xfrm>
            <a:off x="1206496" y="2574991"/>
            <a:ext cx="21971004" cy="4648201"/>
          </a:xfrm>
          <a:prstGeom prst="rect">
            <a:avLst/>
          </a:prstGeom>
        </p:spPr>
        <p:txBody>
          <a:bodyPr anchor="b"/>
          <a:lstStyle>
            <a:lvl1pPr algn="l" defTabSz="2438338">
              <a:lnSpc>
                <a:spcPct val="80000"/>
              </a:lnSpc>
              <a:defRPr b="1" spc="-232" sz="11600">
                <a:latin typeface="Helvetica Neue"/>
                <a:ea typeface="Helvetica Neue"/>
                <a:cs typeface="Helvetica Neue"/>
                <a:sym typeface="Helvetica Neue"/>
              </a:defRPr>
            </a:lvl1pPr>
          </a:lstStyle>
          <a:p>
            <a:pPr/>
            <a:r>
              <a:t>Presentation Title</a:t>
            </a:r>
          </a:p>
        </p:txBody>
      </p:sp>
      <p:sp>
        <p:nvSpPr>
          <p:cNvPr id="119" name="Body Level One…"/>
          <p:cNvSpPr txBox="1"/>
          <p:nvPr>
            <p:ph type="body" sz="quarter" idx="1" hasCustomPrompt="1"/>
          </p:nvPr>
        </p:nvSpPr>
        <p:spPr>
          <a:xfrm>
            <a:off x="1206500" y="7196865"/>
            <a:ext cx="21971000" cy="1905001"/>
          </a:xfrm>
          <a:prstGeom prst="rect">
            <a:avLst/>
          </a:prstGeom>
        </p:spPr>
        <p:txBody>
          <a:bodyPr anchor="t"/>
          <a:lstStyle>
            <a:lvl1pPr marL="0" indent="0">
              <a:spcBef>
                <a:spcPts val="0"/>
              </a:spcBef>
              <a:buSzTx/>
              <a:buNone/>
              <a:defRPr b="1" sz="5500">
                <a:latin typeface="Helvetica Neue"/>
                <a:ea typeface="Helvetica Neue"/>
                <a:cs typeface="Helvetica Neue"/>
                <a:sym typeface="Helvetica Neue"/>
              </a:defRPr>
            </a:lvl1pPr>
            <a:lvl2pPr marL="0" indent="457200">
              <a:spcBef>
                <a:spcPts val="0"/>
              </a:spcBef>
              <a:buSzTx/>
              <a:buNone/>
              <a:defRPr b="1" sz="5500">
                <a:latin typeface="Helvetica Neue"/>
                <a:ea typeface="Helvetica Neue"/>
                <a:cs typeface="Helvetica Neue"/>
                <a:sym typeface="Helvetica Neue"/>
              </a:defRPr>
            </a:lvl2pPr>
            <a:lvl3pPr marL="0" indent="914400">
              <a:spcBef>
                <a:spcPts val="0"/>
              </a:spcBef>
              <a:buSzTx/>
              <a:buNone/>
              <a:defRPr b="1" sz="5500">
                <a:latin typeface="Helvetica Neue"/>
                <a:ea typeface="Helvetica Neue"/>
                <a:cs typeface="Helvetica Neue"/>
                <a:sym typeface="Helvetica Neue"/>
              </a:defRPr>
            </a:lvl3pPr>
            <a:lvl4pPr marL="0" indent="1371600">
              <a:spcBef>
                <a:spcPts val="0"/>
              </a:spcBef>
              <a:buSzTx/>
              <a:buNone/>
              <a:defRPr b="1" sz="5500">
                <a:latin typeface="Helvetica Neue"/>
                <a:ea typeface="Helvetica Neue"/>
                <a:cs typeface="Helvetica Neue"/>
                <a:sym typeface="Helvetica Neue"/>
              </a:defRPr>
            </a:lvl4pPr>
            <a:lvl5pPr marL="0" indent="1828800">
              <a:spcBef>
                <a:spcPts val="0"/>
              </a:spcBef>
              <a:buSzTx/>
              <a:buNone/>
              <a:defRPr b="1" sz="5500">
                <a:latin typeface="Helvetica Neue"/>
                <a:ea typeface="Helvetica Neue"/>
                <a:cs typeface="Helvetica Neue"/>
                <a:sym typeface="Helvetica Neue"/>
              </a:defRPr>
            </a:lvl5pPr>
          </a:lstStyle>
          <a:p>
            <a:pPr/>
            <a:r>
              <a:t>Presentation Subtitle</a:t>
            </a:r>
          </a:p>
          <a:p>
            <a:pPr lvl="1"/>
            <a:r>
              <a:t/>
            </a:r>
          </a:p>
          <a:p>
            <a:pPr lvl="2"/>
            <a:r>
              <a:t/>
            </a:r>
          </a:p>
          <a:p>
            <a:pPr lvl="3"/>
            <a:r>
              <a:t/>
            </a:r>
          </a:p>
          <a:p>
            <a:pPr lvl="4"/>
            <a:r>
              <a:t/>
            </a:r>
          </a:p>
        </p:txBody>
      </p:sp>
      <p:sp>
        <p:nvSpPr>
          <p:cNvPr id="120" name="Slide Number"/>
          <p:cNvSpPr txBox="1"/>
          <p:nvPr>
            <p:ph type="sldNum" sz="quarter" idx="2"/>
          </p:nvPr>
        </p:nvSpPr>
        <p:spPr>
          <a:xfrm>
            <a:off x="12007748" y="13080999"/>
            <a:ext cx="368504" cy="374600"/>
          </a:xfrm>
          <a:prstGeom prst="rect">
            <a:avLst/>
          </a:prstGeom>
        </p:spPr>
        <p:txBody>
          <a:bodyPr/>
          <a:lstStyle>
            <a:lvl1pPr defTabSz="584200">
              <a:defRPr sz="18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27" name="Slide Title"/>
          <p:cNvSpPr txBox="1"/>
          <p:nvPr>
            <p:ph type="title" hasCustomPrompt="1"/>
          </p:nvPr>
        </p:nvSpPr>
        <p:spPr>
          <a:xfrm>
            <a:off x="1206500" y="952500"/>
            <a:ext cx="21971000" cy="1433163"/>
          </a:xfrm>
          <a:prstGeom prst="rect">
            <a:avLst/>
          </a:prstGeom>
        </p:spPr>
        <p:txBody>
          <a:bodyPr anchor="t"/>
          <a:lstStyle>
            <a:lvl1pPr algn="l" defTabSz="2438338">
              <a:lnSpc>
                <a:spcPct val="80000"/>
              </a:lnSpc>
              <a:defRPr b="1" spc="-170" sz="8500">
                <a:latin typeface="Helvetica Neue"/>
                <a:ea typeface="Helvetica Neue"/>
                <a:cs typeface="Helvetica Neue"/>
                <a:sym typeface="Helvetica Neue"/>
              </a:defRPr>
            </a:lvl1pPr>
          </a:lstStyle>
          <a:p>
            <a:pPr/>
            <a:r>
              <a:t>Slide Title</a:t>
            </a:r>
          </a:p>
        </p:txBody>
      </p:sp>
      <p:sp>
        <p:nvSpPr>
          <p:cNvPr id="128" name="Slide Subtitle"/>
          <p:cNvSpPr txBox="1"/>
          <p:nvPr>
            <p:ph type="body" sz="quarter" idx="21" hasCustomPrompt="1"/>
          </p:nvPr>
        </p:nvSpPr>
        <p:spPr>
          <a:xfrm>
            <a:off x="1206500" y="2245962"/>
            <a:ext cx="21971000" cy="934780"/>
          </a:xfrm>
          <a:prstGeom prst="rect">
            <a:avLst/>
          </a:prstGeom>
        </p:spPr>
        <p:txBody>
          <a:bodyPr lIns="45719" tIns="45719" rIns="45719" bIns="45719" anchor="t"/>
          <a:lstStyle>
            <a:lvl1pPr marL="0" indent="0">
              <a:spcBef>
                <a:spcPts val="0"/>
              </a:spcBef>
              <a:buSzTx/>
              <a:buNone/>
              <a:defRPr b="1" sz="5500">
                <a:latin typeface="Helvetica Neue"/>
                <a:ea typeface="Helvetica Neue"/>
                <a:cs typeface="Helvetica Neue"/>
                <a:sym typeface="Helvetica Neue"/>
              </a:defRPr>
            </a:lvl1pPr>
          </a:lstStyle>
          <a:p>
            <a:pPr/>
            <a:r>
              <a:t>Slide Subtitle</a:t>
            </a:r>
          </a:p>
        </p:txBody>
      </p:sp>
      <p:sp>
        <p:nvSpPr>
          <p:cNvPr id="129" name="Body Level One…"/>
          <p:cNvSpPr txBox="1"/>
          <p:nvPr>
            <p:ph type="body" idx="1" hasCustomPrompt="1"/>
          </p:nvPr>
        </p:nvSpPr>
        <p:spPr>
          <a:xfrm>
            <a:off x="1206500" y="4248504"/>
            <a:ext cx="21971000" cy="8256012"/>
          </a:xfrm>
          <a:prstGeom prst="rect">
            <a:avLst/>
          </a:prstGeom>
        </p:spPr>
        <p:txBody>
          <a:bodyPr anchor="t"/>
          <a:lstStyle>
            <a:lvl1pPr defTabSz="2438338">
              <a:lnSpc>
                <a:spcPct val="90000"/>
              </a:lnSpc>
              <a:spcBef>
                <a:spcPts val="4500"/>
              </a:spcBef>
              <a:buSzPct val="123000"/>
              <a:defRPr sz="4800">
                <a:latin typeface="Helvetica Neue"/>
                <a:ea typeface="Helvetica Neue"/>
                <a:cs typeface="Helvetica Neue"/>
                <a:sym typeface="Helvetica Neue"/>
              </a:defRPr>
            </a:lvl1pPr>
            <a:lvl2pPr defTabSz="2438338">
              <a:lnSpc>
                <a:spcPct val="90000"/>
              </a:lnSpc>
              <a:spcBef>
                <a:spcPts val="4500"/>
              </a:spcBef>
              <a:buSzPct val="123000"/>
              <a:defRPr sz="4800">
                <a:latin typeface="Helvetica Neue"/>
                <a:ea typeface="Helvetica Neue"/>
                <a:cs typeface="Helvetica Neue"/>
                <a:sym typeface="Helvetica Neue"/>
              </a:defRPr>
            </a:lvl2pPr>
            <a:lvl3pPr defTabSz="2438338">
              <a:lnSpc>
                <a:spcPct val="90000"/>
              </a:lnSpc>
              <a:spcBef>
                <a:spcPts val="4500"/>
              </a:spcBef>
              <a:buSzPct val="123000"/>
              <a:defRPr sz="4800">
                <a:latin typeface="Helvetica Neue"/>
                <a:ea typeface="Helvetica Neue"/>
                <a:cs typeface="Helvetica Neue"/>
                <a:sym typeface="Helvetica Neue"/>
              </a:defRPr>
            </a:lvl3pPr>
            <a:lvl4pPr defTabSz="2438338">
              <a:lnSpc>
                <a:spcPct val="90000"/>
              </a:lnSpc>
              <a:spcBef>
                <a:spcPts val="4500"/>
              </a:spcBef>
              <a:buSzPct val="123000"/>
              <a:defRPr sz="4800">
                <a:latin typeface="Helvetica Neue"/>
                <a:ea typeface="Helvetica Neue"/>
                <a:cs typeface="Helvetica Neue"/>
                <a:sym typeface="Helvetica Neue"/>
              </a:defRPr>
            </a:lvl4pPr>
            <a:lvl5pPr defTabSz="2438338">
              <a:lnSpc>
                <a:spcPct val="90000"/>
              </a:lnSpc>
              <a:spcBef>
                <a:spcPts val="4500"/>
              </a:spcBef>
              <a:buSzPct val="123000"/>
              <a:defRPr sz="4800">
                <a:latin typeface="Helvetica Neue"/>
                <a:ea typeface="Helvetica Neue"/>
                <a:cs typeface="Helvetica Neue"/>
                <a:sym typeface="Helvetica Neue"/>
              </a:defRPr>
            </a:lvl5pPr>
          </a:lstStyle>
          <a:p>
            <a:pPr/>
            <a:r>
              <a:t>Slide bullet text</a:t>
            </a:r>
          </a:p>
          <a:p>
            <a:pPr lvl="1"/>
            <a:r>
              <a:t/>
            </a:r>
          </a:p>
          <a:p>
            <a:pPr lvl="2"/>
            <a:r>
              <a:t/>
            </a:r>
          </a:p>
          <a:p>
            <a:pPr lvl="3"/>
            <a:r>
              <a:t/>
            </a:r>
          </a:p>
          <a:p>
            <a:pPr lvl="4"/>
            <a:r>
              <a:t/>
            </a:r>
          </a:p>
        </p:txBody>
      </p:sp>
      <p:sp>
        <p:nvSpPr>
          <p:cNvPr id="130" name="Slide Number"/>
          <p:cNvSpPr txBox="1"/>
          <p:nvPr>
            <p:ph type="sldNum" sz="quarter" idx="2"/>
          </p:nvPr>
        </p:nvSpPr>
        <p:spPr>
          <a:xfrm>
            <a:off x="12001499" y="13080999"/>
            <a:ext cx="368505" cy="374600"/>
          </a:xfrm>
          <a:prstGeom prst="rect">
            <a:avLst/>
          </a:prstGeom>
        </p:spPr>
        <p:txBody>
          <a:bodyPr/>
          <a:lstStyle>
            <a:lvl1pPr defTabSz="584200">
              <a:defRPr sz="18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FFFFFF"/>
        </a:solidFill>
      </p:bgPr>
    </p:bg>
    <p:spTree>
      <p:nvGrpSpPr>
        <p:cNvPr id="1" name=""/>
        <p:cNvGrpSpPr/>
        <p:nvPr/>
      </p:nvGrpSpPr>
      <p:grpSpPr>
        <a:xfrm>
          <a:off x="0" y="0"/>
          <a:ext cx="0" cy="0"/>
          <a:chOff x="0" y="0"/>
          <a:chExt cx="0" cy="0"/>
        </a:xfrm>
      </p:grpSpPr>
      <p:sp>
        <p:nvSpPr>
          <p:cNvPr id="137" name="Author and Date"/>
          <p:cNvSpPr txBox="1"/>
          <p:nvPr>
            <p:ph type="body" sz="quarter" idx="21" hasCustomPrompt="1"/>
          </p:nvPr>
        </p:nvSpPr>
        <p:spPr>
          <a:xfrm>
            <a:off x="1201340" y="11859862"/>
            <a:ext cx="21971003" cy="636979"/>
          </a:xfrm>
          <a:prstGeom prst="rect">
            <a:avLst/>
          </a:prstGeom>
        </p:spPr>
        <p:txBody>
          <a:bodyPr lIns="45719" tIns="45719" rIns="45719" bIns="45719" anchor="t"/>
          <a:lstStyle>
            <a:lvl1pPr marL="0" indent="0">
              <a:spcBef>
                <a:spcPts val="0"/>
              </a:spcBef>
              <a:buSzTx/>
              <a:buNone/>
              <a:defRPr b="1" sz="3600">
                <a:solidFill>
                  <a:srgbClr val="000000"/>
                </a:solidFill>
                <a:latin typeface="Helvetica Neue"/>
                <a:ea typeface="Helvetica Neue"/>
                <a:cs typeface="Helvetica Neue"/>
                <a:sym typeface="Helvetica Neue"/>
              </a:defRPr>
            </a:lvl1pPr>
          </a:lstStyle>
          <a:p>
            <a:pPr/>
            <a:r>
              <a:t>Author and Date</a:t>
            </a:r>
          </a:p>
        </p:txBody>
      </p:sp>
      <p:sp>
        <p:nvSpPr>
          <p:cNvPr id="138" name="Presentation Title"/>
          <p:cNvSpPr txBox="1"/>
          <p:nvPr>
            <p:ph type="title" hasCustomPrompt="1"/>
          </p:nvPr>
        </p:nvSpPr>
        <p:spPr>
          <a:xfrm>
            <a:off x="1206496" y="2574991"/>
            <a:ext cx="21971004" cy="4648201"/>
          </a:xfrm>
          <a:prstGeom prst="rect">
            <a:avLst/>
          </a:prstGeom>
        </p:spPr>
        <p:txBody>
          <a:bodyPr anchor="b"/>
          <a:lstStyle>
            <a:lvl1pPr algn="l" defTabSz="2438338">
              <a:lnSpc>
                <a:spcPct val="80000"/>
              </a:lnSpc>
              <a:defRPr b="1" spc="-232" sz="11600">
                <a:solidFill>
                  <a:srgbClr val="000000"/>
                </a:solidFill>
                <a:latin typeface="Helvetica Neue"/>
                <a:ea typeface="Helvetica Neue"/>
                <a:cs typeface="Helvetica Neue"/>
                <a:sym typeface="Helvetica Neue"/>
              </a:defRPr>
            </a:lvl1pPr>
          </a:lstStyle>
          <a:p>
            <a:pPr/>
            <a:r>
              <a:t>Presentation Title</a:t>
            </a:r>
          </a:p>
        </p:txBody>
      </p:sp>
      <p:sp>
        <p:nvSpPr>
          <p:cNvPr id="139" name="Body Level One…"/>
          <p:cNvSpPr txBox="1"/>
          <p:nvPr>
            <p:ph type="body" sz="quarter" idx="1" hasCustomPrompt="1"/>
          </p:nvPr>
        </p:nvSpPr>
        <p:spPr>
          <a:xfrm>
            <a:off x="1201342" y="7223190"/>
            <a:ext cx="21971001" cy="1905001"/>
          </a:xfrm>
          <a:prstGeom prst="rect">
            <a:avLst/>
          </a:prstGeom>
        </p:spPr>
        <p:txBody>
          <a:bodyPr anchor="t"/>
          <a:lstStyle>
            <a:lvl1pPr marL="0" indent="0">
              <a:spcBef>
                <a:spcPts val="0"/>
              </a:spcBef>
              <a:buSzTx/>
              <a:buNone/>
              <a:defRPr b="1" sz="5500">
                <a:solidFill>
                  <a:srgbClr val="000000"/>
                </a:solidFill>
                <a:latin typeface="Helvetica Neue"/>
                <a:ea typeface="Helvetica Neue"/>
                <a:cs typeface="Helvetica Neue"/>
                <a:sym typeface="Helvetica Neue"/>
              </a:defRPr>
            </a:lvl1pPr>
            <a:lvl2pPr marL="0" indent="457200">
              <a:spcBef>
                <a:spcPts val="0"/>
              </a:spcBef>
              <a:buSzTx/>
              <a:buNone/>
              <a:defRPr b="1" sz="5500">
                <a:solidFill>
                  <a:srgbClr val="000000"/>
                </a:solidFill>
                <a:latin typeface="Helvetica Neue"/>
                <a:ea typeface="Helvetica Neue"/>
                <a:cs typeface="Helvetica Neue"/>
                <a:sym typeface="Helvetica Neue"/>
              </a:defRPr>
            </a:lvl2pPr>
            <a:lvl3pPr marL="0" indent="914400">
              <a:spcBef>
                <a:spcPts val="0"/>
              </a:spcBef>
              <a:buSzTx/>
              <a:buNone/>
              <a:defRPr b="1" sz="5500">
                <a:solidFill>
                  <a:srgbClr val="000000"/>
                </a:solidFill>
                <a:latin typeface="Helvetica Neue"/>
                <a:ea typeface="Helvetica Neue"/>
                <a:cs typeface="Helvetica Neue"/>
                <a:sym typeface="Helvetica Neue"/>
              </a:defRPr>
            </a:lvl3pPr>
            <a:lvl4pPr marL="0" indent="1371600">
              <a:spcBef>
                <a:spcPts val="0"/>
              </a:spcBef>
              <a:buSzTx/>
              <a:buNone/>
              <a:defRPr b="1" sz="5500">
                <a:solidFill>
                  <a:srgbClr val="000000"/>
                </a:solidFill>
                <a:latin typeface="Helvetica Neue"/>
                <a:ea typeface="Helvetica Neue"/>
                <a:cs typeface="Helvetica Neue"/>
                <a:sym typeface="Helvetica Neue"/>
              </a:defRPr>
            </a:lvl4pPr>
            <a:lvl5pPr marL="0" indent="1828800">
              <a:spcBef>
                <a:spcPts val="0"/>
              </a:spcBef>
              <a:buSzTx/>
              <a:buNone/>
              <a:defRPr b="1" sz="5500">
                <a:solidFill>
                  <a:srgbClr val="000000"/>
                </a:solidFill>
                <a:latin typeface="Helvetica Neue"/>
                <a:ea typeface="Helvetica Neue"/>
                <a:cs typeface="Helvetica Neue"/>
                <a:sym typeface="Helvetica Neue"/>
              </a:defRPr>
            </a:lvl5pPr>
          </a:lstStyle>
          <a:p>
            <a:pPr/>
            <a:r>
              <a:t>Presentation Subtitle</a:t>
            </a:r>
          </a:p>
          <a:p>
            <a:pPr lvl="1"/>
            <a:r>
              <a:t/>
            </a:r>
          </a:p>
          <a:p>
            <a:pPr lvl="2"/>
            <a:r>
              <a:t/>
            </a:r>
          </a:p>
          <a:p>
            <a:pPr lvl="3"/>
            <a:r>
              <a:t/>
            </a:r>
          </a:p>
          <a:p>
            <a:pPr lvl="4"/>
            <a:r>
              <a:t/>
            </a:r>
          </a:p>
        </p:txBody>
      </p:sp>
      <p:sp>
        <p:nvSpPr>
          <p:cNvPr id="140"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FFFFFF"/>
        </a:solidFill>
      </p:bgPr>
    </p:bg>
    <p:spTree>
      <p:nvGrpSpPr>
        <p:cNvPr id="1" name=""/>
        <p:cNvGrpSpPr/>
        <p:nvPr/>
      </p:nvGrpSpPr>
      <p:grpSpPr>
        <a:xfrm>
          <a:off x="0" y="0"/>
          <a:ext cx="0" cy="0"/>
          <a:chOff x="0" y="0"/>
          <a:chExt cx="0" cy="0"/>
        </a:xfrm>
      </p:grpSpPr>
      <p:sp>
        <p:nvSpPr>
          <p:cNvPr id="147" name="Author and Date"/>
          <p:cNvSpPr txBox="1"/>
          <p:nvPr>
            <p:ph type="body" sz="quarter" idx="21" hasCustomPrompt="1"/>
          </p:nvPr>
        </p:nvSpPr>
        <p:spPr>
          <a:xfrm>
            <a:off x="1201340" y="11859862"/>
            <a:ext cx="21971003" cy="636979"/>
          </a:xfrm>
          <a:prstGeom prst="rect">
            <a:avLst/>
          </a:prstGeom>
        </p:spPr>
        <p:txBody>
          <a:bodyPr lIns="45719" tIns="45719" rIns="45719" bIns="45719" anchor="t"/>
          <a:lstStyle>
            <a:lvl1pPr marL="0" indent="0">
              <a:spcBef>
                <a:spcPts val="0"/>
              </a:spcBef>
              <a:buSzTx/>
              <a:buNone/>
              <a:defRPr b="1" sz="3600">
                <a:solidFill>
                  <a:srgbClr val="000000"/>
                </a:solidFill>
                <a:latin typeface="Helvetica Neue"/>
                <a:ea typeface="Helvetica Neue"/>
                <a:cs typeface="Helvetica Neue"/>
                <a:sym typeface="Helvetica Neue"/>
              </a:defRPr>
            </a:lvl1pPr>
          </a:lstStyle>
          <a:p>
            <a:pPr/>
            <a:r>
              <a:t>Author and Date</a:t>
            </a:r>
          </a:p>
        </p:txBody>
      </p:sp>
      <p:sp>
        <p:nvSpPr>
          <p:cNvPr id="148" name="Presentation Title"/>
          <p:cNvSpPr txBox="1"/>
          <p:nvPr>
            <p:ph type="title" hasCustomPrompt="1"/>
          </p:nvPr>
        </p:nvSpPr>
        <p:spPr>
          <a:xfrm>
            <a:off x="1206496" y="2574991"/>
            <a:ext cx="21971004" cy="4648201"/>
          </a:xfrm>
          <a:prstGeom prst="rect">
            <a:avLst/>
          </a:prstGeom>
        </p:spPr>
        <p:txBody>
          <a:bodyPr anchor="b"/>
          <a:lstStyle>
            <a:lvl1pPr algn="l" defTabSz="2438338">
              <a:lnSpc>
                <a:spcPct val="80000"/>
              </a:lnSpc>
              <a:defRPr b="1" spc="-232" sz="11600">
                <a:solidFill>
                  <a:srgbClr val="000000"/>
                </a:solidFill>
                <a:latin typeface="Helvetica Neue"/>
                <a:ea typeface="Helvetica Neue"/>
                <a:cs typeface="Helvetica Neue"/>
                <a:sym typeface="Helvetica Neue"/>
              </a:defRPr>
            </a:lvl1pPr>
          </a:lstStyle>
          <a:p>
            <a:pPr/>
            <a:r>
              <a:t>Presentation Title</a:t>
            </a:r>
          </a:p>
        </p:txBody>
      </p:sp>
      <p:sp>
        <p:nvSpPr>
          <p:cNvPr id="149" name="Body Level One…"/>
          <p:cNvSpPr txBox="1"/>
          <p:nvPr>
            <p:ph type="body" sz="quarter" idx="1" hasCustomPrompt="1"/>
          </p:nvPr>
        </p:nvSpPr>
        <p:spPr>
          <a:xfrm>
            <a:off x="1201342" y="7223190"/>
            <a:ext cx="21971001" cy="1905001"/>
          </a:xfrm>
          <a:prstGeom prst="rect">
            <a:avLst/>
          </a:prstGeom>
        </p:spPr>
        <p:txBody>
          <a:bodyPr anchor="t"/>
          <a:lstStyle>
            <a:lvl1pPr marL="0" indent="0">
              <a:spcBef>
                <a:spcPts val="0"/>
              </a:spcBef>
              <a:buSzTx/>
              <a:buNone/>
              <a:defRPr b="1" sz="5500">
                <a:solidFill>
                  <a:srgbClr val="000000"/>
                </a:solidFill>
                <a:latin typeface="Helvetica Neue"/>
                <a:ea typeface="Helvetica Neue"/>
                <a:cs typeface="Helvetica Neue"/>
                <a:sym typeface="Helvetica Neue"/>
              </a:defRPr>
            </a:lvl1pPr>
            <a:lvl2pPr marL="0" indent="0">
              <a:spcBef>
                <a:spcPts val="0"/>
              </a:spcBef>
              <a:buSzTx/>
              <a:buNone/>
              <a:defRPr b="1" sz="5500">
                <a:solidFill>
                  <a:srgbClr val="000000"/>
                </a:solidFill>
                <a:latin typeface="Helvetica Neue"/>
                <a:ea typeface="Helvetica Neue"/>
                <a:cs typeface="Helvetica Neue"/>
                <a:sym typeface="Helvetica Neue"/>
              </a:defRPr>
            </a:lvl2pPr>
            <a:lvl3pPr marL="0" indent="0">
              <a:spcBef>
                <a:spcPts val="0"/>
              </a:spcBef>
              <a:buSzTx/>
              <a:buNone/>
              <a:defRPr b="1" sz="5500">
                <a:solidFill>
                  <a:srgbClr val="000000"/>
                </a:solidFill>
                <a:latin typeface="Helvetica Neue"/>
                <a:ea typeface="Helvetica Neue"/>
                <a:cs typeface="Helvetica Neue"/>
                <a:sym typeface="Helvetica Neue"/>
              </a:defRPr>
            </a:lvl3pPr>
            <a:lvl4pPr marL="0" indent="0">
              <a:spcBef>
                <a:spcPts val="0"/>
              </a:spcBef>
              <a:buSzTx/>
              <a:buNone/>
              <a:defRPr b="1" sz="5500">
                <a:solidFill>
                  <a:srgbClr val="000000"/>
                </a:solidFill>
                <a:latin typeface="Helvetica Neue"/>
                <a:ea typeface="Helvetica Neue"/>
                <a:cs typeface="Helvetica Neue"/>
                <a:sym typeface="Helvetica Neue"/>
              </a:defRPr>
            </a:lvl4pPr>
            <a:lvl5pPr marL="0" indent="0">
              <a:spcBef>
                <a:spcPts val="0"/>
              </a:spcBef>
              <a:buSzTx/>
              <a:buNone/>
              <a:defRPr b="1" sz="5500">
                <a:solidFill>
                  <a:srgbClr val="000000"/>
                </a:solidFill>
                <a:latin typeface="Helvetica Neue"/>
                <a:ea typeface="Helvetica Neue"/>
                <a:cs typeface="Helvetica Neue"/>
                <a:sym typeface="Helvetica Neue"/>
              </a:defRPr>
            </a:lvl5pPr>
          </a:lstStyle>
          <a:p>
            <a:pPr/>
            <a:r>
              <a:t>Presentation Subtitle</a:t>
            </a:r>
          </a:p>
          <a:p>
            <a:pPr lvl="1"/>
            <a:r>
              <a:t/>
            </a:r>
          </a:p>
          <a:p>
            <a:pPr lvl="2"/>
            <a:r>
              <a:t/>
            </a:r>
          </a:p>
          <a:p>
            <a:pPr lvl="3"/>
            <a:r>
              <a:t/>
            </a:r>
          </a:p>
          <a:p>
            <a:pPr lvl="4"/>
            <a:r>
              <a:t/>
            </a:r>
          </a:p>
        </p:txBody>
      </p:sp>
      <p:sp>
        <p:nvSpPr>
          <p:cNvPr id="150"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157" name="Title Text"/>
          <p:cNvSpPr txBox="1"/>
          <p:nvPr>
            <p:ph type="title"/>
          </p:nvPr>
        </p:nvSpPr>
        <p:spPr>
          <a:xfrm>
            <a:off x="4833937" y="2303859"/>
            <a:ext cx="14716126" cy="4643438"/>
          </a:xfrm>
          <a:prstGeom prst="rect">
            <a:avLst/>
          </a:prstGeom>
        </p:spPr>
        <p:txBody>
          <a:bodyPr lIns="71437" tIns="71437" rIns="71437" bIns="71437" anchor="b"/>
          <a:lstStyle>
            <a:lvl1pPr defTabSz="821531">
              <a:defRPr>
                <a:latin typeface="Helvetica Neue Medium"/>
                <a:ea typeface="Helvetica Neue Medium"/>
                <a:cs typeface="Helvetica Neue Medium"/>
                <a:sym typeface="Helvetica Neue Medium"/>
              </a:defRPr>
            </a:lvl1pPr>
          </a:lstStyle>
          <a:p>
            <a:pPr/>
            <a:r>
              <a:t>Title Text</a:t>
            </a:r>
          </a:p>
        </p:txBody>
      </p:sp>
      <p:sp>
        <p:nvSpPr>
          <p:cNvPr id="158" name="Body Level One…"/>
          <p:cNvSpPr txBox="1"/>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a:latin typeface="Helvetica Neue"/>
                <a:ea typeface="Helvetica Neue"/>
                <a:cs typeface="Helvetica Neue"/>
                <a:sym typeface="Helvetica Neue"/>
              </a:defRPr>
            </a:lvl1pPr>
            <a:lvl2pPr marL="0" indent="0" algn="ctr" defTabSz="821531">
              <a:spcBef>
                <a:spcPts val="0"/>
              </a:spcBef>
              <a:buSzTx/>
              <a:buNone/>
              <a:defRPr>
                <a:latin typeface="Helvetica Neue"/>
                <a:ea typeface="Helvetica Neue"/>
                <a:cs typeface="Helvetica Neue"/>
                <a:sym typeface="Helvetica Neue"/>
              </a:defRPr>
            </a:lvl2pPr>
            <a:lvl3pPr marL="0" indent="0" algn="ctr" defTabSz="821531">
              <a:spcBef>
                <a:spcPts val="0"/>
              </a:spcBef>
              <a:buSzTx/>
              <a:buNone/>
              <a:defRPr>
                <a:latin typeface="Helvetica Neue"/>
                <a:ea typeface="Helvetica Neue"/>
                <a:cs typeface="Helvetica Neue"/>
                <a:sym typeface="Helvetica Neue"/>
              </a:defRPr>
            </a:lvl3pPr>
            <a:lvl4pPr marL="0" indent="0" algn="ctr" defTabSz="821531">
              <a:spcBef>
                <a:spcPts val="0"/>
              </a:spcBef>
              <a:buSzTx/>
              <a:buNone/>
              <a:defRPr>
                <a:latin typeface="Helvetica Neue"/>
                <a:ea typeface="Helvetica Neue"/>
                <a:cs typeface="Helvetica Neue"/>
                <a:sym typeface="Helvetica Neue"/>
              </a:defRPr>
            </a:lvl4pPr>
            <a:lvl5pPr marL="0" indent="0" algn="ctr" defTabSz="821531">
              <a:spcBef>
                <a:spcPts val="0"/>
              </a:spcBef>
              <a:buSzTx/>
              <a:buNone/>
              <a:defRPr>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166" name="Title Text"/>
          <p:cNvSpPr txBox="1"/>
          <p:nvPr>
            <p:ph type="title"/>
          </p:nvPr>
        </p:nvSpPr>
        <p:spPr>
          <a:xfrm>
            <a:off x="4833937" y="2303859"/>
            <a:ext cx="14716126" cy="4643438"/>
          </a:xfrm>
          <a:prstGeom prst="rect">
            <a:avLst/>
          </a:prstGeom>
        </p:spPr>
        <p:txBody>
          <a:bodyPr lIns="71437" tIns="71437" rIns="71437" bIns="71437" anchor="b">
            <a:noAutofit/>
          </a:bodyPr>
          <a:lstStyle>
            <a:lvl1pPr defTabSz="821531">
              <a:defRPr sz="11800">
                <a:latin typeface="Gill Sans"/>
                <a:ea typeface="Gill Sans"/>
                <a:cs typeface="Gill Sans"/>
                <a:sym typeface="Gill Sans"/>
              </a:defRPr>
            </a:lvl1pPr>
          </a:lstStyle>
          <a:p>
            <a:pPr/>
            <a:r>
              <a:t>Title Text</a:t>
            </a:r>
          </a:p>
        </p:txBody>
      </p:sp>
      <p:sp>
        <p:nvSpPr>
          <p:cNvPr id="167" name="Body Level One…"/>
          <p:cNvSpPr txBox="1"/>
          <p:nvPr>
            <p:ph type="body" sz="quarter" idx="1"/>
          </p:nvPr>
        </p:nvSpPr>
        <p:spPr>
          <a:xfrm>
            <a:off x="4833937" y="7072312"/>
            <a:ext cx="14716126" cy="1589485"/>
          </a:xfrm>
          <a:prstGeom prst="rect">
            <a:avLst/>
          </a:prstGeom>
        </p:spPr>
        <p:txBody>
          <a:bodyPr lIns="71437" tIns="71437" rIns="71437" bIns="71437" anchor="t">
            <a:noAutofit/>
          </a:bodyPr>
          <a:lstStyle>
            <a:lvl1pPr marL="0" indent="0" algn="ctr" defTabSz="821531">
              <a:spcBef>
                <a:spcPts val="0"/>
              </a:spcBef>
              <a:buSzTx/>
              <a:buNone/>
              <a:defRPr sz="5000">
                <a:latin typeface="Gill Sans"/>
                <a:ea typeface="Gill Sans"/>
                <a:cs typeface="Gill Sans"/>
                <a:sym typeface="Gill Sans"/>
              </a:defRPr>
            </a:lvl1pPr>
            <a:lvl2pPr marL="0" indent="0" algn="ctr" defTabSz="821531">
              <a:spcBef>
                <a:spcPts val="0"/>
              </a:spcBef>
              <a:buSzTx/>
              <a:buNone/>
              <a:defRPr sz="5000">
                <a:latin typeface="Gill Sans"/>
                <a:ea typeface="Gill Sans"/>
                <a:cs typeface="Gill Sans"/>
                <a:sym typeface="Gill Sans"/>
              </a:defRPr>
            </a:lvl2pPr>
            <a:lvl3pPr marL="0" indent="0" algn="ctr" defTabSz="821531">
              <a:spcBef>
                <a:spcPts val="0"/>
              </a:spcBef>
              <a:buSzTx/>
              <a:buNone/>
              <a:defRPr sz="5000">
                <a:latin typeface="Gill Sans"/>
                <a:ea typeface="Gill Sans"/>
                <a:cs typeface="Gill Sans"/>
                <a:sym typeface="Gill Sans"/>
              </a:defRPr>
            </a:lvl3pPr>
            <a:lvl4pPr marL="0" indent="0" algn="ctr" defTabSz="821531">
              <a:spcBef>
                <a:spcPts val="0"/>
              </a:spcBef>
              <a:buSzTx/>
              <a:buNone/>
              <a:defRPr sz="5000">
                <a:latin typeface="Gill Sans"/>
                <a:ea typeface="Gill Sans"/>
                <a:cs typeface="Gill Sans"/>
                <a:sym typeface="Gill Sans"/>
              </a:defRPr>
            </a:lvl4pPr>
            <a:lvl5pPr marL="0" indent="0" algn="ctr" defTabSz="821531">
              <a:spcBef>
                <a:spcPts val="0"/>
              </a:spcBef>
              <a:buSzTx/>
              <a:buNone/>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anoramic photo of two canoeists on a wide river with snowy mountains in the background"/>
          <p:cNvSpPr/>
          <p:nvPr>
            <p:ph type="pic" idx="21"/>
          </p:nvPr>
        </p:nvSpPr>
        <p:spPr>
          <a:xfrm>
            <a:off x="2752725" y="-2489200"/>
            <a:ext cx="18840450" cy="12560300"/>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448800"/>
            <a:ext cx="19621500" cy="2006600"/>
          </a:xfrm>
          <a:prstGeom prst="rect">
            <a:avLst/>
          </a:prstGeom>
        </p:spPr>
        <p:txBody>
          <a:bodyPr anchor="b"/>
          <a:lstStyle/>
          <a:p>
            <a:pPr/>
            <a:r>
              <a:t>Title Text</a:t>
            </a:r>
          </a:p>
        </p:txBody>
      </p:sp>
      <p:sp>
        <p:nvSpPr>
          <p:cNvPr id="22" name="Body Level One…"/>
          <p:cNvSpPr txBox="1"/>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2387600" y="4533900"/>
            <a:ext cx="196215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Red boat moored by a dock in a river with trees along the shoreline and a cloudy blue sky in the background"/>
          <p:cNvSpPr/>
          <p:nvPr>
            <p:ph type="pic" idx="21"/>
          </p:nvPr>
        </p:nvSpPr>
        <p:spPr>
          <a:xfrm>
            <a:off x="12407900" y="-2159000"/>
            <a:ext cx="10337800" cy="15506702"/>
          </a:xfrm>
          <a:prstGeom prst="rect">
            <a:avLst/>
          </a:prstGeom>
        </p:spPr>
        <p:txBody>
          <a:bodyPr lIns="91439" tIns="45719" rIns="91439" bIns="45719" anchor="t">
            <a:noAutofit/>
          </a:bodyPr>
          <a:lstStyle/>
          <a:p>
            <a:pPr/>
          </a:p>
        </p:txBody>
      </p:sp>
      <p:sp>
        <p:nvSpPr>
          <p:cNvPr id="39" name="Title Text"/>
          <p:cNvSpPr txBox="1"/>
          <p:nvPr>
            <p:ph type="title"/>
          </p:nvPr>
        </p:nvSpPr>
        <p:spPr>
          <a:xfrm>
            <a:off x="1790700" y="1066800"/>
            <a:ext cx="10007600" cy="56261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Red boat moored by a dock in a river with trees along the shoreline and a cloudy blue sky in the background"/>
          <p:cNvSpPr/>
          <p:nvPr>
            <p:ph type="pic" idx="21"/>
          </p:nvPr>
        </p:nvSpPr>
        <p:spPr>
          <a:xfrm>
            <a:off x="12496800" y="-1485900"/>
            <a:ext cx="10193867" cy="152908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790700" y="1790700"/>
            <a:ext cx="20815300" cy="101473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hild looking through binoculars at a snowy mountain landscape"/>
          <p:cNvSpPr/>
          <p:nvPr>
            <p:ph type="pic" sz="half" idx="21"/>
          </p:nvPr>
        </p:nvSpPr>
        <p:spPr>
          <a:xfrm>
            <a:off x="12344400" y="7112000"/>
            <a:ext cx="10439400" cy="6959601"/>
          </a:xfrm>
          <a:prstGeom prst="rect">
            <a:avLst/>
          </a:prstGeom>
        </p:spPr>
        <p:txBody>
          <a:bodyPr lIns="91439" tIns="45719" rIns="91439" bIns="45719" anchor="t">
            <a:noAutofit/>
          </a:bodyPr>
          <a:lstStyle/>
          <a:p>
            <a:pPr/>
          </a:p>
        </p:txBody>
      </p:sp>
      <p:sp>
        <p:nvSpPr>
          <p:cNvPr id="84" name="Small rocky island covered with grass and surrounded by ocean with blue sky in the background"/>
          <p:cNvSpPr/>
          <p:nvPr>
            <p:ph type="pic" sz="half" idx="22"/>
          </p:nvPr>
        </p:nvSpPr>
        <p:spPr>
          <a:xfrm>
            <a:off x="12407900" y="190500"/>
            <a:ext cx="10363200" cy="6908800"/>
          </a:xfrm>
          <a:prstGeom prst="rect">
            <a:avLst/>
          </a:prstGeom>
        </p:spPr>
        <p:txBody>
          <a:bodyPr lIns="91439" tIns="45719" rIns="91439" bIns="45719" anchor="t">
            <a:noAutofit/>
          </a:bodyPr>
          <a:lstStyle/>
          <a:p>
            <a:pPr/>
          </a:p>
        </p:txBody>
      </p:sp>
      <p:sp>
        <p:nvSpPr>
          <p:cNvPr id="85" name="Red boat moored by a dock in a river with trees along the shoreline and a cloudy blue sky in the background"/>
          <p:cNvSpPr/>
          <p:nvPr>
            <p:ph type="pic" idx="23"/>
          </p:nvPr>
        </p:nvSpPr>
        <p:spPr>
          <a:xfrm>
            <a:off x="1583266" y="-1879600"/>
            <a:ext cx="10414001" cy="156210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790700" y="571500"/>
            <a:ext cx="20815300" cy="298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790700" y="3644900"/>
            <a:ext cx="20815300" cy="883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9pPr>
    </p:titleStyle>
    <p:bodyStyle>
      <a:lvl1pPr marL="6096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 Id="rId3"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gif"/><Relationship Id="rId3" Type="http://schemas.openxmlformats.org/officeDocument/2006/relationships/image" Target="../media/image5.gif"/><Relationship Id="rId4" Type="http://schemas.openxmlformats.org/officeDocument/2006/relationships/image" Target="../media/image7.g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5.g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glossary.ametsoc.org/" TargetMode="Externa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4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5.jpeg"/><Relationship Id="rId7" Type="http://schemas.openxmlformats.org/officeDocument/2006/relationships/image" Target="../media/image61.png"/><Relationship Id="rId8" Type="http://schemas.openxmlformats.org/officeDocument/2006/relationships/image" Target="../media/image11.gif"/><Relationship Id="rId9" Type="http://schemas.openxmlformats.org/officeDocument/2006/relationships/image" Target="../media/image6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12.gif"/><Relationship Id="rId5" Type="http://schemas.openxmlformats.org/officeDocument/2006/relationships/image" Target="../media/image70.png"/><Relationship Id="rId6" Type="http://schemas.openxmlformats.org/officeDocument/2006/relationships/image" Target="../media/image7.jpe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gif"/><Relationship Id="rId7" Type="http://schemas.openxmlformats.org/officeDocument/2006/relationships/image" Target="../media/image1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hyperlink" Target="https://doi.org/10.1175/MWR-D-17-0327.1"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gif"/><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gif"/><Relationship Id="rId6" Type="http://schemas.openxmlformats.org/officeDocument/2006/relationships/image" Target="../media/image6.gif"/><Relationship Id="rId7" Type="http://schemas.openxmlformats.org/officeDocument/2006/relationships/image" Target="../media/image7.gif"/><Relationship Id="rId8" Type="http://schemas.openxmlformats.org/officeDocument/2006/relationships/image" Target="../media/image8.gif"/><Relationship Id="rId9" Type="http://schemas.openxmlformats.org/officeDocument/2006/relationships/image" Target="../media/image9.gif"/><Relationship Id="rId10"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20030902.1845.goes-12.vis.1km.FABIAN.10L.jpg" descr="20030902.1845.goes-12.vis.1km.FABIAN.10L.jpg"/>
          <p:cNvPicPr>
            <a:picLocks noChangeAspect="1"/>
          </p:cNvPicPr>
          <p:nvPr/>
        </p:nvPicPr>
        <p:blipFill>
          <a:blip r:embed="rId2">
            <a:extLst/>
          </a:blip>
          <a:stretch>
            <a:fillRect/>
          </a:stretch>
        </p:blipFill>
        <p:spPr>
          <a:xfrm>
            <a:off x="4233086" y="-1100914"/>
            <a:ext cx="15917828" cy="15917828"/>
          </a:xfrm>
          <a:prstGeom prst="rect">
            <a:avLst/>
          </a:prstGeom>
          <a:ln w="12700">
            <a:miter lim="400000"/>
          </a:ln>
        </p:spPr>
      </p:pic>
      <p:sp>
        <p:nvSpPr>
          <p:cNvPr id="178" name="In Search of the Elusive Eyewall Mesovortex"/>
          <p:cNvSpPr txBox="1"/>
          <p:nvPr/>
        </p:nvSpPr>
        <p:spPr>
          <a:xfrm>
            <a:off x="899592" y="85889"/>
            <a:ext cx="22584817" cy="12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11400"/>
              </a:lnSpc>
              <a:defRPr sz="8400">
                <a:solidFill>
                  <a:schemeClr val="accent3">
                    <a:satOff val="-13807"/>
                    <a:lumOff val="19329"/>
                  </a:schemeClr>
                </a:solidFill>
                <a:latin typeface="Arial Bold"/>
                <a:ea typeface="Arial Bold"/>
                <a:cs typeface="Arial Bold"/>
                <a:sym typeface="Arial Bold"/>
              </a:defRPr>
            </a:lvl1pPr>
          </a:lstStyle>
          <a:p>
            <a:pPr/>
            <a:r>
              <a:t>In Search of the Elusive Eyewall Mesovortex</a:t>
            </a:r>
          </a:p>
        </p:txBody>
      </p:sp>
      <p:sp>
        <p:nvSpPr>
          <p:cNvPr id="179" name="Sim D. Aberson1, Sarah D. Ditchek12, K. J. Sellwood12, J. Gamache1, and A. Aksoy12…"/>
          <p:cNvSpPr txBox="1"/>
          <p:nvPr/>
        </p:nvSpPr>
        <p:spPr>
          <a:xfrm>
            <a:off x="-115644" y="9830893"/>
            <a:ext cx="24615289" cy="3733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8">
              <a:defRPr sz="6000">
                <a:solidFill>
                  <a:schemeClr val="accent3">
                    <a:satOff val="-13807"/>
                    <a:lumOff val="19329"/>
                  </a:schemeClr>
                </a:solidFill>
                <a:latin typeface="Helvetica Neue"/>
                <a:ea typeface="Helvetica Neue"/>
                <a:cs typeface="Helvetica Neue"/>
                <a:sym typeface="Helvetica Neue"/>
              </a:defRPr>
            </a:pPr>
            <a:r>
              <a:t>Sim D. Aberson</a:t>
            </a:r>
            <a:r>
              <a:rPr baseline="31999"/>
              <a:t>1</a:t>
            </a:r>
            <a:r>
              <a:t>, Sarah D. Ditchek</a:t>
            </a:r>
            <a:r>
              <a:rPr baseline="31999"/>
              <a:t>12</a:t>
            </a:r>
            <a:r>
              <a:t>, K. J. Sellwood</a:t>
            </a:r>
            <a:r>
              <a:rPr baseline="31999"/>
              <a:t>12</a:t>
            </a:r>
            <a:r>
              <a:t>, J. Gamache</a:t>
            </a:r>
            <a:r>
              <a:rPr baseline="31999"/>
              <a:t>1</a:t>
            </a:r>
            <a:r>
              <a:t>, and A. Aksoy</a:t>
            </a:r>
            <a:r>
              <a:rPr baseline="31999"/>
              <a:t>12</a:t>
            </a:r>
            <a:endParaRPr baseline="31999"/>
          </a:p>
          <a:p>
            <a:pPr defTabSz="2438338">
              <a:defRPr sz="4800">
                <a:solidFill>
                  <a:schemeClr val="accent3">
                    <a:satOff val="-13807"/>
                    <a:lumOff val="19329"/>
                  </a:schemeClr>
                </a:solidFill>
                <a:latin typeface="Helvetica Neue"/>
                <a:ea typeface="Helvetica Neue"/>
                <a:cs typeface="Helvetica Neue"/>
                <a:sym typeface="Helvetica Neue"/>
              </a:defRPr>
            </a:pPr>
            <a:endParaRPr baseline="31999"/>
          </a:p>
          <a:p>
            <a:pPr defTabSz="2438338">
              <a:defRPr sz="3600">
                <a:solidFill>
                  <a:schemeClr val="accent3">
                    <a:satOff val="-13807"/>
                    <a:lumOff val="19329"/>
                  </a:schemeClr>
                </a:solidFill>
                <a:latin typeface="Helvetica Neue"/>
                <a:ea typeface="Helvetica Neue"/>
                <a:cs typeface="Helvetica Neue"/>
                <a:sym typeface="Helvetica Neue"/>
              </a:defRPr>
            </a:pPr>
            <a:r>
              <a:rPr baseline="31999"/>
              <a:t>1</a:t>
            </a:r>
            <a:r>
              <a:t>NOAA/Atlantic Oceanographic and Meteorological Laboratory/Hurricane Research Division</a:t>
            </a:r>
          </a:p>
          <a:p>
            <a:pPr defTabSz="2438338">
              <a:defRPr sz="3600">
                <a:solidFill>
                  <a:schemeClr val="accent3">
                    <a:satOff val="-13807"/>
                    <a:lumOff val="19329"/>
                  </a:schemeClr>
                </a:solidFill>
                <a:latin typeface="Helvetica Neue"/>
                <a:ea typeface="Helvetica Neue"/>
                <a:cs typeface="Helvetica Neue"/>
                <a:sym typeface="Helvetica Neue"/>
              </a:defRPr>
            </a:pPr>
            <a:r>
              <a:rPr baseline="31999"/>
              <a:t>2</a:t>
            </a:r>
            <a:r>
              <a:t>University of Miami/Cooperative Institute for Marine and Atmospheric Studies</a:t>
            </a:r>
          </a:p>
        </p:txBody>
      </p:sp>
      <p:pic>
        <p:nvPicPr>
          <p:cNvPr id="180" name="Google Shape;118;p1" descr="Google Shape;118;p1"/>
          <p:cNvPicPr>
            <a:picLocks noChangeAspect="1"/>
          </p:cNvPicPr>
          <p:nvPr/>
        </p:nvPicPr>
        <p:blipFill>
          <a:blip r:embed="rId3">
            <a:extLst/>
          </a:blip>
          <a:stretch>
            <a:fillRect/>
          </a:stretch>
        </p:blipFill>
        <p:spPr>
          <a:xfrm>
            <a:off x="97800" y="10887537"/>
            <a:ext cx="2540001" cy="2540001"/>
          </a:xfrm>
          <a:prstGeom prst="rect">
            <a:avLst/>
          </a:prstGeom>
          <a:ln w="12700">
            <a:miter lim="400000"/>
          </a:ln>
        </p:spPr>
      </p:pic>
      <p:pic>
        <p:nvPicPr>
          <p:cNvPr id="181" name="noaa_emblem_logo-2022.png" descr="noaa_emblem_logo-2022.png"/>
          <p:cNvPicPr>
            <a:picLocks noChangeAspect="1"/>
          </p:cNvPicPr>
          <p:nvPr/>
        </p:nvPicPr>
        <p:blipFill>
          <a:blip r:embed="rId4">
            <a:extLst/>
          </a:blip>
          <a:stretch>
            <a:fillRect/>
          </a:stretch>
        </p:blipFill>
        <p:spPr>
          <a:xfrm>
            <a:off x="21622385" y="10887537"/>
            <a:ext cx="2540001" cy="2540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he vertices rotated along the eyewall at ~4.5 degrees per minute, or a rotation period of about 80 minutes.…"/>
          <p:cNvSpPr txBox="1"/>
          <p:nvPr/>
        </p:nvSpPr>
        <p:spPr>
          <a:xfrm>
            <a:off x="700208" y="1735734"/>
            <a:ext cx="22983584" cy="10244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latin typeface="Helvetica Neue"/>
                <a:ea typeface="Helvetica Neue"/>
                <a:cs typeface="Helvetica Neue"/>
                <a:sym typeface="Helvetica Neue"/>
              </a:defRPr>
            </a:pPr>
            <a:r>
              <a:t>The vertices rotated along the eyewall at ~4.5 degrees per minute, or a rotation period of about </a:t>
            </a:r>
            <a:r>
              <a:rPr b="1"/>
              <a:t>80 minutes</a:t>
            </a:r>
            <a:r>
              <a:t>.</a:t>
            </a:r>
          </a:p>
          <a:p>
            <a:pPr algn="l">
              <a:defRPr sz="4800">
                <a:latin typeface="Helvetica Neue"/>
                <a:ea typeface="Helvetica Neue"/>
                <a:cs typeface="Helvetica Neue"/>
                <a:sym typeface="Helvetica Neue"/>
              </a:defRPr>
            </a:pPr>
          </a:p>
          <a:p>
            <a:pPr algn="l">
              <a:defRPr sz="4800">
                <a:latin typeface="Helvetica Neue"/>
                <a:ea typeface="Helvetica Neue"/>
                <a:cs typeface="Helvetica Neue"/>
                <a:sym typeface="Helvetica Neue"/>
              </a:defRPr>
            </a:pPr>
            <a:r>
              <a:t>The theoretical speed of waves c is given by</a:t>
            </a:r>
          </a:p>
          <a:p>
            <a:pPr algn="l">
              <a:defRPr sz="4800">
                <a:latin typeface="Helvetica Neue"/>
                <a:ea typeface="Helvetica Neue"/>
                <a:cs typeface="Helvetica Neue"/>
                <a:sym typeface="Helvetica Neue"/>
              </a:defRPr>
            </a:pPr>
          </a:p>
          <a:p>
            <a:pPr algn="l">
              <a:defRPr sz="4800">
                <a:latin typeface="Helvetica Neue"/>
                <a:ea typeface="Helvetica Neue"/>
                <a:cs typeface="Helvetica Neue"/>
                <a:sym typeface="Helvetica Neue"/>
              </a:defRPr>
            </a:pPr>
            <a:r>
              <a:t>c=v</a:t>
            </a:r>
            <a:r>
              <a:rPr baseline="-5999"/>
              <a:t>max</a:t>
            </a:r>
            <a:r>
              <a:t>(1-1/m)</a:t>
            </a:r>
          </a:p>
          <a:p>
            <a:pPr algn="l">
              <a:defRPr sz="4800">
                <a:latin typeface="Helvetica Neue"/>
                <a:ea typeface="Helvetica Neue"/>
                <a:cs typeface="Helvetica Neue"/>
                <a:sym typeface="Helvetica Neue"/>
              </a:defRPr>
            </a:pPr>
          </a:p>
          <a:p>
            <a:pPr algn="l">
              <a:defRPr sz="4800">
                <a:latin typeface="Helvetica Neue"/>
                <a:ea typeface="Helvetica Neue"/>
                <a:cs typeface="Helvetica Neue"/>
                <a:sym typeface="Helvetica Neue"/>
              </a:defRPr>
            </a:pPr>
            <a:r>
              <a:t>where v</a:t>
            </a:r>
            <a:r>
              <a:rPr baseline="-5999"/>
              <a:t>max </a:t>
            </a:r>
            <a:r>
              <a:t>is the tangential speed of the mean flow, and m is the wavenumber (Thomson 1880, Lamb 1932 and by Guinn and Schubert 1993).  </a:t>
            </a:r>
          </a:p>
          <a:p>
            <a:pPr algn="l">
              <a:defRPr sz="4800">
                <a:latin typeface="Helvetica Neue"/>
                <a:ea typeface="Helvetica Neue"/>
                <a:cs typeface="Helvetica Neue"/>
                <a:sym typeface="Helvetica Neue"/>
              </a:defRPr>
            </a:pPr>
          </a:p>
          <a:p>
            <a:pPr algn="l">
              <a:defRPr sz="4800">
                <a:latin typeface="Helvetica Neue"/>
                <a:ea typeface="Helvetica Neue"/>
                <a:cs typeface="Helvetica Neue"/>
                <a:sym typeface="Helvetica Neue"/>
              </a:defRPr>
            </a:pPr>
            <a:r>
              <a:t>At the approximate altitude of the radar observations (~ 3 km), the mean flow was about 57 ms</a:t>
            </a:r>
            <a:r>
              <a:rPr baseline="31999"/>
              <a:t>-1</a:t>
            </a:r>
            <a:r>
              <a:t>, giving a theoretical speed of 37 ms</a:t>
            </a:r>
            <a:r>
              <a:rPr baseline="31999"/>
              <a:t>-1</a:t>
            </a:r>
            <a:r>
              <a:t>, corresponding to a rotation period of </a:t>
            </a:r>
            <a:r>
              <a:rPr b="1"/>
              <a:t>76 minutes</a:t>
            </a:r>
            <a:r>
              <a: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1200_obs.png" descr="1200_obs.png"/>
          <p:cNvPicPr>
            <a:picLocks noChangeAspect="1"/>
          </p:cNvPicPr>
          <p:nvPr/>
        </p:nvPicPr>
        <p:blipFill>
          <a:blip r:embed="rId2">
            <a:extLst/>
          </a:blip>
          <a:stretch>
            <a:fillRect/>
          </a:stretch>
        </p:blipFill>
        <p:spPr>
          <a:xfrm>
            <a:off x="5902514" y="8782723"/>
            <a:ext cx="5274357" cy="5215753"/>
          </a:xfrm>
          <a:prstGeom prst="rect">
            <a:avLst/>
          </a:prstGeom>
          <a:ln w="12700">
            <a:miter lim="400000"/>
          </a:ln>
        </p:spPr>
      </p:pic>
      <p:pic>
        <p:nvPicPr>
          <p:cNvPr id="258" name="1300_obs.png" descr="1300_obs.png"/>
          <p:cNvPicPr>
            <a:picLocks noChangeAspect="1"/>
          </p:cNvPicPr>
          <p:nvPr/>
        </p:nvPicPr>
        <p:blipFill>
          <a:blip r:embed="rId3">
            <a:extLst/>
          </a:blip>
          <a:stretch>
            <a:fillRect/>
          </a:stretch>
        </p:blipFill>
        <p:spPr>
          <a:xfrm>
            <a:off x="10527807" y="8783040"/>
            <a:ext cx="5273714" cy="5215118"/>
          </a:xfrm>
          <a:prstGeom prst="rect">
            <a:avLst/>
          </a:prstGeom>
          <a:ln w="12700">
            <a:miter lim="400000"/>
          </a:ln>
        </p:spPr>
      </p:pic>
      <p:pic>
        <p:nvPicPr>
          <p:cNvPr id="259" name="1400_obs.png" descr="1400_obs.png"/>
          <p:cNvPicPr>
            <a:picLocks noChangeAspect="1"/>
          </p:cNvPicPr>
          <p:nvPr/>
        </p:nvPicPr>
        <p:blipFill>
          <a:blip r:embed="rId4">
            <a:extLst/>
          </a:blip>
          <a:stretch>
            <a:fillRect/>
          </a:stretch>
        </p:blipFill>
        <p:spPr>
          <a:xfrm>
            <a:off x="15114099" y="8783040"/>
            <a:ext cx="5273714" cy="5215118"/>
          </a:xfrm>
          <a:prstGeom prst="rect">
            <a:avLst/>
          </a:prstGeom>
          <a:ln w="12700">
            <a:miter lim="400000"/>
          </a:ln>
        </p:spPr>
      </p:pic>
      <p:pic>
        <p:nvPicPr>
          <p:cNvPr id="260" name="1500_obs.png" descr="1500_obs.png"/>
          <p:cNvPicPr>
            <a:picLocks noChangeAspect="1"/>
          </p:cNvPicPr>
          <p:nvPr/>
        </p:nvPicPr>
        <p:blipFill>
          <a:blip r:embed="rId5">
            <a:extLst/>
          </a:blip>
          <a:stretch>
            <a:fillRect/>
          </a:stretch>
        </p:blipFill>
        <p:spPr>
          <a:xfrm>
            <a:off x="19700389" y="8783040"/>
            <a:ext cx="5273715" cy="5215118"/>
          </a:xfrm>
          <a:prstGeom prst="rect">
            <a:avLst/>
          </a:prstGeom>
          <a:ln w="12700">
            <a:miter lim="400000"/>
          </a:ln>
        </p:spPr>
      </p:pic>
      <p:pic>
        <p:nvPicPr>
          <p:cNvPr id="261" name="HDOBs_DORIAN_sfmrwind_NOAA_20190829H1_instorm.png" descr="HDOBs_DORIAN_sfmrwind_NOAA_20190829H1_instorm.png"/>
          <p:cNvPicPr>
            <a:picLocks noChangeAspect="1"/>
          </p:cNvPicPr>
          <p:nvPr/>
        </p:nvPicPr>
        <p:blipFill>
          <a:blip r:embed="rId6">
            <a:extLst/>
          </a:blip>
          <a:stretch>
            <a:fillRect/>
          </a:stretch>
        </p:blipFill>
        <p:spPr>
          <a:xfrm>
            <a:off x="911521" y="2733757"/>
            <a:ext cx="6761338" cy="6199397"/>
          </a:xfrm>
          <a:prstGeom prst="rect">
            <a:avLst/>
          </a:prstGeom>
          <a:ln w="12700">
            <a:miter lim="400000"/>
          </a:ln>
        </p:spPr>
      </p:pic>
      <p:sp>
        <p:nvSpPr>
          <p:cNvPr id="262" name="Rectangle"/>
          <p:cNvSpPr/>
          <p:nvPr/>
        </p:nvSpPr>
        <p:spPr>
          <a:xfrm>
            <a:off x="1212357" y="1285953"/>
            <a:ext cx="4724391" cy="1158883"/>
          </a:xfrm>
          <a:prstGeom prst="rect">
            <a:avLst/>
          </a:prstGeom>
          <a:solidFill>
            <a:srgbClr val="60D937"/>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63" name="Ensemble spin up"/>
          <p:cNvSpPr txBox="1"/>
          <p:nvPr/>
        </p:nvSpPr>
        <p:spPr>
          <a:xfrm>
            <a:off x="1301523" y="1496545"/>
            <a:ext cx="4546059" cy="737699"/>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200">
                <a:latin typeface="Helvetica Neue Medium"/>
                <a:ea typeface="Helvetica Neue Medium"/>
                <a:cs typeface="Helvetica Neue Medium"/>
                <a:sym typeface="Helvetica Neue Medium"/>
              </a:defRPr>
            </a:lvl1pPr>
          </a:lstStyle>
          <a:p>
            <a:pPr/>
            <a:r>
              <a:t>Ensemble spin up</a:t>
            </a:r>
          </a:p>
        </p:txBody>
      </p:sp>
      <p:sp>
        <p:nvSpPr>
          <p:cNvPr id="264" name="29 August 2019"/>
          <p:cNvSpPr txBox="1"/>
          <p:nvPr/>
        </p:nvSpPr>
        <p:spPr>
          <a:xfrm>
            <a:off x="1436323" y="106828"/>
            <a:ext cx="5991792" cy="1135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b="1" sz="6000">
                <a:solidFill>
                  <a:srgbClr val="000000"/>
                </a:solidFill>
                <a:latin typeface="Helvetica Neue"/>
                <a:ea typeface="Helvetica Neue"/>
                <a:cs typeface="Helvetica Neue"/>
                <a:sym typeface="Helvetica Neue"/>
              </a:defRPr>
            </a:lvl1pPr>
          </a:lstStyle>
          <a:p>
            <a:pPr/>
            <a:r>
              <a:t>29 August 2019</a:t>
            </a:r>
          </a:p>
        </p:txBody>
      </p:sp>
      <p:sp>
        <p:nvSpPr>
          <p:cNvPr id="265" name="Arrow"/>
          <p:cNvSpPr/>
          <p:nvPr/>
        </p:nvSpPr>
        <p:spPr>
          <a:xfrm>
            <a:off x="5995566" y="1285953"/>
            <a:ext cx="1640861" cy="1158883"/>
          </a:xfrm>
          <a:prstGeom prst="rightArrow">
            <a:avLst>
              <a:gd name="adj1" fmla="val 32000"/>
              <a:gd name="adj2" fmla="val 64000"/>
            </a:avLst>
          </a:prstGeom>
          <a:solidFill>
            <a:srgbClr val="60D937"/>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66" name="Rectangle"/>
          <p:cNvSpPr/>
          <p:nvPr/>
        </p:nvSpPr>
        <p:spPr>
          <a:xfrm>
            <a:off x="7680487" y="1073688"/>
            <a:ext cx="1123463"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67" name="Rectangle"/>
          <p:cNvSpPr/>
          <p:nvPr/>
        </p:nvSpPr>
        <p:spPr>
          <a:xfrm>
            <a:off x="8916296" y="1073688"/>
            <a:ext cx="1123463"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68" name="Rectangle"/>
          <p:cNvSpPr/>
          <p:nvPr/>
        </p:nvSpPr>
        <p:spPr>
          <a:xfrm>
            <a:off x="10152104" y="1073688"/>
            <a:ext cx="1123463"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69" name="Rectangle"/>
          <p:cNvSpPr/>
          <p:nvPr/>
        </p:nvSpPr>
        <p:spPr>
          <a:xfrm>
            <a:off x="11387912" y="1073688"/>
            <a:ext cx="1123463"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0" name="Rectangle"/>
          <p:cNvSpPr/>
          <p:nvPr/>
        </p:nvSpPr>
        <p:spPr>
          <a:xfrm>
            <a:off x="12623720" y="1073688"/>
            <a:ext cx="1123463"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1" name="Rectangle"/>
          <p:cNvSpPr/>
          <p:nvPr/>
        </p:nvSpPr>
        <p:spPr>
          <a:xfrm>
            <a:off x="13859529" y="1073688"/>
            <a:ext cx="1123463"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2" name="Rectangle"/>
          <p:cNvSpPr/>
          <p:nvPr/>
        </p:nvSpPr>
        <p:spPr>
          <a:xfrm>
            <a:off x="15095337" y="1073688"/>
            <a:ext cx="1123463" cy="5769278"/>
          </a:xfrm>
          <a:prstGeom prst="rect">
            <a:avLst/>
          </a:prstGeom>
          <a:solidFill>
            <a:srgbClr val="00A1FF"/>
          </a:solidFill>
          <a:ln w="12700">
            <a:miter lim="400000"/>
          </a:ln>
        </p:spPr>
        <p:txBody>
          <a:bodyPr lIns="50800" tIns="50800" rIns="50800" bIns="50800" anchor="ctr"/>
          <a:lstStyle/>
          <a:p>
            <a:pPr>
              <a:defRPr sz="3000">
                <a:latin typeface="Helvetica Neue Medium"/>
                <a:ea typeface="Helvetica Neue Medium"/>
                <a:cs typeface="Helvetica Neue Medium"/>
                <a:sym typeface="Helvetica Neue Medium"/>
              </a:defRPr>
            </a:pPr>
          </a:p>
        </p:txBody>
      </p:sp>
      <p:sp>
        <p:nvSpPr>
          <p:cNvPr id="273" name="Rectangle"/>
          <p:cNvSpPr/>
          <p:nvPr/>
        </p:nvSpPr>
        <p:spPr>
          <a:xfrm>
            <a:off x="16331145" y="1073688"/>
            <a:ext cx="1123463" cy="5769278"/>
          </a:xfrm>
          <a:prstGeom prst="rect">
            <a:avLst/>
          </a:prstGeom>
          <a:solidFill>
            <a:srgbClr val="00A1FF"/>
          </a:solidFill>
          <a:ln w="12700">
            <a:miter lim="400000"/>
          </a:ln>
        </p:spPr>
        <p:txBody>
          <a:bodyPr lIns="50800" tIns="50800" rIns="50800" bIns="50800" anchor="ctr"/>
          <a:lstStyle/>
          <a:p>
            <a:pPr>
              <a:defRPr sz="3000">
                <a:latin typeface="Helvetica Neue Medium"/>
                <a:ea typeface="Helvetica Neue Medium"/>
                <a:cs typeface="Helvetica Neue Medium"/>
                <a:sym typeface="Helvetica Neue Medium"/>
              </a:defRPr>
            </a:pPr>
          </a:p>
        </p:txBody>
      </p:sp>
      <p:sp>
        <p:nvSpPr>
          <p:cNvPr id="274" name="Rectangle"/>
          <p:cNvSpPr/>
          <p:nvPr/>
        </p:nvSpPr>
        <p:spPr>
          <a:xfrm>
            <a:off x="17566954" y="1073688"/>
            <a:ext cx="1123463" cy="5769278"/>
          </a:xfrm>
          <a:prstGeom prst="rect">
            <a:avLst/>
          </a:prstGeom>
          <a:solidFill>
            <a:srgbClr val="0076BA"/>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5" name="Rectangle"/>
          <p:cNvSpPr/>
          <p:nvPr/>
        </p:nvSpPr>
        <p:spPr>
          <a:xfrm>
            <a:off x="18802762" y="1073688"/>
            <a:ext cx="1123463"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6" name="Rectangle"/>
          <p:cNvSpPr/>
          <p:nvPr/>
        </p:nvSpPr>
        <p:spPr>
          <a:xfrm>
            <a:off x="20038570" y="1073688"/>
            <a:ext cx="1123463" cy="5769278"/>
          </a:xfrm>
          <a:prstGeom prst="rect">
            <a:avLst/>
          </a:prstGeom>
          <a:solidFill>
            <a:srgbClr val="0076BA"/>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7" name="Rectangle"/>
          <p:cNvSpPr/>
          <p:nvPr/>
        </p:nvSpPr>
        <p:spPr>
          <a:xfrm>
            <a:off x="21274378" y="1073688"/>
            <a:ext cx="1123464" cy="5769278"/>
          </a:xfrm>
          <a:prstGeom prst="rect">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8" name="Rectangle"/>
          <p:cNvSpPr/>
          <p:nvPr/>
        </p:nvSpPr>
        <p:spPr>
          <a:xfrm>
            <a:off x="22510187" y="1073688"/>
            <a:ext cx="1123463" cy="5769278"/>
          </a:xfrm>
          <a:prstGeom prst="rect">
            <a:avLst/>
          </a:prstGeom>
          <a:solidFill>
            <a:srgbClr val="0076BA"/>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279" name="1…"/>
          <p:cNvSpPr txBox="1"/>
          <p:nvPr/>
        </p:nvSpPr>
        <p:spPr>
          <a:xfrm>
            <a:off x="7960544"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0" name="1…"/>
          <p:cNvSpPr txBox="1"/>
          <p:nvPr/>
        </p:nvSpPr>
        <p:spPr>
          <a:xfrm>
            <a:off x="9196352"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1" name="1…"/>
          <p:cNvSpPr txBox="1"/>
          <p:nvPr/>
        </p:nvSpPr>
        <p:spPr>
          <a:xfrm>
            <a:off x="10432160"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2" name="1…"/>
          <p:cNvSpPr txBox="1"/>
          <p:nvPr/>
        </p:nvSpPr>
        <p:spPr>
          <a:xfrm>
            <a:off x="11667969"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3" name="1…"/>
          <p:cNvSpPr txBox="1"/>
          <p:nvPr/>
        </p:nvSpPr>
        <p:spPr>
          <a:xfrm>
            <a:off x="12903777"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4" name="1…"/>
          <p:cNvSpPr txBox="1"/>
          <p:nvPr/>
        </p:nvSpPr>
        <p:spPr>
          <a:xfrm>
            <a:off x="14139584"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5" name="1…"/>
          <p:cNvSpPr txBox="1"/>
          <p:nvPr/>
        </p:nvSpPr>
        <p:spPr>
          <a:xfrm>
            <a:off x="15375394"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6" name="1…"/>
          <p:cNvSpPr txBox="1"/>
          <p:nvPr/>
        </p:nvSpPr>
        <p:spPr>
          <a:xfrm>
            <a:off x="16611203" y="1021753"/>
            <a:ext cx="563349"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7" name="1…"/>
          <p:cNvSpPr txBox="1"/>
          <p:nvPr/>
        </p:nvSpPr>
        <p:spPr>
          <a:xfrm>
            <a:off x="17847009"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8" name="1…"/>
          <p:cNvSpPr txBox="1"/>
          <p:nvPr/>
        </p:nvSpPr>
        <p:spPr>
          <a:xfrm>
            <a:off x="19082818"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89" name="1…"/>
          <p:cNvSpPr txBox="1"/>
          <p:nvPr/>
        </p:nvSpPr>
        <p:spPr>
          <a:xfrm>
            <a:off x="20318627"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90" name="1…"/>
          <p:cNvSpPr txBox="1"/>
          <p:nvPr/>
        </p:nvSpPr>
        <p:spPr>
          <a:xfrm>
            <a:off x="21554436"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91" name="1…"/>
          <p:cNvSpPr txBox="1"/>
          <p:nvPr/>
        </p:nvSpPr>
        <p:spPr>
          <a:xfrm>
            <a:off x="22790246" y="1021753"/>
            <a:ext cx="563349"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
        <p:nvSpPr>
          <p:cNvPr id="292" name="0900 UTC"/>
          <p:cNvSpPr txBox="1"/>
          <p:nvPr/>
        </p:nvSpPr>
        <p:spPr>
          <a:xfrm>
            <a:off x="7680487"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0900 UTC</a:t>
            </a:r>
          </a:p>
        </p:txBody>
      </p:sp>
      <p:sp>
        <p:nvSpPr>
          <p:cNvPr id="293" name="0930 UTC"/>
          <p:cNvSpPr txBox="1"/>
          <p:nvPr/>
        </p:nvSpPr>
        <p:spPr>
          <a:xfrm>
            <a:off x="8916296"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0930 UTC</a:t>
            </a:r>
          </a:p>
        </p:txBody>
      </p:sp>
      <p:sp>
        <p:nvSpPr>
          <p:cNvPr id="294" name="1000 UTC"/>
          <p:cNvSpPr txBox="1"/>
          <p:nvPr/>
        </p:nvSpPr>
        <p:spPr>
          <a:xfrm>
            <a:off x="10152104"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1000 UTC</a:t>
            </a:r>
          </a:p>
        </p:txBody>
      </p:sp>
      <p:sp>
        <p:nvSpPr>
          <p:cNvPr id="295" name="1030 UTC"/>
          <p:cNvSpPr txBox="1"/>
          <p:nvPr/>
        </p:nvSpPr>
        <p:spPr>
          <a:xfrm>
            <a:off x="11387912"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1030 UTC</a:t>
            </a:r>
          </a:p>
        </p:txBody>
      </p:sp>
      <p:sp>
        <p:nvSpPr>
          <p:cNvPr id="296" name="1100 UTC"/>
          <p:cNvSpPr txBox="1"/>
          <p:nvPr/>
        </p:nvSpPr>
        <p:spPr>
          <a:xfrm>
            <a:off x="12623720"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1100 UTC</a:t>
            </a:r>
          </a:p>
        </p:txBody>
      </p:sp>
      <p:sp>
        <p:nvSpPr>
          <p:cNvPr id="297" name="1130 UTC"/>
          <p:cNvSpPr txBox="1"/>
          <p:nvPr/>
        </p:nvSpPr>
        <p:spPr>
          <a:xfrm>
            <a:off x="13859529"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1130 UTC</a:t>
            </a:r>
          </a:p>
        </p:txBody>
      </p:sp>
      <p:sp>
        <p:nvSpPr>
          <p:cNvPr id="298" name="1200 UTC"/>
          <p:cNvSpPr txBox="1"/>
          <p:nvPr/>
        </p:nvSpPr>
        <p:spPr>
          <a:xfrm>
            <a:off x="15095337"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1200 UTC</a:t>
            </a:r>
          </a:p>
        </p:txBody>
      </p:sp>
      <p:sp>
        <p:nvSpPr>
          <p:cNvPr id="299" name="1230 UTC"/>
          <p:cNvSpPr txBox="1"/>
          <p:nvPr/>
        </p:nvSpPr>
        <p:spPr>
          <a:xfrm>
            <a:off x="16331145"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1230 UTC</a:t>
            </a:r>
          </a:p>
        </p:txBody>
      </p:sp>
      <p:sp>
        <p:nvSpPr>
          <p:cNvPr id="300" name="1300 UTC"/>
          <p:cNvSpPr txBox="1"/>
          <p:nvPr/>
        </p:nvSpPr>
        <p:spPr>
          <a:xfrm>
            <a:off x="17566954"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1300 UTC</a:t>
            </a:r>
          </a:p>
        </p:txBody>
      </p:sp>
      <p:sp>
        <p:nvSpPr>
          <p:cNvPr id="301" name="1330 UTC"/>
          <p:cNvSpPr txBox="1"/>
          <p:nvPr/>
        </p:nvSpPr>
        <p:spPr>
          <a:xfrm>
            <a:off x="18802762"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1330 UTC</a:t>
            </a:r>
          </a:p>
        </p:txBody>
      </p:sp>
      <p:sp>
        <p:nvSpPr>
          <p:cNvPr id="302" name="1400 UTC"/>
          <p:cNvSpPr txBox="1"/>
          <p:nvPr/>
        </p:nvSpPr>
        <p:spPr>
          <a:xfrm>
            <a:off x="20038570"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1400 UTC</a:t>
            </a:r>
          </a:p>
        </p:txBody>
      </p:sp>
      <p:sp>
        <p:nvSpPr>
          <p:cNvPr id="303" name="1430 UTC"/>
          <p:cNvSpPr txBox="1"/>
          <p:nvPr/>
        </p:nvSpPr>
        <p:spPr>
          <a:xfrm>
            <a:off x="21274378" y="176048"/>
            <a:ext cx="1123464"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1430 UTC</a:t>
            </a:r>
          </a:p>
        </p:txBody>
      </p:sp>
      <p:sp>
        <p:nvSpPr>
          <p:cNvPr id="304" name="1500 UTC"/>
          <p:cNvSpPr txBox="1"/>
          <p:nvPr/>
        </p:nvSpPr>
        <p:spPr>
          <a:xfrm>
            <a:off x="22510187"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1500 UTC</a:t>
            </a:r>
          </a:p>
        </p:txBody>
      </p:sp>
      <p:sp>
        <p:nvSpPr>
          <p:cNvPr id="305" name="Arrow"/>
          <p:cNvSpPr/>
          <p:nvPr/>
        </p:nvSpPr>
        <p:spPr>
          <a:xfrm rot="9600000">
            <a:off x="13391622" y="7510290"/>
            <a:ext cx="4814064" cy="587062"/>
          </a:xfrm>
          <a:prstGeom prst="rightArrow">
            <a:avLst>
              <a:gd name="adj1" fmla="val 18000"/>
              <a:gd name="adj2" fmla="val 138452"/>
            </a:avLst>
          </a:prstGeom>
          <a:solidFill>
            <a:srgbClr val="0076BA"/>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306" name="Arrow"/>
          <p:cNvSpPr/>
          <p:nvPr/>
        </p:nvSpPr>
        <p:spPr>
          <a:xfrm rot="6480000">
            <a:off x="21904585" y="7498360"/>
            <a:ext cx="1707432" cy="587063"/>
          </a:xfrm>
          <a:prstGeom prst="rightArrow">
            <a:avLst>
              <a:gd name="adj1" fmla="val 18000"/>
              <a:gd name="adj2" fmla="val 138452"/>
            </a:avLst>
          </a:prstGeom>
          <a:solidFill>
            <a:srgbClr val="0076BA"/>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307" name="Arrow"/>
          <p:cNvSpPr/>
          <p:nvPr/>
        </p:nvSpPr>
        <p:spPr>
          <a:xfrm rot="8880000">
            <a:off x="17733985" y="7498142"/>
            <a:ext cx="2938653" cy="587062"/>
          </a:xfrm>
          <a:prstGeom prst="rightArrow">
            <a:avLst>
              <a:gd name="adj1" fmla="val 18000"/>
              <a:gd name="adj2" fmla="val 138452"/>
            </a:avLst>
          </a:prstGeom>
          <a:solidFill>
            <a:srgbClr val="0076BA"/>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pic>
        <p:nvPicPr>
          <p:cNvPr id="308" name="1400_obs.png" descr="1400_obs.png"/>
          <p:cNvPicPr>
            <a:picLocks noChangeAspect="1"/>
          </p:cNvPicPr>
          <p:nvPr/>
        </p:nvPicPr>
        <p:blipFill>
          <a:blip r:embed="rId7">
            <a:extLst/>
          </a:blip>
          <a:stretch>
            <a:fillRect/>
          </a:stretch>
        </p:blipFill>
        <p:spPr>
          <a:xfrm>
            <a:off x="10432160" y="8782723"/>
            <a:ext cx="5270501" cy="5270501"/>
          </a:xfrm>
          <a:prstGeom prst="rect">
            <a:avLst/>
          </a:prstGeom>
          <a:ln w="12700">
            <a:miter lim="400000"/>
          </a:ln>
        </p:spPr>
      </p:pic>
      <p:pic>
        <p:nvPicPr>
          <p:cNvPr id="309" name="1300_obs.png" descr="1300_obs.png"/>
          <p:cNvPicPr>
            <a:picLocks noChangeAspect="1"/>
          </p:cNvPicPr>
          <p:nvPr/>
        </p:nvPicPr>
        <p:blipFill>
          <a:blip r:embed="rId8">
            <a:extLst/>
          </a:blip>
          <a:stretch>
            <a:fillRect/>
          </a:stretch>
        </p:blipFill>
        <p:spPr>
          <a:xfrm>
            <a:off x="15115706" y="8868440"/>
            <a:ext cx="5270501" cy="5270501"/>
          </a:xfrm>
          <a:prstGeom prst="rect">
            <a:avLst/>
          </a:prstGeom>
          <a:ln w="12700">
            <a:miter lim="400000"/>
          </a:ln>
        </p:spPr>
      </p:pic>
      <p:pic>
        <p:nvPicPr>
          <p:cNvPr id="310" name="1500_obs.png" descr="1500_obs.png"/>
          <p:cNvPicPr>
            <a:picLocks noChangeAspect="1"/>
          </p:cNvPicPr>
          <p:nvPr/>
        </p:nvPicPr>
        <p:blipFill>
          <a:blip r:embed="rId9">
            <a:extLst/>
          </a:blip>
          <a:stretch>
            <a:fillRect/>
          </a:stretch>
        </p:blipFill>
        <p:spPr>
          <a:xfrm>
            <a:off x="19689297" y="8881140"/>
            <a:ext cx="5270501" cy="5270501"/>
          </a:xfrm>
          <a:prstGeom prst="rect">
            <a:avLst/>
          </a:prstGeom>
          <a:ln w="12700">
            <a:miter lim="400000"/>
          </a:ln>
        </p:spPr>
      </p:pic>
      <p:sp>
        <p:nvSpPr>
          <p:cNvPr id="311" name="Ensemble mean analyses"/>
          <p:cNvSpPr/>
          <p:nvPr/>
        </p:nvSpPr>
        <p:spPr>
          <a:xfrm>
            <a:off x="11312152" y="8705057"/>
            <a:ext cx="12982897" cy="952501"/>
          </a:xfrm>
          <a:prstGeom prst="rect">
            <a:avLst/>
          </a:prstGeom>
          <a:solidFill>
            <a:srgbClr val="004D8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300">
                <a:latin typeface="Helvetica Neue"/>
                <a:ea typeface="Helvetica Neue"/>
                <a:cs typeface="Helvetica Neue"/>
                <a:sym typeface="Helvetica Neue"/>
              </a:defRPr>
            </a:lvl1pPr>
          </a:lstStyle>
          <a:p>
            <a:pPr/>
            <a:r>
              <a:t>Ensemble mean analyses</a:t>
            </a:r>
          </a:p>
        </p:txBody>
      </p:sp>
      <p:sp>
        <p:nvSpPr>
          <p:cNvPr id="312" name="Rectangle"/>
          <p:cNvSpPr/>
          <p:nvPr/>
        </p:nvSpPr>
        <p:spPr>
          <a:xfrm>
            <a:off x="60487" y="1073688"/>
            <a:ext cx="1123463" cy="5769278"/>
          </a:xfrm>
          <a:prstGeom prst="rect">
            <a:avLst/>
          </a:prstGeom>
          <a:solidFill>
            <a:srgbClr val="60D937"/>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313" name="0600 UTC"/>
          <p:cNvSpPr txBox="1"/>
          <p:nvPr/>
        </p:nvSpPr>
        <p:spPr>
          <a:xfrm>
            <a:off x="60487" y="176048"/>
            <a:ext cx="1123463" cy="996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2438338">
              <a:lnSpc>
                <a:spcPct val="90000"/>
              </a:lnSpc>
              <a:spcBef>
                <a:spcPts val="4500"/>
              </a:spcBef>
              <a:defRPr sz="2400">
                <a:solidFill>
                  <a:srgbClr val="000000"/>
                </a:solidFill>
                <a:latin typeface="Helvetica Neue"/>
                <a:ea typeface="Helvetica Neue"/>
                <a:cs typeface="Helvetica Neue"/>
                <a:sym typeface="Helvetica Neue"/>
              </a:defRPr>
            </a:lvl1pPr>
          </a:lstStyle>
          <a:p>
            <a:pPr/>
            <a:r>
              <a:t>0600 UTC</a:t>
            </a:r>
          </a:p>
        </p:txBody>
      </p:sp>
      <p:grpSp>
        <p:nvGrpSpPr>
          <p:cNvPr id="317" name="Group"/>
          <p:cNvGrpSpPr/>
          <p:nvPr/>
        </p:nvGrpSpPr>
        <p:grpSpPr>
          <a:xfrm>
            <a:off x="8628330" y="11363446"/>
            <a:ext cx="179100" cy="280490"/>
            <a:chOff x="0" y="0"/>
            <a:chExt cx="179098" cy="280488"/>
          </a:xfrm>
        </p:grpSpPr>
        <p:sp>
          <p:nvSpPr>
            <p:cNvPr id="314" name="Shape"/>
            <p:cNvSpPr/>
            <p:nvPr/>
          </p:nvSpPr>
          <p:spPr>
            <a:xfrm>
              <a:off x="-1" y="-1"/>
              <a:ext cx="128328"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15" name="Shape"/>
            <p:cNvSpPr/>
            <p:nvPr/>
          </p:nvSpPr>
          <p:spPr>
            <a:xfrm flipH="1">
              <a:off x="17057" y="73982"/>
              <a:ext cx="162042"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16" name="Circle"/>
            <p:cNvSpPr/>
            <p:nvPr/>
          </p:nvSpPr>
          <p:spPr>
            <a:xfrm>
              <a:off x="334" y="53151"/>
              <a:ext cx="176629" cy="176995"/>
            </a:xfrm>
            <a:prstGeom prst="ellipse">
              <a:avLst/>
            </a:pr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grpSp>
      <p:grpSp>
        <p:nvGrpSpPr>
          <p:cNvPr id="321" name="Group"/>
          <p:cNvGrpSpPr/>
          <p:nvPr/>
        </p:nvGrpSpPr>
        <p:grpSpPr>
          <a:xfrm>
            <a:off x="13324575" y="11376146"/>
            <a:ext cx="179100" cy="280490"/>
            <a:chOff x="0" y="0"/>
            <a:chExt cx="179098" cy="280488"/>
          </a:xfrm>
        </p:grpSpPr>
        <p:sp>
          <p:nvSpPr>
            <p:cNvPr id="318" name="Shape"/>
            <p:cNvSpPr/>
            <p:nvPr/>
          </p:nvSpPr>
          <p:spPr>
            <a:xfrm>
              <a:off x="-1" y="-1"/>
              <a:ext cx="128328"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19" name="Shape"/>
            <p:cNvSpPr/>
            <p:nvPr/>
          </p:nvSpPr>
          <p:spPr>
            <a:xfrm flipH="1">
              <a:off x="17057" y="73982"/>
              <a:ext cx="162042"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20" name="Circle"/>
            <p:cNvSpPr/>
            <p:nvPr/>
          </p:nvSpPr>
          <p:spPr>
            <a:xfrm>
              <a:off x="334" y="53151"/>
              <a:ext cx="176629" cy="176995"/>
            </a:xfrm>
            <a:prstGeom prst="ellipse">
              <a:avLst/>
            </a:pr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grpSp>
      <p:pic>
        <p:nvPicPr>
          <p:cNvPr id="322" name="1500_obs.png" descr="1500_obs.png"/>
          <p:cNvPicPr>
            <a:picLocks noChangeAspect="1"/>
          </p:cNvPicPr>
          <p:nvPr/>
        </p:nvPicPr>
        <p:blipFill>
          <a:blip r:embed="rId10">
            <a:extLst/>
          </a:blip>
          <a:stretch>
            <a:fillRect/>
          </a:stretch>
        </p:blipFill>
        <p:spPr>
          <a:xfrm>
            <a:off x="5904442" y="8782723"/>
            <a:ext cx="5270501" cy="5270501"/>
          </a:xfrm>
          <a:prstGeom prst="rect">
            <a:avLst/>
          </a:prstGeom>
          <a:ln w="12700">
            <a:miter lim="400000"/>
          </a:ln>
        </p:spPr>
      </p:pic>
      <p:grpSp>
        <p:nvGrpSpPr>
          <p:cNvPr id="326" name="Group"/>
          <p:cNvGrpSpPr/>
          <p:nvPr/>
        </p:nvGrpSpPr>
        <p:grpSpPr>
          <a:xfrm>
            <a:off x="17934675" y="11287246"/>
            <a:ext cx="179100" cy="280490"/>
            <a:chOff x="0" y="0"/>
            <a:chExt cx="179098" cy="280488"/>
          </a:xfrm>
        </p:grpSpPr>
        <p:sp>
          <p:nvSpPr>
            <p:cNvPr id="323" name="Shape"/>
            <p:cNvSpPr/>
            <p:nvPr/>
          </p:nvSpPr>
          <p:spPr>
            <a:xfrm>
              <a:off x="-1" y="-1"/>
              <a:ext cx="128328"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24" name="Shape"/>
            <p:cNvSpPr/>
            <p:nvPr/>
          </p:nvSpPr>
          <p:spPr>
            <a:xfrm flipH="1">
              <a:off x="17057" y="73982"/>
              <a:ext cx="162042"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25" name="Circle"/>
            <p:cNvSpPr/>
            <p:nvPr/>
          </p:nvSpPr>
          <p:spPr>
            <a:xfrm>
              <a:off x="334" y="53151"/>
              <a:ext cx="176629" cy="176995"/>
            </a:xfrm>
            <a:prstGeom prst="ellipse">
              <a:avLst/>
            </a:pr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grpSp>
      <p:grpSp>
        <p:nvGrpSpPr>
          <p:cNvPr id="330" name="Group"/>
          <p:cNvGrpSpPr/>
          <p:nvPr/>
        </p:nvGrpSpPr>
        <p:grpSpPr>
          <a:xfrm>
            <a:off x="22234997" y="11096746"/>
            <a:ext cx="179100" cy="280490"/>
            <a:chOff x="0" y="0"/>
            <a:chExt cx="179098" cy="280488"/>
          </a:xfrm>
        </p:grpSpPr>
        <p:sp>
          <p:nvSpPr>
            <p:cNvPr id="327" name="Shape"/>
            <p:cNvSpPr/>
            <p:nvPr/>
          </p:nvSpPr>
          <p:spPr>
            <a:xfrm>
              <a:off x="-1" y="-1"/>
              <a:ext cx="128328"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28" name="Shape"/>
            <p:cNvSpPr/>
            <p:nvPr/>
          </p:nvSpPr>
          <p:spPr>
            <a:xfrm flipH="1">
              <a:off x="17057" y="73982"/>
              <a:ext cx="162042" cy="206507"/>
            </a:xfrm>
            <a:custGeom>
              <a:avLst/>
              <a:gdLst/>
              <a:ahLst/>
              <a:cxnLst>
                <a:cxn ang="0">
                  <a:pos x="wd2" y="hd2"/>
                </a:cxn>
                <a:cxn ang="5400000">
                  <a:pos x="wd2" y="hd2"/>
                </a:cxn>
                <a:cxn ang="10800000">
                  <a:pos x="wd2" y="hd2"/>
                </a:cxn>
                <a:cxn ang="16200000">
                  <a:pos x="wd2" y="hd2"/>
                </a:cxn>
              </a:cxnLst>
              <a:rect l="0" t="0" r="r" b="b"/>
              <a:pathLst>
                <a:path w="21498" h="21485" fill="norm" stroke="1" extrusionOk="0">
                  <a:moveTo>
                    <a:pt x="13153" y="1"/>
                  </a:moveTo>
                  <a:cubicBezTo>
                    <a:pt x="5786" y="84"/>
                    <a:pt x="-102" y="4961"/>
                    <a:pt x="1" y="10894"/>
                  </a:cubicBezTo>
                  <a:cubicBezTo>
                    <a:pt x="104" y="16826"/>
                    <a:pt x="6160" y="21567"/>
                    <a:pt x="13526" y="21484"/>
                  </a:cubicBezTo>
                  <a:cubicBezTo>
                    <a:pt x="16532" y="21450"/>
                    <a:pt x="19291" y="20618"/>
                    <a:pt x="21498" y="19241"/>
                  </a:cubicBezTo>
                  <a:cubicBezTo>
                    <a:pt x="21470" y="19242"/>
                    <a:pt x="21445" y="19243"/>
                    <a:pt x="21417" y="19243"/>
                  </a:cubicBezTo>
                  <a:cubicBezTo>
                    <a:pt x="15526" y="19309"/>
                    <a:pt x="10682" y="15517"/>
                    <a:pt x="10599" y="10773"/>
                  </a:cubicBezTo>
                  <a:cubicBezTo>
                    <a:pt x="10517" y="6028"/>
                    <a:pt x="15226" y="2129"/>
                    <a:pt x="21117" y="2062"/>
                  </a:cubicBezTo>
                  <a:cubicBezTo>
                    <a:pt x="21144" y="2062"/>
                    <a:pt x="21172" y="2062"/>
                    <a:pt x="21200" y="2062"/>
                  </a:cubicBezTo>
                  <a:cubicBezTo>
                    <a:pt x="18946" y="736"/>
                    <a:pt x="16159" y="-33"/>
                    <a:pt x="13153" y="1"/>
                  </a:cubicBezTo>
                  <a:close/>
                </a:path>
              </a:pathLst>
            </a:cu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29" name="Circle"/>
            <p:cNvSpPr/>
            <p:nvPr/>
          </p:nvSpPr>
          <p:spPr>
            <a:xfrm>
              <a:off x="334" y="53151"/>
              <a:ext cx="176629" cy="176995"/>
            </a:xfrm>
            <a:prstGeom prst="ellipse">
              <a:avLst/>
            </a:prstGeom>
            <a:solidFill>
              <a:srgbClr val="ED220D"/>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grpSp>
      <p:sp>
        <p:nvSpPr>
          <p:cNvPr id="331" name="Storm-relative data"/>
          <p:cNvSpPr/>
          <p:nvPr/>
        </p:nvSpPr>
        <p:spPr>
          <a:xfrm>
            <a:off x="6569916" y="8671405"/>
            <a:ext cx="3939553" cy="952501"/>
          </a:xfrm>
          <a:prstGeom prst="rect">
            <a:avLst/>
          </a:prstGeom>
          <a:solidFill>
            <a:srgbClr val="00A2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3200">
                <a:latin typeface="Helvetica Neue"/>
                <a:ea typeface="Helvetica Neue"/>
                <a:cs typeface="Helvetica Neue"/>
                <a:sym typeface="Helvetica Neue"/>
              </a:defRPr>
            </a:lvl1pPr>
          </a:lstStyle>
          <a:p>
            <a:pPr/>
            <a:r>
              <a:t>Storm-relative data</a:t>
            </a:r>
          </a:p>
        </p:txBody>
      </p:sp>
      <p:sp>
        <p:nvSpPr>
          <p:cNvPr id="332" name="Arrow"/>
          <p:cNvSpPr/>
          <p:nvPr/>
        </p:nvSpPr>
        <p:spPr>
          <a:xfrm flipH="1" rot="16200000">
            <a:off x="7958010" y="6319648"/>
            <a:ext cx="1722940" cy="2875075"/>
          </a:xfrm>
          <a:prstGeom prst="rightArrow">
            <a:avLst>
              <a:gd name="adj1" fmla="val 32000"/>
              <a:gd name="adj2" fmla="val 47175"/>
            </a:avLst>
          </a:prstGeom>
          <a:solidFill>
            <a:srgbClr val="00A1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333" name="1…"/>
          <p:cNvSpPr txBox="1"/>
          <p:nvPr/>
        </p:nvSpPr>
        <p:spPr>
          <a:xfrm>
            <a:off x="340544" y="1021753"/>
            <a:ext cx="563350" cy="5904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2438338">
              <a:lnSpc>
                <a:spcPct val="90000"/>
              </a:lnSpc>
              <a:spcBef>
                <a:spcPts val="4500"/>
              </a:spcBef>
              <a:defRPr sz="2400">
                <a:latin typeface="Helvetica Neue"/>
                <a:ea typeface="Helvetica Neue"/>
                <a:cs typeface="Helvetica Neue"/>
                <a:sym typeface="Helvetica Neue"/>
              </a:defRPr>
            </a:pPr>
            <a:r>
              <a:t>1</a:t>
            </a:r>
          </a:p>
          <a:p>
            <a:pPr defTabSz="2438338">
              <a:lnSpc>
                <a:spcPct val="90000"/>
              </a:lnSpc>
              <a:spcBef>
                <a:spcPts val="4500"/>
              </a:spcBef>
              <a:defRPr sz="2400">
                <a:latin typeface="Helvetica Neue"/>
                <a:ea typeface="Helvetica Neue"/>
                <a:cs typeface="Helvetica Neue"/>
                <a:sym typeface="Helvetica Neue"/>
              </a:defRPr>
            </a:pPr>
            <a:r>
              <a:t>2</a:t>
            </a:r>
          </a:p>
          <a:p>
            <a:pPr defTabSz="2438338">
              <a:lnSpc>
                <a:spcPct val="90000"/>
              </a:lnSpc>
              <a:spcBef>
                <a:spcPts val="4500"/>
              </a:spcBef>
              <a:defRPr sz="2400">
                <a:latin typeface="Helvetica Neue"/>
                <a:ea typeface="Helvetica Neue"/>
                <a:cs typeface="Helvetica Neue"/>
                <a:sym typeface="Helvetica Neue"/>
              </a:defRPr>
            </a:pPr>
            <a:r>
              <a:t>3</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a:t>
            </a:r>
          </a:p>
          <a:p>
            <a:pPr defTabSz="2438338">
              <a:lnSpc>
                <a:spcPct val="90000"/>
              </a:lnSpc>
              <a:spcBef>
                <a:spcPts val="4500"/>
              </a:spcBef>
              <a:defRPr sz="2400">
                <a:latin typeface="Helvetica Neue"/>
                <a:ea typeface="Helvetica Neue"/>
                <a:cs typeface="Helvetica Neue"/>
                <a:sym typeface="Helvetica Neue"/>
              </a:defRPr>
            </a:pPr>
            <a:r>
              <a:t>30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1700_obs.png" descr="1700_obs.png"/>
          <p:cNvPicPr>
            <a:picLocks noChangeAspect="1"/>
          </p:cNvPicPr>
          <p:nvPr/>
        </p:nvPicPr>
        <p:blipFill>
          <a:blip r:embed="rId2">
            <a:extLst/>
          </a:blip>
          <a:stretch>
            <a:fillRect/>
          </a:stretch>
        </p:blipFill>
        <p:spPr>
          <a:xfrm>
            <a:off x="-911655" y="9464"/>
            <a:ext cx="13697072" cy="13697072"/>
          </a:xfrm>
          <a:prstGeom prst="rect">
            <a:avLst/>
          </a:prstGeom>
          <a:ln w="12700">
            <a:miter lim="400000"/>
          </a:ln>
        </p:spPr>
      </p:pic>
      <p:pic>
        <p:nvPicPr>
          <p:cNvPr id="336" name="1854_obs.png" descr="1854_obs.png"/>
          <p:cNvPicPr>
            <a:picLocks noChangeAspect="1"/>
          </p:cNvPicPr>
          <p:nvPr/>
        </p:nvPicPr>
        <p:blipFill>
          <a:blip r:embed="rId3">
            <a:extLst/>
          </a:blip>
          <a:stretch>
            <a:fillRect/>
          </a:stretch>
        </p:blipFill>
        <p:spPr>
          <a:xfrm>
            <a:off x="11304897" y="9464"/>
            <a:ext cx="13697072" cy="13697072"/>
          </a:xfrm>
          <a:prstGeom prst="rect">
            <a:avLst/>
          </a:prstGeom>
          <a:ln w="12700">
            <a:miter lim="400000"/>
          </a:ln>
        </p:spPr>
      </p:pic>
      <p:sp>
        <p:nvSpPr>
          <p:cNvPr id="337" name="Storm-relative"/>
          <p:cNvSpPr txBox="1"/>
          <p:nvPr/>
        </p:nvSpPr>
        <p:spPr>
          <a:xfrm>
            <a:off x="3659264" y="946805"/>
            <a:ext cx="4555233"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a:r>
              <a:t>Storm-relative</a:t>
            </a:r>
          </a:p>
        </p:txBody>
      </p:sp>
      <p:sp>
        <p:nvSpPr>
          <p:cNvPr id="338" name="Earth-relative"/>
          <p:cNvSpPr txBox="1"/>
          <p:nvPr/>
        </p:nvSpPr>
        <p:spPr>
          <a:xfrm>
            <a:off x="15985776" y="946805"/>
            <a:ext cx="4335314"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a:r>
              <a:t>Earth-relative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full-mwr-d-13-00252.1-f2.jpg" descr="full-mwr-d-13-00252.1-f2.jpg"/>
          <p:cNvPicPr>
            <a:picLocks noChangeAspect="1"/>
          </p:cNvPicPr>
          <p:nvPr/>
        </p:nvPicPr>
        <p:blipFill>
          <a:blip r:embed="rId2">
            <a:extLst/>
          </a:blip>
          <a:stretch>
            <a:fillRect/>
          </a:stretch>
        </p:blipFill>
        <p:spPr>
          <a:xfrm>
            <a:off x="-9360431" y="3471991"/>
            <a:ext cx="31539009" cy="17371093"/>
          </a:xfrm>
          <a:prstGeom prst="rect">
            <a:avLst/>
          </a:prstGeom>
          <a:ln w="12700">
            <a:miter lim="400000"/>
          </a:ln>
        </p:spPr>
      </p:pic>
      <p:grpSp>
        <p:nvGrpSpPr>
          <p:cNvPr id="346" name="Group"/>
          <p:cNvGrpSpPr/>
          <p:nvPr/>
        </p:nvGrpSpPr>
        <p:grpSpPr>
          <a:xfrm>
            <a:off x="11151807" y="5118100"/>
            <a:ext cx="3479801" cy="3479800"/>
            <a:chOff x="0" y="0"/>
            <a:chExt cx="3479800" cy="3479800"/>
          </a:xfrm>
        </p:grpSpPr>
        <p:sp>
          <p:nvSpPr>
            <p:cNvPr id="341" name="Circle"/>
            <p:cNvSpPr/>
            <p:nvPr/>
          </p:nvSpPr>
          <p:spPr>
            <a:xfrm>
              <a:off x="145752" y="154363"/>
              <a:ext cx="3173174" cy="3173174"/>
            </a:xfrm>
            <a:prstGeom prst="ellipse">
              <a:avLst/>
            </a:prstGeom>
            <a:noFill/>
            <a:ln w="50800" cap="flat">
              <a:solidFill>
                <a:srgbClr val="000000"/>
              </a:solidFill>
              <a:prstDash val="solid"/>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42" name="Arrow"/>
            <p:cNvSpPr/>
            <p:nvPr/>
          </p:nvSpPr>
          <p:spPr>
            <a:xfrm>
              <a:off x="1719289" y="3175000"/>
              <a:ext cx="628651" cy="304800"/>
            </a:xfrm>
            <a:prstGeom prst="rightArrow">
              <a:avLst>
                <a:gd name="adj1" fmla="val 32000"/>
                <a:gd name="adj2" fmla="val 79167"/>
              </a:avLst>
            </a:prstGeom>
            <a:solidFill>
              <a:srgbClr val="000000"/>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43" name="Arrow"/>
            <p:cNvSpPr/>
            <p:nvPr/>
          </p:nvSpPr>
          <p:spPr>
            <a:xfrm flipH="1">
              <a:off x="1103339" y="0"/>
              <a:ext cx="628651" cy="304800"/>
            </a:xfrm>
            <a:prstGeom prst="rightArrow">
              <a:avLst>
                <a:gd name="adj1" fmla="val 32000"/>
                <a:gd name="adj2" fmla="val 79167"/>
              </a:avLst>
            </a:prstGeom>
            <a:solidFill>
              <a:srgbClr val="000000"/>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44" name="Arrow"/>
            <p:cNvSpPr/>
            <p:nvPr/>
          </p:nvSpPr>
          <p:spPr>
            <a:xfrm flipH="1" rot="16200000">
              <a:off x="-161925" y="1786699"/>
              <a:ext cx="628650" cy="304801"/>
            </a:xfrm>
            <a:prstGeom prst="rightArrow">
              <a:avLst>
                <a:gd name="adj1" fmla="val 32000"/>
                <a:gd name="adj2" fmla="val 79167"/>
              </a:avLst>
            </a:prstGeom>
            <a:solidFill>
              <a:srgbClr val="000000"/>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sp>
          <p:nvSpPr>
            <p:cNvPr id="345" name="Arrow"/>
            <p:cNvSpPr/>
            <p:nvPr/>
          </p:nvSpPr>
          <p:spPr>
            <a:xfrm flipH="1" rot="5400000">
              <a:off x="3013075" y="1164399"/>
              <a:ext cx="628650" cy="304801"/>
            </a:xfrm>
            <a:prstGeom prst="rightArrow">
              <a:avLst>
                <a:gd name="adj1" fmla="val 32000"/>
                <a:gd name="adj2" fmla="val 79167"/>
              </a:avLst>
            </a:prstGeom>
            <a:solidFill>
              <a:srgbClr val="000000"/>
            </a:solidFill>
            <a:ln w="12700" cap="flat">
              <a:noFill/>
              <a:miter lim="400000"/>
            </a:ln>
            <a:effectLst/>
          </p:spPr>
          <p:txBody>
            <a:bodyPr wrap="square" lIns="50800" tIns="50800" rIns="50800" bIns="50800" numCol="1" anchor="ctr">
              <a:noAutofit/>
            </a:bodyPr>
            <a:lstStyle/>
            <a:p>
              <a:pPr>
                <a:defRPr sz="3200">
                  <a:latin typeface="Helvetica Neue Medium"/>
                  <a:ea typeface="Helvetica Neue Medium"/>
                  <a:cs typeface="Helvetica Neue Medium"/>
                  <a:sym typeface="Helvetica Neue Medium"/>
                </a:defRPr>
              </a:pPr>
            </a:p>
          </p:txBody>
        </p:sp>
      </p:grpSp>
      <p:sp>
        <p:nvSpPr>
          <p:cNvPr id="347" name="Line"/>
          <p:cNvSpPr/>
          <p:nvPr/>
        </p:nvSpPr>
        <p:spPr>
          <a:xfrm>
            <a:off x="9935355" y="9624300"/>
            <a:ext cx="6039706" cy="1"/>
          </a:xfrm>
          <a:prstGeom prst="line">
            <a:avLst/>
          </a:prstGeom>
          <a:ln w="76200">
            <a:solidFill>
              <a:srgbClr val="000000"/>
            </a:solidFill>
            <a:miter lim="400000"/>
          </a:ln>
        </p:spPr>
        <p:txBody>
          <a:bodyPr lIns="50800" tIns="50800" rIns="50800" bIns="50800" anchor="ctr"/>
          <a:lstStyle/>
          <a:p>
            <a:pPr defTabSz="2438338">
              <a:defRPr sz="2400">
                <a:solidFill>
                  <a:srgbClr val="5E5E5E"/>
                </a:solidFill>
                <a:latin typeface="Helvetica Neue"/>
                <a:ea typeface="Helvetica Neue"/>
                <a:cs typeface="Helvetica Neue"/>
                <a:sym typeface="Helvetica Neue"/>
              </a:defRPr>
            </a:pPr>
          </a:p>
        </p:txBody>
      </p:sp>
      <p:sp>
        <p:nvSpPr>
          <p:cNvPr id="348" name="10 n mi"/>
          <p:cNvSpPr txBox="1"/>
          <p:nvPr/>
        </p:nvSpPr>
        <p:spPr>
          <a:xfrm>
            <a:off x="12143906" y="9611600"/>
            <a:ext cx="1622604"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3600">
                <a:solidFill>
                  <a:srgbClr val="000000"/>
                </a:solidFill>
                <a:latin typeface="Helvetica Neue"/>
                <a:ea typeface="Helvetica Neue"/>
                <a:cs typeface="Helvetica Neue"/>
                <a:sym typeface="Helvetica Neue"/>
              </a:defRPr>
            </a:lvl1pPr>
          </a:lstStyle>
          <a:p>
            <a:pPr/>
            <a:r>
              <a:t>10 n mi</a:t>
            </a:r>
          </a:p>
        </p:txBody>
      </p:sp>
      <p:sp>
        <p:nvSpPr>
          <p:cNvPr id="349" name="Rectangle"/>
          <p:cNvSpPr/>
          <p:nvPr/>
        </p:nvSpPr>
        <p:spPr>
          <a:xfrm>
            <a:off x="-1362124" y="7096690"/>
            <a:ext cx="7335495" cy="7011136"/>
          </a:xfrm>
          <a:prstGeom prst="rect">
            <a:avLst/>
          </a:prstGeom>
          <a:solidFill>
            <a:srgbClr val="FFFF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350" name="Rectangle"/>
          <p:cNvSpPr/>
          <p:nvPr/>
        </p:nvSpPr>
        <p:spPr>
          <a:xfrm>
            <a:off x="-5710964" y="3027591"/>
            <a:ext cx="7335496" cy="7011136"/>
          </a:xfrm>
          <a:prstGeom prst="rect">
            <a:avLst/>
          </a:prstGeom>
          <a:solidFill>
            <a:srgbClr val="FFFF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351" name="Line"/>
          <p:cNvSpPr/>
          <p:nvPr/>
        </p:nvSpPr>
        <p:spPr>
          <a:xfrm flipH="1" flipV="1">
            <a:off x="8869452" y="5135519"/>
            <a:ext cx="1576373" cy="3444962"/>
          </a:xfrm>
          <a:prstGeom prst="line">
            <a:avLst/>
          </a:prstGeom>
          <a:ln w="50800">
            <a:solidFill>
              <a:srgbClr val="49A229"/>
            </a:solidFill>
            <a:miter lim="400000"/>
          </a:ln>
        </p:spPr>
        <p:txBody>
          <a:bodyPr lIns="50800" tIns="50800" rIns="50800" bIns="50800" anchor="ctr"/>
          <a:lstStyle/>
          <a:p>
            <a:pPr defTabSz="2438338">
              <a:defRPr sz="2400">
                <a:solidFill>
                  <a:srgbClr val="5E5E5E"/>
                </a:solidFill>
                <a:latin typeface="Helvetica Neue"/>
                <a:ea typeface="Helvetica Neue"/>
                <a:cs typeface="Helvetica Neue"/>
                <a:sym typeface="Helvetica Neue"/>
              </a:defRPr>
            </a:pPr>
          </a:p>
        </p:txBody>
      </p:sp>
      <p:sp>
        <p:nvSpPr>
          <p:cNvPr id="352" name="Arrow"/>
          <p:cNvSpPr/>
          <p:nvPr/>
        </p:nvSpPr>
        <p:spPr>
          <a:xfrm rot="10800000">
            <a:off x="477008" y="3900053"/>
            <a:ext cx="5000505"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353" name="moving 75 kt"/>
          <p:cNvSpPr txBox="1"/>
          <p:nvPr/>
        </p:nvSpPr>
        <p:spPr>
          <a:xfrm>
            <a:off x="1762074" y="3407316"/>
            <a:ext cx="2757374"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3600">
                <a:solidFill>
                  <a:srgbClr val="000000"/>
                </a:solidFill>
                <a:latin typeface="Helvetica Neue"/>
                <a:ea typeface="Helvetica Neue"/>
                <a:cs typeface="Helvetica Neue"/>
                <a:sym typeface="Helvetica Neue"/>
              </a:defRPr>
            </a:lvl1pPr>
          </a:lstStyle>
          <a:p>
            <a:pPr/>
            <a:r>
              <a:t>moving 75 kt</a:t>
            </a:r>
          </a:p>
        </p:txBody>
      </p:sp>
      <p:sp>
        <p:nvSpPr>
          <p:cNvPr id="354" name="For every 10 n mi distance the P3 flies from a vortical feature, radar pulses will cross the same location about 1 min apart, and the feature moves 1.25  n mi."/>
          <p:cNvSpPr txBox="1"/>
          <p:nvPr/>
        </p:nvSpPr>
        <p:spPr>
          <a:xfrm>
            <a:off x="512072" y="6460805"/>
            <a:ext cx="4391566" cy="5003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solidFill>
                  <a:srgbClr val="000000"/>
                </a:solidFill>
                <a:latin typeface="Helvetica Neue"/>
                <a:ea typeface="Helvetica Neue"/>
                <a:cs typeface="Helvetica Neue"/>
                <a:sym typeface="Helvetica Neue"/>
              </a:defRPr>
            </a:lvl1pPr>
          </a:lstStyle>
          <a:p>
            <a:pPr/>
            <a:r>
              <a:t>For every 10 n mi distance the P3 flies from a vortical feature, radar pulses will cross the same location about 1 min apart, and the feature moves 1.25  n mi.</a:t>
            </a:r>
          </a:p>
        </p:txBody>
      </p:sp>
      <p:sp>
        <p:nvSpPr>
          <p:cNvPr id="355" name="Line"/>
          <p:cNvSpPr/>
          <p:nvPr/>
        </p:nvSpPr>
        <p:spPr>
          <a:xfrm flipV="1">
            <a:off x="5081281" y="6032098"/>
            <a:ext cx="1" cy="6039705"/>
          </a:xfrm>
          <a:prstGeom prst="line">
            <a:avLst/>
          </a:prstGeom>
          <a:ln w="76200">
            <a:solidFill>
              <a:srgbClr val="000000"/>
            </a:solidFill>
            <a:miter lim="400000"/>
          </a:ln>
        </p:spPr>
        <p:txBody>
          <a:bodyPr lIns="50800" tIns="50800" rIns="50800" bIns="50800" anchor="ctr"/>
          <a:lstStyle/>
          <a:p>
            <a:pPr defTabSz="2438338">
              <a:defRPr sz="2400">
                <a:solidFill>
                  <a:srgbClr val="5E5E5E"/>
                </a:solidFill>
                <a:latin typeface="Helvetica Neue"/>
                <a:ea typeface="Helvetica Neue"/>
                <a:cs typeface="Helvetica Neue"/>
                <a:sym typeface="Helvetica Neue"/>
              </a:defRPr>
            </a:pPr>
          </a:p>
        </p:txBody>
      </p:sp>
      <p:sp>
        <p:nvSpPr>
          <p:cNvPr id="356" name="10 n mi"/>
          <p:cNvSpPr txBox="1"/>
          <p:nvPr/>
        </p:nvSpPr>
        <p:spPr>
          <a:xfrm>
            <a:off x="5258924" y="8518205"/>
            <a:ext cx="1622604"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3600">
                <a:solidFill>
                  <a:srgbClr val="000000"/>
                </a:solidFill>
                <a:latin typeface="Helvetica Neue"/>
                <a:ea typeface="Helvetica Neue"/>
                <a:cs typeface="Helvetica Neue"/>
                <a:sym typeface="Helvetica Neue"/>
              </a:defRPr>
            </a:lvl1pPr>
          </a:lstStyle>
          <a:p>
            <a:pPr/>
            <a:r>
              <a:t>10 n mi</a:t>
            </a:r>
          </a:p>
        </p:txBody>
      </p:sp>
      <p:sp>
        <p:nvSpPr>
          <p:cNvPr id="357" name="Can we see these small-scale features with airborne Doppler radar?"/>
          <p:cNvSpPr txBox="1"/>
          <p:nvPr/>
        </p:nvSpPr>
        <p:spPr>
          <a:xfrm>
            <a:off x="-64620" y="719245"/>
            <a:ext cx="24513240" cy="9946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8">
              <a:defRPr sz="6000">
                <a:solidFill>
                  <a:srgbClr val="000000"/>
                </a:solidFill>
                <a:latin typeface="Helvetica Neue"/>
                <a:ea typeface="Helvetica Neue"/>
                <a:cs typeface="Helvetica Neue"/>
                <a:sym typeface="Helvetica Neue"/>
              </a:defRPr>
            </a:lvl1pPr>
          </a:lstStyle>
          <a:p>
            <a:pPr/>
            <a:r>
              <a:t>Can we see these small-scale features with airborne Doppler radar?</a:t>
            </a:r>
          </a:p>
        </p:txBody>
      </p:sp>
      <p:sp>
        <p:nvSpPr>
          <p:cNvPr id="358" name="During one circle in the eye, each feature will be sampled four times (fore and aft from left and right sides of aircraft) as it moves around the eyewall."/>
          <p:cNvSpPr txBox="1"/>
          <p:nvPr/>
        </p:nvSpPr>
        <p:spPr>
          <a:xfrm>
            <a:off x="20206713" y="5011093"/>
            <a:ext cx="3995246" cy="5003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solidFill>
                  <a:srgbClr val="000000"/>
                </a:solidFill>
                <a:latin typeface="Helvetica Neue"/>
                <a:ea typeface="Helvetica Neue"/>
                <a:cs typeface="Helvetica Neue"/>
                <a:sym typeface="Helvetica Neue"/>
              </a:defRPr>
            </a:lvl1pPr>
          </a:lstStyle>
          <a:p>
            <a:pPr/>
            <a:r>
              <a:t>During one circle in the eye, each feature will be sampled four times (fore and aft from left and right sides of aircraft) as it moves around the eyewall.</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Rectangle"/>
          <p:cNvSpPr/>
          <p:nvPr/>
        </p:nvSpPr>
        <p:spPr>
          <a:xfrm>
            <a:off x="-280852" y="4374342"/>
            <a:ext cx="15298465" cy="9452893"/>
          </a:xfrm>
          <a:prstGeom prst="rect">
            <a:avLst/>
          </a:prstGeom>
          <a:solidFill>
            <a:srgbClr val="FFFFFF"/>
          </a:solidFill>
          <a:ln w="12700">
            <a:miter lim="400000"/>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361" name="In an attempt to alleviate this problem, we limit the eyewall to be sampled once every time the aircraft circles the eye (every ~5 min) and using data only to the side of the aircraft closest to the eyewall, and only either fore or aft scans."/>
          <p:cNvSpPr txBox="1"/>
          <p:nvPr/>
        </p:nvSpPr>
        <p:spPr>
          <a:xfrm>
            <a:off x="-11830" y="333502"/>
            <a:ext cx="24407661" cy="35357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5700">
                <a:latin typeface="Helvetica Neue"/>
                <a:ea typeface="Helvetica Neue"/>
                <a:cs typeface="Helvetica Neue"/>
                <a:sym typeface="Helvetica Neue"/>
              </a:defRPr>
            </a:lvl1pPr>
          </a:lstStyle>
          <a:p>
            <a:pPr/>
            <a:r>
              <a:t>In an attempt to alleviate this problem, we limit the eyewall to be sampled once every time the aircraft circles the eye (every ~5 min) and using data only to the side of the aircraft closest to the eyewall, and only either fore or aft scans.</a:t>
            </a:r>
          </a:p>
        </p:txBody>
      </p:sp>
      <p:pic>
        <p:nvPicPr>
          <p:cNvPr id="362" name="1800_obs.png" descr="1800_obs.png"/>
          <p:cNvPicPr>
            <a:picLocks noChangeAspect="1"/>
          </p:cNvPicPr>
          <p:nvPr/>
        </p:nvPicPr>
        <p:blipFill>
          <a:blip r:embed="rId2">
            <a:extLst/>
          </a:blip>
          <a:stretch>
            <a:fillRect/>
          </a:stretch>
        </p:blipFill>
        <p:spPr>
          <a:xfrm>
            <a:off x="14938764" y="4374342"/>
            <a:ext cx="9451874" cy="9451875"/>
          </a:xfrm>
          <a:prstGeom prst="rect">
            <a:avLst/>
          </a:prstGeom>
          <a:ln w="12700">
            <a:miter lim="400000"/>
          </a:ln>
        </p:spPr>
      </p:pic>
      <p:sp>
        <p:nvSpPr>
          <p:cNvPr id="363" name="Data assimilated for 1830 UTC analysis…"/>
          <p:cNvSpPr txBox="1"/>
          <p:nvPr/>
        </p:nvSpPr>
        <p:spPr>
          <a:xfrm>
            <a:off x="14855491" y="4701469"/>
            <a:ext cx="9618422" cy="1356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338">
              <a:defRPr sz="4200">
                <a:solidFill>
                  <a:srgbClr val="000000"/>
                </a:solidFill>
                <a:latin typeface="Helvetica Neue"/>
                <a:ea typeface="Helvetica Neue"/>
                <a:cs typeface="Helvetica Neue"/>
                <a:sym typeface="Helvetica Neue"/>
              </a:defRPr>
            </a:pPr>
            <a:r>
              <a:t>Data assimilated for 1830 UTC analysis </a:t>
            </a:r>
          </a:p>
          <a:p>
            <a:pPr defTabSz="2438338">
              <a:defRPr sz="4200">
                <a:solidFill>
                  <a:srgbClr val="000000"/>
                </a:solidFill>
                <a:latin typeface="Helvetica Neue"/>
                <a:ea typeface="Helvetica Neue"/>
                <a:cs typeface="Helvetica Neue"/>
                <a:sym typeface="Helvetica Neue"/>
              </a:defRPr>
            </a:pPr>
            <a:r>
              <a:t>(1827-1833 UTC)</a:t>
            </a:r>
          </a:p>
        </p:txBody>
      </p:sp>
      <p:sp>
        <p:nvSpPr>
          <p:cNvPr id="364" name="Oval 3"/>
          <p:cNvSpPr/>
          <p:nvPr/>
        </p:nvSpPr>
        <p:spPr>
          <a:xfrm>
            <a:off x="3426475" y="5192419"/>
            <a:ext cx="8066467" cy="8066468"/>
          </a:xfrm>
          <a:prstGeom prst="ellipse">
            <a:avLst/>
          </a:prstGeom>
          <a:ln w="57150">
            <a:solidFill>
              <a:srgbClr val="000000"/>
            </a:solidFill>
            <a:miter/>
          </a:ln>
        </p:spPr>
        <p:txBody>
          <a:bodyPr lIns="45719" rIns="45719" anchor="ctr"/>
          <a:lstStyle/>
          <a:p>
            <a:pPr defTabSz="914400">
              <a:defRPr sz="1800">
                <a:latin typeface="Calibri"/>
                <a:ea typeface="Calibri"/>
                <a:cs typeface="Calibri"/>
                <a:sym typeface="Calibri"/>
              </a:defRPr>
            </a:pPr>
          </a:p>
        </p:txBody>
      </p:sp>
      <p:sp>
        <p:nvSpPr>
          <p:cNvPr id="365" name="Isosceles Triangle 5"/>
          <p:cNvSpPr/>
          <p:nvPr/>
        </p:nvSpPr>
        <p:spPr>
          <a:xfrm rot="13500000">
            <a:off x="4171267" y="6322595"/>
            <a:ext cx="597131" cy="423936"/>
          </a:xfrm>
          <a:prstGeom prst="triangle">
            <a:avLst/>
          </a:prstGeom>
          <a:solidFill>
            <a:srgbClr val="000000"/>
          </a:solidFill>
          <a:ln w="12700">
            <a:solidFill>
              <a:srgbClr val="000000"/>
            </a:solidFill>
            <a:miter/>
          </a:ln>
        </p:spPr>
        <p:txBody>
          <a:bodyPr lIns="45719" rIns="45719" anchor="ctr"/>
          <a:lstStyle/>
          <a:p>
            <a:pPr defTabSz="914400">
              <a:defRPr sz="1800">
                <a:latin typeface="Calibri"/>
                <a:ea typeface="Calibri"/>
                <a:cs typeface="Calibri"/>
                <a:sym typeface="Calibri"/>
              </a:defRPr>
            </a:pPr>
          </a:p>
        </p:txBody>
      </p:sp>
      <p:sp>
        <p:nvSpPr>
          <p:cNvPr id="366" name="Isosceles Triangle 6"/>
          <p:cNvSpPr/>
          <p:nvPr/>
        </p:nvSpPr>
        <p:spPr>
          <a:xfrm flipH="1" rot="2700000">
            <a:off x="10160576" y="11691414"/>
            <a:ext cx="597131" cy="423937"/>
          </a:xfrm>
          <a:prstGeom prst="triangle">
            <a:avLst/>
          </a:prstGeom>
          <a:solidFill>
            <a:srgbClr val="000000"/>
          </a:solidFill>
          <a:ln w="12700">
            <a:solidFill>
              <a:srgbClr val="000000"/>
            </a:solidFill>
            <a:miter/>
          </a:ln>
        </p:spPr>
        <p:txBody>
          <a:bodyPr lIns="45719" rIns="45719" anchor="ctr"/>
          <a:lstStyle/>
          <a:p>
            <a:pPr defTabSz="914400">
              <a:defRPr sz="1800">
                <a:latin typeface="Calibri"/>
                <a:ea typeface="Calibri"/>
                <a:cs typeface="Calibri"/>
                <a:sym typeface="Calibri"/>
              </a:defRPr>
            </a:pPr>
          </a:p>
        </p:txBody>
      </p:sp>
      <p:sp>
        <p:nvSpPr>
          <p:cNvPr id="367" name="Oval 9"/>
          <p:cNvSpPr/>
          <p:nvPr/>
        </p:nvSpPr>
        <p:spPr>
          <a:xfrm>
            <a:off x="3389688" y="10625657"/>
            <a:ext cx="1120344" cy="1141086"/>
          </a:xfrm>
          <a:prstGeom prst="ellipse">
            <a:avLst/>
          </a:prstGeom>
          <a:solidFill>
            <a:srgbClr val="A9D18E"/>
          </a:solidFill>
          <a:ln w="12700">
            <a:solidFill>
              <a:srgbClr val="000000"/>
            </a:solidFill>
            <a:miter/>
          </a:ln>
        </p:spPr>
        <p:txBody>
          <a:bodyPr lIns="45719" rIns="45719" anchor="ctr"/>
          <a:lstStyle/>
          <a:p>
            <a:pPr defTabSz="914400">
              <a:defRPr sz="1800">
                <a:latin typeface="Calibri"/>
                <a:ea typeface="Calibri"/>
                <a:cs typeface="Calibri"/>
                <a:sym typeface="Calibri"/>
              </a:defRPr>
            </a:pPr>
          </a:p>
        </p:txBody>
      </p:sp>
      <p:sp>
        <p:nvSpPr>
          <p:cNvPr id="368" name="TextBox 21"/>
          <p:cNvSpPr txBox="1"/>
          <p:nvPr/>
        </p:nvSpPr>
        <p:spPr>
          <a:xfrm>
            <a:off x="1636727" y="11014398"/>
            <a:ext cx="1632464" cy="58767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3200">
                <a:solidFill>
                  <a:srgbClr val="000000"/>
                </a:solidFill>
                <a:latin typeface="Calibri"/>
                <a:ea typeface="Calibri"/>
                <a:cs typeface="Calibri"/>
                <a:sym typeface="Calibri"/>
              </a:defRPr>
            </a:lvl1pPr>
          </a:lstStyle>
          <a:p>
            <a:pPr/>
            <a:r>
              <a:t>t=6 min</a:t>
            </a:r>
          </a:p>
        </p:txBody>
      </p:sp>
      <p:sp>
        <p:nvSpPr>
          <p:cNvPr id="369" name="Oval 27"/>
          <p:cNvSpPr/>
          <p:nvPr/>
        </p:nvSpPr>
        <p:spPr>
          <a:xfrm>
            <a:off x="5068610" y="6813846"/>
            <a:ext cx="4839881" cy="4839882"/>
          </a:xfrm>
          <a:prstGeom prst="ellipse">
            <a:avLst/>
          </a:prstGeom>
          <a:ln w="57150">
            <a:solidFill>
              <a:srgbClr val="A9D18E"/>
            </a:solidFill>
            <a:miter/>
          </a:ln>
        </p:spPr>
        <p:txBody>
          <a:bodyPr lIns="45719" rIns="45719" anchor="ctr"/>
          <a:lstStyle/>
          <a:p>
            <a:pPr defTabSz="914400">
              <a:defRPr sz="1800">
                <a:latin typeface="Calibri"/>
                <a:ea typeface="Calibri"/>
                <a:cs typeface="Calibri"/>
                <a:sym typeface="Calibri"/>
              </a:defRPr>
            </a:pPr>
          </a:p>
        </p:txBody>
      </p:sp>
      <p:sp>
        <p:nvSpPr>
          <p:cNvPr id="370" name="Oval 28"/>
          <p:cNvSpPr/>
          <p:nvPr/>
        </p:nvSpPr>
        <p:spPr>
          <a:xfrm>
            <a:off x="2912338" y="8567908"/>
            <a:ext cx="1120344" cy="1141085"/>
          </a:xfrm>
          <a:prstGeom prst="ellipse">
            <a:avLst/>
          </a:prstGeom>
          <a:solidFill>
            <a:srgbClr val="A2A1A1"/>
          </a:solidFill>
          <a:ln w="12700">
            <a:solidFill>
              <a:srgbClr val="000000"/>
            </a:solidFill>
            <a:miter/>
          </a:ln>
        </p:spPr>
        <p:txBody>
          <a:bodyPr lIns="45719" rIns="45719" anchor="ctr"/>
          <a:lstStyle/>
          <a:p>
            <a:pPr defTabSz="914400">
              <a:defRPr sz="1800">
                <a:latin typeface="Calibri"/>
                <a:ea typeface="Calibri"/>
                <a:cs typeface="Calibri"/>
                <a:sym typeface="Calibri"/>
              </a:defRPr>
            </a:pPr>
          </a:p>
        </p:txBody>
      </p:sp>
      <p:pic>
        <p:nvPicPr>
          <p:cNvPr id="371" name="Picture 2" descr="Picture 2"/>
          <p:cNvPicPr>
            <a:picLocks noChangeAspect="1"/>
          </p:cNvPicPr>
          <p:nvPr/>
        </p:nvPicPr>
        <p:blipFill>
          <a:blip r:embed="rId3">
            <a:extLst/>
          </a:blip>
          <a:stretch>
            <a:fillRect/>
          </a:stretch>
        </p:blipFill>
        <p:spPr>
          <a:xfrm rot="130133">
            <a:off x="6877849" y="6402068"/>
            <a:ext cx="1047982" cy="892725"/>
          </a:xfrm>
          <a:prstGeom prst="rect">
            <a:avLst/>
          </a:prstGeom>
          <a:ln w="12700">
            <a:miter lim="400000"/>
          </a:ln>
        </p:spPr>
      </p:pic>
      <p:sp>
        <p:nvSpPr>
          <p:cNvPr id="372" name="TextBox 34"/>
          <p:cNvSpPr txBox="1"/>
          <p:nvPr/>
        </p:nvSpPr>
        <p:spPr>
          <a:xfrm>
            <a:off x="1244324" y="8923586"/>
            <a:ext cx="1625327" cy="58767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3200">
                <a:solidFill>
                  <a:srgbClr val="000000"/>
                </a:solidFill>
                <a:latin typeface="Calibri"/>
                <a:ea typeface="Calibri"/>
                <a:cs typeface="Calibri"/>
                <a:sym typeface="Calibri"/>
              </a:defRPr>
            </a:lvl1pPr>
          </a:lstStyle>
          <a:p>
            <a:pPr/>
            <a:r>
              <a:t>t=0 min</a:t>
            </a:r>
          </a:p>
        </p:txBody>
      </p:sp>
      <p:pic>
        <p:nvPicPr>
          <p:cNvPr id="373" name="Picture 2" descr="Picture 2"/>
          <p:cNvPicPr>
            <a:picLocks noChangeAspect="1"/>
          </p:cNvPicPr>
          <p:nvPr/>
        </p:nvPicPr>
        <p:blipFill>
          <a:blip r:embed="rId3">
            <a:extLst/>
          </a:blip>
          <a:stretch>
            <a:fillRect/>
          </a:stretch>
        </p:blipFill>
        <p:spPr>
          <a:xfrm rot="10930133">
            <a:off x="6912064" y="11197039"/>
            <a:ext cx="1047982" cy="892726"/>
          </a:xfrm>
          <a:prstGeom prst="rect">
            <a:avLst/>
          </a:prstGeom>
          <a:ln w="12700">
            <a:miter lim="400000"/>
          </a:ln>
        </p:spPr>
      </p:pic>
      <p:sp>
        <p:nvSpPr>
          <p:cNvPr id="374" name="Straight Connector 38"/>
          <p:cNvSpPr/>
          <p:nvPr/>
        </p:nvSpPr>
        <p:spPr>
          <a:xfrm>
            <a:off x="6414971" y="11782650"/>
            <a:ext cx="137971" cy="637354"/>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75" name="Straight Connector 39"/>
          <p:cNvSpPr/>
          <p:nvPr/>
        </p:nvSpPr>
        <p:spPr>
          <a:xfrm>
            <a:off x="6632293" y="11864913"/>
            <a:ext cx="158205" cy="634524"/>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76" name="Straight Connector 40"/>
          <p:cNvSpPr/>
          <p:nvPr/>
        </p:nvSpPr>
        <p:spPr>
          <a:xfrm>
            <a:off x="6820684" y="11922103"/>
            <a:ext cx="190020" cy="654050"/>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77" name="Straight Connector 41"/>
          <p:cNvSpPr/>
          <p:nvPr/>
        </p:nvSpPr>
        <p:spPr>
          <a:xfrm>
            <a:off x="7005285" y="11957031"/>
            <a:ext cx="245937" cy="675705"/>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78" name="TextBox 42"/>
          <p:cNvSpPr txBox="1"/>
          <p:nvPr/>
        </p:nvSpPr>
        <p:spPr>
          <a:xfrm>
            <a:off x="5683203" y="7248335"/>
            <a:ext cx="3531056" cy="58767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3200">
                <a:solidFill>
                  <a:srgbClr val="000000"/>
                </a:solidFill>
                <a:latin typeface="Calibri"/>
                <a:ea typeface="Calibri"/>
                <a:cs typeface="Calibri"/>
                <a:sym typeface="Calibri"/>
              </a:defRPr>
            </a:lvl1pPr>
          </a:lstStyle>
          <a:p>
            <a:pPr/>
            <a:r>
              <a:t>t=0 min, 6 min</a:t>
            </a:r>
          </a:p>
        </p:txBody>
      </p:sp>
      <p:sp>
        <p:nvSpPr>
          <p:cNvPr id="379" name="TextBox 43"/>
          <p:cNvSpPr txBox="1"/>
          <p:nvPr/>
        </p:nvSpPr>
        <p:spPr>
          <a:xfrm>
            <a:off x="6716529" y="10586196"/>
            <a:ext cx="1444135" cy="58767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3200">
                <a:solidFill>
                  <a:srgbClr val="000000"/>
                </a:solidFill>
                <a:latin typeface="Calibri"/>
                <a:ea typeface="Calibri"/>
                <a:cs typeface="Calibri"/>
                <a:sym typeface="Calibri"/>
              </a:defRPr>
            </a:lvl1pPr>
          </a:lstStyle>
          <a:p>
            <a:pPr/>
            <a:r>
              <a:t>t=3 min</a:t>
            </a:r>
          </a:p>
        </p:txBody>
      </p:sp>
      <p:sp>
        <p:nvSpPr>
          <p:cNvPr id="380" name="Straight Arrow Connector 2"/>
          <p:cNvSpPr/>
          <p:nvPr/>
        </p:nvSpPr>
        <p:spPr>
          <a:xfrm flipV="1">
            <a:off x="2652853" y="10210185"/>
            <a:ext cx="551380" cy="156390"/>
          </a:xfrm>
          <a:prstGeom prst="line">
            <a:avLst/>
          </a:prstGeom>
          <a:ln w="38100">
            <a:solidFill>
              <a:srgbClr val="000000"/>
            </a:solidFill>
            <a:miter/>
            <a:tailEnd type="triangle"/>
          </a:ln>
        </p:spPr>
        <p:txBody>
          <a:bodyPr lIns="45719" rIns="45719"/>
          <a:lstStyle/>
          <a:p>
            <a:pPr algn="l" defTabSz="914400">
              <a:defRPr sz="1800">
                <a:solidFill>
                  <a:srgbClr val="000000"/>
                </a:solidFill>
                <a:latin typeface="Calibri"/>
                <a:ea typeface="Calibri"/>
                <a:cs typeface="Calibri"/>
                <a:sym typeface="Calibri"/>
              </a:defRPr>
            </a:pPr>
          </a:p>
        </p:txBody>
      </p:sp>
      <p:sp>
        <p:nvSpPr>
          <p:cNvPr id="381" name="TextBox 4"/>
          <p:cNvSpPr txBox="1"/>
          <p:nvPr/>
        </p:nvSpPr>
        <p:spPr>
          <a:xfrm>
            <a:off x="1735283" y="10121965"/>
            <a:ext cx="987214" cy="61482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lgn="l" defTabSz="914400">
              <a:defRPr sz="3200">
                <a:solidFill>
                  <a:srgbClr val="000000"/>
                </a:solidFill>
                <a:latin typeface="Calibri"/>
                <a:ea typeface="Calibri"/>
                <a:cs typeface="Calibri"/>
                <a:sym typeface="Calibri"/>
              </a:defRPr>
            </a:pPr>
            <a:r>
              <a:t>~27</a:t>
            </a:r>
            <a14:m>
              <m:oMath>
                <m:r>
                  <a:rPr xmlns:a="http://schemas.openxmlformats.org/drawingml/2006/main" sz="4850" i="1">
                    <a:solidFill>
                      <a:srgbClr val="000000"/>
                    </a:solidFill>
                    <a:latin typeface="Cambria Math" panose="02040503050406030204" pitchFamily="18" charset="0"/>
                  </a:rPr>
                  <m:t>°</m:t>
                </m:r>
              </m:oMath>
            </a14:m>
          </a:p>
        </p:txBody>
      </p:sp>
      <p:sp>
        <p:nvSpPr>
          <p:cNvPr id="382" name="Straight Connector 38"/>
          <p:cNvSpPr/>
          <p:nvPr/>
        </p:nvSpPr>
        <p:spPr>
          <a:xfrm>
            <a:off x="7692161" y="5867241"/>
            <a:ext cx="137971" cy="637354"/>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83" name="Straight Connector 39"/>
          <p:cNvSpPr/>
          <p:nvPr/>
        </p:nvSpPr>
        <p:spPr>
          <a:xfrm>
            <a:off x="7943080" y="5942974"/>
            <a:ext cx="91013" cy="647584"/>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84" name="Straight Connector 40"/>
          <p:cNvSpPr/>
          <p:nvPr/>
        </p:nvSpPr>
        <p:spPr>
          <a:xfrm>
            <a:off x="8167943" y="5994086"/>
            <a:ext cx="49883" cy="679265"/>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85" name="Straight Connector 41"/>
          <p:cNvSpPr/>
          <p:nvPr/>
        </p:nvSpPr>
        <p:spPr>
          <a:xfrm>
            <a:off x="8380364" y="6020816"/>
            <a:ext cx="50161" cy="717318"/>
          </a:xfrm>
          <a:prstGeom prst="line">
            <a:avLst/>
          </a:prstGeom>
          <a:ln w="6350">
            <a:solidFill>
              <a:srgbClr val="FF0000"/>
            </a:solidFill>
            <a:miter/>
          </a:ln>
        </p:spPr>
        <p:txBody>
          <a:bodyPr lIns="45719" rIns="45719"/>
          <a:lstStyle/>
          <a:p>
            <a:pPr algn="l" defTabSz="914400">
              <a:defRPr sz="1800">
                <a:solidFill>
                  <a:srgbClr val="000000"/>
                </a:solidFill>
                <a:latin typeface="Calibri"/>
                <a:ea typeface="Calibri"/>
                <a:cs typeface="Calibri"/>
                <a:sym typeface="Calibri"/>
              </a:defRPr>
            </a:pPr>
          </a:p>
        </p:txBody>
      </p:sp>
      <p:sp>
        <p:nvSpPr>
          <p:cNvPr id="386" name="TextBox 42"/>
          <p:cNvSpPr txBox="1"/>
          <p:nvPr/>
        </p:nvSpPr>
        <p:spPr>
          <a:xfrm>
            <a:off x="8443421" y="5812495"/>
            <a:ext cx="1632464" cy="1618389"/>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3200">
                <a:solidFill>
                  <a:srgbClr val="000000"/>
                </a:solidFill>
                <a:latin typeface="Calibri"/>
                <a:ea typeface="Calibri"/>
                <a:cs typeface="Calibri"/>
                <a:sym typeface="Calibri"/>
              </a:defRPr>
            </a:lvl1pPr>
          </a:lstStyle>
          <a:p>
            <a:pPr/>
            <a:r>
              <a:t>fore scans only</a:t>
            </a:r>
          </a:p>
        </p:txBody>
      </p:sp>
      <p:sp>
        <p:nvSpPr>
          <p:cNvPr id="387" name="TextBox 42"/>
          <p:cNvSpPr txBox="1"/>
          <p:nvPr/>
        </p:nvSpPr>
        <p:spPr>
          <a:xfrm>
            <a:off x="5037580" y="11193860"/>
            <a:ext cx="1632464" cy="1618389"/>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3200">
                <a:solidFill>
                  <a:srgbClr val="000000"/>
                </a:solidFill>
                <a:latin typeface="Calibri"/>
                <a:ea typeface="Calibri"/>
                <a:cs typeface="Calibri"/>
                <a:sym typeface="Calibri"/>
              </a:defRPr>
            </a:lvl1pPr>
          </a:lstStyle>
          <a:p>
            <a:pPr/>
            <a:r>
              <a:t>fore scans only</a:t>
            </a:r>
          </a:p>
        </p:txBody>
      </p:sp>
      <p:sp>
        <p:nvSpPr>
          <p:cNvPr id="388" name="Eyewall/radius of maximum wind speed"/>
          <p:cNvSpPr txBox="1"/>
          <p:nvPr/>
        </p:nvSpPr>
        <p:spPr>
          <a:xfrm>
            <a:off x="4144395" y="4531712"/>
            <a:ext cx="6688310" cy="58767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3200">
                <a:solidFill>
                  <a:srgbClr val="000000"/>
                </a:solidFill>
                <a:latin typeface="Calibri"/>
                <a:ea typeface="Calibri"/>
                <a:cs typeface="Calibri"/>
                <a:sym typeface="Calibri"/>
              </a:defRPr>
            </a:lvl1pPr>
          </a:lstStyle>
          <a:p>
            <a:pPr/>
            <a:r>
              <a:t>Eyewall/radius of maximum wind speed</a:t>
            </a:r>
          </a:p>
        </p:txBody>
      </p:sp>
      <p:sp>
        <p:nvSpPr>
          <p:cNvPr id="389" name="2464 observations"/>
          <p:cNvSpPr txBox="1"/>
          <p:nvPr/>
        </p:nvSpPr>
        <p:spPr>
          <a:xfrm>
            <a:off x="17177169" y="12912542"/>
            <a:ext cx="5546752"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2464 observations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Features of HEDAS analyses:…"/>
          <p:cNvSpPr txBox="1"/>
          <p:nvPr/>
        </p:nvSpPr>
        <p:spPr>
          <a:xfrm>
            <a:off x="1504422" y="2082800"/>
            <a:ext cx="23765246" cy="955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a:latin typeface="Helvetica"/>
                <a:ea typeface="Helvetica"/>
                <a:cs typeface="Helvetica"/>
                <a:sym typeface="Helvetica"/>
              </a:defRPr>
            </a:pPr>
            <a:r>
              <a:t>Features of HEDAS analyses:</a:t>
            </a:r>
          </a:p>
          <a:p>
            <a:pPr algn="l"/>
          </a:p>
          <a:p>
            <a:pPr algn="l"/>
            <a:r>
              <a:t>Analyses center location, maximum wind speed, radius of maximum wind speed, etc., largely match best track and center fixes.</a:t>
            </a:r>
          </a:p>
          <a:p>
            <a:pPr algn="l"/>
          </a:p>
          <a:p>
            <a:pPr algn="l"/>
            <a:r>
              <a:t>Maximum reflectivity just outside location of maximum low-level radial convergence.</a:t>
            </a:r>
          </a:p>
          <a:p>
            <a:pPr algn="l"/>
          </a:p>
          <a:p>
            <a:pPr algn="l"/>
            <a:r>
              <a:t>Leading edge of convection of west/southwest side of eyewall forms and retreats with location of maximum low-level inflow.</a:t>
            </a:r>
          </a:p>
          <a:p>
            <a:pPr algn="l"/>
          </a:p>
          <a:p>
            <a:pPr algn="l"/>
            <a:r>
              <a:t>All O-A and O-F statistics are available.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6" name="Group"/>
          <p:cNvGrpSpPr/>
          <p:nvPr/>
        </p:nvGrpSpPr>
        <p:grpSpPr>
          <a:xfrm>
            <a:off x="-191908" y="3941625"/>
            <a:ext cx="24767816" cy="6333448"/>
            <a:chOff x="0" y="0"/>
            <a:chExt cx="24767815" cy="6333447"/>
          </a:xfrm>
        </p:grpSpPr>
        <p:pic>
          <p:nvPicPr>
            <p:cNvPr id="393" name="FaSREL2h180852lf.gif" descr="FaSREL2h180852lf.gif"/>
            <p:cNvPicPr>
              <a:picLocks noChangeAspect="1"/>
            </p:cNvPicPr>
            <p:nvPr/>
          </p:nvPicPr>
          <p:blipFill>
            <a:blip r:embed="rId2">
              <a:extLst/>
            </a:blip>
            <a:stretch>
              <a:fillRect/>
            </a:stretch>
          </p:blipFill>
          <p:spPr>
            <a:xfrm>
              <a:off x="0" y="0"/>
              <a:ext cx="8387538" cy="6333448"/>
            </a:xfrm>
            <a:prstGeom prst="rect">
              <a:avLst/>
            </a:prstGeom>
            <a:ln w="12700" cap="flat">
              <a:noFill/>
              <a:miter lim="400000"/>
            </a:ln>
            <a:effectLst/>
          </p:spPr>
        </p:pic>
        <p:pic>
          <p:nvPicPr>
            <p:cNvPr id="394" name="FaSREL2h181733lf.gif" descr="FaSREL2h181733lf.gif"/>
            <p:cNvPicPr>
              <a:picLocks noChangeAspect="1"/>
            </p:cNvPicPr>
            <p:nvPr/>
          </p:nvPicPr>
          <p:blipFill>
            <a:blip r:embed="rId3">
              <a:extLst/>
            </a:blip>
            <a:stretch>
              <a:fillRect/>
            </a:stretch>
          </p:blipFill>
          <p:spPr>
            <a:xfrm>
              <a:off x="8187621" y="0"/>
              <a:ext cx="8387539" cy="6333448"/>
            </a:xfrm>
            <a:prstGeom prst="rect">
              <a:avLst/>
            </a:prstGeom>
            <a:ln w="12700" cap="flat">
              <a:noFill/>
              <a:miter lim="400000"/>
            </a:ln>
            <a:effectLst/>
          </p:spPr>
        </p:pic>
        <p:pic>
          <p:nvPicPr>
            <p:cNvPr id="395" name="FaSREL2h182250lf.gif" descr="FaSREL2h182250lf.gif"/>
            <p:cNvPicPr>
              <a:picLocks noChangeAspect="1"/>
            </p:cNvPicPr>
            <p:nvPr/>
          </p:nvPicPr>
          <p:blipFill>
            <a:blip r:embed="rId4">
              <a:extLst/>
            </a:blip>
            <a:stretch>
              <a:fillRect/>
            </a:stretch>
          </p:blipFill>
          <p:spPr>
            <a:xfrm>
              <a:off x="16380277" y="0"/>
              <a:ext cx="8387539" cy="6333448"/>
            </a:xfrm>
            <a:prstGeom prst="rect">
              <a:avLst/>
            </a:prstGeom>
            <a:ln w="12700" cap="flat">
              <a:noFill/>
              <a:miter lim="400000"/>
            </a:ln>
            <a:effectLst/>
          </p:spPr>
        </p:pic>
      </p:grpSp>
      <p:sp>
        <p:nvSpPr>
          <p:cNvPr id="397" name="1812 UTC                                 1818 UTC                                1824 UTC"/>
          <p:cNvSpPr txBox="1"/>
          <p:nvPr/>
        </p:nvSpPr>
        <p:spPr>
          <a:xfrm>
            <a:off x="1799573" y="2792644"/>
            <a:ext cx="19533109" cy="8205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b="1" sz="4800">
                <a:latin typeface="Helvetica Neue"/>
                <a:ea typeface="Helvetica Neue"/>
                <a:cs typeface="Helvetica Neue"/>
                <a:sym typeface="Helvetica Neue"/>
              </a:defRPr>
            </a:lvl1pPr>
          </a:lstStyle>
          <a:p>
            <a:pPr/>
            <a:r>
              <a:t>1812 UTC                                 1818 UTC                                1824 UTC</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200309021812wind700_zoom.png" descr="200309021812wind700_zoom.png"/>
          <p:cNvPicPr>
            <a:picLocks noChangeAspect="1"/>
          </p:cNvPicPr>
          <p:nvPr/>
        </p:nvPicPr>
        <p:blipFill>
          <a:blip r:embed="rId2">
            <a:extLst/>
          </a:blip>
          <a:stretch>
            <a:fillRect/>
          </a:stretch>
        </p:blipFill>
        <p:spPr>
          <a:xfrm>
            <a:off x="-908331" y="6046010"/>
            <a:ext cx="9385301" cy="7250146"/>
          </a:xfrm>
          <a:prstGeom prst="rect">
            <a:avLst/>
          </a:prstGeom>
          <a:ln w="12700">
            <a:miter lim="400000"/>
          </a:ln>
        </p:spPr>
      </p:pic>
      <p:pic>
        <p:nvPicPr>
          <p:cNvPr id="400" name="200309021818wind700_zoom.png" descr="200309021818wind700_zoom.png"/>
          <p:cNvPicPr>
            <a:picLocks noChangeAspect="1"/>
          </p:cNvPicPr>
          <p:nvPr/>
        </p:nvPicPr>
        <p:blipFill>
          <a:blip r:embed="rId3">
            <a:extLst/>
          </a:blip>
          <a:stretch>
            <a:fillRect/>
          </a:stretch>
        </p:blipFill>
        <p:spPr>
          <a:xfrm>
            <a:off x="7518400" y="6046010"/>
            <a:ext cx="9385300" cy="7250146"/>
          </a:xfrm>
          <a:prstGeom prst="rect">
            <a:avLst/>
          </a:prstGeom>
          <a:ln w="12700">
            <a:miter lim="400000"/>
          </a:ln>
        </p:spPr>
      </p:pic>
      <p:pic>
        <p:nvPicPr>
          <p:cNvPr id="401" name="200309021824wind700_zoom.png" descr="200309021824wind700_zoom.png"/>
          <p:cNvPicPr>
            <a:picLocks noChangeAspect="1"/>
          </p:cNvPicPr>
          <p:nvPr/>
        </p:nvPicPr>
        <p:blipFill>
          <a:blip r:embed="rId4">
            <a:extLst/>
          </a:blip>
          <a:stretch>
            <a:fillRect/>
          </a:stretch>
        </p:blipFill>
        <p:spPr>
          <a:xfrm>
            <a:off x="15905593" y="6044900"/>
            <a:ext cx="9388175" cy="7252366"/>
          </a:xfrm>
          <a:prstGeom prst="rect">
            <a:avLst/>
          </a:prstGeom>
          <a:ln w="12700">
            <a:miter lim="400000"/>
          </a:ln>
        </p:spPr>
      </p:pic>
      <p:pic>
        <p:nvPicPr>
          <p:cNvPr id="402" name="FaSREL2h181733lf.gif" descr="FaSREL2h181733lf.gif"/>
          <p:cNvPicPr>
            <a:picLocks noChangeAspect="1"/>
          </p:cNvPicPr>
          <p:nvPr/>
        </p:nvPicPr>
        <p:blipFill>
          <a:blip r:embed="rId5">
            <a:extLst/>
          </a:blip>
          <a:stretch>
            <a:fillRect/>
          </a:stretch>
        </p:blipFill>
        <p:spPr>
          <a:xfrm>
            <a:off x="9074410" y="-35609"/>
            <a:ext cx="7887484" cy="5955856"/>
          </a:xfrm>
          <a:prstGeom prst="rect">
            <a:avLst/>
          </a:prstGeom>
          <a:ln w="12700">
            <a:miter lim="400000"/>
          </a:ln>
        </p:spPr>
      </p:pic>
      <p:sp>
        <p:nvSpPr>
          <p:cNvPr id="403" name="No small-scale vortices"/>
          <p:cNvSpPr txBox="1"/>
          <p:nvPr/>
        </p:nvSpPr>
        <p:spPr>
          <a:xfrm>
            <a:off x="364797" y="2207037"/>
            <a:ext cx="863346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b="1" sz="6000">
                <a:latin typeface="Helvetica Neue"/>
                <a:ea typeface="Helvetica Neue"/>
                <a:cs typeface="Helvetica Neue"/>
                <a:sym typeface="Helvetica Neue"/>
              </a:defRPr>
            </a:lvl1pPr>
          </a:lstStyle>
          <a:p>
            <a:pPr/>
            <a:r>
              <a:t>No small-scale vortices</a:t>
            </a:r>
          </a:p>
        </p:txBody>
      </p:sp>
      <p:sp>
        <p:nvSpPr>
          <p:cNvPr id="404" name="Rectangle"/>
          <p:cNvSpPr/>
          <p:nvPr/>
        </p:nvSpPr>
        <p:spPr>
          <a:xfrm>
            <a:off x="10230149" y="7836158"/>
            <a:ext cx="3507195" cy="4037951"/>
          </a:xfrm>
          <a:prstGeom prst="rect">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05" name="Circle"/>
          <p:cNvSpPr/>
          <p:nvPr/>
        </p:nvSpPr>
        <p:spPr>
          <a:xfrm>
            <a:off x="10888572" y="1425897"/>
            <a:ext cx="2855045" cy="2855045"/>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06" name="Circle"/>
          <p:cNvSpPr/>
          <p:nvPr/>
        </p:nvSpPr>
        <p:spPr>
          <a:xfrm>
            <a:off x="10977472" y="8838874"/>
            <a:ext cx="2024491" cy="2024491"/>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07" name="Black circle corresponds to approximate radius of maximum reflectivity, black square to region in reflectivity image."/>
          <p:cNvSpPr txBox="1"/>
          <p:nvPr/>
        </p:nvSpPr>
        <p:spPr>
          <a:xfrm>
            <a:off x="17233434" y="440419"/>
            <a:ext cx="6732494" cy="482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Black circle corresponds to approximate radius of maximum reflectivity, black square to region in reflectivity image.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200309021812radialwind700_zoom.png" descr="200309021812radialwind700_zoom.png"/>
          <p:cNvPicPr>
            <a:picLocks noChangeAspect="1"/>
          </p:cNvPicPr>
          <p:nvPr/>
        </p:nvPicPr>
        <p:blipFill>
          <a:blip r:embed="rId2">
            <a:extLst/>
          </a:blip>
          <a:stretch>
            <a:fillRect/>
          </a:stretch>
        </p:blipFill>
        <p:spPr>
          <a:xfrm>
            <a:off x="-5916" y="3262643"/>
            <a:ext cx="8500319" cy="6566496"/>
          </a:xfrm>
          <a:prstGeom prst="rect">
            <a:avLst/>
          </a:prstGeom>
          <a:ln w="12700">
            <a:miter lim="400000"/>
          </a:ln>
        </p:spPr>
      </p:pic>
      <p:pic>
        <p:nvPicPr>
          <p:cNvPr id="410" name="200309021818radialwind700_zoom.png" descr="200309021818radialwind700_zoom.png"/>
          <p:cNvPicPr>
            <a:picLocks noChangeAspect="1"/>
          </p:cNvPicPr>
          <p:nvPr/>
        </p:nvPicPr>
        <p:blipFill>
          <a:blip r:embed="rId3">
            <a:extLst/>
          </a:blip>
          <a:stretch>
            <a:fillRect/>
          </a:stretch>
        </p:blipFill>
        <p:spPr>
          <a:xfrm>
            <a:off x="8145291" y="3262643"/>
            <a:ext cx="8500319" cy="6566496"/>
          </a:xfrm>
          <a:prstGeom prst="rect">
            <a:avLst/>
          </a:prstGeom>
          <a:ln w="12700">
            <a:miter lim="400000"/>
          </a:ln>
        </p:spPr>
      </p:pic>
      <p:pic>
        <p:nvPicPr>
          <p:cNvPr id="411" name="200309021824radialwind700_zoom.png" descr="200309021824radialwind700_zoom.png"/>
          <p:cNvPicPr>
            <a:picLocks noChangeAspect="1"/>
          </p:cNvPicPr>
          <p:nvPr/>
        </p:nvPicPr>
        <p:blipFill>
          <a:blip r:embed="rId4">
            <a:extLst/>
          </a:blip>
          <a:stretch>
            <a:fillRect/>
          </a:stretch>
        </p:blipFill>
        <p:spPr>
          <a:xfrm>
            <a:off x="16295999" y="3262643"/>
            <a:ext cx="8500317" cy="6566496"/>
          </a:xfrm>
          <a:prstGeom prst="rect">
            <a:avLst/>
          </a:prstGeom>
          <a:ln w="12700">
            <a:miter lim="400000"/>
          </a:ln>
        </p:spPr>
      </p:pic>
      <p:sp>
        <p:nvSpPr>
          <p:cNvPr id="412" name="Circle"/>
          <p:cNvSpPr/>
          <p:nvPr/>
        </p:nvSpPr>
        <p:spPr>
          <a:xfrm>
            <a:off x="12160250" y="6716693"/>
            <a:ext cx="63500" cy="63501"/>
          </a:xfrm>
          <a:prstGeom prst="ellipse">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13" name="Circle"/>
          <p:cNvSpPr/>
          <p:nvPr/>
        </p:nvSpPr>
        <p:spPr>
          <a:xfrm>
            <a:off x="11273514" y="5838498"/>
            <a:ext cx="1819891"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14" name="Circle"/>
          <p:cNvSpPr/>
          <p:nvPr/>
        </p:nvSpPr>
        <p:spPr>
          <a:xfrm>
            <a:off x="3956050" y="6716693"/>
            <a:ext cx="63500" cy="63501"/>
          </a:xfrm>
          <a:prstGeom prst="ellipse">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15" name="Circle"/>
          <p:cNvSpPr/>
          <p:nvPr/>
        </p:nvSpPr>
        <p:spPr>
          <a:xfrm>
            <a:off x="20202041" y="6621886"/>
            <a:ext cx="63501" cy="63501"/>
          </a:xfrm>
          <a:prstGeom prst="ellipse">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16" name="Circle"/>
          <p:cNvSpPr/>
          <p:nvPr/>
        </p:nvSpPr>
        <p:spPr>
          <a:xfrm>
            <a:off x="19330196" y="5743692"/>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17" name="Circle"/>
          <p:cNvSpPr/>
          <p:nvPr/>
        </p:nvSpPr>
        <p:spPr>
          <a:xfrm>
            <a:off x="3077855" y="5853630"/>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18" name="Circle"/>
          <p:cNvSpPr/>
          <p:nvPr/>
        </p:nvSpPr>
        <p:spPr>
          <a:xfrm>
            <a:off x="3956050" y="6731825"/>
            <a:ext cx="63500" cy="63501"/>
          </a:xfrm>
          <a:prstGeom prst="ellipse">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19" name="Line"/>
          <p:cNvSpPr/>
          <p:nvPr/>
        </p:nvSpPr>
        <p:spPr>
          <a:xfrm flipV="1">
            <a:off x="12472286" y="5542787"/>
            <a:ext cx="365398" cy="68721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20" name="Line"/>
          <p:cNvSpPr/>
          <p:nvPr/>
        </p:nvSpPr>
        <p:spPr>
          <a:xfrm>
            <a:off x="11734504" y="5530932"/>
            <a:ext cx="291563" cy="72164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200309021812vorticity700_zoom.png" descr="200309021812vorticity700_zoom.png"/>
          <p:cNvPicPr>
            <a:picLocks noChangeAspect="1"/>
          </p:cNvPicPr>
          <p:nvPr/>
        </p:nvPicPr>
        <p:blipFill>
          <a:blip r:embed="rId2">
            <a:extLst/>
          </a:blip>
          <a:stretch>
            <a:fillRect/>
          </a:stretch>
        </p:blipFill>
        <p:spPr>
          <a:xfrm>
            <a:off x="-5190" y="3258705"/>
            <a:ext cx="8496556" cy="6563590"/>
          </a:xfrm>
          <a:prstGeom prst="rect">
            <a:avLst/>
          </a:prstGeom>
          <a:ln w="12700">
            <a:miter lim="400000"/>
          </a:ln>
        </p:spPr>
      </p:pic>
      <p:pic>
        <p:nvPicPr>
          <p:cNvPr id="423" name="200309021818vorticity700_zoom.png" descr="200309021818vorticity700_zoom.png"/>
          <p:cNvPicPr>
            <a:picLocks noChangeAspect="1"/>
          </p:cNvPicPr>
          <p:nvPr/>
        </p:nvPicPr>
        <p:blipFill>
          <a:blip r:embed="rId3">
            <a:extLst/>
          </a:blip>
          <a:stretch>
            <a:fillRect/>
          </a:stretch>
        </p:blipFill>
        <p:spPr>
          <a:xfrm>
            <a:off x="8141078" y="3258705"/>
            <a:ext cx="8496556" cy="6563590"/>
          </a:xfrm>
          <a:prstGeom prst="rect">
            <a:avLst/>
          </a:prstGeom>
          <a:ln w="12700">
            <a:miter lim="400000"/>
          </a:ln>
        </p:spPr>
      </p:pic>
      <p:pic>
        <p:nvPicPr>
          <p:cNvPr id="424" name="200309021824vorticity700_zoom.png" descr="200309021824vorticity700_zoom.png"/>
          <p:cNvPicPr>
            <a:picLocks noChangeAspect="1"/>
          </p:cNvPicPr>
          <p:nvPr/>
        </p:nvPicPr>
        <p:blipFill>
          <a:blip r:embed="rId4">
            <a:extLst/>
          </a:blip>
          <a:stretch>
            <a:fillRect/>
          </a:stretch>
        </p:blipFill>
        <p:spPr>
          <a:xfrm>
            <a:off x="16294100" y="3258705"/>
            <a:ext cx="8496556" cy="6563590"/>
          </a:xfrm>
          <a:prstGeom prst="rect">
            <a:avLst/>
          </a:prstGeom>
          <a:ln w="12700">
            <a:miter lim="400000"/>
          </a:ln>
        </p:spPr>
      </p:pic>
      <p:sp>
        <p:nvSpPr>
          <p:cNvPr id="425" name="No large vorticity maxima suggesting vortices"/>
          <p:cNvSpPr txBox="1"/>
          <p:nvPr/>
        </p:nvSpPr>
        <p:spPr>
          <a:xfrm>
            <a:off x="3829049" y="1393265"/>
            <a:ext cx="1672590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b="1" sz="6000">
                <a:latin typeface="Helvetica Neue"/>
                <a:ea typeface="Helvetica Neue"/>
                <a:cs typeface="Helvetica Neue"/>
                <a:sym typeface="Helvetica Neue"/>
              </a:defRPr>
            </a:lvl1pPr>
          </a:lstStyle>
          <a:p>
            <a:pPr/>
            <a:r>
              <a:t>No large vorticity maxima suggesting vortices</a:t>
            </a:r>
          </a:p>
        </p:txBody>
      </p:sp>
      <p:sp>
        <p:nvSpPr>
          <p:cNvPr id="426" name="Circle"/>
          <p:cNvSpPr/>
          <p:nvPr/>
        </p:nvSpPr>
        <p:spPr>
          <a:xfrm>
            <a:off x="11273514" y="5838498"/>
            <a:ext cx="1819891"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27" name="Circle"/>
          <p:cNvSpPr/>
          <p:nvPr/>
        </p:nvSpPr>
        <p:spPr>
          <a:xfrm>
            <a:off x="19330196" y="5743692"/>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28" name="Circle"/>
          <p:cNvSpPr/>
          <p:nvPr/>
        </p:nvSpPr>
        <p:spPr>
          <a:xfrm>
            <a:off x="3077855" y="5853630"/>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29" name="Line"/>
          <p:cNvSpPr/>
          <p:nvPr/>
        </p:nvSpPr>
        <p:spPr>
          <a:xfrm flipV="1">
            <a:off x="12472286" y="5542787"/>
            <a:ext cx="365398" cy="68721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30" name="Line"/>
          <p:cNvSpPr/>
          <p:nvPr/>
        </p:nvSpPr>
        <p:spPr>
          <a:xfrm>
            <a:off x="11734504" y="5530932"/>
            <a:ext cx="291563" cy="72164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Hurricane Isabel"/>
          <p:cNvSpPr txBox="1"/>
          <p:nvPr/>
        </p:nvSpPr>
        <p:spPr>
          <a:xfrm>
            <a:off x="2214513" y="-156083"/>
            <a:ext cx="20038460" cy="119267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200">
                <a:latin typeface="Helvetica Neue"/>
                <a:ea typeface="Helvetica Neue"/>
                <a:cs typeface="Helvetica Neue"/>
                <a:sym typeface="Helvetica Neue"/>
              </a:defRPr>
            </a:lvl1pPr>
          </a:lstStyle>
          <a:p>
            <a:pPr/>
            <a:r>
              <a:t>Hurricane Isabel</a:t>
            </a:r>
          </a:p>
        </p:txBody>
      </p:sp>
      <p:sp>
        <p:nvSpPr>
          <p:cNvPr id="184" name="Meso-scale - having a horizontal scale of a few to several hundred km.…"/>
          <p:cNvSpPr txBox="1"/>
          <p:nvPr/>
        </p:nvSpPr>
        <p:spPr>
          <a:xfrm>
            <a:off x="218448" y="1066292"/>
            <a:ext cx="12847668" cy="267692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200">
                <a:latin typeface="Helvetica Neue Medium"/>
                <a:ea typeface="Helvetica Neue Medium"/>
                <a:cs typeface="Helvetica Neue Medium"/>
                <a:sym typeface="Helvetica Neue Medium"/>
              </a:defRPr>
            </a:pPr>
            <a:r>
              <a:t>Meso-scale - having a horizontal scale of a few to several hundred km.</a:t>
            </a:r>
          </a:p>
          <a:p>
            <a:pPr algn="l">
              <a:defRPr sz="4200">
                <a:latin typeface="Helvetica Neue Medium"/>
                <a:ea typeface="Helvetica Neue Medium"/>
                <a:cs typeface="Helvetica Neue Medium"/>
                <a:sym typeface="Helvetica Neue Medium"/>
              </a:defRPr>
            </a:pPr>
            <a:r>
              <a:t>Miso-scale - having a horizontal scale of 40 m to 4 km.  </a:t>
            </a:r>
          </a:p>
        </p:txBody>
      </p:sp>
      <p:sp>
        <p:nvSpPr>
          <p:cNvPr id="185" name="http://glossary.ametsoc.org/…"/>
          <p:cNvSpPr txBox="1"/>
          <p:nvPr/>
        </p:nvSpPr>
        <p:spPr>
          <a:xfrm>
            <a:off x="325575" y="12202133"/>
            <a:ext cx="23184932" cy="150024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latin typeface="Helvetica Neue Medium"/>
                <a:ea typeface="Helvetica Neue Medium"/>
                <a:cs typeface="Helvetica Neue Medium"/>
                <a:sym typeface="Helvetica Neue Medium"/>
              </a:defRPr>
            </a:pPr>
            <a:r>
              <a:rPr u="sng">
                <a:hlinkClick r:id="rId2" invalidUrl="" action="" tgtFrame="" tooltip="" history="1" highlightClick="0" endSnd="0"/>
              </a:rPr>
              <a:t>http://glossary.ametsoc.org/</a:t>
            </a:r>
          </a:p>
          <a:p>
            <a:pPr algn="l">
              <a:defRPr sz="3000">
                <a:latin typeface="Helvetica Neue Medium"/>
                <a:ea typeface="Helvetica Neue Medium"/>
                <a:cs typeface="Helvetica Neue Medium"/>
                <a:sym typeface="Helvetica Neue Medium"/>
              </a:defRPr>
            </a:pPr>
            <a:r>
              <a:t>Orlanski, I., 1975:  A rational subdivision of scales for atmospheric processes". </a:t>
            </a:r>
            <a:r>
              <a:rPr i="1">
                <a:latin typeface="Helvetica Neue"/>
                <a:ea typeface="Helvetica Neue"/>
                <a:cs typeface="Helvetica Neue"/>
                <a:sym typeface="Helvetica Neue"/>
              </a:rPr>
              <a:t>Bull. Amer. Met. Soc.</a:t>
            </a:r>
            <a:r>
              <a:t>. </a:t>
            </a:r>
            <a:r>
              <a:rPr b="1">
                <a:latin typeface="Helvetica Neue"/>
                <a:ea typeface="Helvetica Neue"/>
                <a:cs typeface="Helvetica Neue"/>
                <a:sym typeface="Helvetica Neue"/>
              </a:rPr>
              <a:t>56, </a:t>
            </a:r>
            <a:r>
              <a:t>527–530.</a:t>
            </a:r>
          </a:p>
          <a:p>
            <a:pPr algn="l">
              <a:defRPr sz="3000">
                <a:latin typeface="Helvetica Neue Medium"/>
                <a:ea typeface="Helvetica Neue Medium"/>
                <a:cs typeface="Helvetica Neue Medium"/>
                <a:sym typeface="Helvetica Neue Medium"/>
              </a:defRPr>
            </a:pPr>
            <a:r>
              <a:t>Fujita, T. T., 1981: Tornadoes and downbursts in the context of generalized planetary scales. </a:t>
            </a:r>
            <a:r>
              <a:rPr i="1">
                <a:latin typeface="Helvetica Neue"/>
                <a:ea typeface="Helvetica Neue"/>
                <a:cs typeface="Helvetica Neue"/>
                <a:sym typeface="Helvetica Neue"/>
              </a:rPr>
              <a:t>J. Atmos. Sci.</a:t>
            </a:r>
            <a:r>
              <a:t>, </a:t>
            </a:r>
            <a:r>
              <a:rPr b="1">
                <a:latin typeface="Helvetica Neue"/>
                <a:ea typeface="Helvetica Neue"/>
                <a:cs typeface="Helvetica Neue"/>
                <a:sym typeface="Helvetica Neue"/>
              </a:rPr>
              <a:t>38</a:t>
            </a:r>
            <a:r>
              <a:t>, 1511–1534.</a:t>
            </a:r>
          </a:p>
        </p:txBody>
      </p:sp>
      <p:grpSp>
        <p:nvGrpSpPr>
          <p:cNvPr id="191" name="Group"/>
          <p:cNvGrpSpPr/>
          <p:nvPr/>
        </p:nvGrpSpPr>
        <p:grpSpPr>
          <a:xfrm>
            <a:off x="41742" y="3264389"/>
            <a:ext cx="24384001" cy="9401006"/>
            <a:chOff x="0" y="0"/>
            <a:chExt cx="24384000" cy="9401005"/>
          </a:xfrm>
        </p:grpSpPr>
        <p:pic>
          <p:nvPicPr>
            <p:cNvPr id="186" name="20030913.1255.goes-12.vis2.x.13LISABEL.130kts-935mb-221N-610W.png" descr="20030913.1255.goes-12.vis2.x.13LISABEL.130kts-935mb-221N-610W.png"/>
            <p:cNvPicPr>
              <a:picLocks noChangeAspect="1"/>
            </p:cNvPicPr>
            <p:nvPr/>
          </p:nvPicPr>
          <p:blipFill>
            <a:blip r:embed="rId3">
              <a:extLst/>
            </a:blip>
            <a:stretch>
              <a:fillRect/>
            </a:stretch>
          </p:blipFill>
          <p:spPr>
            <a:xfrm>
              <a:off x="0" y="414588"/>
              <a:ext cx="7993954" cy="8571829"/>
            </a:xfrm>
            <a:prstGeom prst="rect">
              <a:avLst/>
            </a:prstGeom>
            <a:ln w="12700" cap="flat">
              <a:noFill/>
              <a:miter lim="400000"/>
            </a:ln>
            <a:effectLst/>
          </p:spPr>
        </p:pic>
        <p:pic>
          <p:nvPicPr>
            <p:cNvPr id="187" name="Hurricane_Isabel.png" descr="Hurricane_Isabel.png"/>
            <p:cNvPicPr>
              <a:picLocks noChangeAspect="1"/>
            </p:cNvPicPr>
            <p:nvPr/>
          </p:nvPicPr>
          <p:blipFill>
            <a:blip r:embed="rId4">
              <a:extLst/>
            </a:blip>
            <a:stretch>
              <a:fillRect/>
            </a:stretch>
          </p:blipFill>
          <p:spPr>
            <a:xfrm>
              <a:off x="8022833" y="391048"/>
              <a:ext cx="4960534" cy="4784628"/>
            </a:xfrm>
            <a:prstGeom prst="rect">
              <a:avLst/>
            </a:prstGeom>
            <a:ln w="12700" cap="flat">
              <a:noFill/>
              <a:miter lim="400000"/>
            </a:ln>
            <a:effectLst/>
          </p:spPr>
        </p:pic>
        <p:pic>
          <p:nvPicPr>
            <p:cNvPr id="188" name="Screen Shot 2020-09-08 at 2.21.49 PM.png" descr="Screen Shot 2020-09-08 at 2.21.49 PM.png"/>
            <p:cNvPicPr>
              <a:picLocks noChangeAspect="1"/>
            </p:cNvPicPr>
            <p:nvPr/>
          </p:nvPicPr>
          <p:blipFill>
            <a:blip r:embed="rId5">
              <a:extLst/>
            </a:blip>
            <a:stretch>
              <a:fillRect/>
            </a:stretch>
          </p:blipFill>
          <p:spPr>
            <a:xfrm>
              <a:off x="7983053" y="4408535"/>
              <a:ext cx="5040093" cy="4625540"/>
            </a:xfrm>
            <a:prstGeom prst="rect">
              <a:avLst/>
            </a:prstGeom>
            <a:ln w="12700" cap="flat">
              <a:noFill/>
              <a:miter lim="400000"/>
            </a:ln>
            <a:effectLst/>
          </p:spPr>
        </p:pic>
        <p:pic>
          <p:nvPicPr>
            <p:cNvPr id="189" name="Screen Shot 2020-09-08 at 2.23.13 PM.png" descr="Screen Shot 2020-09-08 at 2.23.13 PM.png"/>
            <p:cNvPicPr>
              <a:picLocks noChangeAspect="1"/>
            </p:cNvPicPr>
            <p:nvPr/>
          </p:nvPicPr>
          <p:blipFill>
            <a:blip r:embed="rId6">
              <a:extLst/>
            </a:blip>
            <a:stretch>
              <a:fillRect/>
            </a:stretch>
          </p:blipFill>
          <p:spPr>
            <a:xfrm>
              <a:off x="12971627" y="100373"/>
              <a:ext cx="6133506" cy="9200258"/>
            </a:xfrm>
            <a:prstGeom prst="rect">
              <a:avLst/>
            </a:prstGeom>
            <a:ln w="12700" cap="flat">
              <a:noFill/>
              <a:miter lim="400000"/>
            </a:ln>
            <a:effectLst/>
          </p:spPr>
        </p:pic>
        <p:pic>
          <p:nvPicPr>
            <p:cNvPr id="190" name="Screen Shot 2020-09-08 at 2.24.21 PM.png" descr="Screen Shot 2020-09-08 at 2.24.21 PM.png"/>
            <p:cNvPicPr>
              <a:picLocks noChangeAspect="1"/>
            </p:cNvPicPr>
            <p:nvPr/>
          </p:nvPicPr>
          <p:blipFill>
            <a:blip r:embed="rId7">
              <a:extLst/>
            </a:blip>
            <a:stretch>
              <a:fillRect/>
            </a:stretch>
          </p:blipFill>
          <p:spPr>
            <a:xfrm>
              <a:off x="19047753" y="0"/>
              <a:ext cx="5336248" cy="9401006"/>
            </a:xfrm>
            <a:prstGeom prst="rect">
              <a:avLst/>
            </a:prstGeom>
            <a:ln w="12700" cap="flat">
              <a:noFill/>
              <a:miter lim="400000"/>
            </a:ln>
            <a:effectLst/>
          </p:spPr>
        </p:pic>
      </p:grpSp>
      <p:sp>
        <p:nvSpPr>
          <p:cNvPr id="192" name="Vortex:  a flow with closed streamlines.…"/>
          <p:cNvSpPr txBox="1"/>
          <p:nvPr/>
        </p:nvSpPr>
        <p:spPr>
          <a:xfrm>
            <a:off x="13897249" y="1135877"/>
            <a:ext cx="10294773" cy="2029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2438338">
              <a:defRPr sz="4200">
                <a:latin typeface="Helvetica Neue Medium"/>
                <a:ea typeface="Helvetica Neue Medium"/>
                <a:cs typeface="Helvetica Neue Medium"/>
                <a:sym typeface="Helvetica Neue Medium"/>
              </a:defRPr>
            </a:pPr>
            <a:r>
              <a:t>Vortex:  a flow with closed streamlines.</a:t>
            </a:r>
          </a:p>
          <a:p>
            <a:pPr algn="l" defTabSz="2438338">
              <a:defRPr sz="4200">
                <a:latin typeface="Helvetica Neue Medium"/>
                <a:ea typeface="Helvetica Neue Medium"/>
                <a:cs typeface="Helvetica Neue Medium"/>
                <a:sym typeface="Helvetica Neue Medium"/>
              </a:defRPr>
            </a:pPr>
            <a:r>
              <a:t>Cyclone:  a cyclonic circulation, a closed </a:t>
            </a:r>
          </a:p>
          <a:p>
            <a:pPr algn="l" defTabSz="2438338">
              <a:defRPr sz="4200">
                <a:latin typeface="Helvetica Neue Medium"/>
                <a:ea typeface="Helvetica Neue Medium"/>
                <a:cs typeface="Helvetica Neue Medium"/>
                <a:sym typeface="Helvetica Neue Medium"/>
              </a:defRPr>
            </a:pPr>
            <a:r>
              <a:t>      circulation.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2" name="200309021812verticalvelocity700_zoom.png" descr="200309021812verticalvelocity700_zoom.png"/>
          <p:cNvPicPr>
            <a:picLocks noChangeAspect="1"/>
          </p:cNvPicPr>
          <p:nvPr/>
        </p:nvPicPr>
        <p:blipFill>
          <a:blip r:embed="rId2">
            <a:extLst/>
          </a:blip>
          <a:stretch>
            <a:fillRect/>
          </a:stretch>
        </p:blipFill>
        <p:spPr>
          <a:xfrm>
            <a:off x="0" y="3263900"/>
            <a:ext cx="8496300" cy="6563392"/>
          </a:xfrm>
          <a:prstGeom prst="rect">
            <a:avLst/>
          </a:prstGeom>
          <a:ln w="12700">
            <a:miter lim="400000"/>
          </a:ln>
        </p:spPr>
      </p:pic>
      <p:pic>
        <p:nvPicPr>
          <p:cNvPr id="433" name="200309021818verticalvelocity700_zoom.png" descr="200309021818verticalvelocity700_zoom.png"/>
          <p:cNvPicPr>
            <a:picLocks noChangeAspect="1"/>
          </p:cNvPicPr>
          <p:nvPr/>
        </p:nvPicPr>
        <p:blipFill>
          <a:blip r:embed="rId3">
            <a:extLst/>
          </a:blip>
          <a:stretch>
            <a:fillRect/>
          </a:stretch>
        </p:blipFill>
        <p:spPr>
          <a:xfrm>
            <a:off x="8140700" y="3263900"/>
            <a:ext cx="8496300" cy="6563392"/>
          </a:xfrm>
          <a:prstGeom prst="rect">
            <a:avLst/>
          </a:prstGeom>
          <a:ln w="12700">
            <a:miter lim="400000"/>
          </a:ln>
        </p:spPr>
      </p:pic>
      <p:pic>
        <p:nvPicPr>
          <p:cNvPr id="434" name="200309021824verticalvelocity700_zoom.png" descr="200309021824verticalvelocity700_zoom.png"/>
          <p:cNvPicPr>
            <a:picLocks noChangeAspect="1"/>
          </p:cNvPicPr>
          <p:nvPr/>
        </p:nvPicPr>
        <p:blipFill>
          <a:blip r:embed="rId4">
            <a:extLst/>
          </a:blip>
          <a:stretch>
            <a:fillRect/>
          </a:stretch>
        </p:blipFill>
        <p:spPr>
          <a:xfrm>
            <a:off x="16294100" y="3263900"/>
            <a:ext cx="8496300" cy="6563392"/>
          </a:xfrm>
          <a:prstGeom prst="rect">
            <a:avLst/>
          </a:prstGeom>
          <a:ln w="12700">
            <a:miter lim="400000"/>
          </a:ln>
        </p:spPr>
      </p:pic>
      <p:sp>
        <p:nvSpPr>
          <p:cNvPr id="435" name="Circle"/>
          <p:cNvSpPr/>
          <p:nvPr/>
        </p:nvSpPr>
        <p:spPr>
          <a:xfrm>
            <a:off x="11273514" y="5838498"/>
            <a:ext cx="1819891"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36" name="Circle"/>
          <p:cNvSpPr/>
          <p:nvPr/>
        </p:nvSpPr>
        <p:spPr>
          <a:xfrm>
            <a:off x="3077855" y="5853630"/>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37" name="Circle"/>
          <p:cNvSpPr/>
          <p:nvPr/>
        </p:nvSpPr>
        <p:spPr>
          <a:xfrm>
            <a:off x="19330196" y="5743692"/>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38" name="Circle"/>
          <p:cNvSpPr/>
          <p:nvPr/>
        </p:nvSpPr>
        <p:spPr>
          <a:xfrm>
            <a:off x="11273514" y="5838498"/>
            <a:ext cx="1819891"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39" name="Circle"/>
          <p:cNvSpPr/>
          <p:nvPr/>
        </p:nvSpPr>
        <p:spPr>
          <a:xfrm>
            <a:off x="19330196" y="5743692"/>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40" name="Circle"/>
          <p:cNvSpPr/>
          <p:nvPr/>
        </p:nvSpPr>
        <p:spPr>
          <a:xfrm>
            <a:off x="3077855" y="5853630"/>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41" name="Line"/>
          <p:cNvSpPr/>
          <p:nvPr/>
        </p:nvSpPr>
        <p:spPr>
          <a:xfrm flipV="1">
            <a:off x="12472286" y="5542787"/>
            <a:ext cx="365398" cy="68721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42" name="Line"/>
          <p:cNvSpPr/>
          <p:nvPr/>
        </p:nvSpPr>
        <p:spPr>
          <a:xfrm>
            <a:off x="11734504" y="5530932"/>
            <a:ext cx="291563" cy="72164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200309021818radialwind900_zoom.png" descr="200309021818radialwind900_zoom.png"/>
          <p:cNvPicPr>
            <a:picLocks noChangeAspect="1"/>
          </p:cNvPicPr>
          <p:nvPr/>
        </p:nvPicPr>
        <p:blipFill>
          <a:blip r:embed="rId2">
            <a:extLst/>
          </a:blip>
          <a:stretch>
            <a:fillRect/>
          </a:stretch>
        </p:blipFill>
        <p:spPr>
          <a:xfrm>
            <a:off x="8142749" y="3263900"/>
            <a:ext cx="8496301" cy="6563392"/>
          </a:xfrm>
          <a:prstGeom prst="rect">
            <a:avLst/>
          </a:prstGeom>
          <a:ln w="12700">
            <a:miter lim="400000"/>
          </a:ln>
        </p:spPr>
      </p:pic>
      <p:pic>
        <p:nvPicPr>
          <p:cNvPr id="445" name="200309021812radialwind900_zoom.png" descr="200309021812radialwind900_zoom.png"/>
          <p:cNvPicPr>
            <a:picLocks noChangeAspect="1"/>
          </p:cNvPicPr>
          <p:nvPr/>
        </p:nvPicPr>
        <p:blipFill>
          <a:blip r:embed="rId3">
            <a:extLst/>
          </a:blip>
          <a:stretch>
            <a:fillRect/>
          </a:stretch>
        </p:blipFill>
        <p:spPr>
          <a:xfrm>
            <a:off x="0" y="3263900"/>
            <a:ext cx="8496300" cy="6563392"/>
          </a:xfrm>
          <a:prstGeom prst="rect">
            <a:avLst/>
          </a:prstGeom>
          <a:ln w="12700">
            <a:miter lim="400000"/>
          </a:ln>
        </p:spPr>
      </p:pic>
      <p:grpSp>
        <p:nvGrpSpPr>
          <p:cNvPr id="448" name="Group"/>
          <p:cNvGrpSpPr/>
          <p:nvPr/>
        </p:nvGrpSpPr>
        <p:grpSpPr>
          <a:xfrm>
            <a:off x="3138593" y="5702143"/>
            <a:ext cx="1711392" cy="1711392"/>
            <a:chOff x="0" y="0"/>
            <a:chExt cx="1711390" cy="1711390"/>
          </a:xfrm>
        </p:grpSpPr>
        <p:sp>
          <p:nvSpPr>
            <p:cNvPr id="446" name="Circle"/>
            <p:cNvSpPr/>
            <p:nvPr/>
          </p:nvSpPr>
          <p:spPr>
            <a:xfrm>
              <a:off x="0" y="0"/>
              <a:ext cx="1711391" cy="1711391"/>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447" name="Circle"/>
            <p:cNvSpPr/>
            <p:nvPr/>
          </p:nvSpPr>
          <p:spPr>
            <a:xfrm>
              <a:off x="812910" y="812910"/>
              <a:ext cx="85571" cy="8557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sp>
        <p:nvSpPr>
          <p:cNvPr id="449" name="Circle"/>
          <p:cNvSpPr/>
          <p:nvPr/>
        </p:nvSpPr>
        <p:spPr>
          <a:xfrm>
            <a:off x="19330196" y="5743692"/>
            <a:ext cx="1819890" cy="1819890"/>
          </a:xfrm>
          <a:prstGeom prst="ellipse">
            <a:avLst/>
          </a:prstGeom>
          <a:ln w="50800">
            <a:solidFill>
              <a:srgbClr val="000000"/>
            </a:solidFill>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50" name="Circle"/>
          <p:cNvSpPr/>
          <p:nvPr/>
        </p:nvSpPr>
        <p:spPr>
          <a:xfrm>
            <a:off x="11381520" y="6300940"/>
            <a:ext cx="16263" cy="16263"/>
          </a:xfrm>
          <a:prstGeom prst="ellipse">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51" name="Circle"/>
          <p:cNvSpPr/>
          <p:nvPr/>
        </p:nvSpPr>
        <p:spPr>
          <a:xfrm>
            <a:off x="20208391" y="6621886"/>
            <a:ext cx="63501" cy="63501"/>
          </a:xfrm>
          <a:prstGeom prst="ellipse">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grpSp>
        <p:nvGrpSpPr>
          <p:cNvPr id="454" name="Group"/>
          <p:cNvGrpSpPr/>
          <p:nvPr/>
        </p:nvGrpSpPr>
        <p:grpSpPr>
          <a:xfrm>
            <a:off x="20423410" y="5869895"/>
            <a:ext cx="1456878" cy="1456878"/>
            <a:chOff x="0" y="0"/>
            <a:chExt cx="1456877" cy="1456877"/>
          </a:xfrm>
        </p:grpSpPr>
        <p:sp>
          <p:nvSpPr>
            <p:cNvPr id="452" name="Circle"/>
            <p:cNvSpPr/>
            <p:nvPr/>
          </p:nvSpPr>
          <p:spPr>
            <a:xfrm>
              <a:off x="0" y="0"/>
              <a:ext cx="1456878" cy="145687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sp>
          <p:nvSpPr>
            <p:cNvPr id="453" name="Circle"/>
            <p:cNvSpPr/>
            <p:nvPr/>
          </p:nvSpPr>
          <p:spPr>
            <a:xfrm>
              <a:off x="713188" y="713188"/>
              <a:ext cx="30501" cy="3050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grpSp>
      <p:sp>
        <p:nvSpPr>
          <p:cNvPr id="455" name="Arrow"/>
          <p:cNvSpPr/>
          <p:nvPr/>
        </p:nvSpPr>
        <p:spPr>
          <a:xfrm>
            <a:off x="21196300" y="7280275"/>
            <a:ext cx="101600" cy="101600"/>
          </a:xfrm>
          <a:prstGeom prst="rightArrow">
            <a:avLst>
              <a:gd name="adj1" fmla="val 32000"/>
              <a:gd name="adj2" fmla="val 800000"/>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grpSp>
        <p:nvGrpSpPr>
          <p:cNvPr id="458" name="Group"/>
          <p:cNvGrpSpPr/>
          <p:nvPr/>
        </p:nvGrpSpPr>
        <p:grpSpPr>
          <a:xfrm>
            <a:off x="19131869" y="6835095"/>
            <a:ext cx="788761" cy="788760"/>
            <a:chOff x="0" y="0"/>
            <a:chExt cx="788759" cy="788759"/>
          </a:xfrm>
        </p:grpSpPr>
        <p:sp>
          <p:nvSpPr>
            <p:cNvPr id="456" name="Circle"/>
            <p:cNvSpPr/>
            <p:nvPr/>
          </p:nvSpPr>
          <p:spPr>
            <a:xfrm>
              <a:off x="0" y="0"/>
              <a:ext cx="788760" cy="788760"/>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sp>
          <p:nvSpPr>
            <p:cNvPr id="457" name="Circle"/>
            <p:cNvSpPr/>
            <p:nvPr/>
          </p:nvSpPr>
          <p:spPr>
            <a:xfrm>
              <a:off x="386123" y="386123"/>
              <a:ext cx="16514" cy="16514"/>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grpSp>
      <p:grpSp>
        <p:nvGrpSpPr>
          <p:cNvPr id="461" name="Group"/>
          <p:cNvGrpSpPr/>
          <p:nvPr/>
        </p:nvGrpSpPr>
        <p:grpSpPr>
          <a:xfrm>
            <a:off x="19216431" y="6514741"/>
            <a:ext cx="265090" cy="265090"/>
            <a:chOff x="0" y="0"/>
            <a:chExt cx="265088" cy="265088"/>
          </a:xfrm>
        </p:grpSpPr>
        <p:sp>
          <p:nvSpPr>
            <p:cNvPr id="459" name="Circle"/>
            <p:cNvSpPr/>
            <p:nvPr/>
          </p:nvSpPr>
          <p:spPr>
            <a:xfrm>
              <a:off x="0" y="0"/>
              <a:ext cx="265089" cy="265089"/>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sp>
          <p:nvSpPr>
            <p:cNvPr id="460" name="Circle"/>
            <p:cNvSpPr/>
            <p:nvPr/>
          </p:nvSpPr>
          <p:spPr>
            <a:xfrm>
              <a:off x="129769" y="129769"/>
              <a:ext cx="5551" cy="555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grpSp>
      <p:grpSp>
        <p:nvGrpSpPr>
          <p:cNvPr id="464" name="Group"/>
          <p:cNvGrpSpPr/>
          <p:nvPr/>
        </p:nvGrpSpPr>
        <p:grpSpPr>
          <a:xfrm>
            <a:off x="19292631" y="6336941"/>
            <a:ext cx="176190" cy="176190"/>
            <a:chOff x="0" y="0"/>
            <a:chExt cx="176188" cy="176188"/>
          </a:xfrm>
        </p:grpSpPr>
        <p:sp>
          <p:nvSpPr>
            <p:cNvPr id="462" name="Circle"/>
            <p:cNvSpPr/>
            <p:nvPr/>
          </p:nvSpPr>
          <p:spPr>
            <a:xfrm>
              <a:off x="0" y="0"/>
              <a:ext cx="176189" cy="176189"/>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sp>
          <p:nvSpPr>
            <p:cNvPr id="463" name="Circle"/>
            <p:cNvSpPr/>
            <p:nvPr/>
          </p:nvSpPr>
          <p:spPr>
            <a:xfrm>
              <a:off x="86250" y="86250"/>
              <a:ext cx="3689" cy="3689"/>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grpSp>
      <p:grpSp>
        <p:nvGrpSpPr>
          <p:cNvPr id="467" name="Group"/>
          <p:cNvGrpSpPr/>
          <p:nvPr/>
        </p:nvGrpSpPr>
        <p:grpSpPr>
          <a:xfrm>
            <a:off x="19305331" y="6032141"/>
            <a:ext cx="328590" cy="328590"/>
            <a:chOff x="0" y="0"/>
            <a:chExt cx="328588" cy="328588"/>
          </a:xfrm>
        </p:grpSpPr>
        <p:sp>
          <p:nvSpPr>
            <p:cNvPr id="465" name="Circle"/>
            <p:cNvSpPr/>
            <p:nvPr/>
          </p:nvSpPr>
          <p:spPr>
            <a:xfrm>
              <a:off x="0" y="0"/>
              <a:ext cx="328589" cy="328589"/>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sp>
          <p:nvSpPr>
            <p:cNvPr id="466" name="Circle"/>
            <p:cNvSpPr/>
            <p:nvPr/>
          </p:nvSpPr>
          <p:spPr>
            <a:xfrm>
              <a:off x="160854" y="160854"/>
              <a:ext cx="6880" cy="6880"/>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solidFill>
                    <a:srgbClr val="000000"/>
                  </a:solidFill>
                  <a:latin typeface="Helvetica Neue Medium"/>
                  <a:ea typeface="Helvetica Neue Medium"/>
                  <a:cs typeface="Helvetica Neue Medium"/>
                  <a:sym typeface="Helvetica Neue Medium"/>
                </a:defRPr>
              </a:pPr>
            </a:p>
          </p:txBody>
        </p:sp>
      </p:grpSp>
      <p:sp>
        <p:nvSpPr>
          <p:cNvPr id="468" name="Arrow"/>
          <p:cNvSpPr/>
          <p:nvPr/>
        </p:nvSpPr>
        <p:spPr>
          <a:xfrm flipH="1">
            <a:off x="19405600" y="7572375"/>
            <a:ext cx="101600" cy="101600"/>
          </a:xfrm>
          <a:prstGeom prst="rightArrow">
            <a:avLst>
              <a:gd name="adj1" fmla="val 32000"/>
              <a:gd name="adj2" fmla="val 800000"/>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69" name="Arrow"/>
          <p:cNvSpPr/>
          <p:nvPr/>
        </p:nvSpPr>
        <p:spPr>
          <a:xfrm>
            <a:off x="19456400" y="5972175"/>
            <a:ext cx="101600" cy="101600"/>
          </a:xfrm>
          <a:prstGeom prst="rightArrow">
            <a:avLst>
              <a:gd name="adj1" fmla="val 32000"/>
              <a:gd name="adj2" fmla="val 800000"/>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sp>
        <p:nvSpPr>
          <p:cNvPr id="470" name="Arrow"/>
          <p:cNvSpPr/>
          <p:nvPr/>
        </p:nvSpPr>
        <p:spPr>
          <a:xfrm flipH="1">
            <a:off x="21056600" y="5819775"/>
            <a:ext cx="101600" cy="101600"/>
          </a:xfrm>
          <a:prstGeom prst="rightArrow">
            <a:avLst>
              <a:gd name="adj1" fmla="val 32000"/>
              <a:gd name="adj2" fmla="val 800000"/>
            </a:avLst>
          </a:prstGeom>
          <a:solidFill>
            <a:srgbClr val="000000"/>
          </a:solidFill>
          <a:ln w="12700">
            <a:miter lim="400000"/>
          </a:ln>
        </p:spPr>
        <p:txBody>
          <a:bodyPr lIns="50800" tIns="50800" rIns="50800" bIns="50800" anchor="ctr"/>
          <a:lstStyle/>
          <a:p>
            <a:pPr>
              <a:defRPr sz="3200">
                <a:solidFill>
                  <a:srgbClr val="000000"/>
                </a:solidFill>
                <a:latin typeface="Helvetica Neue Medium"/>
                <a:ea typeface="Helvetica Neue Medium"/>
                <a:cs typeface="Helvetica Neue Medium"/>
                <a:sym typeface="Helvetica Neue Medium"/>
              </a:defRPr>
            </a:pPr>
          </a:p>
        </p:txBody>
      </p:sp>
      <p:grpSp>
        <p:nvGrpSpPr>
          <p:cNvPr id="473" name="Group"/>
          <p:cNvGrpSpPr/>
          <p:nvPr/>
        </p:nvGrpSpPr>
        <p:grpSpPr>
          <a:xfrm>
            <a:off x="11304590" y="5754942"/>
            <a:ext cx="1711392" cy="1711392"/>
            <a:chOff x="0" y="0"/>
            <a:chExt cx="1711390" cy="1711390"/>
          </a:xfrm>
        </p:grpSpPr>
        <p:sp>
          <p:nvSpPr>
            <p:cNvPr id="471" name="Circle"/>
            <p:cNvSpPr/>
            <p:nvPr/>
          </p:nvSpPr>
          <p:spPr>
            <a:xfrm>
              <a:off x="0" y="0"/>
              <a:ext cx="1711391" cy="1711391"/>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472" name="Circle"/>
            <p:cNvSpPr/>
            <p:nvPr/>
          </p:nvSpPr>
          <p:spPr>
            <a:xfrm>
              <a:off x="812910" y="812910"/>
              <a:ext cx="85571" cy="8557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pic>
        <p:nvPicPr>
          <p:cNvPr id="474" name="200309021824radialwind900_zoom.png" descr="200309021824radialwind900_zoom.png"/>
          <p:cNvPicPr>
            <a:picLocks noChangeAspect="1"/>
          </p:cNvPicPr>
          <p:nvPr/>
        </p:nvPicPr>
        <p:blipFill>
          <a:blip r:embed="rId4">
            <a:extLst/>
          </a:blip>
          <a:stretch>
            <a:fillRect/>
          </a:stretch>
        </p:blipFill>
        <p:spPr>
          <a:xfrm>
            <a:off x="16289232" y="3263900"/>
            <a:ext cx="8496301" cy="6563392"/>
          </a:xfrm>
          <a:prstGeom prst="rect">
            <a:avLst/>
          </a:prstGeom>
          <a:ln w="12700">
            <a:miter lim="400000"/>
          </a:ln>
        </p:spPr>
      </p:pic>
      <p:grpSp>
        <p:nvGrpSpPr>
          <p:cNvPr id="477" name="Group"/>
          <p:cNvGrpSpPr/>
          <p:nvPr/>
        </p:nvGrpSpPr>
        <p:grpSpPr>
          <a:xfrm>
            <a:off x="19414659" y="5695971"/>
            <a:ext cx="1711392" cy="1711392"/>
            <a:chOff x="0" y="0"/>
            <a:chExt cx="1711390" cy="1711390"/>
          </a:xfrm>
        </p:grpSpPr>
        <p:sp>
          <p:nvSpPr>
            <p:cNvPr id="475" name="Circle"/>
            <p:cNvSpPr/>
            <p:nvPr/>
          </p:nvSpPr>
          <p:spPr>
            <a:xfrm>
              <a:off x="0" y="0"/>
              <a:ext cx="1711391" cy="1711391"/>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476" name="Circle"/>
            <p:cNvSpPr/>
            <p:nvPr/>
          </p:nvSpPr>
          <p:spPr>
            <a:xfrm>
              <a:off x="812910" y="812910"/>
              <a:ext cx="85571" cy="8557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sp>
        <p:nvSpPr>
          <p:cNvPr id="478" name="Line"/>
          <p:cNvSpPr/>
          <p:nvPr/>
        </p:nvSpPr>
        <p:spPr>
          <a:xfrm flipH="1">
            <a:off x="2884400" y="6722176"/>
            <a:ext cx="726621" cy="27892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79" name="Line"/>
          <p:cNvSpPr/>
          <p:nvPr/>
        </p:nvSpPr>
        <p:spPr>
          <a:xfrm flipV="1">
            <a:off x="3390179" y="6870964"/>
            <a:ext cx="400863" cy="667148"/>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0" name="Line"/>
          <p:cNvSpPr/>
          <p:nvPr/>
        </p:nvSpPr>
        <p:spPr>
          <a:xfrm>
            <a:off x="4267564" y="6881025"/>
            <a:ext cx="500293" cy="59622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1" name="Line"/>
          <p:cNvSpPr/>
          <p:nvPr/>
        </p:nvSpPr>
        <p:spPr>
          <a:xfrm flipH="1" flipV="1">
            <a:off x="4383000" y="6684076"/>
            <a:ext cx="726621" cy="27892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2" name="Line"/>
          <p:cNvSpPr/>
          <p:nvPr/>
        </p:nvSpPr>
        <p:spPr>
          <a:xfrm>
            <a:off x="12543573" y="6985005"/>
            <a:ext cx="559875" cy="54066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3" name="Line"/>
          <p:cNvSpPr/>
          <p:nvPr/>
        </p:nvSpPr>
        <p:spPr>
          <a:xfrm flipH="1" flipV="1">
            <a:off x="12612974" y="6692461"/>
            <a:ext cx="766492" cy="13515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4" name="Line"/>
          <p:cNvSpPr/>
          <p:nvPr/>
        </p:nvSpPr>
        <p:spPr>
          <a:xfrm flipV="1">
            <a:off x="11841305" y="6995374"/>
            <a:ext cx="201444" cy="751797"/>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5" name="Line"/>
          <p:cNvSpPr/>
          <p:nvPr/>
        </p:nvSpPr>
        <p:spPr>
          <a:xfrm flipH="1">
            <a:off x="11074677" y="6799263"/>
            <a:ext cx="693486" cy="353349"/>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6" name="Line"/>
          <p:cNvSpPr/>
          <p:nvPr/>
        </p:nvSpPr>
        <p:spPr>
          <a:xfrm>
            <a:off x="20656179" y="6730278"/>
            <a:ext cx="711028" cy="316571"/>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7" name="Line"/>
          <p:cNvSpPr/>
          <p:nvPr/>
        </p:nvSpPr>
        <p:spPr>
          <a:xfrm flipH="1">
            <a:off x="20687199" y="6085688"/>
            <a:ext cx="721643" cy="29156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8" name="Line"/>
          <p:cNvSpPr/>
          <p:nvPr/>
        </p:nvSpPr>
        <p:spPr>
          <a:xfrm>
            <a:off x="19045250" y="6543096"/>
            <a:ext cx="778198" cy="1358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89" name="Line"/>
          <p:cNvSpPr/>
          <p:nvPr/>
        </p:nvSpPr>
        <p:spPr>
          <a:xfrm flipH="1" flipV="1">
            <a:off x="19055937" y="6258227"/>
            <a:ext cx="758368" cy="17508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90" name="Line"/>
          <p:cNvSpPr/>
          <p:nvPr/>
        </p:nvSpPr>
        <p:spPr>
          <a:xfrm flipV="1">
            <a:off x="20229325" y="6982538"/>
            <a:ext cx="40735" cy="777250"/>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491" name="Line"/>
          <p:cNvSpPr/>
          <p:nvPr/>
        </p:nvSpPr>
        <p:spPr>
          <a:xfrm flipH="1">
            <a:off x="19621541" y="7012048"/>
            <a:ext cx="389159" cy="674042"/>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200309021818thetae900_zoom.png" descr="200309021818thetae900_zoom.png"/>
          <p:cNvPicPr>
            <a:picLocks noChangeAspect="1"/>
          </p:cNvPicPr>
          <p:nvPr/>
        </p:nvPicPr>
        <p:blipFill>
          <a:blip r:embed="rId2">
            <a:extLst/>
          </a:blip>
          <a:stretch>
            <a:fillRect/>
          </a:stretch>
        </p:blipFill>
        <p:spPr>
          <a:xfrm>
            <a:off x="0" y="3263900"/>
            <a:ext cx="8496300" cy="6563392"/>
          </a:xfrm>
          <a:prstGeom prst="rect">
            <a:avLst/>
          </a:prstGeom>
          <a:ln w="12700">
            <a:miter lim="400000"/>
          </a:ln>
        </p:spPr>
      </p:pic>
      <p:pic>
        <p:nvPicPr>
          <p:cNvPr id="494" name="200309021818wind900_zoom.png" descr="200309021818wind900_zoom.png"/>
          <p:cNvPicPr>
            <a:picLocks noChangeAspect="1"/>
          </p:cNvPicPr>
          <p:nvPr/>
        </p:nvPicPr>
        <p:blipFill>
          <a:blip r:embed="rId3">
            <a:extLst/>
          </a:blip>
          <a:stretch>
            <a:fillRect/>
          </a:stretch>
        </p:blipFill>
        <p:spPr>
          <a:xfrm>
            <a:off x="-1" y="3263899"/>
            <a:ext cx="8496301" cy="6563393"/>
          </a:xfrm>
          <a:prstGeom prst="rect">
            <a:avLst/>
          </a:prstGeom>
          <a:ln w="12700">
            <a:miter lim="400000"/>
          </a:ln>
        </p:spPr>
      </p:pic>
      <p:pic>
        <p:nvPicPr>
          <p:cNvPr id="495" name="200309021818vorticity900_zoom.png" descr="200309021818vorticity900_zoom.png"/>
          <p:cNvPicPr>
            <a:picLocks noChangeAspect="1"/>
          </p:cNvPicPr>
          <p:nvPr/>
        </p:nvPicPr>
        <p:blipFill>
          <a:blip r:embed="rId4">
            <a:extLst/>
          </a:blip>
          <a:stretch>
            <a:fillRect/>
          </a:stretch>
        </p:blipFill>
        <p:spPr>
          <a:xfrm>
            <a:off x="16294100" y="3263900"/>
            <a:ext cx="8496300" cy="6563392"/>
          </a:xfrm>
          <a:prstGeom prst="rect">
            <a:avLst/>
          </a:prstGeom>
          <a:ln w="12700">
            <a:miter lim="400000"/>
          </a:ln>
        </p:spPr>
      </p:pic>
      <p:pic>
        <p:nvPicPr>
          <p:cNvPr id="496" name="200309021818verticalvelocity900_zoom.png" descr="200309021818verticalvelocity900_zoom.png"/>
          <p:cNvPicPr>
            <a:picLocks noChangeAspect="1"/>
          </p:cNvPicPr>
          <p:nvPr/>
        </p:nvPicPr>
        <p:blipFill>
          <a:blip r:embed="rId5">
            <a:extLst/>
          </a:blip>
          <a:stretch>
            <a:fillRect/>
          </a:stretch>
        </p:blipFill>
        <p:spPr>
          <a:xfrm>
            <a:off x="8134937" y="3263900"/>
            <a:ext cx="8496301" cy="6563392"/>
          </a:xfrm>
          <a:prstGeom prst="rect">
            <a:avLst/>
          </a:prstGeom>
          <a:ln w="12700">
            <a:miter lim="400000"/>
          </a:ln>
        </p:spPr>
      </p:pic>
      <p:grpSp>
        <p:nvGrpSpPr>
          <p:cNvPr id="499" name="Group"/>
          <p:cNvGrpSpPr/>
          <p:nvPr/>
        </p:nvGrpSpPr>
        <p:grpSpPr>
          <a:xfrm>
            <a:off x="11304590" y="5754942"/>
            <a:ext cx="1711392" cy="1711392"/>
            <a:chOff x="0" y="0"/>
            <a:chExt cx="1711390" cy="1711390"/>
          </a:xfrm>
        </p:grpSpPr>
        <p:sp>
          <p:nvSpPr>
            <p:cNvPr id="497" name="Circle"/>
            <p:cNvSpPr/>
            <p:nvPr/>
          </p:nvSpPr>
          <p:spPr>
            <a:xfrm>
              <a:off x="0" y="0"/>
              <a:ext cx="1711391" cy="1711391"/>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498" name="Circle"/>
            <p:cNvSpPr/>
            <p:nvPr/>
          </p:nvSpPr>
          <p:spPr>
            <a:xfrm>
              <a:off x="812910" y="812910"/>
              <a:ext cx="85571" cy="8557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grpSp>
        <p:nvGrpSpPr>
          <p:cNvPr id="502" name="Group"/>
          <p:cNvGrpSpPr/>
          <p:nvPr/>
        </p:nvGrpSpPr>
        <p:grpSpPr>
          <a:xfrm>
            <a:off x="3201990" y="5754942"/>
            <a:ext cx="1711392" cy="1711392"/>
            <a:chOff x="0" y="0"/>
            <a:chExt cx="1711390" cy="1711390"/>
          </a:xfrm>
        </p:grpSpPr>
        <p:sp>
          <p:nvSpPr>
            <p:cNvPr id="500" name="Circle"/>
            <p:cNvSpPr/>
            <p:nvPr/>
          </p:nvSpPr>
          <p:spPr>
            <a:xfrm>
              <a:off x="0" y="0"/>
              <a:ext cx="1711391" cy="1711391"/>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01" name="Circle"/>
            <p:cNvSpPr/>
            <p:nvPr/>
          </p:nvSpPr>
          <p:spPr>
            <a:xfrm>
              <a:off x="812910" y="812910"/>
              <a:ext cx="85571" cy="8557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grpSp>
        <p:nvGrpSpPr>
          <p:cNvPr id="505" name="Group"/>
          <p:cNvGrpSpPr/>
          <p:nvPr/>
        </p:nvGrpSpPr>
        <p:grpSpPr>
          <a:xfrm>
            <a:off x="19483390" y="5754942"/>
            <a:ext cx="1711392" cy="1711392"/>
            <a:chOff x="0" y="0"/>
            <a:chExt cx="1711390" cy="1711390"/>
          </a:xfrm>
        </p:grpSpPr>
        <p:sp>
          <p:nvSpPr>
            <p:cNvPr id="503" name="Circle"/>
            <p:cNvSpPr/>
            <p:nvPr/>
          </p:nvSpPr>
          <p:spPr>
            <a:xfrm>
              <a:off x="0" y="0"/>
              <a:ext cx="1711391" cy="1711391"/>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04" name="Circle"/>
            <p:cNvSpPr/>
            <p:nvPr/>
          </p:nvSpPr>
          <p:spPr>
            <a:xfrm>
              <a:off x="812910" y="812910"/>
              <a:ext cx="85571" cy="85571"/>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sp>
        <p:nvSpPr>
          <p:cNvPr id="506" name="Line"/>
          <p:cNvSpPr/>
          <p:nvPr/>
        </p:nvSpPr>
        <p:spPr>
          <a:xfrm>
            <a:off x="12543573" y="6985005"/>
            <a:ext cx="559875" cy="54066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07" name="Line"/>
          <p:cNvSpPr/>
          <p:nvPr/>
        </p:nvSpPr>
        <p:spPr>
          <a:xfrm flipH="1" flipV="1">
            <a:off x="12612974" y="6692461"/>
            <a:ext cx="766492" cy="13515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08" name="Line"/>
          <p:cNvSpPr/>
          <p:nvPr/>
        </p:nvSpPr>
        <p:spPr>
          <a:xfrm flipV="1">
            <a:off x="11841305" y="6995374"/>
            <a:ext cx="201444" cy="751797"/>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09" name="Line"/>
          <p:cNvSpPr/>
          <p:nvPr/>
        </p:nvSpPr>
        <p:spPr>
          <a:xfrm flipH="1">
            <a:off x="11074677" y="6799263"/>
            <a:ext cx="693486" cy="353349"/>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0" name="Line"/>
          <p:cNvSpPr/>
          <p:nvPr/>
        </p:nvSpPr>
        <p:spPr>
          <a:xfrm>
            <a:off x="4402873" y="6985005"/>
            <a:ext cx="559875" cy="54066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1" name="Line"/>
          <p:cNvSpPr/>
          <p:nvPr/>
        </p:nvSpPr>
        <p:spPr>
          <a:xfrm flipH="1" flipV="1">
            <a:off x="4472274" y="6692461"/>
            <a:ext cx="766492" cy="13515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2" name="Line"/>
          <p:cNvSpPr/>
          <p:nvPr/>
        </p:nvSpPr>
        <p:spPr>
          <a:xfrm flipV="1">
            <a:off x="3700605" y="6995374"/>
            <a:ext cx="201444" cy="751797"/>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3" name="Line"/>
          <p:cNvSpPr/>
          <p:nvPr/>
        </p:nvSpPr>
        <p:spPr>
          <a:xfrm flipH="1">
            <a:off x="2933977" y="6799263"/>
            <a:ext cx="693486" cy="353349"/>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4" name="Line"/>
          <p:cNvSpPr/>
          <p:nvPr/>
        </p:nvSpPr>
        <p:spPr>
          <a:xfrm>
            <a:off x="20684273" y="6985005"/>
            <a:ext cx="559875" cy="54066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5" name="Line"/>
          <p:cNvSpPr/>
          <p:nvPr/>
        </p:nvSpPr>
        <p:spPr>
          <a:xfrm flipH="1" flipV="1">
            <a:off x="20753675" y="6692461"/>
            <a:ext cx="766492" cy="13515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6" name="Line"/>
          <p:cNvSpPr/>
          <p:nvPr/>
        </p:nvSpPr>
        <p:spPr>
          <a:xfrm flipV="1">
            <a:off x="19982006" y="6995374"/>
            <a:ext cx="201444" cy="751797"/>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7" name="Line"/>
          <p:cNvSpPr/>
          <p:nvPr/>
        </p:nvSpPr>
        <p:spPr>
          <a:xfrm flipH="1">
            <a:off x="19215378" y="6799263"/>
            <a:ext cx="693486" cy="353349"/>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18" name="There do not seem to be any feature in the thermodynamic fields, but there are very few temperature or moisture observations, so take that with a grain of salt"/>
          <p:cNvSpPr txBox="1"/>
          <p:nvPr/>
        </p:nvSpPr>
        <p:spPr>
          <a:xfrm>
            <a:off x="461949" y="10571140"/>
            <a:ext cx="23460101" cy="167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There do not seem to be any feature in the thermodynamic fields, but there are very few temperature or moisture observations, so take that with a grain of salt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0" name="200309021818radialwind850_zoom.png" descr="200309021818radialwind850_zoom.png"/>
          <p:cNvPicPr>
            <a:picLocks noChangeAspect="1"/>
          </p:cNvPicPr>
          <p:nvPr/>
        </p:nvPicPr>
        <p:blipFill>
          <a:blip r:embed="rId2">
            <a:extLst/>
          </a:blip>
          <a:stretch>
            <a:fillRect/>
          </a:stretch>
        </p:blipFill>
        <p:spPr>
          <a:xfrm>
            <a:off x="16734572" y="6847096"/>
            <a:ext cx="8890001" cy="6867526"/>
          </a:xfrm>
          <a:prstGeom prst="rect">
            <a:avLst/>
          </a:prstGeom>
          <a:ln w="12700">
            <a:miter lim="400000"/>
          </a:ln>
        </p:spPr>
      </p:pic>
      <p:pic>
        <p:nvPicPr>
          <p:cNvPr id="521" name="200309021818radialwind875_zoom.png" descr="200309021818radialwind875_zoom.png"/>
          <p:cNvPicPr>
            <a:picLocks noChangeAspect="1"/>
          </p:cNvPicPr>
          <p:nvPr/>
        </p:nvPicPr>
        <p:blipFill>
          <a:blip r:embed="rId3">
            <a:extLst/>
          </a:blip>
          <a:stretch>
            <a:fillRect/>
          </a:stretch>
        </p:blipFill>
        <p:spPr>
          <a:xfrm>
            <a:off x="8247284" y="6847096"/>
            <a:ext cx="8890001" cy="6867526"/>
          </a:xfrm>
          <a:prstGeom prst="rect">
            <a:avLst/>
          </a:prstGeom>
          <a:ln w="12700">
            <a:miter lim="400000"/>
          </a:ln>
        </p:spPr>
      </p:pic>
      <p:pic>
        <p:nvPicPr>
          <p:cNvPr id="522" name="200309021818radialwind925_zoom.png" descr="200309021818radialwind925_zoom.png"/>
          <p:cNvPicPr>
            <a:picLocks noChangeAspect="1"/>
          </p:cNvPicPr>
          <p:nvPr/>
        </p:nvPicPr>
        <p:blipFill>
          <a:blip r:embed="rId4">
            <a:extLst/>
          </a:blip>
          <a:stretch>
            <a:fillRect/>
          </a:stretch>
        </p:blipFill>
        <p:spPr>
          <a:xfrm>
            <a:off x="16734572" y="0"/>
            <a:ext cx="8890001" cy="6867525"/>
          </a:xfrm>
          <a:prstGeom prst="rect">
            <a:avLst/>
          </a:prstGeom>
          <a:ln w="12700">
            <a:miter lim="400000"/>
          </a:ln>
        </p:spPr>
      </p:pic>
      <p:pic>
        <p:nvPicPr>
          <p:cNvPr id="523" name="200309021818radialwind950_zoom.png" descr="200309021818radialwind950_zoom.png"/>
          <p:cNvPicPr>
            <a:picLocks noChangeAspect="1"/>
          </p:cNvPicPr>
          <p:nvPr/>
        </p:nvPicPr>
        <p:blipFill>
          <a:blip r:embed="rId5">
            <a:extLst/>
          </a:blip>
          <a:stretch>
            <a:fillRect/>
          </a:stretch>
        </p:blipFill>
        <p:spPr>
          <a:xfrm>
            <a:off x="8247284" y="0"/>
            <a:ext cx="8890001" cy="6867525"/>
          </a:xfrm>
          <a:prstGeom prst="rect">
            <a:avLst/>
          </a:prstGeom>
          <a:ln w="12700">
            <a:miter lim="400000"/>
          </a:ln>
        </p:spPr>
      </p:pic>
      <p:pic>
        <p:nvPicPr>
          <p:cNvPr id="524" name="200309021818radialwind975_zoom.png" descr="200309021818radialwind975_zoom.png"/>
          <p:cNvPicPr>
            <a:picLocks noChangeAspect="1"/>
          </p:cNvPicPr>
          <p:nvPr/>
        </p:nvPicPr>
        <p:blipFill>
          <a:blip r:embed="rId6">
            <a:extLst/>
          </a:blip>
          <a:stretch>
            <a:fillRect/>
          </a:stretch>
        </p:blipFill>
        <p:spPr>
          <a:xfrm>
            <a:off x="-259039" y="-3630"/>
            <a:ext cx="8890001" cy="6867526"/>
          </a:xfrm>
          <a:prstGeom prst="rect">
            <a:avLst/>
          </a:prstGeom>
          <a:ln w="12700">
            <a:miter lim="400000"/>
          </a:ln>
        </p:spPr>
      </p:pic>
      <p:grpSp>
        <p:nvGrpSpPr>
          <p:cNvPr id="527" name="Group"/>
          <p:cNvGrpSpPr/>
          <p:nvPr/>
        </p:nvGrpSpPr>
        <p:grpSpPr>
          <a:xfrm>
            <a:off x="3054353" y="2595569"/>
            <a:ext cx="1790694" cy="1790694"/>
            <a:chOff x="0" y="0"/>
            <a:chExt cx="1790693" cy="1790693"/>
          </a:xfrm>
        </p:grpSpPr>
        <p:sp>
          <p:nvSpPr>
            <p:cNvPr id="525" name="Circle"/>
            <p:cNvSpPr/>
            <p:nvPr/>
          </p:nvSpPr>
          <p:spPr>
            <a:xfrm>
              <a:off x="0" y="0"/>
              <a:ext cx="1790694" cy="179069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26" name="Circle"/>
            <p:cNvSpPr/>
            <p:nvPr/>
          </p:nvSpPr>
          <p:spPr>
            <a:xfrm>
              <a:off x="850579" y="850579"/>
              <a:ext cx="89535" cy="89535"/>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grpSp>
        <p:nvGrpSpPr>
          <p:cNvPr id="530" name="Group"/>
          <p:cNvGrpSpPr/>
          <p:nvPr/>
        </p:nvGrpSpPr>
        <p:grpSpPr>
          <a:xfrm>
            <a:off x="11550653" y="2589215"/>
            <a:ext cx="1790694" cy="1790695"/>
            <a:chOff x="0" y="0"/>
            <a:chExt cx="1790693" cy="1790693"/>
          </a:xfrm>
        </p:grpSpPr>
        <p:sp>
          <p:nvSpPr>
            <p:cNvPr id="528" name="Circle"/>
            <p:cNvSpPr/>
            <p:nvPr/>
          </p:nvSpPr>
          <p:spPr>
            <a:xfrm>
              <a:off x="0" y="0"/>
              <a:ext cx="1790694" cy="179069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29" name="Circle"/>
            <p:cNvSpPr/>
            <p:nvPr/>
          </p:nvSpPr>
          <p:spPr>
            <a:xfrm>
              <a:off x="850579" y="850579"/>
              <a:ext cx="89535" cy="89535"/>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grpSp>
        <p:nvGrpSpPr>
          <p:cNvPr id="533" name="Group"/>
          <p:cNvGrpSpPr/>
          <p:nvPr/>
        </p:nvGrpSpPr>
        <p:grpSpPr>
          <a:xfrm>
            <a:off x="20046953" y="2595569"/>
            <a:ext cx="1790694" cy="1790694"/>
            <a:chOff x="0" y="0"/>
            <a:chExt cx="1790693" cy="1790693"/>
          </a:xfrm>
        </p:grpSpPr>
        <p:sp>
          <p:nvSpPr>
            <p:cNvPr id="531" name="Circle"/>
            <p:cNvSpPr/>
            <p:nvPr/>
          </p:nvSpPr>
          <p:spPr>
            <a:xfrm>
              <a:off x="0" y="0"/>
              <a:ext cx="1790694" cy="179069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32" name="Circle"/>
            <p:cNvSpPr/>
            <p:nvPr/>
          </p:nvSpPr>
          <p:spPr>
            <a:xfrm>
              <a:off x="850579" y="850579"/>
              <a:ext cx="89535" cy="89535"/>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grpSp>
        <p:nvGrpSpPr>
          <p:cNvPr id="536" name="Group"/>
          <p:cNvGrpSpPr/>
          <p:nvPr/>
        </p:nvGrpSpPr>
        <p:grpSpPr>
          <a:xfrm>
            <a:off x="20059653" y="9453568"/>
            <a:ext cx="1790694" cy="1790694"/>
            <a:chOff x="0" y="0"/>
            <a:chExt cx="1790693" cy="1790693"/>
          </a:xfrm>
        </p:grpSpPr>
        <p:sp>
          <p:nvSpPr>
            <p:cNvPr id="534" name="Circle"/>
            <p:cNvSpPr/>
            <p:nvPr/>
          </p:nvSpPr>
          <p:spPr>
            <a:xfrm>
              <a:off x="0" y="0"/>
              <a:ext cx="1790694" cy="179069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35" name="Circle"/>
            <p:cNvSpPr/>
            <p:nvPr/>
          </p:nvSpPr>
          <p:spPr>
            <a:xfrm>
              <a:off x="850579" y="850579"/>
              <a:ext cx="89535" cy="89535"/>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grpSp>
        <p:nvGrpSpPr>
          <p:cNvPr id="539" name="Group"/>
          <p:cNvGrpSpPr/>
          <p:nvPr/>
        </p:nvGrpSpPr>
        <p:grpSpPr>
          <a:xfrm>
            <a:off x="11550653" y="9447215"/>
            <a:ext cx="1790694" cy="1790694"/>
            <a:chOff x="0" y="0"/>
            <a:chExt cx="1790693" cy="1790693"/>
          </a:xfrm>
        </p:grpSpPr>
        <p:sp>
          <p:nvSpPr>
            <p:cNvPr id="537" name="Circle"/>
            <p:cNvSpPr/>
            <p:nvPr/>
          </p:nvSpPr>
          <p:spPr>
            <a:xfrm>
              <a:off x="0" y="0"/>
              <a:ext cx="1790694" cy="179069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38" name="Circle"/>
            <p:cNvSpPr/>
            <p:nvPr/>
          </p:nvSpPr>
          <p:spPr>
            <a:xfrm>
              <a:off x="850579" y="850579"/>
              <a:ext cx="89535" cy="89535"/>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pic>
        <p:nvPicPr>
          <p:cNvPr id="540" name="200309021818radialwind900_zoom.png" descr="200309021818radialwind900_zoom.png"/>
          <p:cNvPicPr>
            <a:picLocks noChangeAspect="1"/>
          </p:cNvPicPr>
          <p:nvPr/>
        </p:nvPicPr>
        <p:blipFill>
          <a:blip r:embed="rId7">
            <a:extLst/>
          </a:blip>
          <a:stretch>
            <a:fillRect/>
          </a:stretch>
        </p:blipFill>
        <p:spPr>
          <a:xfrm>
            <a:off x="-254000" y="6847096"/>
            <a:ext cx="8890000" cy="6867526"/>
          </a:xfrm>
          <a:prstGeom prst="rect">
            <a:avLst/>
          </a:prstGeom>
          <a:ln w="12700">
            <a:miter lim="400000"/>
          </a:ln>
        </p:spPr>
      </p:pic>
      <p:grpSp>
        <p:nvGrpSpPr>
          <p:cNvPr id="543" name="Group"/>
          <p:cNvGrpSpPr/>
          <p:nvPr/>
        </p:nvGrpSpPr>
        <p:grpSpPr>
          <a:xfrm>
            <a:off x="3054353" y="9453568"/>
            <a:ext cx="1790694" cy="1790694"/>
            <a:chOff x="0" y="0"/>
            <a:chExt cx="1790693" cy="1790693"/>
          </a:xfrm>
        </p:grpSpPr>
        <p:sp>
          <p:nvSpPr>
            <p:cNvPr id="541" name="Circle"/>
            <p:cNvSpPr/>
            <p:nvPr/>
          </p:nvSpPr>
          <p:spPr>
            <a:xfrm>
              <a:off x="0" y="0"/>
              <a:ext cx="1790694" cy="179069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542" name="Circle"/>
            <p:cNvSpPr/>
            <p:nvPr/>
          </p:nvSpPr>
          <p:spPr>
            <a:xfrm>
              <a:off x="850579" y="850579"/>
              <a:ext cx="89535" cy="89535"/>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3200">
                  <a:effectLst>
                    <a:outerShdw sx="100000" sy="100000" kx="0" ky="0" algn="b" rotWithShape="0" blurRad="25400" dist="23998" dir="2700000">
                      <a:srgbClr val="000000">
                        <a:alpha val="31034"/>
                      </a:srgbClr>
                    </a:outerShdw>
                  </a:effectLst>
                </a:defRPr>
              </a:pPr>
            </a:p>
          </p:txBody>
        </p:sp>
      </p:grpSp>
      <p:sp>
        <p:nvSpPr>
          <p:cNvPr id="544" name="Line"/>
          <p:cNvSpPr/>
          <p:nvPr/>
        </p:nvSpPr>
        <p:spPr>
          <a:xfrm>
            <a:off x="4313973" y="10756905"/>
            <a:ext cx="559875" cy="54066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45" name="Line"/>
          <p:cNvSpPr/>
          <p:nvPr/>
        </p:nvSpPr>
        <p:spPr>
          <a:xfrm flipH="1" flipV="1">
            <a:off x="4435412" y="10419582"/>
            <a:ext cx="764017" cy="148511"/>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46" name="Line"/>
          <p:cNvSpPr/>
          <p:nvPr/>
        </p:nvSpPr>
        <p:spPr>
          <a:xfrm flipV="1">
            <a:off x="3611705" y="10767274"/>
            <a:ext cx="201444" cy="751797"/>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47" name="Line"/>
          <p:cNvSpPr/>
          <p:nvPr/>
        </p:nvSpPr>
        <p:spPr>
          <a:xfrm flipH="1">
            <a:off x="2845077" y="10571163"/>
            <a:ext cx="693486" cy="353349"/>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48" name="Line"/>
          <p:cNvSpPr/>
          <p:nvPr/>
        </p:nvSpPr>
        <p:spPr>
          <a:xfrm flipH="1">
            <a:off x="12255384" y="10856880"/>
            <a:ext cx="94853" cy="77251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49" name="Line"/>
          <p:cNvSpPr/>
          <p:nvPr/>
        </p:nvSpPr>
        <p:spPr>
          <a:xfrm flipH="1" flipV="1">
            <a:off x="12615522" y="10849781"/>
            <a:ext cx="253396" cy="73591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0" name="Line"/>
          <p:cNvSpPr/>
          <p:nvPr/>
        </p:nvSpPr>
        <p:spPr>
          <a:xfrm flipH="1">
            <a:off x="20750932" y="10858771"/>
            <a:ext cx="121757" cy="76873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1" name="Line"/>
          <p:cNvSpPr/>
          <p:nvPr/>
        </p:nvSpPr>
        <p:spPr>
          <a:xfrm flipH="1" flipV="1">
            <a:off x="21112399" y="10854540"/>
            <a:ext cx="201444" cy="751796"/>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2" name="Line"/>
          <p:cNvSpPr/>
          <p:nvPr/>
        </p:nvSpPr>
        <p:spPr>
          <a:xfrm flipH="1">
            <a:off x="19899778" y="10693432"/>
            <a:ext cx="604865" cy="489811"/>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3" name="Line"/>
          <p:cNvSpPr/>
          <p:nvPr/>
        </p:nvSpPr>
        <p:spPr>
          <a:xfrm flipV="1">
            <a:off x="20263389" y="10833364"/>
            <a:ext cx="400864" cy="667148"/>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4" name="Line"/>
          <p:cNvSpPr/>
          <p:nvPr/>
        </p:nvSpPr>
        <p:spPr>
          <a:xfrm flipH="1">
            <a:off x="3099164" y="3909225"/>
            <a:ext cx="500293" cy="59622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5" name="Line"/>
          <p:cNvSpPr/>
          <p:nvPr/>
        </p:nvSpPr>
        <p:spPr>
          <a:xfrm flipV="1">
            <a:off x="3414924" y="3946464"/>
            <a:ext cx="341192" cy="699547"/>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6" name="Line"/>
          <p:cNvSpPr/>
          <p:nvPr/>
        </p:nvSpPr>
        <p:spPr>
          <a:xfrm flipH="1">
            <a:off x="11620864" y="3896525"/>
            <a:ext cx="500293" cy="59622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7" name="Line"/>
          <p:cNvSpPr/>
          <p:nvPr/>
        </p:nvSpPr>
        <p:spPr>
          <a:xfrm flipV="1">
            <a:off x="11980458" y="3945627"/>
            <a:ext cx="278924" cy="726621"/>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8" name="Line"/>
          <p:cNvSpPr/>
          <p:nvPr/>
        </p:nvSpPr>
        <p:spPr>
          <a:xfrm flipH="1" flipV="1">
            <a:off x="12955289" y="3495256"/>
            <a:ext cx="777843" cy="2716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59" name="Line"/>
          <p:cNvSpPr/>
          <p:nvPr/>
        </p:nvSpPr>
        <p:spPr>
          <a:xfrm>
            <a:off x="12956840" y="3742825"/>
            <a:ext cx="637560" cy="446425"/>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60" name="Line"/>
          <p:cNvSpPr/>
          <p:nvPr/>
        </p:nvSpPr>
        <p:spPr>
          <a:xfrm flipH="1">
            <a:off x="19942215" y="3769936"/>
            <a:ext cx="621591" cy="46840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61" name="Line"/>
          <p:cNvSpPr/>
          <p:nvPr/>
        </p:nvSpPr>
        <p:spPr>
          <a:xfrm flipV="1">
            <a:off x="20597564" y="3888026"/>
            <a:ext cx="240514" cy="740223"/>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62" name="Line"/>
          <p:cNvSpPr/>
          <p:nvPr/>
        </p:nvSpPr>
        <p:spPr>
          <a:xfrm flipH="1">
            <a:off x="21464111" y="3451246"/>
            <a:ext cx="778199" cy="13584"/>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
        <p:nvSpPr>
          <p:cNvPr id="563" name="Line"/>
          <p:cNvSpPr/>
          <p:nvPr/>
        </p:nvSpPr>
        <p:spPr>
          <a:xfrm>
            <a:off x="21454596" y="3772515"/>
            <a:ext cx="660050" cy="412446"/>
          </a:xfrm>
          <a:prstGeom prst="line">
            <a:avLst/>
          </a:prstGeom>
          <a:ln w="25400">
            <a:solidFill>
              <a:srgbClr val="000000"/>
            </a:solidFill>
            <a:miter lim="400000"/>
            <a:tailEnd type="triangle"/>
          </a:ln>
        </p:spPr>
        <p:txBody>
          <a:bodyPr lIns="50800" tIns="50800" rIns="50800" bIns="50800"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Conclusions:…"/>
          <p:cNvSpPr txBox="1"/>
          <p:nvPr/>
        </p:nvSpPr>
        <p:spPr>
          <a:xfrm>
            <a:off x="309377" y="743897"/>
            <a:ext cx="23765246" cy="1132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6000">
                <a:latin typeface="Helvetica"/>
                <a:ea typeface="Helvetica"/>
                <a:cs typeface="Helvetica"/>
                <a:sym typeface="Helvetica"/>
              </a:defRPr>
            </a:pPr>
            <a:r>
              <a:t>Conclusions:</a:t>
            </a:r>
          </a:p>
          <a:p>
            <a:pPr algn="l">
              <a:defRPr sz="4800"/>
            </a:pPr>
          </a:p>
          <a:p>
            <a:pPr algn="l">
              <a:defRPr sz="4800"/>
            </a:pPr>
            <a:r>
              <a:t>A wavenumber-3 pattern is clearly visible in the reflectivity field that rotates around the center at approximately the same rate as predicted by theory.</a:t>
            </a:r>
          </a:p>
          <a:p>
            <a:pPr algn="l">
              <a:defRPr sz="4800"/>
            </a:pPr>
          </a:p>
          <a:p>
            <a:pPr algn="l">
              <a:defRPr sz="4800"/>
            </a:pPr>
            <a:r>
              <a:t>This reflectivity pattern does not seem to be related to anything in the wind-velocity analyses.</a:t>
            </a:r>
          </a:p>
          <a:p>
            <a:pPr algn="l">
              <a:defRPr sz="4800"/>
            </a:pPr>
          </a:p>
          <a:p>
            <a:pPr algn="l">
              <a:defRPr sz="4800"/>
            </a:pPr>
            <a:r>
              <a:t>The reflectivity pattern does seem to be related to shallow, low-level radial-wind dipoles that also rotate around the center near the two southern triangle vertices.</a:t>
            </a:r>
          </a:p>
          <a:p>
            <a:pPr algn="l">
              <a:defRPr sz="4800"/>
            </a:pPr>
          </a:p>
          <a:p>
            <a:pPr algn="l">
              <a:defRPr sz="4800"/>
            </a:pPr>
            <a:r>
              <a:t>There do not appear to be any meso-vortices in Fabian’s eyewall during this time.</a:t>
            </a:r>
          </a:p>
          <a:p>
            <a:pPr algn="l">
              <a:defRPr sz="4800"/>
            </a:pPr>
          </a:p>
          <a:p>
            <a:pPr algn="l">
              <a:defRPr sz="4800"/>
            </a:pPr>
            <a:r>
              <a:t>More cases in which the P-3 circled in the eye need to be analyzed to come to any conclusions.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What do we call them?"/>
          <p:cNvSpPr txBox="1"/>
          <p:nvPr/>
        </p:nvSpPr>
        <p:spPr>
          <a:xfrm>
            <a:off x="14345911" y="-37170"/>
            <a:ext cx="10009201" cy="111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10000"/>
              </a:lnSpc>
              <a:defRPr sz="7200">
                <a:latin typeface="Arial Bold"/>
                <a:ea typeface="Arial Bold"/>
                <a:cs typeface="Arial Bold"/>
                <a:sym typeface="Arial Bold"/>
              </a:defRPr>
            </a:lvl1pPr>
          </a:lstStyle>
          <a:p>
            <a:pPr/>
            <a:r>
              <a:t>What do we call them?</a:t>
            </a:r>
          </a:p>
        </p:txBody>
      </p:sp>
      <p:sp>
        <p:nvSpPr>
          <p:cNvPr id="569" name="Vortex:  a flow with closed streamlines.…"/>
          <p:cNvSpPr txBox="1"/>
          <p:nvPr/>
        </p:nvSpPr>
        <p:spPr>
          <a:xfrm>
            <a:off x="191150" y="106054"/>
            <a:ext cx="14184631" cy="37378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2438338">
              <a:defRPr sz="6000">
                <a:latin typeface="Helvetica Neue"/>
                <a:ea typeface="Helvetica Neue"/>
                <a:cs typeface="Helvetica Neue"/>
                <a:sym typeface="Helvetica Neue"/>
              </a:defRPr>
            </a:pPr>
            <a:r>
              <a:t>Vortex:  a flow with closed streamlines.</a:t>
            </a:r>
          </a:p>
          <a:p>
            <a:pPr algn="l" defTabSz="2438338">
              <a:defRPr sz="6000">
                <a:latin typeface="Helvetica Neue"/>
                <a:ea typeface="Helvetica Neue"/>
                <a:cs typeface="Helvetica Neue"/>
                <a:sym typeface="Helvetica Neue"/>
              </a:defRPr>
            </a:pPr>
            <a:r>
              <a:t>Cyclone:  a cyclonic circulation, a closed </a:t>
            </a:r>
          </a:p>
          <a:p>
            <a:pPr algn="l" defTabSz="2438338">
              <a:defRPr sz="6000">
                <a:latin typeface="Helvetica Neue"/>
                <a:ea typeface="Helvetica Neue"/>
                <a:cs typeface="Helvetica Neue"/>
                <a:sym typeface="Helvetica Neue"/>
              </a:defRPr>
            </a:pPr>
            <a:r>
              <a:t>      circulation. </a:t>
            </a:r>
          </a:p>
          <a:p>
            <a:pPr algn="l" defTabSz="2438338">
              <a:defRPr sz="6000">
                <a:latin typeface="Helvetica Neue"/>
                <a:ea typeface="Helvetica Neue"/>
                <a:cs typeface="Helvetica Neue"/>
                <a:sym typeface="Helvetica Neue"/>
              </a:defRPr>
            </a:pPr>
            <a:r>
              <a:t>Low:  an area of low pressure</a:t>
            </a:r>
          </a:p>
        </p:txBody>
      </p:sp>
      <p:pic>
        <p:nvPicPr>
          <p:cNvPr id="570" name="IDA_1958.png" descr="IDA_1958.png"/>
          <p:cNvPicPr>
            <a:picLocks noChangeAspect="1"/>
          </p:cNvPicPr>
          <p:nvPr/>
        </p:nvPicPr>
        <p:blipFill>
          <a:blip r:embed="rId2">
            <a:extLst/>
          </a:blip>
          <a:stretch>
            <a:fillRect/>
          </a:stretch>
        </p:blipFill>
        <p:spPr>
          <a:xfrm>
            <a:off x="-3794204" y="5739749"/>
            <a:ext cx="12407901" cy="9486901"/>
          </a:xfrm>
          <a:prstGeom prst="rect">
            <a:avLst/>
          </a:prstGeom>
          <a:ln w="12700">
            <a:miter lim="400000"/>
          </a:ln>
        </p:spPr>
      </p:pic>
      <p:sp>
        <p:nvSpPr>
          <p:cNvPr id="571" name="Typhoon Ida (1958):  First photographic evidence of small-scale features in the eye and eyewall.…"/>
          <p:cNvSpPr txBox="1"/>
          <p:nvPr/>
        </p:nvSpPr>
        <p:spPr>
          <a:xfrm>
            <a:off x="3690" y="3920639"/>
            <a:ext cx="8588638" cy="2225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400">
                <a:latin typeface="Arial"/>
                <a:ea typeface="Arial"/>
                <a:cs typeface="Arial"/>
                <a:sym typeface="Arial"/>
              </a:defRPr>
            </a:pPr>
            <a:r>
              <a:t>Typhoon Ida (1958):  First photographic evidence of small-scale features in the eye and eyewall.</a:t>
            </a:r>
          </a:p>
          <a:p>
            <a:pPr algn="l">
              <a:defRPr sz="2400">
                <a:latin typeface="Arial"/>
                <a:ea typeface="Arial"/>
                <a:cs typeface="Arial"/>
                <a:sym typeface="Arial"/>
              </a:defRPr>
            </a:pPr>
            <a:r>
              <a:t>Fletcher, R. D., J. R. Smith, and R. C. Bundgaard, 1961: Superior photographic reconnaissance of tropical cyclones. </a:t>
            </a:r>
            <a:r>
              <a:rPr i="1"/>
              <a:t>Weatherwise, </a:t>
            </a:r>
            <a:r>
              <a:rPr>
                <a:latin typeface="Arial Bold"/>
                <a:ea typeface="Arial Bold"/>
                <a:cs typeface="Arial Bold"/>
                <a:sym typeface="Arial Bold"/>
              </a:rPr>
              <a:t>14, </a:t>
            </a:r>
            <a:r>
              <a:t>102-109. </a:t>
            </a:r>
          </a:p>
        </p:txBody>
      </p:sp>
      <p:grpSp>
        <p:nvGrpSpPr>
          <p:cNvPr id="574" name="Group"/>
          <p:cNvGrpSpPr/>
          <p:nvPr/>
        </p:nvGrpSpPr>
        <p:grpSpPr>
          <a:xfrm>
            <a:off x="8515944" y="5107464"/>
            <a:ext cx="8250830" cy="8627574"/>
            <a:chOff x="0" y="0"/>
            <a:chExt cx="8250828" cy="8627572"/>
          </a:xfrm>
        </p:grpSpPr>
        <p:pic>
          <p:nvPicPr>
            <p:cNvPr id="572" name="Screen Shot 2020-09-08 at 4.37.17 PM.png" descr="Screen Shot 2020-09-08 at 4.37.17 PM.png"/>
            <p:cNvPicPr>
              <a:picLocks noChangeAspect="1"/>
            </p:cNvPicPr>
            <p:nvPr/>
          </p:nvPicPr>
          <p:blipFill>
            <a:blip r:embed="rId3">
              <a:extLst/>
            </a:blip>
            <a:stretch>
              <a:fillRect/>
            </a:stretch>
          </p:blipFill>
          <p:spPr>
            <a:xfrm>
              <a:off x="0" y="1393602"/>
              <a:ext cx="8250829" cy="7233971"/>
            </a:xfrm>
            <a:prstGeom prst="rect">
              <a:avLst/>
            </a:prstGeom>
            <a:ln w="12700" cap="flat">
              <a:noFill/>
              <a:miter lim="400000"/>
            </a:ln>
            <a:effectLst/>
          </p:spPr>
        </p:pic>
        <p:pic>
          <p:nvPicPr>
            <p:cNvPr id="573" name="Screen Shot 2020-09-08 at 4.36.17 PM.png" descr="Screen Shot 2020-09-08 at 4.36.17 PM.png"/>
            <p:cNvPicPr>
              <a:picLocks noChangeAspect="1"/>
            </p:cNvPicPr>
            <p:nvPr/>
          </p:nvPicPr>
          <p:blipFill>
            <a:blip r:embed="rId4">
              <a:extLst/>
            </a:blip>
            <a:stretch>
              <a:fillRect/>
            </a:stretch>
          </p:blipFill>
          <p:spPr>
            <a:xfrm>
              <a:off x="0" y="0"/>
              <a:ext cx="8250829" cy="1412756"/>
            </a:xfrm>
            <a:prstGeom prst="rect">
              <a:avLst/>
            </a:prstGeom>
            <a:ln w="12700" cap="flat">
              <a:noFill/>
              <a:miter lim="400000"/>
            </a:ln>
            <a:effectLst/>
          </p:spPr>
        </p:pic>
      </p:grpSp>
      <p:sp>
        <p:nvSpPr>
          <p:cNvPr id="575" name="Numerous intense hurricanes exhibit polygonal eyewalls, like Hurricane Betsy (1965), attributed to horizontally propagating internal gravity waves."/>
          <p:cNvSpPr txBox="1"/>
          <p:nvPr/>
        </p:nvSpPr>
        <p:spPr>
          <a:xfrm>
            <a:off x="8494499" y="3919709"/>
            <a:ext cx="8072513" cy="1197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2400">
                <a:latin typeface="Helvetica Neue"/>
                <a:ea typeface="Helvetica Neue"/>
                <a:cs typeface="Helvetica Neue"/>
                <a:sym typeface="Helvetica Neue"/>
              </a:defRPr>
            </a:lvl1pPr>
          </a:lstStyle>
          <a:p>
            <a:pPr/>
            <a:r>
              <a:t>Numerous intense hurricanes exhibit polygonal eyewalls, like Hurricane Betsy (1965), attributed to horizontally propagating internal gravity waves.</a:t>
            </a:r>
          </a:p>
        </p:txBody>
      </p:sp>
      <p:grpSp>
        <p:nvGrpSpPr>
          <p:cNvPr id="578" name="Group"/>
          <p:cNvGrpSpPr/>
          <p:nvPr/>
        </p:nvGrpSpPr>
        <p:grpSpPr>
          <a:xfrm>
            <a:off x="16773061" y="2158626"/>
            <a:ext cx="7628037" cy="11628448"/>
            <a:chOff x="0" y="0"/>
            <a:chExt cx="7628035" cy="11628447"/>
          </a:xfrm>
        </p:grpSpPr>
        <p:pic>
          <p:nvPicPr>
            <p:cNvPr id="576" name="Screen Shot 2020-09-08 at 4.45.43 PM.png" descr="Screen Shot 2020-09-08 at 4.45.43 PM.png"/>
            <p:cNvPicPr>
              <a:picLocks noChangeAspect="1"/>
            </p:cNvPicPr>
            <p:nvPr/>
          </p:nvPicPr>
          <p:blipFill>
            <a:blip r:embed="rId5">
              <a:extLst/>
            </a:blip>
            <a:stretch>
              <a:fillRect/>
            </a:stretch>
          </p:blipFill>
          <p:spPr>
            <a:xfrm>
              <a:off x="0" y="0"/>
              <a:ext cx="7628036" cy="2582040"/>
            </a:xfrm>
            <a:prstGeom prst="rect">
              <a:avLst/>
            </a:prstGeom>
            <a:ln w="12700" cap="flat">
              <a:noFill/>
              <a:miter lim="400000"/>
            </a:ln>
            <a:effectLst/>
          </p:spPr>
        </p:pic>
        <p:pic>
          <p:nvPicPr>
            <p:cNvPr id="577" name="Screen Shot 2020-09-08 at 4.45.32 PM.png" descr="Screen Shot 2020-09-08 at 4.45.32 PM.png"/>
            <p:cNvPicPr>
              <a:picLocks noChangeAspect="1"/>
            </p:cNvPicPr>
            <p:nvPr/>
          </p:nvPicPr>
          <p:blipFill>
            <a:blip r:embed="rId6">
              <a:extLst/>
            </a:blip>
            <a:stretch>
              <a:fillRect/>
            </a:stretch>
          </p:blipFill>
          <p:spPr>
            <a:xfrm>
              <a:off x="0" y="2490863"/>
              <a:ext cx="7628036" cy="9137585"/>
            </a:xfrm>
            <a:prstGeom prst="rect">
              <a:avLst/>
            </a:prstGeom>
            <a:ln w="12700" cap="flat">
              <a:noFill/>
              <a:miter lim="400000"/>
            </a:ln>
            <a:effectLst/>
          </p:spPr>
        </p:pic>
      </p:grpSp>
      <p:sp>
        <p:nvSpPr>
          <p:cNvPr id="579" name="Numerous intense hurricanes exhibit polygonal eyewalls, like Typhoon 8019, attributed to horizontally propagating internal gravity waves."/>
          <p:cNvSpPr txBox="1"/>
          <p:nvPr/>
        </p:nvSpPr>
        <p:spPr>
          <a:xfrm>
            <a:off x="16773061" y="976376"/>
            <a:ext cx="7628037" cy="1197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2400">
                <a:latin typeface="Helvetica Neue"/>
                <a:ea typeface="Helvetica Neue"/>
                <a:cs typeface="Helvetica Neue"/>
                <a:sym typeface="Helvetica Neue"/>
              </a:defRPr>
            </a:lvl1pPr>
          </a:lstStyle>
          <a:p>
            <a:pPr/>
            <a:r>
              <a:t>Numerous intense hurricanes exhibit polygonal eyewalls, like Typhoon 8019, attributed to horizontally propagating internal gravity waves.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3" name="Group"/>
          <p:cNvGrpSpPr/>
          <p:nvPr/>
        </p:nvGrpSpPr>
        <p:grpSpPr>
          <a:xfrm>
            <a:off x="-5844" y="5493889"/>
            <a:ext cx="6504463" cy="8211664"/>
            <a:chOff x="0" y="0"/>
            <a:chExt cx="6504461" cy="8211663"/>
          </a:xfrm>
        </p:grpSpPr>
        <p:pic>
          <p:nvPicPr>
            <p:cNvPr id="581" name="Screen Shot 2020-09-08 at 4.26.53 PM.png" descr="Screen Shot 2020-09-08 at 4.26.53 PM.png"/>
            <p:cNvPicPr>
              <a:picLocks noChangeAspect="1"/>
            </p:cNvPicPr>
            <p:nvPr/>
          </p:nvPicPr>
          <p:blipFill>
            <a:blip r:embed="rId2">
              <a:extLst/>
            </a:blip>
            <a:stretch>
              <a:fillRect/>
            </a:stretch>
          </p:blipFill>
          <p:spPr>
            <a:xfrm>
              <a:off x="0" y="0"/>
              <a:ext cx="6504462" cy="815298"/>
            </a:xfrm>
            <a:prstGeom prst="rect">
              <a:avLst/>
            </a:prstGeom>
            <a:ln w="12700" cap="flat">
              <a:noFill/>
              <a:miter lim="400000"/>
            </a:ln>
            <a:effectLst/>
          </p:spPr>
        </p:pic>
        <p:pic>
          <p:nvPicPr>
            <p:cNvPr id="582" name="Screen Shot 2020-09-08 at 4.26.26 PM.png" descr="Screen Shot 2020-09-08 at 4.26.26 PM.png"/>
            <p:cNvPicPr>
              <a:picLocks noChangeAspect="1"/>
            </p:cNvPicPr>
            <p:nvPr/>
          </p:nvPicPr>
          <p:blipFill>
            <a:blip r:embed="rId3">
              <a:extLst/>
            </a:blip>
            <a:stretch>
              <a:fillRect/>
            </a:stretch>
          </p:blipFill>
          <p:spPr>
            <a:xfrm>
              <a:off x="0" y="757207"/>
              <a:ext cx="6504462" cy="7454457"/>
            </a:xfrm>
            <a:prstGeom prst="rect">
              <a:avLst/>
            </a:prstGeom>
            <a:ln w="12700" cap="flat">
              <a:noFill/>
              <a:miter lim="400000"/>
            </a:ln>
            <a:effectLst/>
          </p:spPr>
        </p:pic>
      </p:grpSp>
      <p:sp>
        <p:nvSpPr>
          <p:cNvPr id="584" name="Hurricane Debby (1982):  Doppler radar analysis shows small-scale circulation in developing eyewall of weak hurricane."/>
          <p:cNvSpPr txBox="1"/>
          <p:nvPr/>
        </p:nvSpPr>
        <p:spPr>
          <a:xfrm>
            <a:off x="-12040" y="2675794"/>
            <a:ext cx="6516856" cy="2819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Hurricane Debby (1982):  Doppler radar analysis shows small-scale circulation in developing eyewall of weak hurricane.</a:t>
            </a:r>
          </a:p>
        </p:txBody>
      </p:sp>
      <p:grpSp>
        <p:nvGrpSpPr>
          <p:cNvPr id="587" name="Group"/>
          <p:cNvGrpSpPr/>
          <p:nvPr/>
        </p:nvGrpSpPr>
        <p:grpSpPr>
          <a:xfrm>
            <a:off x="6507108" y="2690068"/>
            <a:ext cx="5489406" cy="11052757"/>
            <a:chOff x="0" y="0"/>
            <a:chExt cx="5489404" cy="11052755"/>
          </a:xfrm>
        </p:grpSpPr>
        <p:pic>
          <p:nvPicPr>
            <p:cNvPr id="585" name="Screen Shot 2020-09-08 at 5.01.09 PM.png" descr="Screen Shot 2020-09-08 at 5.01.09 PM.png"/>
            <p:cNvPicPr>
              <a:picLocks noChangeAspect="1"/>
            </p:cNvPicPr>
            <p:nvPr/>
          </p:nvPicPr>
          <p:blipFill>
            <a:blip r:embed="rId4">
              <a:extLst/>
            </a:blip>
            <a:stretch>
              <a:fillRect/>
            </a:stretch>
          </p:blipFill>
          <p:spPr>
            <a:xfrm>
              <a:off x="0" y="0"/>
              <a:ext cx="5489405" cy="2302992"/>
            </a:xfrm>
            <a:prstGeom prst="rect">
              <a:avLst/>
            </a:prstGeom>
            <a:ln w="12700" cap="flat">
              <a:noFill/>
              <a:miter lim="400000"/>
            </a:ln>
            <a:effectLst/>
          </p:spPr>
        </p:pic>
        <p:pic>
          <p:nvPicPr>
            <p:cNvPr id="586" name="Screen Shot 2020-09-08 at 5.01.59 PM.png" descr="Screen Shot 2020-09-08 at 5.01.59 PM.png"/>
            <p:cNvPicPr>
              <a:picLocks noChangeAspect="1"/>
            </p:cNvPicPr>
            <p:nvPr/>
          </p:nvPicPr>
          <p:blipFill>
            <a:blip r:embed="rId5">
              <a:extLst/>
            </a:blip>
            <a:stretch>
              <a:fillRect/>
            </a:stretch>
          </p:blipFill>
          <p:spPr>
            <a:xfrm>
              <a:off x="0" y="2267481"/>
              <a:ext cx="5489405" cy="8785275"/>
            </a:xfrm>
            <a:prstGeom prst="rect">
              <a:avLst/>
            </a:prstGeom>
            <a:ln w="12700" cap="flat">
              <a:noFill/>
              <a:miter lim="400000"/>
            </a:ln>
            <a:effectLst/>
          </p:spPr>
        </p:pic>
      </p:grpSp>
      <p:sp>
        <p:nvSpPr>
          <p:cNvPr id="588" name="Small-scale features seen in eyes of intense tropical cyclones.  Study “assumes that the cloud lines are approximately parallel to local streamlines."/>
          <p:cNvSpPr txBox="1"/>
          <p:nvPr/>
        </p:nvSpPr>
        <p:spPr>
          <a:xfrm>
            <a:off x="6430828" y="-24761"/>
            <a:ext cx="8240467" cy="2819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Small-scale features seen in eyes of intense tropical cyclones.  Study “assumes that the cloud lines are approximately parallel to local streamlines.</a:t>
            </a:r>
          </a:p>
        </p:txBody>
      </p:sp>
      <p:sp>
        <p:nvSpPr>
          <p:cNvPr id="589" name="Photograph taken by the lead author from the right window of the NOAA WP-3D aircraft while circling inside the eye of Hurricane Erin at a flight level of about 4500 m at 1822 UTC 10 Sep 2001."/>
          <p:cNvSpPr txBox="1"/>
          <p:nvPr/>
        </p:nvSpPr>
        <p:spPr>
          <a:xfrm>
            <a:off x="12029292" y="13105167"/>
            <a:ext cx="5232363" cy="7477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spcBef>
                <a:spcPts val="200"/>
              </a:spcBef>
              <a:defRPr sz="1200">
                <a:latin typeface="Helvetica"/>
                <a:ea typeface="Helvetica"/>
                <a:cs typeface="Helvetica"/>
                <a:sym typeface="Helvetica"/>
              </a:defRPr>
            </a:lvl1pPr>
          </a:lstStyle>
          <a:p>
            <a:pPr/>
            <a:r>
              <a:t>Photograph taken by the lead author from the right window of the NOAA WP-3D aircraft while circling inside the eye of Hurricane Erin at a flight level of about 4500 m at 1822 UTC 10 Sep 2001.</a:t>
            </a:r>
          </a:p>
        </p:txBody>
      </p:sp>
      <p:grpSp>
        <p:nvGrpSpPr>
          <p:cNvPr id="592" name="Group"/>
          <p:cNvGrpSpPr/>
          <p:nvPr/>
        </p:nvGrpSpPr>
        <p:grpSpPr>
          <a:xfrm>
            <a:off x="12029292" y="6143112"/>
            <a:ext cx="5297615" cy="6913218"/>
            <a:chOff x="0" y="0"/>
            <a:chExt cx="5297613" cy="6913216"/>
          </a:xfrm>
        </p:grpSpPr>
        <p:pic>
          <p:nvPicPr>
            <p:cNvPr id="590" name="image.jpeg" descr="image.jpeg"/>
            <p:cNvPicPr>
              <a:picLocks noChangeAspect="1"/>
            </p:cNvPicPr>
            <p:nvPr/>
          </p:nvPicPr>
          <p:blipFill>
            <a:blip r:embed="rId6">
              <a:extLst/>
            </a:blip>
            <a:stretch>
              <a:fillRect/>
            </a:stretch>
          </p:blipFill>
          <p:spPr>
            <a:xfrm>
              <a:off x="0" y="2938473"/>
              <a:ext cx="5297614" cy="3974744"/>
            </a:xfrm>
            <a:prstGeom prst="rect">
              <a:avLst/>
            </a:prstGeom>
            <a:ln w="12700" cap="flat">
              <a:noFill/>
              <a:miter lim="400000"/>
            </a:ln>
            <a:effectLst/>
          </p:spPr>
        </p:pic>
        <p:pic>
          <p:nvPicPr>
            <p:cNvPr id="591" name="Screen Shot 2020-09-08 at 5.31.13 PM.png" descr="Screen Shot 2020-09-08 at 5.31.13 PM.png"/>
            <p:cNvPicPr>
              <a:picLocks noChangeAspect="1"/>
            </p:cNvPicPr>
            <p:nvPr/>
          </p:nvPicPr>
          <p:blipFill>
            <a:blip r:embed="rId7">
              <a:extLst/>
            </a:blip>
            <a:stretch>
              <a:fillRect/>
            </a:stretch>
          </p:blipFill>
          <p:spPr>
            <a:xfrm>
              <a:off x="0" y="0"/>
              <a:ext cx="5297614" cy="2935884"/>
            </a:xfrm>
            <a:prstGeom prst="rect">
              <a:avLst/>
            </a:prstGeom>
            <a:ln w="12700" cap="flat">
              <a:noFill/>
              <a:miter lim="400000"/>
            </a:ln>
            <a:effectLst/>
          </p:spPr>
        </p:pic>
      </p:grpSp>
      <p:sp>
        <p:nvSpPr>
          <p:cNvPr id="593" name="Photograph of a wavenumber-2 pattern in Hurricane Erin (2011), but there was no evidence of vortices in the wind field."/>
          <p:cNvSpPr txBox="1"/>
          <p:nvPr/>
        </p:nvSpPr>
        <p:spPr>
          <a:xfrm>
            <a:off x="12061918" y="2739442"/>
            <a:ext cx="5232363" cy="336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Photograph of a wavenumber-2 pattern in Hurricane Erin (2011), but there was no evidence of vortices in the wind field.</a:t>
            </a:r>
          </a:p>
        </p:txBody>
      </p:sp>
      <p:sp>
        <p:nvSpPr>
          <p:cNvPr id="594" name="As in Fig. 12 but (a) at ∼4.2 km in Hurricane Georges at 0041 UTC on 20 Sep 1998, and (b) for GPS sondes deployed in Hurricane Georges between 1900 UTC on 19 Sep and 0100 UTC on 20 Sep. Core average equivalent potential temperature θe values are only sho"/>
          <p:cNvSpPr txBox="1"/>
          <p:nvPr/>
        </p:nvSpPr>
        <p:spPr>
          <a:xfrm>
            <a:off x="17362975" y="12764547"/>
            <a:ext cx="6821427" cy="9860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914400">
              <a:spcBef>
                <a:spcPts val="200"/>
              </a:spcBef>
              <a:defRPr sz="1200">
                <a:latin typeface="Helvetica"/>
                <a:ea typeface="Helvetica"/>
                <a:cs typeface="Helvetica"/>
                <a:sym typeface="Helvetica"/>
              </a:defRPr>
            </a:pPr>
            <a:r>
              <a:t>As in Fig. 12 but (a) at ∼4.2 km in Hurricane Georges at 0041 UTC on 20 Sep 1998, and (b) for GPS sondes deployed in Hurricane Georges between 1900 UTC on 19 Sep and 0100 UTC on 20 Sep. Core average equivalent potential temperature θ</a:t>
            </a:r>
            <a:r>
              <a:rPr baseline="-25000"/>
              <a:t>e</a:t>
            </a:r>
            <a:r>
              <a:t> values are only shown for eyewall updraft cores encountered at ∼4.2-km altitude by the second aircraft between 2300 and 0100 UTC.</a:t>
            </a:r>
          </a:p>
        </p:txBody>
      </p:sp>
      <p:pic>
        <p:nvPicPr>
          <p:cNvPr id="595" name="image.png" descr="image.png"/>
          <p:cNvPicPr>
            <a:picLocks noChangeAspect="1"/>
          </p:cNvPicPr>
          <p:nvPr/>
        </p:nvPicPr>
        <p:blipFill>
          <a:blip r:embed="rId8">
            <a:extLst/>
          </a:blip>
          <a:srcRect l="0" t="0" r="0" b="0"/>
          <a:stretch>
            <a:fillRect/>
          </a:stretch>
        </p:blipFill>
        <p:spPr>
          <a:xfrm>
            <a:off x="17309526" y="3563647"/>
            <a:ext cx="3710423" cy="9200334"/>
          </a:xfrm>
          <a:prstGeom prst="rect">
            <a:avLst/>
          </a:prstGeom>
          <a:ln w="12700">
            <a:miter lim="400000"/>
          </a:ln>
        </p:spPr>
      </p:pic>
      <p:pic>
        <p:nvPicPr>
          <p:cNvPr id="596" name="Screen Shot 2020-09-08 at 6.04.52 PM.png" descr="Screen Shot 2020-09-08 at 6.04.52 PM.png"/>
          <p:cNvPicPr>
            <a:picLocks noChangeAspect="1"/>
          </p:cNvPicPr>
          <p:nvPr/>
        </p:nvPicPr>
        <p:blipFill>
          <a:blip r:embed="rId9">
            <a:extLst/>
          </a:blip>
          <a:stretch>
            <a:fillRect/>
          </a:stretch>
        </p:blipFill>
        <p:spPr>
          <a:xfrm>
            <a:off x="17307134" y="287286"/>
            <a:ext cx="7110910" cy="3263118"/>
          </a:xfrm>
          <a:prstGeom prst="rect">
            <a:avLst/>
          </a:prstGeom>
          <a:ln w="12700">
            <a:miter lim="400000"/>
          </a:ln>
        </p:spPr>
      </p:pic>
      <p:sp>
        <p:nvSpPr>
          <p:cNvPr id="597" name="Study suggests that mesovortices may have been responsible for the outward advection of high-θe air into the eyewall.  However, no mesovortices are seen in the data."/>
          <p:cNvSpPr txBox="1"/>
          <p:nvPr/>
        </p:nvSpPr>
        <p:spPr>
          <a:xfrm>
            <a:off x="21114717" y="3974229"/>
            <a:ext cx="3369796" cy="73527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latin typeface="Helvetica Neue Medium"/>
                <a:ea typeface="Helvetica Neue Medium"/>
                <a:cs typeface="Helvetica Neue Medium"/>
                <a:sym typeface="Helvetica Neue Medium"/>
              </a:defRPr>
            </a:pPr>
            <a:r>
              <a:t>Study suggests that mesovortices may have been responsible for the outward advection of high-</a:t>
            </a:r>
            <a:r>
              <a:rPr i="1">
                <a:latin typeface="Helvetica Neue"/>
                <a:ea typeface="Helvetica Neue"/>
                <a:cs typeface="Helvetica Neue"/>
                <a:sym typeface="Helvetica Neue"/>
              </a:rPr>
              <a:t>θ</a:t>
            </a:r>
            <a:r>
              <a:rPr baseline="-5999" i="1">
                <a:latin typeface="Helvetica Neue"/>
                <a:ea typeface="Helvetica Neue"/>
                <a:cs typeface="Helvetica Neue"/>
                <a:sym typeface="Helvetica Neue"/>
              </a:rPr>
              <a:t>e</a:t>
            </a:r>
            <a:r>
              <a:t> air into the eyewall.  However, no mesovortices are seen in the data.</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3" name="Group"/>
          <p:cNvGrpSpPr/>
          <p:nvPr/>
        </p:nvGrpSpPr>
        <p:grpSpPr>
          <a:xfrm>
            <a:off x="4320" y="111700"/>
            <a:ext cx="7515839" cy="12474321"/>
            <a:chOff x="0" y="0"/>
            <a:chExt cx="7515837" cy="12474321"/>
          </a:xfrm>
        </p:grpSpPr>
        <p:sp>
          <p:nvSpPr>
            <p:cNvPr id="599" name="Radar reflectivity (shading), low-wavenumber (n = 0–4) vertical velocity (contours), and low-wavenumber horizontal winds (vectors) in the 9–11-km layer: pass 1–10. Only the highest values of reflectivity (&gt;15 dBZ) have been shaded for clarity. The vertic"/>
            <p:cNvSpPr/>
            <p:nvPr/>
          </p:nvSpPr>
          <p:spPr>
            <a:xfrm>
              <a:off x="0" y="12444441"/>
              <a:ext cx="71109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defTabSz="914400">
                <a:spcBef>
                  <a:spcPts val="200"/>
                </a:spcBef>
                <a:defRPr sz="1200">
                  <a:latin typeface="Helvetica"/>
                  <a:ea typeface="Helvetica"/>
                  <a:cs typeface="Helvetica"/>
                  <a:sym typeface="Helvetica"/>
                </a:defRPr>
              </a:pPr>
              <a:r>
                <a:t>Radar reflectivity (shading), low-wavenumber (n = 0–4) vertical velocity (contours), and low-wavenumber horizontal winds (vectors) in the 9–11-km layer: pass 1–10. Only the highest values of reflectivity (&gt;15 dBZ) have been shaded for clarity. The vertical velocity contour interval is 2 m s</a:t>
              </a:r>
              <a:r>
                <a:rPr baseline="30000"/>
                <a:t>−1</a:t>
              </a:r>
              <a:r>
                <a:t>. Negative values are indicated by the dashed contours. The domain is 120 km on a side with tick marks every 20 km. Regions with substantial wind coverage gaps are omitted from the analysis. Locations of convective clusters–bursts discussed in the text are labeled A–H.</a:t>
              </a:r>
            </a:p>
          </p:txBody>
        </p:sp>
        <p:pic>
          <p:nvPicPr>
            <p:cNvPr id="600" name="image.jpeg" descr="image.jpeg"/>
            <p:cNvPicPr>
              <a:picLocks noChangeAspect="1"/>
            </p:cNvPicPr>
            <p:nvPr/>
          </p:nvPicPr>
          <p:blipFill>
            <a:blip r:embed="rId2">
              <a:extLst/>
            </a:blip>
            <a:stretch>
              <a:fillRect/>
            </a:stretch>
          </p:blipFill>
          <p:spPr>
            <a:xfrm>
              <a:off x="598" y="3601010"/>
              <a:ext cx="2912127" cy="8873312"/>
            </a:xfrm>
            <a:prstGeom prst="rect">
              <a:avLst/>
            </a:prstGeom>
            <a:ln w="12700" cap="flat">
              <a:noFill/>
              <a:miter lim="400000"/>
            </a:ln>
            <a:effectLst/>
          </p:spPr>
        </p:pic>
        <p:pic>
          <p:nvPicPr>
            <p:cNvPr id="601" name="Screen Shot 2020-09-08 at 6.14.52 PM.png" descr="Screen Shot 2020-09-08 at 6.14.52 PM.png"/>
            <p:cNvPicPr>
              <a:picLocks noChangeAspect="1"/>
            </p:cNvPicPr>
            <p:nvPr/>
          </p:nvPicPr>
          <p:blipFill>
            <a:blip r:embed="rId3">
              <a:extLst/>
            </a:blip>
            <a:srcRect l="0" t="0" r="0" b="0"/>
            <a:stretch>
              <a:fillRect/>
            </a:stretch>
          </p:blipFill>
          <p:spPr>
            <a:xfrm>
              <a:off x="7590" y="0"/>
              <a:ext cx="7273569" cy="3712236"/>
            </a:xfrm>
            <a:prstGeom prst="rect">
              <a:avLst/>
            </a:prstGeom>
            <a:ln w="12700" cap="flat">
              <a:noFill/>
              <a:miter lim="400000"/>
            </a:ln>
            <a:effectLst/>
          </p:spPr>
        </p:pic>
        <p:sp>
          <p:nvSpPr>
            <p:cNvPr id="602" name="A look at the low-wavenumber structure of Hurricane Guillermo.  Mesovortices are mentioned in the paper in relation to past studies, but not in relation to Guillermo.  Wind-field figures too small to find circulations."/>
            <p:cNvSpPr/>
            <p:nvPr/>
          </p:nvSpPr>
          <p:spPr>
            <a:xfrm>
              <a:off x="2984799" y="8037665"/>
              <a:ext cx="453103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3600">
                  <a:latin typeface="Helvetica Neue Medium"/>
                  <a:ea typeface="Helvetica Neue Medium"/>
                  <a:cs typeface="Helvetica Neue Medium"/>
                  <a:sym typeface="Helvetica Neue Medium"/>
                </a:defRPr>
              </a:lvl1pPr>
            </a:lstStyle>
            <a:p>
              <a:pPr/>
              <a:r>
                <a:t>A look at the low-wavenumber structure of Hurricane Guillermo.  Mesovortices are mentioned in the paper in relation to past studies, but not in relation to Guillermo.  Wind-field figures too small to find circulations.</a:t>
              </a:r>
            </a:p>
          </p:txBody>
        </p:sp>
      </p:grpSp>
      <p:sp>
        <p:nvSpPr>
          <p:cNvPr id="604" name="Detailed temporal evolution of the eyewall of Hurricane Dolly. The first panel is at 0503 UTC 23 Jul, and each subsequent panel is approximately 30 min after the previous panel. Panels increase in time in the horizontal. The last panel is at 1433 UTC 23 "/>
          <p:cNvSpPr txBox="1"/>
          <p:nvPr/>
        </p:nvSpPr>
        <p:spPr>
          <a:xfrm>
            <a:off x="7875575" y="13081226"/>
            <a:ext cx="7381747" cy="7477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spcBef>
                <a:spcPts val="200"/>
              </a:spcBef>
              <a:defRPr sz="1200">
                <a:latin typeface="Helvetica"/>
                <a:ea typeface="Helvetica"/>
                <a:cs typeface="Helvetica"/>
                <a:sym typeface="Helvetica"/>
              </a:defRPr>
            </a:lvl1pPr>
          </a:lstStyle>
          <a:p>
            <a:pPr/>
            <a:r>
              <a:t>Detailed temporal evolution of the eyewall of Hurricane Dolly. The first panel is at 0503 UTC 23 Jul, and each subsequent panel is approximately 30 min after the previous panel. Panels increase in time in the horizontal. The last panel is at 1433 UTC 23 Jul. The approximate diameter of the eyewall is 45–50 km.</a:t>
            </a:r>
          </a:p>
        </p:txBody>
      </p:sp>
      <p:pic>
        <p:nvPicPr>
          <p:cNvPr id="605" name="image.png" descr="image.png"/>
          <p:cNvPicPr>
            <a:picLocks noChangeAspect="1"/>
          </p:cNvPicPr>
          <p:nvPr/>
        </p:nvPicPr>
        <p:blipFill>
          <a:blip r:embed="rId4">
            <a:extLst/>
          </a:blip>
          <a:stretch>
            <a:fillRect/>
          </a:stretch>
        </p:blipFill>
        <p:spPr>
          <a:xfrm>
            <a:off x="7875575" y="5009874"/>
            <a:ext cx="7381747" cy="8048299"/>
          </a:xfrm>
          <a:prstGeom prst="rect">
            <a:avLst/>
          </a:prstGeom>
          <a:ln w="12700">
            <a:miter lim="400000"/>
          </a:ln>
        </p:spPr>
      </p:pic>
      <p:pic>
        <p:nvPicPr>
          <p:cNvPr id="606" name="Screen Shot 2020-09-08 at 6.31.13 PM.png" descr="Screen Shot 2020-09-08 at 6.31.13 PM.png"/>
          <p:cNvPicPr>
            <a:picLocks noChangeAspect="1"/>
          </p:cNvPicPr>
          <p:nvPr/>
        </p:nvPicPr>
        <p:blipFill>
          <a:blip r:embed="rId5">
            <a:extLst/>
          </a:blip>
          <a:stretch>
            <a:fillRect/>
          </a:stretch>
        </p:blipFill>
        <p:spPr>
          <a:xfrm>
            <a:off x="7873978" y="935875"/>
            <a:ext cx="7372241" cy="4101620"/>
          </a:xfrm>
          <a:prstGeom prst="rect">
            <a:avLst/>
          </a:prstGeom>
          <a:ln w="12700">
            <a:miter lim="400000"/>
          </a:ln>
        </p:spPr>
      </p:pic>
      <p:sp>
        <p:nvSpPr>
          <p:cNvPr id="607" name="Pattern resembles mesovortices, but they did not look at the Doppler data to confirm circulations."/>
          <p:cNvSpPr txBox="1"/>
          <p:nvPr/>
        </p:nvSpPr>
        <p:spPr>
          <a:xfrm>
            <a:off x="7419168" y="-135169"/>
            <a:ext cx="10937352" cy="11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Pattern resembles mesovortices, but they did not look at the Doppler data to confirm circulations.</a:t>
            </a:r>
          </a:p>
        </p:txBody>
      </p:sp>
      <p:grpSp>
        <p:nvGrpSpPr>
          <p:cNvPr id="610" name="Group"/>
          <p:cNvGrpSpPr/>
          <p:nvPr/>
        </p:nvGrpSpPr>
        <p:grpSpPr>
          <a:xfrm>
            <a:off x="15845820" y="2630279"/>
            <a:ext cx="8217289" cy="11038174"/>
            <a:chOff x="0" y="0"/>
            <a:chExt cx="8217288" cy="11038172"/>
          </a:xfrm>
        </p:grpSpPr>
        <p:pic>
          <p:nvPicPr>
            <p:cNvPr id="608" name="Screen Shot 2020-09-09 at 4.38.40 PM.png" descr="Screen Shot 2020-09-09 at 4.38.40 PM.png"/>
            <p:cNvPicPr>
              <a:picLocks noChangeAspect="1"/>
            </p:cNvPicPr>
            <p:nvPr/>
          </p:nvPicPr>
          <p:blipFill>
            <a:blip r:embed="rId6">
              <a:extLst/>
            </a:blip>
            <a:srcRect l="0" t="0" r="0" b="0"/>
            <a:stretch>
              <a:fillRect/>
            </a:stretch>
          </p:blipFill>
          <p:spPr>
            <a:xfrm>
              <a:off x="0" y="2201219"/>
              <a:ext cx="8217289" cy="8836954"/>
            </a:xfrm>
            <a:prstGeom prst="rect">
              <a:avLst/>
            </a:prstGeom>
            <a:ln w="12700" cap="flat">
              <a:noFill/>
              <a:miter lim="400000"/>
            </a:ln>
            <a:effectLst/>
          </p:spPr>
        </p:pic>
        <p:pic>
          <p:nvPicPr>
            <p:cNvPr id="609" name="Screen Shot 2020-09-09 at 4.37.27 PM.png" descr="Screen Shot 2020-09-09 at 4.37.27 PM.png"/>
            <p:cNvPicPr>
              <a:picLocks noChangeAspect="1"/>
            </p:cNvPicPr>
            <p:nvPr/>
          </p:nvPicPr>
          <p:blipFill>
            <a:blip r:embed="rId7">
              <a:extLst/>
            </a:blip>
            <a:stretch>
              <a:fillRect/>
            </a:stretch>
          </p:blipFill>
          <p:spPr>
            <a:xfrm>
              <a:off x="0" y="0"/>
              <a:ext cx="8217289" cy="2231001"/>
            </a:xfrm>
            <a:prstGeom prst="rect">
              <a:avLst/>
            </a:prstGeom>
            <a:ln w="12700" cap="flat">
              <a:noFill/>
              <a:miter lim="400000"/>
            </a:ln>
            <a:effectLst/>
          </p:spPr>
        </p:pic>
      </p:grpSp>
      <p:sp>
        <p:nvSpPr>
          <p:cNvPr id="611" name="Study describes mesovortices, but no closed circulations are found."/>
          <p:cNvSpPr txBox="1"/>
          <p:nvPr/>
        </p:nvSpPr>
        <p:spPr>
          <a:xfrm>
            <a:off x="15845820" y="1247555"/>
            <a:ext cx="8217289" cy="1180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8">
              <a:defRPr sz="3600">
                <a:latin typeface="Helvetica Neue"/>
                <a:ea typeface="Helvetica Neue"/>
                <a:cs typeface="Helvetica Neue"/>
                <a:sym typeface="Helvetica Neue"/>
              </a:defRPr>
            </a:lvl1pPr>
          </a:lstStyle>
          <a:p>
            <a:pPr/>
            <a:r>
              <a:t>Study describes mesovortices, but no closed circulations are found.</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15" name="Group"/>
          <p:cNvGrpSpPr/>
          <p:nvPr/>
        </p:nvGrpSpPr>
        <p:grpSpPr>
          <a:xfrm>
            <a:off x="2991" y="5709547"/>
            <a:ext cx="6385321" cy="7971781"/>
            <a:chOff x="0" y="0"/>
            <a:chExt cx="6385319" cy="7971780"/>
          </a:xfrm>
        </p:grpSpPr>
        <p:pic>
          <p:nvPicPr>
            <p:cNvPr id="613" name="Screen Shot 2020-09-08 at 4.33.12 PM.png" descr="Screen Shot 2020-09-08 at 4.33.12 PM.png"/>
            <p:cNvPicPr>
              <a:picLocks noChangeAspect="1"/>
            </p:cNvPicPr>
            <p:nvPr/>
          </p:nvPicPr>
          <p:blipFill>
            <a:blip r:embed="rId2">
              <a:extLst/>
            </a:blip>
            <a:stretch>
              <a:fillRect/>
            </a:stretch>
          </p:blipFill>
          <p:spPr>
            <a:xfrm rot="5400000">
              <a:off x="201044" y="1787570"/>
              <a:ext cx="5983232" cy="6385189"/>
            </a:xfrm>
            <a:prstGeom prst="rect">
              <a:avLst/>
            </a:prstGeom>
            <a:ln w="12700" cap="flat">
              <a:noFill/>
              <a:miter lim="400000"/>
            </a:ln>
            <a:effectLst/>
          </p:spPr>
        </p:pic>
        <p:pic>
          <p:nvPicPr>
            <p:cNvPr id="614" name="Screen Shot 2020-09-08 at 4.33.59 PM.png" descr="Screen Shot 2020-09-08 at 4.33.59 PM.png"/>
            <p:cNvPicPr>
              <a:picLocks noChangeAspect="1"/>
            </p:cNvPicPr>
            <p:nvPr/>
          </p:nvPicPr>
          <p:blipFill>
            <a:blip r:embed="rId3">
              <a:extLst/>
            </a:blip>
            <a:stretch>
              <a:fillRect/>
            </a:stretch>
          </p:blipFill>
          <p:spPr>
            <a:xfrm>
              <a:off x="0" y="0"/>
              <a:ext cx="6385320" cy="2751122"/>
            </a:xfrm>
            <a:prstGeom prst="rect">
              <a:avLst/>
            </a:prstGeom>
            <a:ln w="12700" cap="flat">
              <a:noFill/>
              <a:miter lim="400000"/>
            </a:ln>
            <a:effectLst/>
          </p:spPr>
        </p:pic>
      </p:grpSp>
      <p:sp>
        <p:nvSpPr>
          <p:cNvPr id="616" name="Sloping striations seen on the inner edge of the eyewall in Hurricane Diana (1984)."/>
          <p:cNvSpPr txBox="1"/>
          <p:nvPr/>
        </p:nvSpPr>
        <p:spPr>
          <a:xfrm>
            <a:off x="2991" y="3912489"/>
            <a:ext cx="6385321" cy="1727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Sloping striations seen on the inner edge of the eyewall in Hurricane Diana (1984).</a:t>
            </a:r>
          </a:p>
        </p:txBody>
      </p:sp>
      <p:sp>
        <p:nvSpPr>
          <p:cNvPr id="617" name="Photograph of the eyewall of Hurricane Erin with Kelvin–Helmholtz waves at approximately 1815 UTC 10 Sep 2001. The image was taken from the NOAA P3 aircraft from an altitude of approximately 4500 m. The inset shows the entire photograph, with the approxi"/>
          <p:cNvSpPr txBox="1"/>
          <p:nvPr/>
        </p:nvSpPr>
        <p:spPr>
          <a:xfrm>
            <a:off x="6388528" y="12884894"/>
            <a:ext cx="6473499" cy="74777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defTabSz="914400">
              <a:spcBef>
                <a:spcPts val="200"/>
              </a:spcBef>
              <a:defRPr sz="1200">
                <a:latin typeface="Helvetica"/>
                <a:ea typeface="Helvetica"/>
                <a:cs typeface="Helvetica"/>
                <a:sym typeface="Helvetica"/>
              </a:defRPr>
            </a:lvl1pPr>
          </a:lstStyle>
          <a:p>
            <a:pPr/>
            <a:r>
              <a:t>Photograph of the eyewall of Hurricane Erin with Kelvin–Helmholtz waves at approximately 1815 UTC 10 Sep 2001. The image was taken from the NOAA P3 aircraft from an altitude of approximately 4500 m. The inset shows the entire photograph, with the approximate region of the close-up marked by the rectangle.</a:t>
            </a:r>
          </a:p>
        </p:txBody>
      </p:sp>
      <p:pic>
        <p:nvPicPr>
          <p:cNvPr id="618" name="image.png" descr="image.png"/>
          <p:cNvPicPr>
            <a:picLocks noChangeAspect="1"/>
          </p:cNvPicPr>
          <p:nvPr/>
        </p:nvPicPr>
        <p:blipFill>
          <a:blip r:embed="rId4">
            <a:extLst/>
          </a:blip>
          <a:stretch>
            <a:fillRect/>
          </a:stretch>
        </p:blipFill>
        <p:spPr>
          <a:xfrm>
            <a:off x="6385707" y="7942092"/>
            <a:ext cx="6479141" cy="4864987"/>
          </a:xfrm>
          <a:prstGeom prst="rect">
            <a:avLst/>
          </a:prstGeom>
          <a:ln w="12700">
            <a:miter lim="400000"/>
          </a:ln>
        </p:spPr>
      </p:pic>
      <p:pic>
        <p:nvPicPr>
          <p:cNvPr id="619" name="Screen Shot 2020-09-08 at 5.33.44 PM.png" descr="Screen Shot 2020-09-08 at 5.33.44 PM.png"/>
          <p:cNvPicPr>
            <a:picLocks noChangeAspect="1"/>
          </p:cNvPicPr>
          <p:nvPr/>
        </p:nvPicPr>
        <p:blipFill>
          <a:blip r:embed="rId5">
            <a:extLst/>
          </a:blip>
          <a:stretch>
            <a:fillRect/>
          </a:stretch>
        </p:blipFill>
        <p:spPr>
          <a:xfrm>
            <a:off x="6385707" y="4664423"/>
            <a:ext cx="6479141" cy="3290416"/>
          </a:xfrm>
          <a:prstGeom prst="rect">
            <a:avLst/>
          </a:prstGeom>
          <a:ln w="12700">
            <a:miter lim="400000"/>
          </a:ln>
        </p:spPr>
      </p:pic>
      <p:sp>
        <p:nvSpPr>
          <p:cNvPr id="620" name="Kelvin-Helmholtz instability on the inner edge of the eyewall in Hurricane Erin (2001)."/>
          <p:cNvSpPr txBox="1"/>
          <p:nvPr/>
        </p:nvSpPr>
        <p:spPr>
          <a:xfrm>
            <a:off x="6432617" y="2705028"/>
            <a:ext cx="6385321" cy="17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Kelvin-Helmholtz instability on the inner edge of the eyewall in Hurricane Erin (2001).</a:t>
            </a:r>
          </a:p>
        </p:txBody>
      </p:sp>
      <p:sp>
        <p:nvSpPr>
          <p:cNvPr id="621" name="(a) Time–height cross section of vertical incidence tail radar reflectivity (dBZ) from LA for 1721–1728 UTC. The LA flight track was at 450 m. Solid and dashed lines denote vertical velocity, and radar reflectivity is denoted by colors using the color sc"/>
          <p:cNvSpPr txBox="1"/>
          <p:nvPr/>
        </p:nvSpPr>
        <p:spPr>
          <a:xfrm>
            <a:off x="12866097" y="12215903"/>
            <a:ext cx="6385321" cy="148012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l" defTabSz="914400">
              <a:spcBef>
                <a:spcPts val="200"/>
              </a:spcBef>
              <a:defRPr sz="1200">
                <a:latin typeface="Helvetica"/>
                <a:ea typeface="Helvetica"/>
                <a:cs typeface="Helvetica"/>
                <a:sym typeface="Helvetica"/>
              </a:defRPr>
            </a:pPr>
            <a:r>
              <a:t>(a) Time–height cross section of vertical incidence tail radar reflectivity (dBZ) from LA for 1721–1728 UTC. The LA flight track was at 450 m. Solid and dashed lines denote vertical velocity, and radar reflectivity is denoted by colors using the color scale on the right. (b) Time series plots of w, horizontal wind speed, P</a:t>
            </a:r>
            <a:r>
              <a:rPr baseline="-25000"/>
              <a:t>s</a:t>
            </a:r>
            <a:r>
              <a:t>, and θ</a:t>
            </a:r>
            <a:r>
              <a:rPr baseline="-25000"/>
              <a:t>e</a:t>
            </a:r>
            <a:r>
              <a:t> for the period 1721–1730 UTC. Updrafts labeled 1, 2, 3, and 4 and wind speed peaks I and II are described in the text. The thick dashed lines in (b) approximately delineate the outer and inner radii of strong eyewall reflectivity maxima in the lower troposphere (1 &lt; z &lt; 5-km altitude).</a:t>
            </a:r>
          </a:p>
        </p:txBody>
      </p:sp>
      <p:pic>
        <p:nvPicPr>
          <p:cNvPr id="622" name="image.jpeg" descr="image.jpeg"/>
          <p:cNvPicPr>
            <a:picLocks noChangeAspect="1"/>
          </p:cNvPicPr>
          <p:nvPr/>
        </p:nvPicPr>
        <p:blipFill>
          <a:blip r:embed="rId6">
            <a:extLst/>
          </a:blip>
          <a:stretch>
            <a:fillRect/>
          </a:stretch>
        </p:blipFill>
        <p:spPr>
          <a:xfrm>
            <a:off x="12866097" y="7409147"/>
            <a:ext cx="6385321" cy="4764357"/>
          </a:xfrm>
          <a:prstGeom prst="rect">
            <a:avLst/>
          </a:prstGeom>
          <a:ln w="12700">
            <a:miter lim="400000"/>
          </a:ln>
        </p:spPr>
      </p:pic>
      <p:pic>
        <p:nvPicPr>
          <p:cNvPr id="623" name="Screen Shot 2020-09-08 at 5.47.56 PM.png" descr="Screen Shot 2020-09-08 at 5.47.56 PM.png"/>
          <p:cNvPicPr>
            <a:picLocks noChangeAspect="1"/>
          </p:cNvPicPr>
          <p:nvPr/>
        </p:nvPicPr>
        <p:blipFill>
          <a:blip r:embed="rId7">
            <a:extLst/>
          </a:blip>
          <a:stretch>
            <a:fillRect/>
          </a:stretch>
        </p:blipFill>
        <p:spPr>
          <a:xfrm>
            <a:off x="12866097" y="4733413"/>
            <a:ext cx="6385321" cy="2686101"/>
          </a:xfrm>
          <a:prstGeom prst="rect">
            <a:avLst/>
          </a:prstGeom>
          <a:ln w="12700">
            <a:miter lim="400000"/>
          </a:ln>
        </p:spPr>
      </p:pic>
      <p:sp>
        <p:nvSpPr>
          <p:cNvPr id="624" name="Distinct vorticity maximum ~6 km across.  Wavenumber-1 wind-speed and pressure minima are tracked around the eye, though it is not a closed circulation.  They are described as roll vortices or vortex tubes."/>
          <p:cNvSpPr txBox="1"/>
          <p:nvPr/>
        </p:nvSpPr>
        <p:spPr>
          <a:xfrm>
            <a:off x="12864847" y="272721"/>
            <a:ext cx="6473499" cy="445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Distinct vorticity maximum ~6 km across.  Wavenumber-1 wind-speed and pressure minima are tracked around the eye, though it is not a closed circulation.  They are described as roll vortices or vortex tubes.</a:t>
            </a:r>
          </a:p>
        </p:txBody>
      </p:sp>
      <p:sp>
        <p:nvSpPr>
          <p:cNvPr id="625" name="Small- (miso?-) scale features"/>
          <p:cNvSpPr txBox="1"/>
          <p:nvPr/>
        </p:nvSpPr>
        <p:spPr>
          <a:xfrm>
            <a:off x="779721" y="104808"/>
            <a:ext cx="10205467"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6000">
                <a:latin typeface="Helvetica Neue"/>
                <a:ea typeface="Helvetica Neue"/>
                <a:cs typeface="Helvetica Neue"/>
                <a:sym typeface="Helvetica Neue"/>
              </a:defRPr>
            </a:lvl1pPr>
          </a:lstStyle>
          <a:p>
            <a:pPr/>
            <a:r>
              <a:t>Small- (miso?-) scale features</a:t>
            </a:r>
          </a:p>
        </p:txBody>
      </p:sp>
      <p:sp>
        <p:nvSpPr>
          <p:cNvPr id="626" name="Flight-level and surface wind data during the inbound leg into Hurricane Felix: (a) flight-level horizontal wind speed, vertical wind velocity, and surface wind speed; and (b) flight-level horizontal wind speed and direction. The black vertical line corr"/>
          <p:cNvSpPr txBox="1"/>
          <p:nvPr/>
        </p:nvSpPr>
        <p:spPr>
          <a:xfrm>
            <a:off x="19258689" y="12691440"/>
            <a:ext cx="5150023" cy="11033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spcBef>
                <a:spcPts val="200"/>
              </a:spcBef>
              <a:defRPr sz="1200">
                <a:latin typeface="Helvetica"/>
                <a:ea typeface="Helvetica"/>
                <a:cs typeface="Helvetica"/>
                <a:sym typeface="Helvetica"/>
              </a:defRPr>
            </a:lvl1pPr>
          </a:lstStyle>
          <a:p>
            <a:pPr/>
            <a:r>
              <a:t>Flight-level and surface wind data during the inbound leg into Hurricane Felix: (a) flight-level horizontal wind speed, vertical wind velocity, and surface wind speed; and (b) flight-level horizontal wind speed and direction. The black vertical line corresponds to the time of the release of a dropwindsonde.</a:t>
            </a:r>
          </a:p>
        </p:txBody>
      </p:sp>
      <p:pic>
        <p:nvPicPr>
          <p:cNvPr id="627" name="image.png" descr="image.png"/>
          <p:cNvPicPr>
            <a:picLocks noChangeAspect="1"/>
          </p:cNvPicPr>
          <p:nvPr/>
        </p:nvPicPr>
        <p:blipFill>
          <a:blip r:embed="rId8">
            <a:extLst/>
          </a:blip>
          <a:stretch>
            <a:fillRect/>
          </a:stretch>
        </p:blipFill>
        <p:spPr>
          <a:xfrm>
            <a:off x="19258689" y="3693068"/>
            <a:ext cx="5150024" cy="8930994"/>
          </a:xfrm>
          <a:prstGeom prst="rect">
            <a:avLst/>
          </a:prstGeom>
          <a:ln w="12700">
            <a:miter lim="400000"/>
          </a:ln>
        </p:spPr>
      </p:pic>
      <p:pic>
        <p:nvPicPr>
          <p:cNvPr id="628" name="Screen Shot 2020-09-09 at 4.51.15 PM.png" descr="Screen Shot 2020-09-09 at 4.51.15 PM.png"/>
          <p:cNvPicPr>
            <a:picLocks noChangeAspect="1"/>
          </p:cNvPicPr>
          <p:nvPr/>
        </p:nvPicPr>
        <p:blipFill>
          <a:blip r:embed="rId9">
            <a:extLst/>
          </a:blip>
          <a:stretch>
            <a:fillRect/>
          </a:stretch>
        </p:blipFill>
        <p:spPr>
          <a:xfrm>
            <a:off x="19258689" y="1302347"/>
            <a:ext cx="5150023" cy="2398348"/>
          </a:xfrm>
          <a:prstGeom prst="rect">
            <a:avLst/>
          </a:prstGeom>
          <a:ln w="12700">
            <a:miter lim="400000"/>
          </a:ln>
        </p:spPr>
      </p:pic>
      <p:sp>
        <p:nvSpPr>
          <p:cNvPr id="629" name="Event similar to Hugo in Hurricane Felix"/>
          <p:cNvSpPr txBox="1"/>
          <p:nvPr/>
        </p:nvSpPr>
        <p:spPr>
          <a:xfrm>
            <a:off x="19258689" y="11640"/>
            <a:ext cx="5150023" cy="11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3600">
                <a:latin typeface="Helvetica Neue"/>
                <a:ea typeface="Helvetica Neue"/>
                <a:cs typeface="Helvetica Neue"/>
                <a:sym typeface="Helvetica Neue"/>
              </a:defRPr>
            </a:lvl1pPr>
          </a:lstStyle>
          <a:p>
            <a:pPr/>
            <a:r>
              <a:t>Event similar to Hugo in Hurricane Felix</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Model experiments show breakdown of the vortex on the inner edge of the eyewall, and closed wind centers (zero tangential wind).  Wind and pressure centers are not in the same locations."/>
          <p:cNvSpPr txBox="1"/>
          <p:nvPr/>
        </p:nvSpPr>
        <p:spPr>
          <a:xfrm>
            <a:off x="582238" y="2160517"/>
            <a:ext cx="8114683" cy="9224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defRPr sz="6000">
                <a:latin typeface="Helvetica Neue"/>
                <a:ea typeface="Helvetica Neue"/>
                <a:cs typeface="Helvetica Neue"/>
                <a:sym typeface="Helvetica Neue"/>
              </a:defRPr>
            </a:lvl1pPr>
          </a:lstStyle>
          <a:p>
            <a:pPr/>
            <a:r>
              <a:t>Model experiments show breakdown of the vortex on the inner edge of the eyewall, and closed wind centers (zero tangential wind).  Wind and pressure centers are not in the same locations.</a:t>
            </a:r>
          </a:p>
        </p:txBody>
      </p:sp>
      <p:grpSp>
        <p:nvGrpSpPr>
          <p:cNvPr id="201" name="Group"/>
          <p:cNvGrpSpPr/>
          <p:nvPr/>
        </p:nvGrpSpPr>
        <p:grpSpPr>
          <a:xfrm>
            <a:off x="8962125" y="30886"/>
            <a:ext cx="6999928" cy="13654228"/>
            <a:chOff x="0" y="0"/>
            <a:chExt cx="6999926" cy="13654226"/>
          </a:xfrm>
        </p:grpSpPr>
        <p:grpSp>
          <p:nvGrpSpPr>
            <p:cNvPr id="199" name="Group"/>
            <p:cNvGrpSpPr/>
            <p:nvPr/>
          </p:nvGrpSpPr>
          <p:grpSpPr>
            <a:xfrm>
              <a:off x="0" y="3019508"/>
              <a:ext cx="6999927" cy="10634719"/>
              <a:chOff x="0" y="0"/>
              <a:chExt cx="6999926" cy="10634718"/>
            </a:xfrm>
          </p:grpSpPr>
          <p:grpSp>
            <p:nvGrpSpPr>
              <p:cNvPr id="197" name="Group"/>
              <p:cNvGrpSpPr/>
              <p:nvPr/>
            </p:nvGrpSpPr>
            <p:grpSpPr>
              <a:xfrm>
                <a:off x="0" y="2406616"/>
                <a:ext cx="6999927" cy="8228103"/>
                <a:chOff x="0" y="0"/>
                <a:chExt cx="6999926" cy="8228102"/>
              </a:xfrm>
            </p:grpSpPr>
            <p:pic>
              <p:nvPicPr>
                <p:cNvPr id="195" name="Screen Shot 2020-09-08 at 2.58.30 PM.png" descr="Screen Shot 2020-09-08 at 2.58.30 PM.png"/>
                <p:cNvPicPr>
                  <a:picLocks noChangeAspect="1"/>
                </p:cNvPicPr>
                <p:nvPr/>
              </p:nvPicPr>
              <p:blipFill>
                <a:blip r:embed="rId2">
                  <a:extLst/>
                </a:blip>
                <a:srcRect l="0" t="0" r="0" b="0"/>
                <a:stretch>
                  <a:fillRect/>
                </a:stretch>
              </p:blipFill>
              <p:spPr>
                <a:xfrm>
                  <a:off x="0" y="2902889"/>
                  <a:ext cx="6999927" cy="5325214"/>
                </a:xfrm>
                <a:prstGeom prst="rect">
                  <a:avLst/>
                </a:prstGeom>
                <a:ln w="12700" cap="flat">
                  <a:noFill/>
                  <a:miter lim="400000"/>
                </a:ln>
                <a:effectLst/>
              </p:spPr>
            </p:pic>
            <p:pic>
              <p:nvPicPr>
                <p:cNvPr id="196" name="Screen Shot 2020-09-08 at 3.02.01 PM.png" descr="Screen Shot 2020-09-08 at 3.02.01 PM.png"/>
                <p:cNvPicPr>
                  <a:picLocks noChangeAspect="1"/>
                </p:cNvPicPr>
                <p:nvPr/>
              </p:nvPicPr>
              <p:blipFill>
                <a:blip r:embed="rId3">
                  <a:extLst/>
                </a:blip>
                <a:srcRect l="0" t="0" r="0" b="0"/>
                <a:stretch>
                  <a:fillRect/>
                </a:stretch>
              </p:blipFill>
              <p:spPr>
                <a:xfrm>
                  <a:off x="0" y="0"/>
                  <a:ext cx="6999927" cy="2906220"/>
                </a:xfrm>
                <a:prstGeom prst="rect">
                  <a:avLst/>
                </a:prstGeom>
                <a:ln w="12700" cap="flat">
                  <a:noFill/>
                  <a:miter lim="400000"/>
                </a:ln>
                <a:effectLst/>
              </p:spPr>
            </p:pic>
          </p:grpSp>
          <p:pic>
            <p:nvPicPr>
              <p:cNvPr id="198" name="Screen Shot 2020-09-08 at 4.51.50 PM.png" descr="Screen Shot 2020-09-08 at 4.51.50 PM.png"/>
              <p:cNvPicPr>
                <a:picLocks noChangeAspect="1"/>
              </p:cNvPicPr>
              <p:nvPr/>
            </p:nvPicPr>
            <p:blipFill>
              <a:blip r:embed="rId4">
                <a:extLst/>
              </a:blip>
              <a:stretch>
                <a:fillRect/>
              </a:stretch>
            </p:blipFill>
            <p:spPr>
              <a:xfrm>
                <a:off x="0" y="0"/>
                <a:ext cx="6999927" cy="2411872"/>
              </a:xfrm>
              <a:prstGeom prst="rect">
                <a:avLst/>
              </a:prstGeom>
              <a:ln w="12700" cap="flat">
                <a:noFill/>
                <a:miter lim="400000"/>
              </a:ln>
              <a:effectLst/>
            </p:spPr>
          </p:pic>
        </p:grpSp>
        <p:pic>
          <p:nvPicPr>
            <p:cNvPr id="200" name="Screen Shot 2020-09-08 at 5.38.46 PM.png" descr="Screen Shot 2020-09-08 at 5.38.46 PM.png"/>
            <p:cNvPicPr>
              <a:picLocks noChangeAspect="1"/>
            </p:cNvPicPr>
            <p:nvPr/>
          </p:nvPicPr>
          <p:blipFill>
            <a:blip r:embed="rId5">
              <a:extLst/>
            </a:blip>
            <a:stretch>
              <a:fillRect/>
            </a:stretch>
          </p:blipFill>
          <p:spPr>
            <a:xfrm>
              <a:off x="0" y="0"/>
              <a:ext cx="6999927" cy="3057080"/>
            </a:xfrm>
            <a:prstGeom prst="rect">
              <a:avLst/>
            </a:prstGeom>
            <a:ln w="12700" cap="flat">
              <a:noFill/>
              <a:miter lim="400000"/>
            </a:ln>
            <a:effectLst/>
          </p:spPr>
        </p:pic>
      </p:grpSp>
      <p:grpSp>
        <p:nvGrpSpPr>
          <p:cNvPr id="205" name="Group"/>
          <p:cNvGrpSpPr/>
          <p:nvPr/>
        </p:nvGrpSpPr>
        <p:grpSpPr>
          <a:xfrm>
            <a:off x="16026210" y="10611"/>
            <a:ext cx="7952577" cy="13524078"/>
            <a:chOff x="0" y="0"/>
            <a:chExt cx="7952575" cy="13524077"/>
          </a:xfrm>
        </p:grpSpPr>
        <p:sp>
          <p:nvSpPr>
            <p:cNvPr id="202" name="Schematic diagram summarizing the interaction between eyewall mesovortices and the low-level inflow associated with the environmental wind shear. The elongated semicircular areas indicate where shear effects favor upward (light shading) and downward (cro"/>
            <p:cNvSpPr txBox="1"/>
            <p:nvPr/>
          </p:nvSpPr>
          <p:spPr>
            <a:xfrm>
              <a:off x="96511" y="12423216"/>
              <a:ext cx="7759554" cy="11008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914400">
                <a:spcBef>
                  <a:spcPts val="200"/>
                </a:spcBef>
                <a:defRPr sz="1200">
                  <a:latin typeface="Helvetica"/>
                  <a:ea typeface="Helvetica"/>
                  <a:cs typeface="Helvetica"/>
                  <a:sym typeface="Helvetica"/>
                </a:defRPr>
              </a:lvl1pPr>
            </a:lstStyle>
            <a:p>
              <a:pPr/>
              <a:r>
                <a:t>Schematic diagram summarizing the interaction between eyewall mesovortices and the low-level inflow associated with the environmental wind shear. The elongated semicircular areas indicate where shear effects favor upward (light shading) and downward (cross hatching) motion. The relative flow associated with the environmental shear is indicated by the straight arrows, while the mesovortices and their local cyclonic circulations are indicated by darkly shaded circles and curved arrows. The semitransparent, lightly shaded ovals represent areas of enhanced low-level convergence and upward motion.</a:t>
              </a:r>
            </a:p>
          </p:txBody>
        </p:sp>
        <p:pic>
          <p:nvPicPr>
            <p:cNvPr id="203" name="image.png" descr="image.png"/>
            <p:cNvPicPr>
              <a:picLocks noChangeAspect="1"/>
            </p:cNvPicPr>
            <p:nvPr/>
          </p:nvPicPr>
          <p:blipFill>
            <a:blip r:embed="rId6">
              <a:extLst/>
            </a:blip>
            <a:stretch>
              <a:fillRect/>
            </a:stretch>
          </p:blipFill>
          <p:spPr>
            <a:xfrm>
              <a:off x="0" y="3837357"/>
              <a:ext cx="7952576" cy="8527197"/>
            </a:xfrm>
            <a:prstGeom prst="rect">
              <a:avLst/>
            </a:prstGeom>
            <a:ln w="12700" cap="flat">
              <a:noFill/>
              <a:miter lim="400000"/>
            </a:ln>
            <a:effectLst/>
          </p:spPr>
        </p:pic>
        <p:pic>
          <p:nvPicPr>
            <p:cNvPr id="204" name="Screen Shot 2020-09-08 at 6.24.34 PM.png" descr="Screen Shot 2020-09-08 at 6.24.34 PM.png"/>
            <p:cNvPicPr>
              <a:picLocks noChangeAspect="1"/>
            </p:cNvPicPr>
            <p:nvPr/>
          </p:nvPicPr>
          <p:blipFill>
            <a:blip r:embed="rId7">
              <a:extLst/>
            </a:blip>
            <a:stretch>
              <a:fillRect/>
            </a:stretch>
          </p:blipFill>
          <p:spPr>
            <a:xfrm>
              <a:off x="55154" y="0"/>
              <a:ext cx="7842268" cy="419935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Finescale DOW radar imagery of hurricane eye and eyewall, including four MVs. (left) Radar reflectivity and (right) Doppler velocity measured from inside eye (DOW location indicated with yellow dot) at 0410:30 UTC 26 Aug 2017. Four MVs revolving about th"/>
          <p:cNvSpPr txBox="1"/>
          <p:nvPr/>
        </p:nvSpPr>
        <p:spPr>
          <a:xfrm>
            <a:off x="4800887" y="9750927"/>
            <a:ext cx="13897396" cy="18780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spcBef>
                <a:spcPts val="200"/>
              </a:spcBef>
              <a:defRPr sz="2400">
                <a:latin typeface="Helvetica"/>
                <a:ea typeface="Helvetica"/>
                <a:cs typeface="Helvetica"/>
                <a:sym typeface="Helvetica"/>
              </a:defRPr>
            </a:lvl1pPr>
          </a:lstStyle>
          <a:p>
            <a:pPr/>
            <a:r>
              <a:t>Finescale DOW radar imagery of hurricane eye and eyewall, including four MVs. (left) Radar reflectivity and (right) Doppler velocity measured from inside eye (DOW location indicated with yellow dot) at 0410:30 UTC 26 Aug 2017. Four MVs revolving about the eye are highlighted schematically with colored circles. Black rectangle is zoomed-in area shown in Fig. 6.</a:t>
            </a:r>
          </a:p>
        </p:txBody>
      </p:sp>
      <p:pic>
        <p:nvPicPr>
          <p:cNvPr id="208" name="image.png" descr="image.png"/>
          <p:cNvPicPr>
            <a:picLocks noChangeAspect="1"/>
          </p:cNvPicPr>
          <p:nvPr/>
        </p:nvPicPr>
        <p:blipFill>
          <a:blip r:embed="rId2">
            <a:extLst/>
          </a:blip>
          <a:stretch>
            <a:fillRect/>
          </a:stretch>
        </p:blipFill>
        <p:spPr>
          <a:xfrm>
            <a:off x="4745048" y="1730557"/>
            <a:ext cx="14009074" cy="7858486"/>
          </a:xfrm>
          <a:prstGeom prst="rect">
            <a:avLst/>
          </a:prstGeom>
          <a:ln w="12700">
            <a:miter lim="400000"/>
          </a:ln>
        </p:spPr>
      </p:pic>
      <p:sp>
        <p:nvSpPr>
          <p:cNvPr id="209" name="Wurman, J., and K. Kosiba, 2018: The Role of Small-Scale Vortices in Enhancing Surface Winds and Damage in Hurricane Harvey (2017). Mon. Wea. Rev., 146, 713–722, https://doi.org/10.1175/MWR-D-17-0327.1."/>
          <p:cNvSpPr txBox="1"/>
          <p:nvPr/>
        </p:nvSpPr>
        <p:spPr>
          <a:xfrm>
            <a:off x="335310" y="11407991"/>
            <a:ext cx="23222408" cy="2293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latin typeface="Helvetica Neue Medium"/>
                <a:ea typeface="Helvetica Neue Medium"/>
                <a:cs typeface="Helvetica Neue Medium"/>
                <a:sym typeface="Helvetica Neue Medium"/>
              </a:defRPr>
            </a:pPr>
            <a:r>
              <a:t>Wurman, J., and K. Kosiba, 2018: The Role of Small-Scale Vortices in Enhancing Surface Winds and Damage in Hurricane Harvey (2017). </a:t>
            </a:r>
            <a:r>
              <a:rPr i="1">
                <a:latin typeface="Helvetica Neue"/>
                <a:ea typeface="Helvetica Neue"/>
                <a:cs typeface="Helvetica Neue"/>
                <a:sym typeface="Helvetica Neue"/>
              </a:rPr>
              <a:t>Mon. Wea. Rev.</a:t>
            </a:r>
            <a:r>
              <a:t>, </a:t>
            </a:r>
            <a:r>
              <a:rPr b="1">
                <a:latin typeface="Helvetica Neue"/>
                <a:ea typeface="Helvetica Neue"/>
                <a:cs typeface="Helvetica Neue"/>
                <a:sym typeface="Helvetica Neue"/>
              </a:rPr>
              <a:t>146</a:t>
            </a:r>
            <a:r>
              <a:t>, 713–722, </a:t>
            </a:r>
            <a:r>
              <a:rPr>
                <a:hlinkClick r:id="rId3" invalidUrl="" action="" tgtFrame="" tooltip="" history="1" highlightClick="0" endSnd="0"/>
              </a:rPr>
              <a:t>https://doi.org/10.1175/MWR-D-17-0327.1</a:t>
            </a:r>
            <a:r>
              <a:t>.</a:t>
            </a:r>
          </a:p>
        </p:txBody>
      </p:sp>
      <p:sp>
        <p:nvSpPr>
          <p:cNvPr id="210" name="“first direct evidence of MVs” and their role in enhancing surface winds"/>
          <p:cNvSpPr txBox="1"/>
          <p:nvPr/>
        </p:nvSpPr>
        <p:spPr>
          <a:xfrm>
            <a:off x="96392" y="330935"/>
            <a:ext cx="24191215"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6000">
                <a:latin typeface="Helvetica Neue"/>
                <a:ea typeface="Helvetica Neue"/>
                <a:cs typeface="Helvetica Neue"/>
                <a:sym typeface="Helvetica Neue"/>
              </a:defRPr>
            </a:lvl1pPr>
          </a:lstStyle>
          <a:p>
            <a:pPr/>
            <a:r>
              <a:t>“first direct evidence of MVs” and their role in enhancing surface winds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o:…"/>
          <p:cNvSpPr txBox="1"/>
          <p:nvPr/>
        </p:nvSpPr>
        <p:spPr>
          <a:xfrm>
            <a:off x="339533" y="228419"/>
            <a:ext cx="23704934" cy="12957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8">
              <a:defRPr b="1" sz="6000">
                <a:latin typeface="Helvetica Neue"/>
                <a:ea typeface="Helvetica Neue"/>
                <a:cs typeface="Helvetica Neue"/>
                <a:sym typeface="Helvetica Neue"/>
              </a:defRPr>
            </a:pPr>
            <a:r>
              <a:t>So:</a:t>
            </a:r>
          </a:p>
          <a:p>
            <a:pPr algn="l" defTabSz="2438338">
              <a:defRPr sz="4800">
                <a:latin typeface="Helvetica Neue"/>
                <a:ea typeface="Helvetica Neue"/>
                <a:cs typeface="Helvetica Neue"/>
                <a:sym typeface="Helvetica Neue"/>
              </a:defRPr>
            </a:pPr>
          </a:p>
          <a:p>
            <a:pPr algn="l" defTabSz="2438338">
              <a:defRPr sz="4800">
                <a:latin typeface="Helvetica Neue"/>
                <a:ea typeface="Helvetica Neue"/>
                <a:cs typeface="Helvetica Neue"/>
                <a:sym typeface="Helvetica Neue"/>
              </a:defRPr>
            </a:pPr>
            <a:r>
              <a:t>Polygonal eyewalls are very common in intense tropical cyclones.</a:t>
            </a:r>
          </a:p>
          <a:p>
            <a:pPr algn="l" defTabSz="2438338">
              <a:defRPr sz="4800">
                <a:latin typeface="Helvetica Neue"/>
                <a:ea typeface="Helvetica Neue"/>
                <a:cs typeface="Helvetica Neue"/>
                <a:sym typeface="Helvetica Neue"/>
              </a:defRPr>
            </a:pPr>
          </a:p>
          <a:p>
            <a:pPr algn="l" defTabSz="2438338">
              <a:defRPr sz="4800">
                <a:latin typeface="Helvetica Neue"/>
                <a:ea typeface="Helvetica Neue"/>
                <a:cs typeface="Helvetica Neue"/>
                <a:sym typeface="Helvetica Neue"/>
              </a:defRPr>
            </a:pPr>
            <a:r>
              <a:t>Low-level cloud lines and other patterns are common in intense tropical cyclones.</a:t>
            </a:r>
          </a:p>
          <a:p>
            <a:pPr algn="l" defTabSz="2438338">
              <a:defRPr sz="4800">
                <a:latin typeface="Helvetica Neue"/>
                <a:ea typeface="Helvetica Neue"/>
                <a:cs typeface="Helvetica Neue"/>
                <a:sym typeface="Helvetica Neue"/>
              </a:defRPr>
            </a:pPr>
          </a:p>
          <a:p>
            <a:pPr algn="l" defTabSz="2438338">
              <a:defRPr b="1" sz="6000">
                <a:latin typeface="Helvetica Neue"/>
                <a:ea typeface="Helvetica Neue"/>
                <a:cs typeface="Helvetica Neue"/>
                <a:sym typeface="Helvetica Neue"/>
              </a:defRPr>
            </a:pPr>
            <a:r>
              <a:t>It has been hypothesized that:  </a:t>
            </a:r>
          </a:p>
          <a:p>
            <a:pPr algn="l" defTabSz="2438338">
              <a:defRPr b="1" sz="6000">
                <a:latin typeface="Helvetica Neue"/>
                <a:ea typeface="Helvetica Neue"/>
                <a:cs typeface="Helvetica Neue"/>
                <a:sym typeface="Helvetica Neue"/>
              </a:defRPr>
            </a:pPr>
          </a:p>
          <a:p>
            <a:pPr algn="l" defTabSz="2438338">
              <a:defRPr sz="4800">
                <a:latin typeface="Helvetica Neue"/>
                <a:ea typeface="Helvetica Neue"/>
                <a:cs typeface="Helvetica Neue"/>
                <a:sym typeface="Helvetica Neue"/>
              </a:defRPr>
            </a:pPr>
            <a:r>
              <a:t>Polygonal eyewalls and low-level cloud liners are signatures of eyewall mesovortices.</a:t>
            </a:r>
          </a:p>
          <a:p>
            <a:pPr algn="l" defTabSz="2438338">
              <a:defRPr sz="4800">
                <a:latin typeface="Helvetica Neue"/>
                <a:ea typeface="Helvetica Neue"/>
                <a:cs typeface="Helvetica Neue"/>
                <a:sym typeface="Helvetica Neue"/>
              </a:defRPr>
            </a:pPr>
          </a:p>
          <a:p>
            <a:pPr algn="l" defTabSz="2438338">
              <a:defRPr sz="4800">
                <a:latin typeface="Helvetica Neue"/>
                <a:ea typeface="Helvetica Neue"/>
                <a:cs typeface="Helvetica Neue"/>
                <a:sym typeface="Helvetica Neue"/>
              </a:defRPr>
            </a:pPr>
            <a:r>
              <a:t>Eyewall mesovortices play a role in bringing high-entropy air from the eye into the eyewall increasing buoyancy.   Thus, they play a role in intensity change.</a:t>
            </a:r>
          </a:p>
          <a:p>
            <a:pPr algn="l" defTabSz="2438338">
              <a:defRPr sz="4800">
                <a:latin typeface="Helvetica Neue"/>
                <a:ea typeface="Helvetica Neue"/>
                <a:cs typeface="Helvetica Neue"/>
                <a:sym typeface="Helvetica Neue"/>
              </a:defRPr>
            </a:pPr>
          </a:p>
          <a:p>
            <a:pPr algn="l" defTabSz="2438338">
              <a:defRPr b="1" sz="6000">
                <a:latin typeface="Helvetica Neue"/>
                <a:ea typeface="Helvetica Neue"/>
                <a:cs typeface="Helvetica Neue"/>
                <a:sym typeface="Helvetica Neue"/>
              </a:defRPr>
            </a:pPr>
            <a:r>
              <a:t>Why don’t we see eyewall mesovortices when we cross the eyes of intense tropical cyclones in the P-3 (nor do the C-130s)?  Are these solely low-level features?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Double-click to edit"/>
          <p:cNvSpPr txBox="1"/>
          <p:nvPr>
            <p:ph type="title"/>
          </p:nvPr>
        </p:nvSpPr>
        <p:spPr>
          <a:prstGeom prst="rect">
            <a:avLst/>
          </a:prstGeom>
        </p:spPr>
        <p:txBody>
          <a:bodyPr/>
          <a:lstStyle/>
          <a:p>
            <a:pPr/>
          </a:p>
        </p:txBody>
      </p:sp>
      <p:sp>
        <p:nvSpPr>
          <p:cNvPr id="215" name="Double-click to edit"/>
          <p:cNvSpPr txBox="1"/>
          <p:nvPr>
            <p:ph type="body" idx="1"/>
          </p:nvPr>
        </p:nvSpPr>
        <p:spPr>
          <a:prstGeom prst="rect">
            <a:avLst/>
          </a:prstGeom>
        </p:spPr>
        <p:txBody>
          <a:bodyPr/>
          <a:lstStyle/>
          <a:p>
            <a:pPr/>
          </a:p>
        </p:txBody>
      </p:sp>
      <p:pic>
        <p:nvPicPr>
          <p:cNvPr id="216" name="ISS009-E-22488.JPG" descr="ISS009-E-22488.JPG"/>
          <p:cNvPicPr>
            <a:picLocks noChangeAspect="1"/>
          </p:cNvPicPr>
          <p:nvPr/>
        </p:nvPicPr>
        <p:blipFill>
          <a:blip r:embed="rId2">
            <a:extLst/>
          </a:blip>
          <a:stretch>
            <a:fillRect/>
          </a:stretch>
        </p:blipFill>
        <p:spPr>
          <a:xfrm>
            <a:off x="2120900" y="0"/>
            <a:ext cx="20142200" cy="13716000"/>
          </a:xfrm>
          <a:prstGeom prst="rect">
            <a:avLst/>
          </a:prstGeom>
          <a:ln w="12700">
            <a:miter lim="400000"/>
          </a:ln>
        </p:spPr>
      </p:pic>
      <p:sp>
        <p:nvSpPr>
          <p:cNvPr id="217" name="Hurricane Ivan…"/>
          <p:cNvSpPr txBox="1"/>
          <p:nvPr/>
        </p:nvSpPr>
        <p:spPr>
          <a:xfrm>
            <a:off x="2758545" y="5232400"/>
            <a:ext cx="5950256" cy="325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Hurricane Ivan</a:t>
            </a:r>
          </a:p>
          <a:p>
            <a:pPr algn="l"/>
            <a:r>
              <a:t>13 September 2004</a:t>
            </a:r>
          </a:p>
          <a:p>
            <a:pPr algn="l"/>
            <a:r>
              <a:t>223837 UTC</a:t>
            </a:r>
          </a:p>
          <a:p>
            <a:pPr algn="l"/>
            <a:r>
              <a:t>140 kt  912 hPa</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Double-click to edit"/>
          <p:cNvSpPr txBox="1"/>
          <p:nvPr>
            <p:ph type="title"/>
          </p:nvPr>
        </p:nvSpPr>
        <p:spPr>
          <a:prstGeom prst="rect">
            <a:avLst/>
          </a:prstGeom>
        </p:spPr>
        <p:txBody>
          <a:bodyPr/>
          <a:lstStyle/>
          <a:p>
            <a:pPr/>
          </a:p>
        </p:txBody>
      </p:sp>
      <p:sp>
        <p:nvSpPr>
          <p:cNvPr id="220" name="Double-click to edit"/>
          <p:cNvSpPr txBox="1"/>
          <p:nvPr>
            <p:ph type="body" idx="1"/>
          </p:nvPr>
        </p:nvSpPr>
        <p:spPr>
          <a:prstGeom prst="rect">
            <a:avLst/>
          </a:prstGeom>
        </p:spPr>
        <p:txBody>
          <a:bodyPr/>
          <a:lstStyle/>
          <a:p>
            <a:pPr/>
          </a:p>
        </p:txBody>
      </p:sp>
      <p:pic>
        <p:nvPicPr>
          <p:cNvPr id="221" name="ISS009-E-22488.JPG" descr="ISS009-E-22488.JPG"/>
          <p:cNvPicPr>
            <a:picLocks noChangeAspect="1"/>
          </p:cNvPicPr>
          <p:nvPr/>
        </p:nvPicPr>
        <p:blipFill>
          <a:blip r:embed="rId2">
            <a:extLst/>
          </a:blip>
          <a:stretch>
            <a:fillRect/>
          </a:stretch>
        </p:blipFill>
        <p:spPr>
          <a:xfrm>
            <a:off x="-32255709" y="-22548947"/>
            <a:ext cx="72288401" cy="4922539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flighttrackh_centers.png" descr="flighttrackh_centers.png"/>
          <p:cNvPicPr>
            <a:picLocks noChangeAspect="1"/>
          </p:cNvPicPr>
          <p:nvPr/>
        </p:nvPicPr>
        <p:blipFill>
          <a:blip r:embed="rId2">
            <a:extLst/>
          </a:blip>
          <a:stretch>
            <a:fillRect/>
          </a:stretch>
        </p:blipFill>
        <p:spPr>
          <a:xfrm>
            <a:off x="6245309" y="2202674"/>
            <a:ext cx="11893382" cy="11893383"/>
          </a:xfrm>
          <a:prstGeom prst="rect">
            <a:avLst/>
          </a:prstGeom>
          <a:ln w="12700">
            <a:miter lim="400000"/>
          </a:ln>
        </p:spPr>
      </p:pic>
      <p:sp>
        <p:nvSpPr>
          <p:cNvPr id="224" name="Hurricane Fabian (02 September 2003) 120 kt…"/>
          <p:cNvSpPr txBox="1"/>
          <p:nvPr/>
        </p:nvSpPr>
        <p:spPr>
          <a:xfrm>
            <a:off x="1163192" y="108439"/>
            <a:ext cx="22057615" cy="1959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338">
              <a:defRPr b="1" sz="6000">
                <a:latin typeface="Helvetica Neue"/>
                <a:ea typeface="Helvetica Neue"/>
                <a:cs typeface="Helvetica Neue"/>
                <a:sym typeface="Helvetica Neue"/>
              </a:defRPr>
            </a:pPr>
            <a:r>
              <a:t>Hurricane Fabian (02 September 2003) 120 kt</a:t>
            </a:r>
          </a:p>
          <a:p>
            <a:pPr defTabSz="2438338">
              <a:defRPr b="1" sz="6000">
                <a:latin typeface="Helvetica Neue"/>
                <a:ea typeface="Helvetica Neue"/>
                <a:cs typeface="Helvetica Neue"/>
                <a:sym typeface="Helvetica Neue"/>
              </a:defRPr>
            </a:pPr>
            <a:r>
              <a:t>Both NOAA P-3 aircraft circled in the eye for up to two hours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FaSREL2h181313lf.gif" descr="FaSREL2h181313lf.gif"/>
          <p:cNvPicPr>
            <a:picLocks noChangeAspect="1"/>
          </p:cNvPicPr>
          <p:nvPr/>
        </p:nvPicPr>
        <p:blipFill>
          <a:blip r:embed="rId2">
            <a:extLst/>
          </a:blip>
          <a:stretch>
            <a:fillRect/>
          </a:stretch>
        </p:blipFill>
        <p:spPr>
          <a:xfrm>
            <a:off x="17792014" y="-151805"/>
            <a:ext cx="6433238" cy="4857751"/>
          </a:xfrm>
          <a:prstGeom prst="rect">
            <a:avLst/>
          </a:prstGeom>
          <a:ln w="12700">
            <a:miter lim="400000"/>
          </a:ln>
        </p:spPr>
      </p:pic>
      <p:pic>
        <p:nvPicPr>
          <p:cNvPr id="227" name="FaSREL2h180852lf.gif" descr="FaSREL2h180852lf.gif"/>
          <p:cNvPicPr>
            <a:picLocks noChangeAspect="1"/>
          </p:cNvPicPr>
          <p:nvPr/>
        </p:nvPicPr>
        <p:blipFill>
          <a:blip r:embed="rId3">
            <a:extLst/>
          </a:blip>
          <a:stretch>
            <a:fillRect/>
          </a:stretch>
        </p:blipFill>
        <p:spPr>
          <a:xfrm>
            <a:off x="11795125" y="-151805"/>
            <a:ext cx="6433237" cy="4857751"/>
          </a:xfrm>
          <a:prstGeom prst="rect">
            <a:avLst/>
          </a:prstGeom>
          <a:ln w="12700">
            <a:miter lim="400000"/>
          </a:ln>
        </p:spPr>
      </p:pic>
      <p:pic>
        <p:nvPicPr>
          <p:cNvPr id="228" name="FaSREL2h181835lf.gif" descr="FaSREL2h181835lf.gif"/>
          <p:cNvPicPr>
            <a:picLocks noChangeAspect="1"/>
          </p:cNvPicPr>
          <p:nvPr/>
        </p:nvPicPr>
        <p:blipFill>
          <a:blip r:embed="rId4">
            <a:extLst/>
          </a:blip>
          <a:stretch>
            <a:fillRect/>
          </a:stretch>
        </p:blipFill>
        <p:spPr>
          <a:xfrm>
            <a:off x="17792014" y="4420195"/>
            <a:ext cx="6433238" cy="4857751"/>
          </a:xfrm>
          <a:prstGeom prst="rect">
            <a:avLst/>
          </a:prstGeom>
          <a:ln w="12700">
            <a:miter lim="400000"/>
          </a:ln>
        </p:spPr>
      </p:pic>
      <p:pic>
        <p:nvPicPr>
          <p:cNvPr id="229" name="FaSREL2h181733lf.gif" descr="FaSREL2h181733lf.gif"/>
          <p:cNvPicPr>
            <a:picLocks noChangeAspect="1"/>
          </p:cNvPicPr>
          <p:nvPr/>
        </p:nvPicPr>
        <p:blipFill>
          <a:blip r:embed="rId5">
            <a:extLst/>
          </a:blip>
          <a:stretch>
            <a:fillRect/>
          </a:stretch>
        </p:blipFill>
        <p:spPr>
          <a:xfrm>
            <a:off x="11791263" y="4420195"/>
            <a:ext cx="6433238" cy="4857751"/>
          </a:xfrm>
          <a:prstGeom prst="rect">
            <a:avLst/>
          </a:prstGeom>
          <a:ln w="12700">
            <a:miter lim="400000"/>
          </a:ln>
        </p:spPr>
      </p:pic>
      <p:pic>
        <p:nvPicPr>
          <p:cNvPr id="230" name="FaSREL2h182501lf.gif" descr="FaSREL2h182501lf.gif"/>
          <p:cNvPicPr>
            <a:picLocks noChangeAspect="1"/>
          </p:cNvPicPr>
          <p:nvPr/>
        </p:nvPicPr>
        <p:blipFill>
          <a:blip r:embed="rId6">
            <a:extLst/>
          </a:blip>
          <a:stretch>
            <a:fillRect/>
          </a:stretch>
        </p:blipFill>
        <p:spPr>
          <a:xfrm>
            <a:off x="17792014" y="9045773"/>
            <a:ext cx="6433238" cy="4857751"/>
          </a:xfrm>
          <a:prstGeom prst="rect">
            <a:avLst/>
          </a:prstGeom>
          <a:ln w="12700">
            <a:miter lim="400000"/>
          </a:ln>
        </p:spPr>
      </p:pic>
      <p:pic>
        <p:nvPicPr>
          <p:cNvPr id="231" name="FaSREL2h182250lf.gif" descr="FaSREL2h182250lf.gif"/>
          <p:cNvPicPr>
            <a:picLocks noChangeAspect="1"/>
          </p:cNvPicPr>
          <p:nvPr/>
        </p:nvPicPr>
        <p:blipFill>
          <a:blip r:embed="rId7">
            <a:extLst/>
          </a:blip>
          <a:stretch>
            <a:fillRect/>
          </a:stretch>
        </p:blipFill>
        <p:spPr>
          <a:xfrm>
            <a:off x="11791263" y="9045773"/>
            <a:ext cx="6433238" cy="4857751"/>
          </a:xfrm>
          <a:prstGeom prst="rect">
            <a:avLst/>
          </a:prstGeom>
          <a:ln w="12700">
            <a:miter lim="400000"/>
          </a:ln>
        </p:spPr>
      </p:pic>
      <p:pic>
        <p:nvPicPr>
          <p:cNvPr id="232" name="FaSREL2h180543lf.gif" descr="FaSREL2h180543lf.gif"/>
          <p:cNvPicPr>
            <a:picLocks noChangeAspect="1"/>
          </p:cNvPicPr>
          <p:nvPr/>
        </p:nvPicPr>
        <p:blipFill>
          <a:blip r:embed="rId8">
            <a:extLst/>
          </a:blip>
          <a:stretch>
            <a:fillRect/>
          </a:stretch>
        </p:blipFill>
        <p:spPr>
          <a:xfrm>
            <a:off x="5794375" y="-151805"/>
            <a:ext cx="6433237" cy="4857751"/>
          </a:xfrm>
          <a:prstGeom prst="rect">
            <a:avLst/>
          </a:prstGeom>
          <a:ln w="12700">
            <a:miter lim="400000"/>
          </a:ln>
        </p:spPr>
      </p:pic>
      <p:pic>
        <p:nvPicPr>
          <p:cNvPr id="233" name="FaSREL2h181631lf.gif" descr="FaSREL2h181631lf.gif"/>
          <p:cNvPicPr>
            <a:picLocks noChangeAspect="1"/>
          </p:cNvPicPr>
          <p:nvPr/>
        </p:nvPicPr>
        <p:blipFill>
          <a:blip r:embed="rId9">
            <a:extLst/>
          </a:blip>
          <a:stretch>
            <a:fillRect/>
          </a:stretch>
        </p:blipFill>
        <p:spPr>
          <a:xfrm>
            <a:off x="5794375" y="4420195"/>
            <a:ext cx="6433237" cy="4857751"/>
          </a:xfrm>
          <a:prstGeom prst="rect">
            <a:avLst/>
          </a:prstGeom>
          <a:ln w="12700">
            <a:miter lim="400000"/>
          </a:ln>
        </p:spPr>
      </p:pic>
      <p:pic>
        <p:nvPicPr>
          <p:cNvPr id="234" name="FaSREL2h182149lf.gif" descr="FaSREL2h182149lf.gif"/>
          <p:cNvPicPr>
            <a:picLocks noChangeAspect="1"/>
          </p:cNvPicPr>
          <p:nvPr/>
        </p:nvPicPr>
        <p:blipFill>
          <a:blip r:embed="rId10">
            <a:extLst/>
          </a:blip>
          <a:stretch>
            <a:fillRect/>
          </a:stretch>
        </p:blipFill>
        <p:spPr>
          <a:xfrm>
            <a:off x="5790513" y="9045773"/>
            <a:ext cx="6433238" cy="4857751"/>
          </a:xfrm>
          <a:prstGeom prst="rect">
            <a:avLst/>
          </a:prstGeom>
          <a:ln w="12700">
            <a:miter lim="400000"/>
          </a:ln>
        </p:spPr>
      </p:pic>
      <p:sp>
        <p:nvSpPr>
          <p:cNvPr id="235" name="NV"/>
          <p:cNvSpPr/>
          <p:nvPr/>
        </p:nvSpPr>
        <p:spPr>
          <a:xfrm>
            <a:off x="20343707" y="629443"/>
            <a:ext cx="492820"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NV</a:t>
            </a:r>
          </a:p>
        </p:txBody>
      </p:sp>
      <p:sp>
        <p:nvSpPr>
          <p:cNvPr id="236" name="NV"/>
          <p:cNvSpPr/>
          <p:nvPr/>
        </p:nvSpPr>
        <p:spPr>
          <a:xfrm>
            <a:off x="19932941" y="5255021"/>
            <a:ext cx="492820"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NV</a:t>
            </a:r>
          </a:p>
        </p:txBody>
      </p:sp>
      <p:sp>
        <p:nvSpPr>
          <p:cNvPr id="237" name="NV"/>
          <p:cNvSpPr/>
          <p:nvPr/>
        </p:nvSpPr>
        <p:spPr>
          <a:xfrm>
            <a:off x="14217941" y="5255021"/>
            <a:ext cx="492820"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NV</a:t>
            </a:r>
          </a:p>
        </p:txBody>
      </p:sp>
      <p:sp>
        <p:nvSpPr>
          <p:cNvPr id="238" name="NV"/>
          <p:cNvSpPr/>
          <p:nvPr/>
        </p:nvSpPr>
        <p:spPr>
          <a:xfrm>
            <a:off x="8217191" y="5299868"/>
            <a:ext cx="492820"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NV</a:t>
            </a:r>
          </a:p>
        </p:txBody>
      </p:sp>
      <p:sp>
        <p:nvSpPr>
          <p:cNvPr id="239" name="NV"/>
          <p:cNvSpPr/>
          <p:nvPr/>
        </p:nvSpPr>
        <p:spPr>
          <a:xfrm>
            <a:off x="7717128" y="9791303"/>
            <a:ext cx="492821"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NV</a:t>
            </a:r>
          </a:p>
        </p:txBody>
      </p:sp>
      <p:sp>
        <p:nvSpPr>
          <p:cNvPr id="240" name="NV"/>
          <p:cNvSpPr/>
          <p:nvPr/>
        </p:nvSpPr>
        <p:spPr>
          <a:xfrm>
            <a:off x="13503566" y="9791303"/>
            <a:ext cx="492820"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NV</a:t>
            </a:r>
          </a:p>
        </p:txBody>
      </p:sp>
      <p:sp>
        <p:nvSpPr>
          <p:cNvPr id="241" name="WV"/>
          <p:cNvSpPr/>
          <p:nvPr/>
        </p:nvSpPr>
        <p:spPr>
          <a:xfrm>
            <a:off x="13010250" y="12095162"/>
            <a:ext cx="550765"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WV</a:t>
            </a:r>
          </a:p>
        </p:txBody>
      </p:sp>
      <p:sp>
        <p:nvSpPr>
          <p:cNvPr id="242" name="WV"/>
          <p:cNvSpPr/>
          <p:nvPr/>
        </p:nvSpPr>
        <p:spPr>
          <a:xfrm>
            <a:off x="6915041" y="12166600"/>
            <a:ext cx="550764" cy="3841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WV</a:t>
            </a:r>
          </a:p>
        </p:txBody>
      </p:sp>
      <p:sp>
        <p:nvSpPr>
          <p:cNvPr id="243" name="WV"/>
          <p:cNvSpPr/>
          <p:nvPr/>
        </p:nvSpPr>
        <p:spPr>
          <a:xfrm>
            <a:off x="6647150" y="6880225"/>
            <a:ext cx="550765" cy="3841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WV</a:t>
            </a:r>
          </a:p>
        </p:txBody>
      </p:sp>
      <p:sp>
        <p:nvSpPr>
          <p:cNvPr id="244" name="WV"/>
          <p:cNvSpPr/>
          <p:nvPr/>
        </p:nvSpPr>
        <p:spPr>
          <a:xfrm>
            <a:off x="12665760" y="6951662"/>
            <a:ext cx="550764"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WV</a:t>
            </a:r>
          </a:p>
        </p:txBody>
      </p:sp>
      <p:sp>
        <p:nvSpPr>
          <p:cNvPr id="245" name="WV"/>
          <p:cNvSpPr/>
          <p:nvPr/>
        </p:nvSpPr>
        <p:spPr>
          <a:xfrm>
            <a:off x="18684369" y="7023100"/>
            <a:ext cx="550764" cy="3841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WV</a:t>
            </a:r>
          </a:p>
        </p:txBody>
      </p:sp>
      <p:sp>
        <p:nvSpPr>
          <p:cNvPr id="246" name="WV"/>
          <p:cNvSpPr/>
          <p:nvPr/>
        </p:nvSpPr>
        <p:spPr>
          <a:xfrm>
            <a:off x="18666510" y="2093912"/>
            <a:ext cx="550764"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WV</a:t>
            </a:r>
          </a:p>
        </p:txBody>
      </p:sp>
      <p:sp>
        <p:nvSpPr>
          <p:cNvPr id="247" name="EV"/>
          <p:cNvSpPr/>
          <p:nvPr/>
        </p:nvSpPr>
        <p:spPr>
          <a:xfrm>
            <a:off x="21543457" y="2397521"/>
            <a:ext cx="440433"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EV</a:t>
            </a:r>
          </a:p>
        </p:txBody>
      </p:sp>
      <p:sp>
        <p:nvSpPr>
          <p:cNvPr id="248" name="EV"/>
          <p:cNvSpPr/>
          <p:nvPr/>
        </p:nvSpPr>
        <p:spPr>
          <a:xfrm>
            <a:off x="21395977" y="7201693"/>
            <a:ext cx="440433"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EV</a:t>
            </a:r>
          </a:p>
        </p:txBody>
      </p:sp>
      <p:sp>
        <p:nvSpPr>
          <p:cNvPr id="249" name="EV"/>
          <p:cNvSpPr/>
          <p:nvPr/>
        </p:nvSpPr>
        <p:spPr>
          <a:xfrm>
            <a:off x="15377368" y="7165975"/>
            <a:ext cx="440433" cy="3841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EV</a:t>
            </a:r>
          </a:p>
        </p:txBody>
      </p:sp>
      <p:sp>
        <p:nvSpPr>
          <p:cNvPr id="250" name="EV"/>
          <p:cNvSpPr/>
          <p:nvPr/>
        </p:nvSpPr>
        <p:spPr>
          <a:xfrm>
            <a:off x="9323040" y="7165975"/>
            <a:ext cx="440433" cy="3841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EV</a:t>
            </a:r>
          </a:p>
        </p:txBody>
      </p:sp>
      <p:sp>
        <p:nvSpPr>
          <p:cNvPr id="251" name="EV"/>
          <p:cNvSpPr/>
          <p:nvPr/>
        </p:nvSpPr>
        <p:spPr>
          <a:xfrm>
            <a:off x="9644508" y="11452225"/>
            <a:ext cx="440434" cy="3841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EV</a:t>
            </a:r>
          </a:p>
        </p:txBody>
      </p:sp>
      <p:sp>
        <p:nvSpPr>
          <p:cNvPr id="252" name="EV"/>
          <p:cNvSpPr/>
          <p:nvPr/>
        </p:nvSpPr>
        <p:spPr>
          <a:xfrm>
            <a:off x="15716696" y="11434365"/>
            <a:ext cx="440433"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600">
                <a:latin typeface="Gill Sans"/>
                <a:ea typeface="Gill Sans"/>
                <a:cs typeface="Gill Sans"/>
                <a:sym typeface="Gill Sans"/>
              </a:defRPr>
            </a:lvl1pPr>
          </a:lstStyle>
          <a:p>
            <a:pPr/>
            <a:r>
              <a:t>EV</a:t>
            </a:r>
          </a:p>
        </p:txBody>
      </p:sp>
      <p:sp>
        <p:nvSpPr>
          <p:cNvPr id="253" name="During this time, the eyewall shape changed from circular to triangular (1813 UTC) and back (1823 UTC).  The P-3s made three circles in the eye during that time, allowing for unprecedented coverage of the eyewall on short timescales with Doppler radar."/>
          <p:cNvSpPr txBox="1"/>
          <p:nvPr/>
        </p:nvSpPr>
        <p:spPr>
          <a:xfrm>
            <a:off x="74327" y="720225"/>
            <a:ext cx="6023299" cy="12275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8">
              <a:defRPr b="1" sz="4900">
                <a:latin typeface="Helvetica Neue"/>
                <a:ea typeface="Helvetica Neue"/>
                <a:cs typeface="Helvetica Neue"/>
                <a:sym typeface="Helvetica Neue"/>
              </a:defRPr>
            </a:lvl1pPr>
          </a:lstStyle>
          <a:p>
            <a:pPr/>
            <a:r>
              <a:t>During this time, the eyewall shape changed from circular to triangular (1813 UTC) and back (1823 UTC).  The P-3s made three circles in the eye during that time, allowing for unprecedented coverage of the eyewall on short timescales with Doppler radar.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