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95" r:id="rId2"/>
    <p:sldId id="305" r:id="rId3"/>
    <p:sldId id="344" r:id="rId4"/>
    <p:sldId id="343" r:id="rId5"/>
    <p:sldId id="327" r:id="rId6"/>
    <p:sldId id="325" r:id="rId7"/>
    <p:sldId id="349" r:id="rId8"/>
    <p:sldId id="350" r:id="rId9"/>
    <p:sldId id="351" r:id="rId10"/>
    <p:sldId id="352" r:id="rId11"/>
    <p:sldId id="359" r:id="rId12"/>
    <p:sldId id="358" r:id="rId13"/>
    <p:sldId id="360" r:id="rId14"/>
    <p:sldId id="361" r:id="rId15"/>
    <p:sldId id="354" r:id="rId16"/>
    <p:sldId id="355" r:id="rId17"/>
    <p:sldId id="356" r:id="rId18"/>
    <p:sldId id="362" r:id="rId19"/>
    <p:sldId id="33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odwin, Kelly D" initials="kdg" lastIdx="1" clrIdx="0">
    <p:extLst>
      <p:ext uri="{19B8F6BF-5375-455C-9EA6-DF929625EA0E}">
        <p15:presenceInfo xmlns:p15="http://schemas.microsoft.com/office/powerpoint/2012/main" userId="Goodwin, Kelly 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3366FF"/>
    <a:srgbClr val="4298D3"/>
    <a:srgbClr val="575757"/>
    <a:srgbClr val="1D4690"/>
    <a:srgbClr val="F2F5F7"/>
    <a:srgbClr val="DADDE0"/>
    <a:srgbClr val="ACACAC"/>
    <a:srgbClr val="666666"/>
    <a:srgbClr val="168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79228" autoAdjust="0"/>
  </p:normalViewPr>
  <p:slideViewPr>
    <p:cSldViewPr snapToObjects="1">
      <p:cViewPr varScale="1">
        <p:scale>
          <a:sx n="102" d="100"/>
          <a:sy n="102" d="100"/>
        </p:scale>
        <p:origin x="215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58" d="100"/>
          <a:sy n="58" d="100"/>
        </p:scale>
        <p:origin x="2165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46B343-25FC-4040-8C1D-19C20F6E45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F73B9B-CC70-874C-BF13-BEDD16B129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FFD94-0376-F94B-8829-32106F229FB7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A5E96-D065-BA40-9088-390449C75D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E17056-518B-824D-992C-F5C7AD6240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473C2-1A0A-6148-AB77-25A47CD8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656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AC35B-83D0-B04F-AA0A-7C54EB63E0C1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9663B-47F3-AE4A-92C7-367FE9E30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28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as.org/content/pnas/115/25/6506.full.pdf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96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05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https://coast.noaa.gov/digitalcoast/data/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 Trillion Est. Value- The Ocean Economy in 2030. Organization for Economic Co-operation and Development (2016)  DOI:10.1787/9789264251724-en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52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1" dirty="0"/>
              <a:t>“The marine environment is primarily occupied by microbes, mainly bacteria and protists, which account for ~70% of the total marine biomass.” </a:t>
            </a:r>
            <a:r>
              <a:rPr lang="en-US" b="1" i="1" dirty="0"/>
              <a:t> </a:t>
            </a:r>
            <a:r>
              <a:rPr lang="en-US" sz="900" i="1" dirty="0"/>
              <a:t>Bar-on et al. 2018 </a:t>
            </a:r>
            <a:r>
              <a:rPr lang="en-US" sz="900" dirty="0">
                <a:hlinkClick r:id="rId3"/>
              </a:rPr>
              <a:t>https://www.pnas.org/content/pnas/115/25/6506.full.pdf</a:t>
            </a:r>
            <a:endParaRPr lang="en-US" sz="900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Microbiomes form the base of the marine food web and perform essential ecosystem functions</a:t>
            </a:r>
            <a:endParaRPr lang="en-US" b="1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31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57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3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eDNA = tissue</a:t>
            </a:r>
            <a:r>
              <a:rPr lang="en-US" baseline="0" dirty="0"/>
              <a:t> free</a:t>
            </a:r>
          </a:p>
          <a:p>
            <a:r>
              <a:rPr lang="en-US" baseline="0" dirty="0"/>
              <a:t>Metabarcoding – used here refers to tissue, in this case larval fish or eggs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996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97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88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36B4A8D-6DBD-6148-AD41-5FA9FF4C67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078282"/>
            <a:ext cx="614193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7EEDB-3FA0-4245-9BCA-46B9B0CFE1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821303"/>
            <a:ext cx="5157787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A3201-4FAB-C343-AFCC-3110AFBB26C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420948"/>
            <a:ext cx="5157787" cy="2768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1E41A5-A449-BE4B-8AB1-65944CAE93E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821610"/>
            <a:ext cx="5183188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3B432-6DD9-F544-A2F2-976DA5E2D74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3429000"/>
            <a:ext cx="5183188" cy="27606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E613DF-3265-7C4D-8D91-BAE4C37F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A08937-EC18-A749-9300-1BE7D16B68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8818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2FEAB9-964F-934D-8A34-973E5BC0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1A5F8D-A1BB-D746-AF4F-EF1F57699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1818930"/>
            <a:ext cx="38084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Table/ Columns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1ED3C4F7-3FDD-7D45-B182-A7CE6598DF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676400" y="2819400"/>
            <a:ext cx="8991600" cy="2667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7DC2C1-AFF5-E743-A642-EB85D9C475AB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7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6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je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862222-3BBD-C44A-98A8-FAE8598491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953000"/>
            <a:ext cx="12192000" cy="1447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9800" y="2895600"/>
            <a:ext cx="8534400" cy="1905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46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818930"/>
            <a:ext cx="31988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Numbers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8594" y="3429000"/>
            <a:ext cx="1981200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45K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A8807-C32A-024B-ADA0-B8DAD42963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8094" y="45720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4F53FC-8162-864E-84C1-9372DFD785CD}"/>
              </a:ext>
            </a:extLst>
          </p:cNvPr>
          <p:cNvCxnSpPr>
            <a:cxnSpLocks/>
          </p:cNvCxnSpPr>
          <p:nvPr userDrawn="1"/>
        </p:nvCxnSpPr>
        <p:spPr>
          <a:xfrm>
            <a:off x="419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7E487D-1EA9-6C48-96D3-AD292BB1E30B}"/>
              </a:ext>
            </a:extLst>
          </p:cNvPr>
          <p:cNvCxnSpPr>
            <a:cxnSpLocks/>
          </p:cNvCxnSpPr>
          <p:nvPr userDrawn="1"/>
        </p:nvCxnSpPr>
        <p:spPr>
          <a:xfrm>
            <a:off x="800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9E1E29-F4B1-FC4C-9C9F-21FD70B427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5399" y="3429000"/>
            <a:ext cx="1981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40%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0F9951B-5640-9340-9338-E3F0BAF80E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14900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A62A000-CEA5-624F-895C-D8034A444A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0" y="3429000"/>
            <a:ext cx="3505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30ppm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9505EBC-6A20-2C43-A176-54EB308A12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15399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39DFAB9-1EA9-7048-99FE-D04F661672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59138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0CC1FDC-8C7F-CC4F-A932-CD639BCA0F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14900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1412F38-15CF-FB4A-889C-42A2D21F9B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5399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</p:spTree>
    <p:extLst>
      <p:ext uri="{BB962C8B-B14F-4D97-AF65-F5344CB8AC3E}">
        <p14:creationId xmlns:p14="http://schemas.microsoft.com/office/powerpoint/2010/main" val="412957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818930"/>
            <a:ext cx="31988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Numbers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3594" y="3429000"/>
            <a:ext cx="1981200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45K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A8807-C32A-024B-ADA0-B8DAD42963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63094" y="45720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4F53FC-8162-864E-84C1-9372DFD785C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9E1E29-F4B1-FC4C-9C9F-21FD70B427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10399" y="3429000"/>
            <a:ext cx="1981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40%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0F9951B-5640-9340-9338-E3F0BAF80E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19900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39DFAB9-1EA9-7048-99FE-D04F661672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4138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0CC1FDC-8C7F-CC4F-A932-CD639BCA0F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9900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</p:spTree>
    <p:extLst>
      <p:ext uri="{BB962C8B-B14F-4D97-AF65-F5344CB8AC3E}">
        <p14:creationId xmlns:p14="http://schemas.microsoft.com/office/powerpoint/2010/main" val="11371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List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00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F8B5C5-B200-204A-9595-9468ABBCCE9D}"/>
              </a:ext>
            </a:extLst>
          </p:cNvPr>
          <p:cNvGrpSpPr/>
          <p:nvPr userDrawn="1"/>
        </p:nvGrpSpPr>
        <p:grpSpPr>
          <a:xfrm>
            <a:off x="1734858" y="4640891"/>
            <a:ext cx="382489" cy="382489"/>
            <a:chOff x="6553198" y="2590804"/>
            <a:chExt cx="457200" cy="4572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4E2B5AD-1154-B341-B2D2-758FE20764C0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E193BC-9955-B040-B5EA-1BE13F6D8AEA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67B84FA-3E54-B345-8F04-204CA26FEC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C082E47-7F5E-D641-90A2-AAE61AF0F7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22611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29D01041-7402-B442-A8BA-C491C382EC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2611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2894A4-33E2-7B41-8BDE-283283F1AEFD}"/>
              </a:ext>
            </a:extLst>
          </p:cNvPr>
          <p:cNvGrpSpPr/>
          <p:nvPr userDrawn="1"/>
        </p:nvGrpSpPr>
        <p:grpSpPr>
          <a:xfrm>
            <a:off x="1772210" y="2895599"/>
            <a:ext cx="382489" cy="382489"/>
            <a:chOff x="6553198" y="2590804"/>
            <a:chExt cx="457200" cy="4572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8C4C691-3D7A-6540-9FA7-F69F4E5D21BF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AABD34-8119-3140-A3B3-9DFC1E25E082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78BE42A-EB25-F54A-AC39-DF1EB4B56F59}"/>
              </a:ext>
            </a:extLst>
          </p:cNvPr>
          <p:cNvGrpSpPr/>
          <p:nvPr userDrawn="1"/>
        </p:nvGrpSpPr>
        <p:grpSpPr>
          <a:xfrm>
            <a:off x="6553200" y="4640885"/>
            <a:ext cx="382489" cy="382489"/>
            <a:chOff x="6553198" y="2590804"/>
            <a:chExt cx="457200" cy="4572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2C0EDDF-D34B-C44D-9E22-C087597DD77A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8DFC50-D275-1148-B252-47F32B20A657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50EA60-C3A0-394D-AC5A-418C89080998}"/>
              </a:ext>
            </a:extLst>
          </p:cNvPr>
          <p:cNvGrpSpPr/>
          <p:nvPr userDrawn="1"/>
        </p:nvGrpSpPr>
        <p:grpSpPr>
          <a:xfrm>
            <a:off x="6553199" y="2895599"/>
            <a:ext cx="382489" cy="382489"/>
            <a:chOff x="6553198" y="2590804"/>
            <a:chExt cx="457200" cy="4572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A4BEE01-0B15-DD4F-A949-209C4D13BAB6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3117C35-C681-5043-8C1F-228F3C30C848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575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List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00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F8B5C5-B200-204A-9595-9468ABBCCE9D}"/>
              </a:ext>
            </a:extLst>
          </p:cNvPr>
          <p:cNvGrpSpPr/>
          <p:nvPr userDrawn="1"/>
        </p:nvGrpSpPr>
        <p:grpSpPr>
          <a:xfrm>
            <a:off x="1734858" y="4640891"/>
            <a:ext cx="382489" cy="382489"/>
            <a:chOff x="6553198" y="2590804"/>
            <a:chExt cx="457200" cy="4572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4E2B5AD-1154-B341-B2D2-758FE20764C0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E193BC-9955-B040-B5EA-1BE13F6D8AEA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67B84FA-3E54-B345-8F04-204CA26FEC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C082E47-7F5E-D641-90A2-AAE61AF0F7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22611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2894A4-33E2-7B41-8BDE-283283F1AEFD}"/>
              </a:ext>
            </a:extLst>
          </p:cNvPr>
          <p:cNvGrpSpPr/>
          <p:nvPr userDrawn="1"/>
        </p:nvGrpSpPr>
        <p:grpSpPr>
          <a:xfrm>
            <a:off x="1772210" y="2895599"/>
            <a:ext cx="382489" cy="382489"/>
            <a:chOff x="6553198" y="2590804"/>
            <a:chExt cx="457200" cy="4572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8C4C691-3D7A-6540-9FA7-F69F4E5D21BF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AABD34-8119-3140-A3B3-9DFC1E25E082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50EA60-C3A0-394D-AC5A-418C89080998}"/>
              </a:ext>
            </a:extLst>
          </p:cNvPr>
          <p:cNvGrpSpPr/>
          <p:nvPr userDrawn="1"/>
        </p:nvGrpSpPr>
        <p:grpSpPr>
          <a:xfrm>
            <a:off x="6553199" y="2895599"/>
            <a:ext cx="382489" cy="382489"/>
            <a:chOff x="6553198" y="2590804"/>
            <a:chExt cx="457200" cy="4572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A4BEE01-0B15-DD4F-A949-209C4D13BAB6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3117C35-C681-5043-8C1F-228F3C30C848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305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Wat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D0F53F-CADD-9448-BE3D-0E40DD004CA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5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1918F-0EB8-BD4E-A1F4-E329EA789CD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8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1918F-0EB8-BD4E-A1F4-E329EA789CD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2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013259-AA9B-E341-A3C1-B0A32677BD7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Progress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68DDE3-99A5-7D4E-BC2F-B9133003B423}"/>
              </a:ext>
            </a:extLst>
          </p:cNvPr>
          <p:cNvGrpSpPr/>
          <p:nvPr userDrawn="1"/>
        </p:nvGrpSpPr>
        <p:grpSpPr>
          <a:xfrm>
            <a:off x="3352800" y="3352800"/>
            <a:ext cx="5576776" cy="1724799"/>
            <a:chOff x="3200400" y="3533001"/>
            <a:chExt cx="5576776" cy="17247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9F1A6A-A334-4E47-9851-004B55F5D82A}"/>
                </a:ext>
              </a:extLst>
            </p:cNvPr>
            <p:cNvSpPr/>
            <p:nvPr userDrawn="1"/>
          </p:nvSpPr>
          <p:spPr>
            <a:xfrm>
              <a:off x="3740888" y="3603552"/>
              <a:ext cx="3886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9D8285-29B9-B240-BF9D-5D372C190418}"/>
                </a:ext>
              </a:extLst>
            </p:cNvPr>
            <p:cNvSpPr/>
            <p:nvPr userDrawn="1"/>
          </p:nvSpPr>
          <p:spPr>
            <a:xfrm>
              <a:off x="7627088" y="3603552"/>
              <a:ext cx="457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01E3D5-70C2-9D4E-AB54-81D1CD4917AA}"/>
                </a:ext>
              </a:extLst>
            </p:cNvPr>
            <p:cNvSpPr/>
            <p:nvPr userDrawn="1"/>
          </p:nvSpPr>
          <p:spPr>
            <a:xfrm>
              <a:off x="3740888" y="3995074"/>
              <a:ext cx="3124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4AA38E-D225-8247-8F1E-8C69C44094E3}"/>
                </a:ext>
              </a:extLst>
            </p:cNvPr>
            <p:cNvSpPr/>
            <p:nvPr userDrawn="1"/>
          </p:nvSpPr>
          <p:spPr>
            <a:xfrm>
              <a:off x="6865088" y="3995074"/>
              <a:ext cx="1219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8F6103-1CB3-3D4C-8544-44979CE31E1F}"/>
                </a:ext>
              </a:extLst>
            </p:cNvPr>
            <p:cNvSpPr/>
            <p:nvPr userDrawn="1"/>
          </p:nvSpPr>
          <p:spPr>
            <a:xfrm>
              <a:off x="3740888" y="4368651"/>
              <a:ext cx="2743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CBA042-5E6A-CB4D-AD1F-0173521AA879}"/>
                </a:ext>
              </a:extLst>
            </p:cNvPr>
            <p:cNvSpPr/>
            <p:nvPr userDrawn="1"/>
          </p:nvSpPr>
          <p:spPr>
            <a:xfrm>
              <a:off x="6484088" y="4368651"/>
              <a:ext cx="1600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6CA002-0EAA-9741-96AC-04C29E6DFFBD}"/>
                </a:ext>
              </a:extLst>
            </p:cNvPr>
            <p:cNvSpPr/>
            <p:nvPr userDrawn="1"/>
          </p:nvSpPr>
          <p:spPr>
            <a:xfrm>
              <a:off x="3740888" y="4729294"/>
              <a:ext cx="2286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400A02-15EA-BB41-B961-DCEC4401CD78}"/>
                </a:ext>
              </a:extLst>
            </p:cNvPr>
            <p:cNvSpPr/>
            <p:nvPr userDrawn="1"/>
          </p:nvSpPr>
          <p:spPr>
            <a:xfrm>
              <a:off x="6026888" y="4729294"/>
              <a:ext cx="2057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A34293-65BC-304B-94F3-A09C5436B5A6}"/>
                </a:ext>
              </a:extLst>
            </p:cNvPr>
            <p:cNvSpPr/>
            <p:nvPr userDrawn="1"/>
          </p:nvSpPr>
          <p:spPr>
            <a:xfrm>
              <a:off x="3740888" y="5057550"/>
              <a:ext cx="1905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63315E-EF27-F342-83C6-B72E7F1CA9C0}"/>
                </a:ext>
              </a:extLst>
            </p:cNvPr>
            <p:cNvSpPr/>
            <p:nvPr userDrawn="1"/>
          </p:nvSpPr>
          <p:spPr>
            <a:xfrm>
              <a:off x="5645888" y="5057550"/>
              <a:ext cx="2438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D0EAC0-5D3D-454B-85A9-AA9583379469}"/>
                </a:ext>
              </a:extLst>
            </p:cNvPr>
            <p:cNvSpPr txBox="1"/>
            <p:nvPr userDrawn="1"/>
          </p:nvSpPr>
          <p:spPr>
            <a:xfrm>
              <a:off x="3207488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566155-CF2D-4944-81EC-874CF840334D}"/>
                </a:ext>
              </a:extLst>
            </p:cNvPr>
            <p:cNvSpPr txBox="1"/>
            <p:nvPr userDrawn="1"/>
          </p:nvSpPr>
          <p:spPr>
            <a:xfrm>
              <a:off x="3200400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2FF26F-391B-CA45-B22F-65C7BB11C41B}"/>
                </a:ext>
              </a:extLst>
            </p:cNvPr>
            <p:cNvSpPr txBox="1"/>
            <p:nvPr userDrawn="1"/>
          </p:nvSpPr>
          <p:spPr>
            <a:xfrm>
              <a:off x="3207488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34C5AEC-20EB-B04A-BC55-5D42790000A3}"/>
                </a:ext>
              </a:extLst>
            </p:cNvPr>
            <p:cNvSpPr txBox="1"/>
            <p:nvPr userDrawn="1"/>
          </p:nvSpPr>
          <p:spPr>
            <a:xfrm>
              <a:off x="3207488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5AC7A57-6C1C-2A40-AC29-B6B04EE5B1FE}"/>
                </a:ext>
              </a:extLst>
            </p:cNvPr>
            <p:cNvSpPr txBox="1"/>
            <p:nvPr userDrawn="1"/>
          </p:nvSpPr>
          <p:spPr>
            <a:xfrm>
              <a:off x="3206750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9555B3-A4C5-234F-87FE-DE635CD59160}"/>
                </a:ext>
              </a:extLst>
            </p:cNvPr>
            <p:cNvSpPr txBox="1"/>
            <p:nvPr userDrawn="1"/>
          </p:nvSpPr>
          <p:spPr>
            <a:xfrm>
              <a:off x="8091376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521C118-AF90-BA4B-8D7F-C288A228DC31}"/>
                </a:ext>
              </a:extLst>
            </p:cNvPr>
            <p:cNvSpPr txBox="1"/>
            <p:nvPr userDrawn="1"/>
          </p:nvSpPr>
          <p:spPr>
            <a:xfrm>
              <a:off x="8084288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7FB2073-1455-2B48-9473-0A139DCB2040}"/>
                </a:ext>
              </a:extLst>
            </p:cNvPr>
            <p:cNvSpPr txBox="1"/>
            <p:nvPr userDrawn="1"/>
          </p:nvSpPr>
          <p:spPr>
            <a:xfrm>
              <a:off x="8091376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BCEF2D-EF9D-7A46-8BEB-5F948CCCC943}"/>
                </a:ext>
              </a:extLst>
            </p:cNvPr>
            <p:cNvSpPr txBox="1"/>
            <p:nvPr userDrawn="1"/>
          </p:nvSpPr>
          <p:spPr>
            <a:xfrm>
              <a:off x="8091376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CF5E098-2E15-5741-A7AD-D8C26B027420}"/>
                </a:ext>
              </a:extLst>
            </p:cNvPr>
            <p:cNvSpPr txBox="1"/>
            <p:nvPr userDrawn="1"/>
          </p:nvSpPr>
          <p:spPr>
            <a:xfrm>
              <a:off x="8090638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93D9CC3-80C3-DB4E-83A1-C84A95B080E5}"/>
              </a:ext>
            </a:extLst>
          </p:cNvPr>
          <p:cNvSpPr txBox="1"/>
          <p:nvPr userDrawn="1"/>
        </p:nvSpPr>
        <p:spPr>
          <a:xfrm>
            <a:off x="381000" y="2667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Paragraph Text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1B1D1D-CC17-3B40-9E3F-C6DC4A5EB6E9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94412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rricane 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17E39627-AE5C-0548-95FB-938473B11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4343400"/>
            <a:ext cx="11353800" cy="228602"/>
          </a:xfrm>
          <a:prstGeom prst="rect">
            <a:avLst/>
          </a:prstGeom>
          <a:effectLst>
            <a:outerShdw blurRad="292100" dist="63500" dir="2700000" sx="98000" sy="98000" algn="t" rotWithShape="0">
              <a:prstClr val="black">
                <a:alpha val="15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63140A6-9F1C-EB4E-A096-1C4574928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Timeline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4BC897C-744F-0F4F-A755-E39EABD0E45B}"/>
              </a:ext>
            </a:extLst>
          </p:cNvPr>
          <p:cNvGrpSpPr/>
          <p:nvPr userDrawn="1"/>
        </p:nvGrpSpPr>
        <p:grpSpPr>
          <a:xfrm rot="10800000">
            <a:off x="2656810" y="4343400"/>
            <a:ext cx="152400" cy="609600"/>
            <a:chOff x="762000" y="3197683"/>
            <a:chExt cx="152400" cy="6096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33BE699-0329-E44F-A015-B7BE876C558C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66C1D53-6DFB-1943-845F-7F217CAD2CA9}"/>
                </a:ext>
              </a:extLst>
            </p:cNvPr>
            <p:cNvCxnSpPr>
              <a:cxnSpLocks/>
              <a:stCxn id="33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FC1FF51F-5E1F-6B4A-99F4-54114433AD0E}"/>
              </a:ext>
            </a:extLst>
          </p:cNvPr>
          <p:cNvSpPr txBox="1">
            <a:spLocks/>
          </p:cNvSpPr>
          <p:nvPr userDrawn="1"/>
        </p:nvSpPr>
        <p:spPr>
          <a:xfrm>
            <a:off x="2256759" y="3948135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DBC313E-6528-4D4D-8AC4-67F5F1838494}"/>
              </a:ext>
            </a:extLst>
          </p:cNvPr>
          <p:cNvGrpSpPr/>
          <p:nvPr userDrawn="1"/>
        </p:nvGrpSpPr>
        <p:grpSpPr>
          <a:xfrm rot="10800000">
            <a:off x="7321687" y="4335272"/>
            <a:ext cx="152400" cy="609600"/>
            <a:chOff x="762000" y="3197683"/>
            <a:chExt cx="152400" cy="60960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8DB883B-E5F9-3C4B-919A-9D78AF6510C3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94D3C93-5D82-C540-8822-A08853643755}"/>
                </a:ext>
              </a:extLst>
            </p:cNvPr>
            <p:cNvCxnSpPr>
              <a:cxnSpLocks/>
              <a:stCxn id="3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377463BD-15D6-B446-8645-0707A91FF32D}"/>
              </a:ext>
            </a:extLst>
          </p:cNvPr>
          <p:cNvSpPr txBox="1">
            <a:spLocks/>
          </p:cNvSpPr>
          <p:nvPr userDrawn="1"/>
        </p:nvSpPr>
        <p:spPr>
          <a:xfrm>
            <a:off x="6921636" y="3940007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87716D-B95F-C843-B044-6EE69878CCF0}"/>
              </a:ext>
            </a:extLst>
          </p:cNvPr>
          <p:cNvGrpSpPr/>
          <p:nvPr userDrawn="1"/>
        </p:nvGrpSpPr>
        <p:grpSpPr>
          <a:xfrm>
            <a:off x="8748186" y="2861885"/>
            <a:ext cx="2806429" cy="2109568"/>
            <a:chOff x="8748186" y="2861885"/>
            <a:chExt cx="2806429" cy="210956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3E0B099-02BB-B04D-A86F-6129C3177CCD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8BDF862-B314-8947-BC03-FD1AB12303D5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5E74584D-81FD-7646-837B-C1D708B9E6A6}"/>
                  </a:ext>
                </a:extLst>
              </p:cNvPr>
              <p:cNvCxnSpPr>
                <a:cxnSpLocks/>
                <a:stCxn id="46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 Placeholder 24">
              <a:extLst>
                <a:ext uri="{FF2B5EF4-FFF2-40B4-BE49-F238E27FC236}">
                  <a16:creationId xmlns:a16="http://schemas.microsoft.com/office/drawing/2014/main" id="{143021F4-4925-8F48-9D49-642442FBD769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503C6AC-46C1-6E42-A0AA-04576409E8D0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E83E972-ADA6-8443-8BDF-C90F1E9D53D2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5F62BEC-36F7-7E48-808B-64B17E68D666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C71C18D-C2CF-2243-9825-7C0206C8C50E}"/>
              </a:ext>
            </a:extLst>
          </p:cNvPr>
          <p:cNvGrpSpPr/>
          <p:nvPr userDrawn="1"/>
        </p:nvGrpSpPr>
        <p:grpSpPr>
          <a:xfrm>
            <a:off x="4375483" y="2861885"/>
            <a:ext cx="2806429" cy="2109568"/>
            <a:chOff x="8748186" y="2861885"/>
            <a:chExt cx="2806429" cy="210956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F1E379-0055-D348-B1C4-003C1BAAFA5B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F33B825-5C3B-0D4B-9AD9-17A657E132E0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56AEA86-DC80-CA4F-98F5-172D821B874E}"/>
                  </a:ext>
                </a:extLst>
              </p:cNvPr>
              <p:cNvCxnSpPr>
                <a:cxnSpLocks/>
                <a:stCxn id="54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 Placeholder 24">
              <a:extLst>
                <a:ext uri="{FF2B5EF4-FFF2-40B4-BE49-F238E27FC236}">
                  <a16:creationId xmlns:a16="http://schemas.microsoft.com/office/drawing/2014/main" id="{581D0388-5C61-8C43-8229-23E016091174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CDD8BBB-B9E3-D24F-A31D-195F0A0E770E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50BFA84-6EE3-2740-AD1C-3D18748C64E5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F039366-202E-774F-9E26-7242613BBBC0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22603A5-C6FB-164A-BC13-E6000BC7F94C}"/>
              </a:ext>
            </a:extLst>
          </p:cNvPr>
          <p:cNvGrpSpPr/>
          <p:nvPr userDrawn="1"/>
        </p:nvGrpSpPr>
        <p:grpSpPr>
          <a:xfrm>
            <a:off x="763339" y="3960102"/>
            <a:ext cx="152400" cy="609600"/>
            <a:chOff x="762000" y="3197683"/>
            <a:chExt cx="152400" cy="6096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A498D0D-CE6D-9346-972E-531A7E052ECD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C29BA69-A36D-3447-B5A4-E41F79CDB3B0}"/>
                </a:ext>
              </a:extLst>
            </p:cNvPr>
            <p:cNvCxnSpPr>
              <a:cxnSpLocks/>
              <a:stCxn id="5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 Placeholder 24">
            <a:extLst>
              <a:ext uri="{FF2B5EF4-FFF2-40B4-BE49-F238E27FC236}">
                <a16:creationId xmlns:a16="http://schemas.microsoft.com/office/drawing/2014/main" id="{1B77E2A8-1F29-3649-9E2E-1C256974C429}"/>
              </a:ext>
            </a:extLst>
          </p:cNvPr>
          <p:cNvSpPr txBox="1">
            <a:spLocks/>
          </p:cNvSpPr>
          <p:nvPr userDrawn="1"/>
        </p:nvSpPr>
        <p:spPr>
          <a:xfrm>
            <a:off x="363289" y="4652039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EAEF48B-F62A-E648-BBBC-4C9403516BFF}"/>
              </a:ext>
            </a:extLst>
          </p:cNvPr>
          <p:cNvGrpSpPr/>
          <p:nvPr userDrawn="1"/>
        </p:nvGrpSpPr>
        <p:grpSpPr>
          <a:xfrm>
            <a:off x="655118" y="2861885"/>
            <a:ext cx="2514600" cy="954107"/>
            <a:chOff x="5029200" y="1430179"/>
            <a:chExt cx="2514600" cy="954107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14E75AD-42D1-DC44-ADB2-778DFA9D7022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A0C7BD5-2AC2-CC4D-B232-B8915CFED68E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FDA1702-A0CD-454D-A211-8CBB3F3E7806}"/>
              </a:ext>
            </a:extLst>
          </p:cNvPr>
          <p:cNvGrpSpPr/>
          <p:nvPr userDrawn="1"/>
        </p:nvGrpSpPr>
        <p:grpSpPr>
          <a:xfrm>
            <a:off x="2656809" y="5107578"/>
            <a:ext cx="2514600" cy="954107"/>
            <a:chOff x="5029200" y="1430179"/>
            <a:chExt cx="2514600" cy="95410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947BA01-0769-194B-957C-86EB46EDD79B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6305423-E0A9-164B-8257-A908E71C554D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E95EB52-4B69-9A4D-A8F8-13BBB1694659}"/>
              </a:ext>
            </a:extLst>
          </p:cNvPr>
          <p:cNvGrpSpPr/>
          <p:nvPr userDrawn="1"/>
        </p:nvGrpSpPr>
        <p:grpSpPr>
          <a:xfrm>
            <a:off x="7321686" y="5090063"/>
            <a:ext cx="2514600" cy="954107"/>
            <a:chOff x="5029200" y="1430179"/>
            <a:chExt cx="2514600" cy="95410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28CB95C-6B3D-B34D-AFD2-E40F8D3A3DB6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799A5DB-75AE-BB4A-B6F6-8AE4BCD790EC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75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75A5CF-DFF2-ED41-8EDA-C2F50538DC89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249B-A571-704B-979E-ACE823BBB1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1283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91451-5628-364F-854C-A96D14BC8B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590799"/>
            <a:ext cx="10515600" cy="3409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 with Phot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C826517-8186-534C-885C-7AAABD4F43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482" y="0"/>
            <a:ext cx="12203482" cy="701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7B3879-37F3-4E49-A4AE-D3BB2B2E7A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EMPHASIS WITH BACKGROUND PHOTO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C6D735-227C-7540-8FA0-77882C681B48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i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C0358-63A2-0248-9D09-A39B9B5EF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838200"/>
            <a:ext cx="6096000" cy="601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F1B5D-3048-434B-B9FB-AFA2C41B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F3BC3B-1AC3-FD49-9CEA-D624F6885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22CEC02-7088-0A48-8DDC-79E3165DE53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064865-49C9-B24E-9153-59F781C648B2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11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066800"/>
            <a:ext cx="5259388" cy="4794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5023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A5FFF1A-0ACE-5B4D-8FBB-DEC7DFE8E7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600" y="1066800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08D67EB8-408E-9C41-9FB7-0D3FA46E5E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42330" y="1078282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4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C080E3C-1529-B942-9C96-02B05F59EF16}"/>
              </a:ext>
            </a:extLst>
          </p:cNvPr>
          <p:cNvSpPr/>
          <p:nvPr userDrawn="1"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r="5400000" sx="101000" sy="101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2D08A-E4F7-CF46-9402-C0E037AF5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274574"/>
            <a:ext cx="66179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5F87E10-121C-1246-BBD3-35534D27CD26}" type="slidenum">
              <a:rPr lang="en-US" smtClean="0"/>
              <a:pPr/>
              <a:t>‹#›</a:t>
            </a:fld>
            <a:r>
              <a:rPr lang="en-US" dirty="0"/>
              <a:t> of 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A07171-9895-3944-8B1B-9BA839A604F3}"/>
              </a:ext>
            </a:extLst>
          </p:cNvPr>
          <p:cNvSpPr txBox="1"/>
          <p:nvPr userDrawn="1"/>
        </p:nvSpPr>
        <p:spPr>
          <a:xfrm>
            <a:off x="75819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 Review 2019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D66A73-0B11-4B41-8C10-3BE27AF974CC}"/>
              </a:ext>
            </a:extLst>
          </p:cNvPr>
          <p:cNvSpPr txBox="1"/>
          <p:nvPr userDrawn="1"/>
        </p:nvSpPr>
        <p:spPr>
          <a:xfrm>
            <a:off x="97536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Lightning Presentation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282955-A045-E541-ACDA-2C4A285E770A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D96DA-3BE1-A744-A6F4-5FEC4D7DC582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35" y="80010"/>
            <a:ext cx="289560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5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1" r:id="rId2"/>
    <p:sldLayoutId id="2147483670" r:id="rId3"/>
    <p:sldLayoutId id="2147483658" r:id="rId4"/>
    <p:sldLayoutId id="2147483650" r:id="rId5"/>
    <p:sldLayoutId id="2147483660" r:id="rId6"/>
    <p:sldLayoutId id="2147483657" r:id="rId7"/>
    <p:sldLayoutId id="2147483656" r:id="rId8"/>
    <p:sldLayoutId id="2147483661" r:id="rId9"/>
    <p:sldLayoutId id="2147483662" r:id="rId10"/>
    <p:sldLayoutId id="2147483653" r:id="rId11"/>
    <p:sldLayoutId id="2147483654" r:id="rId12"/>
    <p:sldLayoutId id="2147483655" r:id="rId13"/>
    <p:sldLayoutId id="2147483663" r:id="rId14"/>
    <p:sldLayoutId id="2147483673" r:id="rId15"/>
    <p:sldLayoutId id="2147483659" r:id="rId16"/>
    <p:sldLayoutId id="2147483674" r:id="rId17"/>
    <p:sldLayoutId id="2147483664" r:id="rId18"/>
    <p:sldLayoutId id="2147483672" r:id="rId19"/>
    <p:sldLayoutId id="2147483669" r:id="rId20"/>
    <p:sldLayoutId id="2147483665" r:id="rId21"/>
    <p:sldLayoutId id="2147483666" r:id="rId22"/>
    <p:sldLayoutId id="2147483667" r:id="rId23"/>
  </p:sldLayoutIdLst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7" grpId="6" animBg="1"/>
      <p:bldP spid="7" grpId="7" animBg="1"/>
      <p:bldP spid="7" grpId="8" animBg="1"/>
      <p:bldP spid="7" grpId="9" animBg="1"/>
      <p:bldP spid="7" grpId="10" animBg="1"/>
      <p:bldP spid="7" grpId="11" animBg="1"/>
    </p:bldLst>
  </p:timing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6666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gif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22.png"/><Relationship Id="rId7" Type="http://schemas.openxmlformats.org/officeDocument/2006/relationships/image" Target="../media/image61.jpe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tiff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2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295400"/>
            <a:ext cx="11177392" cy="2133600"/>
          </a:xfrm>
        </p:spPr>
        <p:txBody>
          <a:bodyPr/>
          <a:lstStyle/>
          <a:p>
            <a:r>
              <a:rPr lang="en-US" dirty="0"/>
              <a:t>‘Omics: </a:t>
            </a:r>
            <a:br>
              <a:rPr lang="en-US" dirty="0"/>
            </a:br>
            <a:r>
              <a:rPr lang="en-US" dirty="0"/>
              <a:t>New Technologies to </a:t>
            </a:r>
            <a:br>
              <a:rPr lang="en-US" dirty="0"/>
            </a:br>
            <a:r>
              <a:rPr lang="en-US" dirty="0"/>
              <a:t>Address NOAA Mission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90603" y="3700464"/>
            <a:ext cx="5264150" cy="804863"/>
          </a:xfrm>
        </p:spPr>
        <p:txBody>
          <a:bodyPr/>
          <a:lstStyle/>
          <a:p>
            <a:r>
              <a:rPr lang="en-US" dirty="0"/>
              <a:t>Kelly D. Goodwin, PhD</a:t>
            </a:r>
          </a:p>
          <a:p>
            <a:r>
              <a:rPr lang="en-US" sz="1600" dirty="0" err="1"/>
              <a:t>AOML</a:t>
            </a:r>
            <a:r>
              <a:rPr lang="en-US" sz="1600" dirty="0"/>
              <a:t> Review November 20,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D3AD2-062B-474B-BD89-9B0CD8C67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974170-1DFB-7547-9110-7D7566AF16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3685224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1066801"/>
            <a:ext cx="4419600" cy="1676399"/>
          </a:xfrm>
        </p:spPr>
        <p:txBody>
          <a:bodyPr/>
          <a:lstStyle/>
          <a:p>
            <a:r>
              <a:rPr lang="en-US" dirty="0"/>
              <a:t>eDNA </a:t>
            </a:r>
            <a:br>
              <a:rPr lang="en-US" dirty="0"/>
            </a:br>
            <a:r>
              <a:rPr lang="en-US" sz="2800" dirty="0"/>
              <a:t>and Metabarcoding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>
          <a:xfrm>
            <a:off x="304800" y="2997994"/>
            <a:ext cx="4419600" cy="439737"/>
          </a:xfrm>
        </p:spPr>
        <p:txBody>
          <a:bodyPr/>
          <a:lstStyle/>
          <a:p>
            <a:r>
              <a:rPr lang="en-US" dirty="0"/>
              <a:t>Expanding the microbiome</a:t>
            </a:r>
          </a:p>
        </p:txBody>
      </p:sp>
      <p:pic>
        <p:nvPicPr>
          <p:cNvPr id="7" name="Picture 23" descr="eDNA_droplet_15jun03.png">
            <a:extLst>
              <a:ext uri="{FF2B5EF4-FFF2-40B4-BE49-F238E27FC236}">
                <a16:creationId xmlns:a16="http://schemas.microsoft.com/office/drawing/2014/main" id="{2D043DA1-0C62-4FC3-AF76-589A550D4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1524902"/>
            <a:ext cx="2239513" cy="386201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4800" y="3829960"/>
            <a:ext cx="480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  microbiome </a:t>
            </a:r>
            <a:r>
              <a:rPr lang="en-US" sz="2400" b="1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and higher trophic levels</a:t>
            </a:r>
            <a:r>
              <a:rPr lang="en-US" sz="2400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such as fish or marine mammals, can be gleaned from seawater – from the DNA in sloughed or excreted cells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29600" y="1295400"/>
            <a:ext cx="3697093" cy="514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325">
              <a:lnSpc>
                <a:spcPct val="110000"/>
              </a:lnSpc>
              <a:spcAft>
                <a:spcPts val="1200"/>
              </a:spcAft>
              <a:buClr>
                <a:srgbClr val="000000"/>
              </a:buClr>
            </a:pPr>
            <a:r>
              <a:rPr lang="en-US" sz="2400" kern="0" dirty="0">
                <a:cs typeface="Arial"/>
                <a:sym typeface="Arial"/>
              </a:rPr>
              <a:t>Benefits:</a:t>
            </a:r>
          </a:p>
          <a:p>
            <a:pPr marL="476250" indent="-415925">
              <a:lnSpc>
                <a:spcPct val="110000"/>
              </a:lnSpc>
              <a:spcAft>
                <a:spcPts val="12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  <a:cs typeface="Arial"/>
                <a:sym typeface="Arial"/>
              </a:rPr>
              <a:t>Sensitive</a:t>
            </a:r>
          </a:p>
          <a:p>
            <a:pPr marL="476250" indent="-415925">
              <a:lnSpc>
                <a:spcPct val="110000"/>
              </a:lnSpc>
              <a:spcAft>
                <a:spcPts val="12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  <a:cs typeface="Arial"/>
                <a:sym typeface="Arial"/>
              </a:rPr>
              <a:t>Less invasive (no tissue, no trawls)</a:t>
            </a:r>
          </a:p>
          <a:p>
            <a:pPr marL="476250" indent="-415925">
              <a:lnSpc>
                <a:spcPct val="110000"/>
              </a:lnSpc>
              <a:spcAft>
                <a:spcPts val="12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2000" kern="0" dirty="0">
                <a:solidFill>
                  <a:srgbClr val="000000"/>
                </a:solidFill>
                <a:cs typeface="Arial"/>
                <a:sym typeface="Arial"/>
              </a:rPr>
              <a:t>Extended sampling reach (deep, poles, protected)</a:t>
            </a:r>
          </a:p>
          <a:p>
            <a:pPr marL="476250" indent="-415925">
              <a:lnSpc>
                <a:spcPct val="110000"/>
              </a:lnSpc>
              <a:spcAft>
                <a:spcPts val="12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2000" kern="0" dirty="0">
                <a:solidFill>
                  <a:srgbClr val="000000"/>
                </a:solidFill>
                <a:cs typeface="Arial"/>
                <a:sym typeface="Arial"/>
              </a:rPr>
              <a:t>Detect multiple trophic levels from single sample (“microbes to mammals”)</a:t>
            </a:r>
          </a:p>
          <a:p>
            <a:pPr marL="476250" indent="-415925">
              <a:lnSpc>
                <a:spcPct val="110000"/>
              </a:lnSpc>
              <a:spcAft>
                <a:spcPts val="12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2000" kern="0" dirty="0">
                <a:solidFill>
                  <a:srgbClr val="000000"/>
                </a:solidFill>
                <a:cs typeface="Arial"/>
                <a:sym typeface="Arial"/>
              </a:rPr>
              <a:t>Amenable to autonomous platforms</a:t>
            </a:r>
          </a:p>
          <a:p>
            <a:pPr marL="476250" indent="-415925">
              <a:lnSpc>
                <a:spcPct val="110000"/>
              </a:lnSpc>
              <a:spcAft>
                <a:spcPts val="12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sz="20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5991904"/>
            <a:ext cx="2730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eDNA = environmental DNA</a:t>
            </a:r>
          </a:p>
        </p:txBody>
      </p:sp>
    </p:spTree>
    <p:extLst>
      <p:ext uri="{BB962C8B-B14F-4D97-AF65-F5344CB8AC3E}">
        <p14:creationId xmlns:p14="http://schemas.microsoft.com/office/powerpoint/2010/main" val="52379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7000"/>
    </mc:Choice>
    <mc:Fallback xmlns="">
      <p:transition advClick="0" advTm="1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914400"/>
            <a:ext cx="6172200" cy="82734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eDNA</a:t>
            </a:r>
            <a:r>
              <a:rPr lang="en-US" dirty="0"/>
              <a:t> and </a:t>
            </a:r>
            <a:r>
              <a:rPr lang="en-US" dirty="0">
                <a:solidFill>
                  <a:schemeClr val="accent6"/>
                </a:solidFill>
              </a:rPr>
              <a:t>Metabarcoding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>
          <a:xfrm>
            <a:off x="523136" y="1750352"/>
            <a:ext cx="4419600" cy="439737"/>
          </a:xfrm>
        </p:spPr>
        <p:txBody>
          <a:bodyPr/>
          <a:lstStyle/>
          <a:p>
            <a:r>
              <a:rPr lang="en-US" dirty="0"/>
              <a:t>for fisheries applications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924800" y="1078518"/>
            <a:ext cx="4090793" cy="4863880"/>
            <a:chOff x="7924800" y="1078518"/>
            <a:chExt cx="4090793" cy="4863880"/>
          </a:xfrm>
        </p:grpSpPr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8546312" y="1078518"/>
              <a:ext cx="2979188" cy="3400055"/>
              <a:chOff x="7354488" y="1277007"/>
              <a:chExt cx="1505731" cy="1718441"/>
            </a:xfrm>
          </p:grpSpPr>
          <p:pic>
            <p:nvPicPr>
              <p:cNvPr id="11" name="Picture 2" descr="http://blogs.oregonstate.edu/inspiration/files/2015/05/Figure-1.jpg"/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354488" y="1277007"/>
                <a:ext cx="1505731" cy="1718441"/>
              </a:xfrm>
              <a:prstGeom prst="rect">
                <a:avLst/>
              </a:prstGeom>
              <a:noFill/>
              <a:ln w="50800">
                <a:solidFill>
                  <a:schemeClr val="accent6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51226" y="1679654"/>
                <a:ext cx="365872" cy="365872"/>
              </a:xfrm>
              <a:prstGeom prst="rect">
                <a:avLst/>
              </a:prstGeom>
              <a:ln w="25400">
                <a:solidFill>
                  <a:srgbClr val="FFFF00"/>
                </a:solidFill>
              </a:ln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72027" y="2297988"/>
                <a:ext cx="365872" cy="365872"/>
              </a:xfrm>
              <a:prstGeom prst="rect">
                <a:avLst/>
              </a:prstGeom>
              <a:ln w="25400">
                <a:solidFill>
                  <a:srgbClr val="FFFF00"/>
                </a:solidFill>
              </a:ln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43045" y="2431090"/>
                <a:ext cx="365872" cy="365872"/>
              </a:xfrm>
              <a:prstGeom prst="rect">
                <a:avLst/>
              </a:prstGeom>
              <a:ln w="25400">
                <a:solidFill>
                  <a:srgbClr val="FFFF00"/>
                </a:solidFill>
              </a:ln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7924800" y="4557403"/>
              <a:ext cx="409079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6"/>
                  </a:solidFill>
                </a:rPr>
                <a:t>Ichthyoplankton</a:t>
              </a:r>
              <a:r>
                <a:rPr lang="en-US" dirty="0">
                  <a:solidFill>
                    <a:schemeClr val="accent6"/>
                  </a:solidFill>
                </a:rPr>
                <a:t> </a:t>
              </a:r>
              <a:r>
                <a:rPr lang="en-US" b="1" dirty="0">
                  <a:solidFill>
                    <a:schemeClr val="accent6"/>
                  </a:solidFill>
                  <a:sym typeface="Arial Narrow"/>
                </a:rPr>
                <a:t>Metabarcoding to Improve Monitoring Efficiency</a:t>
              </a:r>
            </a:p>
            <a:p>
              <a:pPr algn="ctr"/>
              <a:r>
                <a:rPr lang="en-US" sz="1600" dirty="0">
                  <a:sym typeface="Arial Narrow"/>
                </a:rPr>
                <a:t>A. Thompson, Z. Gold, D. </a:t>
              </a:r>
              <a:r>
                <a:rPr lang="en-US" sz="1600" dirty="0" err="1">
                  <a:sym typeface="Arial Narrow"/>
                </a:rPr>
                <a:t>Kacev</a:t>
              </a:r>
              <a:r>
                <a:rPr lang="en-US" sz="1600" dirty="0">
                  <a:sym typeface="Arial Narrow"/>
                </a:rPr>
                <a:t>, K. Goodwin, L. Thompson </a:t>
              </a:r>
            </a:p>
            <a:p>
              <a:pPr algn="ctr"/>
              <a:r>
                <a:rPr lang="en-US" sz="1600" dirty="0" err="1">
                  <a:sym typeface="Arial Narrow"/>
                </a:rPr>
                <a:t>SWFSC</a:t>
              </a:r>
              <a:r>
                <a:rPr lang="en-US" sz="1600" dirty="0">
                  <a:sym typeface="Arial Narrow"/>
                </a:rPr>
                <a:t>, </a:t>
              </a:r>
              <a:r>
                <a:rPr lang="en-US" sz="1600" dirty="0" err="1">
                  <a:sym typeface="Arial Narrow"/>
                </a:rPr>
                <a:t>AOML</a:t>
              </a:r>
              <a:r>
                <a:rPr lang="en-US" sz="1600">
                  <a:sym typeface="Arial Narrow"/>
                </a:rPr>
                <a:t>, UCLA</a:t>
              </a:r>
              <a:endParaRPr lang="en-US" sz="1600" dirty="0">
                <a:sym typeface="Arial Narrow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81000" y="2514600"/>
            <a:ext cx="6886624" cy="3912617"/>
            <a:chOff x="428576" y="2514600"/>
            <a:chExt cx="6886624" cy="3912617"/>
          </a:xfrm>
        </p:grpSpPr>
        <p:grpSp>
          <p:nvGrpSpPr>
            <p:cNvPr id="23" name="Group 22"/>
            <p:cNvGrpSpPr/>
            <p:nvPr/>
          </p:nvGrpSpPr>
          <p:grpSpPr>
            <a:xfrm>
              <a:off x="428576" y="2514600"/>
              <a:ext cx="6886624" cy="3810000"/>
              <a:chOff x="4732347" y="2025124"/>
              <a:chExt cx="6886624" cy="3810000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5032624" y="5096460"/>
                <a:ext cx="6252923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1"/>
                    </a:solidFill>
                  </a:rPr>
                  <a:t>eDNA for Observations of Key Fish Species </a:t>
                </a:r>
              </a:p>
              <a:p>
                <a:pPr algn="ctr"/>
                <a:r>
                  <a:rPr lang="en-US" dirty="0"/>
                  <a:t>K. Harper, K. Goodwin </a:t>
                </a:r>
                <a:r>
                  <a:rPr lang="en-US" dirty="0" err="1"/>
                  <a:t>AOML</a:t>
                </a:r>
                <a:endParaRPr lang="en-US" dirty="0"/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4732347" y="2025124"/>
                <a:ext cx="6886624" cy="3026098"/>
                <a:chOff x="4732347" y="2025124"/>
                <a:chExt cx="6886624" cy="3026098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32347" y="2033702"/>
                  <a:ext cx="3623332" cy="3017520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85147" y="2025124"/>
                  <a:ext cx="3533824" cy="3017520"/>
                </a:xfrm>
                <a:prstGeom prst="rect">
                  <a:avLst/>
                </a:prstGeom>
              </p:spPr>
            </p:pic>
          </p:grpSp>
        </p:grpSp>
        <p:sp>
          <p:nvSpPr>
            <p:cNvPr id="6" name="Rectangle 5"/>
            <p:cNvSpPr/>
            <p:nvPr/>
          </p:nvSpPr>
          <p:spPr>
            <a:xfrm>
              <a:off x="428576" y="2514600"/>
              <a:ext cx="6886624" cy="391261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7901" y="5486400"/>
            <a:ext cx="924910" cy="92079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8706" y="5562600"/>
            <a:ext cx="811980" cy="81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0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066801"/>
            <a:ext cx="4419600" cy="1904999"/>
          </a:xfrm>
        </p:spPr>
        <p:txBody>
          <a:bodyPr/>
          <a:lstStyle/>
          <a:p>
            <a:r>
              <a:rPr lang="en-US" dirty="0"/>
              <a:t>eDNA for Protected Resources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>
          <a:xfrm>
            <a:off x="490603" y="3155587"/>
            <a:ext cx="2938397" cy="439737"/>
          </a:xfrm>
        </p:spPr>
        <p:txBody>
          <a:bodyPr/>
          <a:lstStyle/>
          <a:p>
            <a:r>
              <a:rPr lang="en-US" dirty="0"/>
              <a:t>Marine Turtles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5963418" y="840252"/>
            <a:ext cx="6052175" cy="4008369"/>
            <a:chOff x="3166252" y="2021103"/>
            <a:chExt cx="5348422" cy="3361416"/>
          </a:xfrm>
        </p:grpSpPr>
        <p:pic>
          <p:nvPicPr>
            <p:cNvPr id="8" name="Content Placeholder 3"/>
            <p:cNvPicPr>
              <a:picLocks noChangeAspect="1"/>
            </p:cNvPicPr>
            <p:nvPr/>
          </p:nvPicPr>
          <p:blipFill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458860">
              <a:off x="2718064" y="2469291"/>
              <a:ext cx="3361416" cy="246504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5" b="99455" l="2188" r="96063">
                          <a14:foregroundMark x1="52688" y1="76364" x2="52688" y2="76364"/>
                          <a14:foregroundMark x1="82375" y1="67182" x2="82375" y2="67182"/>
                          <a14:foregroundMark x1="57188" y1="86545" x2="57188" y2="86545"/>
                          <a14:foregroundMark x1="81188" y1="63727" x2="81188" y2="63727"/>
                          <a14:foregroundMark x1="81313" y1="65909" x2="81313" y2="659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9362" y="2178122"/>
              <a:ext cx="3265312" cy="2244902"/>
            </a:xfrm>
            <a:prstGeom prst="rect">
              <a:avLst/>
            </a:prstGeom>
          </p:spPr>
        </p:pic>
      </p:grpSp>
      <p:sp>
        <p:nvSpPr>
          <p:cNvPr id="11" name="Text Placeholder 3"/>
          <p:cNvSpPr txBox="1">
            <a:spLocks/>
          </p:cNvSpPr>
          <p:nvPr/>
        </p:nvSpPr>
        <p:spPr>
          <a:xfrm>
            <a:off x="63301" y="3962400"/>
            <a:ext cx="5118300" cy="1762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406400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Blip>
                <a:blip r:embed="rId5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Mandated monitoring </a:t>
            </a:r>
          </a:p>
          <a:p>
            <a:pPr marL="457200" marR="0" lvl="0" indent="-406400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Blip>
                <a:blip r:embed="rId5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Surveys are laborious, expensive, stressful to animal</a:t>
            </a:r>
          </a:p>
          <a:p>
            <a:pPr marL="457200" marR="0" lvl="0" indent="-406400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Blip>
                <a:blip r:embed="rId5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Suitability of eDNA for marine amphibians unknown</a:t>
            </a: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6019800" y="4660529"/>
            <a:ext cx="5545977" cy="8540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750"/>
            <a:r>
              <a:rPr lang="en-US" sz="2400" dirty="0"/>
              <a:t>Despite carapace, eDNA detected and consistent with animal presence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19800" y="6085382"/>
            <a:ext cx="5715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Kirsten Harper, Peter Dutton, Kelly Goodwin AOML, SWFSC</a:t>
            </a:r>
          </a:p>
        </p:txBody>
      </p:sp>
    </p:spTree>
    <p:extLst>
      <p:ext uri="{BB962C8B-B14F-4D97-AF65-F5344CB8AC3E}">
        <p14:creationId xmlns:p14="http://schemas.microsoft.com/office/powerpoint/2010/main" val="316832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3762375"/>
            <a:ext cx="4400550" cy="103822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9100" y="1066801"/>
            <a:ext cx="4419600" cy="1177925"/>
          </a:xfrm>
        </p:spPr>
        <p:txBody>
          <a:bodyPr>
            <a:normAutofit fontScale="90000"/>
          </a:bodyPr>
          <a:lstStyle/>
          <a:p>
            <a:r>
              <a:rPr lang="en-US" dirty="0"/>
              <a:t>International Collaboration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>
          <a:xfrm>
            <a:off x="419100" y="2451998"/>
            <a:ext cx="4419600" cy="1049338"/>
          </a:xfrm>
        </p:spPr>
        <p:txBody>
          <a:bodyPr/>
          <a:lstStyle/>
          <a:p>
            <a:r>
              <a:rPr lang="en-US" dirty="0"/>
              <a:t>“Expand Partnerships to Advance ‘Omics Research and Application Across the Agency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0" y="982873"/>
            <a:ext cx="6639525" cy="5036927"/>
          </a:xfrm>
          <a:prstGeom prst="rect">
            <a:avLst/>
          </a:prstGeom>
        </p:spPr>
      </p:pic>
      <p:sp>
        <p:nvSpPr>
          <p:cNvPr id="9" name="Text Placeholder 4"/>
          <p:cNvSpPr txBox="1">
            <a:spLocks/>
          </p:cNvSpPr>
          <p:nvPr/>
        </p:nvSpPr>
        <p:spPr>
          <a:xfrm>
            <a:off x="7384110" y="6150105"/>
            <a:ext cx="2844104" cy="4397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Marine Microbiome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4968718"/>
            <a:ext cx="1374097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695" y="4968718"/>
            <a:ext cx="1739045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138" y="4968718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2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7000"/>
    </mc:Choice>
    <mc:Fallback xmlns="">
      <p:transition advClick="0" advTm="17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066801"/>
            <a:ext cx="4419600" cy="1177925"/>
          </a:xfrm>
        </p:spPr>
        <p:txBody>
          <a:bodyPr>
            <a:normAutofit fontScale="90000"/>
          </a:bodyPr>
          <a:lstStyle/>
          <a:p>
            <a:r>
              <a:rPr lang="en-US" dirty="0"/>
              <a:t>International Collaboration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3"/>
          </p:nvPr>
        </p:nvSpPr>
        <p:spPr>
          <a:xfrm>
            <a:off x="457199" y="2379663"/>
            <a:ext cx="4419600" cy="533400"/>
          </a:xfrm>
        </p:spPr>
        <p:txBody>
          <a:bodyPr/>
          <a:lstStyle/>
          <a:p>
            <a:r>
              <a:rPr lang="en-US" dirty="0"/>
              <a:t>US-Norway Bilateral on eDNA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81799" y="5701166"/>
            <a:ext cx="50539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United States</a:t>
            </a:r>
            <a:r>
              <a:rPr lang="en-US" sz="1600" dirty="0"/>
              <a:t>: L. Thompson, K. Goodwin - </a:t>
            </a:r>
            <a:r>
              <a:rPr lang="en-US" sz="1600" dirty="0" err="1"/>
              <a:t>AOML</a:t>
            </a:r>
            <a:r>
              <a:rPr lang="en-US" sz="1600" dirty="0"/>
              <a:t>,</a:t>
            </a:r>
          </a:p>
          <a:p>
            <a:r>
              <a:rPr lang="en-US" sz="1600" b="1" dirty="0"/>
              <a:t>Norway</a:t>
            </a:r>
            <a:r>
              <a:rPr lang="en-US" sz="1600" dirty="0"/>
              <a:t>: J-I </a:t>
            </a:r>
            <a:r>
              <a:rPr lang="en-US" sz="1600" dirty="0" err="1"/>
              <a:t>Westgaard</a:t>
            </a:r>
            <a:r>
              <a:rPr lang="en-US" sz="1600" dirty="0"/>
              <a:t>, T Johansen – </a:t>
            </a:r>
            <a:r>
              <a:rPr lang="en-US" sz="1600" dirty="0" err="1"/>
              <a:t>IMR</a:t>
            </a:r>
            <a:r>
              <a:rPr lang="en-US" sz="1600" dirty="0"/>
              <a:t>; K. </a:t>
            </a:r>
            <a:r>
              <a:rPr lang="en-US" sz="1600" dirty="0" err="1"/>
              <a:t>Praebel</a:t>
            </a:r>
            <a:r>
              <a:rPr lang="en-US" sz="1600" dirty="0"/>
              <a:t>, O. </a:t>
            </a:r>
            <a:r>
              <a:rPr lang="en-US" sz="1600" dirty="0" err="1"/>
              <a:t>Wangensteen</a:t>
            </a:r>
            <a:r>
              <a:rPr lang="en-US" sz="1600" dirty="0"/>
              <a:t> </a:t>
            </a:r>
            <a:r>
              <a:rPr lang="en-US" sz="1600" dirty="0" err="1"/>
              <a:t>UiT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52" t="2822" r="3021" b="3867"/>
          <a:stretch/>
        </p:blipFill>
        <p:spPr>
          <a:xfrm>
            <a:off x="9341711" y="2272792"/>
            <a:ext cx="2493992" cy="3341233"/>
          </a:xfrm>
          <a:prstGeom prst="rect">
            <a:avLst/>
          </a:prstGeom>
        </p:spPr>
      </p:pic>
      <p:pic>
        <p:nvPicPr>
          <p:cNvPr id="12" name="Picture Placeholder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752" y="3227087"/>
            <a:ext cx="5628687" cy="206491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13" name="5A3035E7-2915-4DE1-9B81-A3D4232D97D6" descr="C2C4A9AC-64DB-4ECF-9EAB-FBE6E485AAA4@imr">
            <a:extLst>
              <a:ext uri="{FF2B5EF4-FFF2-40B4-BE49-F238E27FC236}">
                <a16:creationId xmlns:a16="http://schemas.microsoft.com/office/drawing/2014/main" id="{4319FE05-987C-4868-B00A-3A132ED33F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8000" y="2378151"/>
            <a:ext cx="24263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3"/>
          <p:cNvSpPr txBox="1">
            <a:spLocks/>
          </p:cNvSpPr>
          <p:nvPr/>
        </p:nvSpPr>
        <p:spPr>
          <a:xfrm>
            <a:off x="457200" y="5308042"/>
            <a:ext cx="5257800" cy="991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23B4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Three bilateral meetings since 2018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7336F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23B4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Pending white paper on eDNA for fisheries stock assessments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7336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 Placeholder 3"/>
          <p:cNvSpPr txBox="1">
            <a:spLocks/>
          </p:cNvSpPr>
          <p:nvPr/>
        </p:nvSpPr>
        <p:spPr>
          <a:xfrm>
            <a:off x="6881746" y="959731"/>
            <a:ext cx="4798828" cy="134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7336F"/>
              </a:buClr>
              <a:buSzPts val="2800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Joint mission May 2019, cruise from Cape Verde to France. Focus on eDNA investigation of potential mesopelagic fisheries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4277233"/>
            <a:ext cx="2423160" cy="1336793"/>
          </a:xfrm>
          <a:prstGeom prst="rect">
            <a:avLst/>
          </a:prstGeom>
        </p:spPr>
      </p:pic>
      <p:pic>
        <p:nvPicPr>
          <p:cNvPr id="2" name="Picture 1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597" y="1893519"/>
            <a:ext cx="914400" cy="4846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6997" y="2504723"/>
            <a:ext cx="914400" cy="48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8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9900" y="1262063"/>
            <a:ext cx="4419600" cy="1023937"/>
          </a:xfrm>
        </p:spPr>
        <p:txBody>
          <a:bodyPr>
            <a:normAutofit fontScale="90000"/>
          </a:bodyPr>
          <a:lstStyle/>
          <a:p>
            <a:r>
              <a:rPr lang="en-US" dirty="0"/>
              <a:t>Autonomous ‘Omics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>
          <a:xfrm>
            <a:off x="446848" y="2355057"/>
            <a:ext cx="4419600" cy="439737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en-US" kern="0" dirty="0">
                <a:solidFill>
                  <a:srgbClr val="212121"/>
                </a:solidFill>
                <a:latin typeface="Arial"/>
                <a:cs typeface="Arial"/>
                <a:sym typeface="Arial"/>
              </a:rPr>
              <a:t>“</a:t>
            </a:r>
            <a:r>
              <a:rPr lang="en-US" dirty="0"/>
              <a:t>Accelerate transition of ‘omics research into operations” – NOAA ‘Omics Strategy</a:t>
            </a:r>
            <a:endParaRPr lang="en-US" kern="0" dirty="0">
              <a:solidFill>
                <a:srgbClr val="212121"/>
              </a:solidFill>
              <a:latin typeface="Arial"/>
              <a:cs typeface="Arial"/>
              <a:sym typeface="Arial"/>
            </a:endParaRPr>
          </a:p>
          <a:p>
            <a:endParaRPr lang="en-US" dirty="0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1700D721-347F-4D22-864E-5C54ACC7F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397" y="3810000"/>
            <a:ext cx="4465703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03225" indent="-342900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</a:pPr>
            <a:r>
              <a:rPr lang="en-US" sz="2000" kern="0" dirty="0">
                <a:solidFill>
                  <a:srgbClr val="212121"/>
                </a:solidFill>
                <a:latin typeface="Arial"/>
                <a:cs typeface="Arial"/>
                <a:sym typeface="Arial"/>
              </a:rPr>
              <a:t>eDNA is amenable to integration into autonomous platforms</a:t>
            </a:r>
          </a:p>
          <a:p>
            <a:pPr marL="403225" indent="-342900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</a:pPr>
            <a:r>
              <a:rPr lang="en-US" sz="2000" kern="0" dirty="0">
                <a:solidFill>
                  <a:srgbClr val="33333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Augment </a:t>
            </a:r>
            <a:r>
              <a:rPr lang="en-US" altLang="en-US" sz="2000" kern="0" dirty="0">
                <a:solidFill>
                  <a:srgbClr val="33333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spatial and temporal sampling to improve models while c</a:t>
            </a:r>
            <a:r>
              <a:rPr lang="en-US" sz="2000" kern="0" dirty="0">
                <a:solidFill>
                  <a:srgbClr val="33333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ombating costs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9111" y="1568450"/>
            <a:ext cx="6721082" cy="41507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8188" y="5266280"/>
            <a:ext cx="782005" cy="4529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9082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581400" y="5205384"/>
            <a:ext cx="2513239" cy="1261980"/>
            <a:chOff x="3910661" y="6086705"/>
            <a:chExt cx="2513239" cy="12619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0661" y="6086705"/>
              <a:ext cx="1175761" cy="68103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8403" y="6551779"/>
              <a:ext cx="799352" cy="79690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19840" y="6086705"/>
              <a:ext cx="1104060" cy="349743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065992"/>
            <a:ext cx="4419600" cy="1357429"/>
          </a:xfrm>
        </p:spPr>
        <p:txBody>
          <a:bodyPr/>
          <a:lstStyle/>
          <a:p>
            <a:r>
              <a:rPr lang="en-US" dirty="0"/>
              <a:t>Engineering Advancement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>
          <a:xfrm>
            <a:off x="381000" y="2700639"/>
            <a:ext cx="4419600" cy="439737"/>
          </a:xfrm>
        </p:spPr>
        <p:txBody>
          <a:bodyPr/>
          <a:lstStyle/>
          <a:p>
            <a:r>
              <a:rPr lang="en-US" dirty="0"/>
              <a:t>CA Current Missions</a:t>
            </a:r>
          </a:p>
        </p:txBody>
      </p:sp>
      <p:pic>
        <p:nvPicPr>
          <p:cNvPr id="7" name="Picture Placeholder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4938" y="884364"/>
            <a:ext cx="5414521" cy="21636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6653" y="5110724"/>
            <a:ext cx="37146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Team Leads:</a:t>
            </a:r>
          </a:p>
          <a:p>
            <a:r>
              <a:rPr lang="en-US" sz="1800" dirty="0" err="1"/>
              <a:t>MBARI</a:t>
            </a:r>
            <a:r>
              <a:rPr lang="en-US" sz="1800" dirty="0"/>
              <a:t> ESP – J. Birch</a:t>
            </a:r>
          </a:p>
          <a:p>
            <a:r>
              <a:rPr lang="en-US" sz="1800" dirty="0" err="1"/>
              <a:t>MBARI</a:t>
            </a:r>
            <a:r>
              <a:rPr lang="en-US" sz="1800" dirty="0"/>
              <a:t> </a:t>
            </a:r>
            <a:r>
              <a:rPr lang="en-US" sz="1800" dirty="0" err="1"/>
              <a:t>MBON</a:t>
            </a:r>
            <a:r>
              <a:rPr lang="en-US" sz="1800" dirty="0"/>
              <a:t> Lead – F. Chavez</a:t>
            </a:r>
          </a:p>
          <a:p>
            <a:r>
              <a:rPr lang="en-US" sz="1800" dirty="0"/>
              <a:t> NOAA </a:t>
            </a:r>
            <a:r>
              <a:rPr lang="en-US" sz="1800" dirty="0" err="1"/>
              <a:t>AOML</a:t>
            </a:r>
            <a:r>
              <a:rPr lang="en-US" sz="1800" dirty="0"/>
              <a:t> – K. Goodwin </a:t>
            </a:r>
          </a:p>
        </p:txBody>
      </p:sp>
      <p:sp>
        <p:nvSpPr>
          <p:cNvPr id="14" name="Shape 41"/>
          <p:cNvSpPr txBox="1"/>
          <p:nvPr/>
        </p:nvSpPr>
        <p:spPr>
          <a:xfrm>
            <a:off x="6510460" y="3076318"/>
            <a:ext cx="5543476" cy="1900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indent="-342900" defTabSz="685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Demonstrated equivalency to hand sampling</a:t>
            </a:r>
          </a:p>
          <a:p>
            <a:pPr marL="342900" indent="-342900" defTabSz="685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Increase in readiness level (~RL4 </a:t>
            </a:r>
            <a:r>
              <a:rPr lang="en-US" sz="2000" dirty="0">
                <a:solidFill>
                  <a:prstClr val="black"/>
                </a:solidFill>
                <a:sym typeface="Wingdings" panose="05000000000000000000" pitchFamily="2" charset="2"/>
              </a:rPr>
              <a:t> RL5)</a:t>
            </a:r>
            <a:endParaRPr lang="en-US" sz="2000" dirty="0">
              <a:solidFill>
                <a:prstClr val="black"/>
              </a:solidFill>
            </a:endParaRPr>
          </a:p>
          <a:p>
            <a:pPr marL="800100" lvl="1" indent="-342900" defTabSz="685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2017: 5-sample capacity</a:t>
            </a:r>
          </a:p>
          <a:p>
            <a:pPr marL="800100" lvl="1" indent="-342900" defTabSz="685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2018: 60-sample capacity</a:t>
            </a:r>
          </a:p>
          <a:p>
            <a:pPr marL="800100" lvl="1" indent="-342900" defTabSz="685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2019: combined with acoustics</a:t>
            </a:r>
          </a:p>
          <a:p>
            <a:pPr lvl="1" defTabSz="685800">
              <a:spcAft>
                <a:spcPts val="600"/>
              </a:spcAft>
            </a:pP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3417594"/>
            <a:ext cx="5713639" cy="13436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F8B97BAF-6D3F-F145-B377-04F923376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3"/>
          <a:stretch/>
        </p:blipFill>
        <p:spPr bwMode="auto">
          <a:xfrm>
            <a:off x="7595937" y="5109362"/>
            <a:ext cx="2286000" cy="1300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229600" y="6518975"/>
            <a:ext cx="4068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Yamhara</a:t>
            </a:r>
            <a:r>
              <a:rPr lang="en-US" sz="1400" dirty="0"/>
              <a:t> et al. 2019, 10.3389/fmars.2019.00373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0367" y="6547875"/>
            <a:ext cx="4360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MBARI</a:t>
            </a:r>
            <a:r>
              <a:rPr lang="en-US" sz="1400" dirty="0"/>
              <a:t> = Monterey Bay Aquarium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324156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1913" y="1066801"/>
            <a:ext cx="4153887" cy="1371599"/>
          </a:xfrm>
        </p:spPr>
        <p:txBody>
          <a:bodyPr/>
          <a:lstStyle/>
          <a:p>
            <a:r>
              <a:rPr lang="en-US" dirty="0"/>
              <a:t>Great Lakes Missions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>
          <a:xfrm>
            <a:off x="341913" y="2514600"/>
            <a:ext cx="4153887" cy="700896"/>
          </a:xfrm>
        </p:spPr>
        <p:txBody>
          <a:bodyPr/>
          <a:lstStyle/>
          <a:p>
            <a:r>
              <a:rPr lang="en-US" dirty="0"/>
              <a:t>Protecting Drinking Water from Harmful Algae Toxins</a:t>
            </a:r>
          </a:p>
        </p:txBody>
      </p:sp>
      <p:sp>
        <p:nvSpPr>
          <p:cNvPr id="8" name="Rectangle 7"/>
          <p:cNvSpPr/>
          <p:nvPr/>
        </p:nvSpPr>
        <p:spPr>
          <a:xfrm>
            <a:off x="5410200" y="5276671"/>
            <a:ext cx="63939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000000"/>
                </a:solidFill>
                <a:cs typeface="Arial"/>
                <a:sym typeface="Arial"/>
              </a:rPr>
              <a:t>MBARI TEAM – J. Birch, B. </a:t>
            </a:r>
            <a:r>
              <a:rPr lang="en-US" kern="0" dirty="0" err="1">
                <a:solidFill>
                  <a:srgbClr val="000000"/>
                </a:solidFill>
                <a:cs typeface="Arial"/>
                <a:sym typeface="Arial"/>
              </a:rPr>
              <a:t>Ussler</a:t>
            </a:r>
            <a:r>
              <a:rPr lang="en-US" kern="0" dirty="0">
                <a:solidFill>
                  <a:srgbClr val="000000"/>
                </a:solidFill>
                <a:cs typeface="Arial"/>
                <a:sym typeface="Arial"/>
              </a:rPr>
              <a:t>, C. </a:t>
            </a:r>
            <a:r>
              <a:rPr lang="en-US" kern="0" dirty="0" err="1">
                <a:solidFill>
                  <a:srgbClr val="000000"/>
                </a:solidFill>
                <a:cs typeface="Arial"/>
                <a:sym typeface="Arial"/>
              </a:rPr>
              <a:t>Scholin</a:t>
            </a:r>
            <a:r>
              <a:rPr lang="en-US" kern="0" dirty="0">
                <a:solidFill>
                  <a:srgbClr val="000000"/>
                </a:solidFill>
                <a:cs typeface="Arial"/>
                <a:sym typeface="Arial"/>
              </a:rPr>
              <a:t> et al.; 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kern="0" dirty="0">
                <a:solidFill>
                  <a:srgbClr val="000000"/>
                </a:solidFill>
                <a:cs typeface="Arial"/>
                <a:sym typeface="Arial"/>
              </a:rPr>
              <a:t>NOAA TEAM – K. Goodwin (AOML), G. Doucette (NCCOS/ CCEHBR), S. Ruberg (GLERL), P. </a:t>
            </a:r>
            <a:r>
              <a:rPr lang="en-US" kern="0" dirty="0" err="1">
                <a:solidFill>
                  <a:srgbClr val="000000"/>
                </a:solidFill>
                <a:cs typeface="Arial"/>
                <a:sym typeface="Arial"/>
              </a:rPr>
              <a:t>DeUnyl</a:t>
            </a:r>
            <a:r>
              <a:rPr lang="en-US" kern="0" dirty="0">
                <a:solidFill>
                  <a:srgbClr val="000000"/>
                </a:solidFill>
                <a:cs typeface="Arial"/>
                <a:sym typeface="Arial"/>
              </a:rPr>
              <a:t> (CIGLR); L. Thompson (NGI/AOML); Tim Davis (Bowling Green)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9987342" y="1375669"/>
            <a:ext cx="2131060" cy="3420862"/>
            <a:chOff x="10019857" y="619105"/>
            <a:chExt cx="2131060" cy="342086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0480" y="619105"/>
              <a:ext cx="1261874" cy="72160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36258" y="3129636"/>
              <a:ext cx="926198" cy="91033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19857" y="1685905"/>
              <a:ext cx="2103120" cy="65568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r="46194" b="-6311"/>
            <a:stretch/>
          </p:blipFill>
          <p:spPr>
            <a:xfrm>
              <a:off x="10047797" y="2600305"/>
              <a:ext cx="2103120" cy="430758"/>
            </a:xfrm>
            <a:prstGeom prst="rect">
              <a:avLst/>
            </a:prstGeom>
          </p:spPr>
        </p:pic>
      </p:grpSp>
      <p:sp>
        <p:nvSpPr>
          <p:cNvPr id="15" name="Text Placeholder 3"/>
          <p:cNvSpPr txBox="1">
            <a:spLocks/>
          </p:cNvSpPr>
          <p:nvPr/>
        </p:nvSpPr>
        <p:spPr>
          <a:xfrm>
            <a:off x="341913" y="3505200"/>
            <a:ext cx="4230087" cy="2579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Transition from open ocean to shallow freshwater</a:t>
            </a: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 cartridges: </a:t>
            </a:r>
          </a:p>
          <a:p>
            <a:pPr marL="800100" lvl="1" indent="-342900" defTabSz="685800">
              <a:spcBef>
                <a:spcPts val="1000"/>
              </a:spcBef>
              <a:buClr>
                <a:srgbClr val="000000"/>
              </a:buClr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On-board detection of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HAB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toxin</a:t>
            </a:r>
          </a:p>
          <a:p>
            <a:pPr marL="800100" lvl="1" indent="-342900" defTabSz="685800">
              <a:spcBef>
                <a:spcPts val="1000"/>
              </a:spcBef>
              <a:buClr>
                <a:srgbClr val="000000"/>
              </a:buClr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eDNA archival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2113" y="990600"/>
            <a:ext cx="3922444" cy="20812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2166" y="3291145"/>
            <a:ext cx="1709178" cy="1730757"/>
          </a:xfrm>
          <a:prstGeom prst="rect">
            <a:avLst/>
          </a:prstGeom>
          <a:ln w="127000">
            <a:solidFill>
              <a:schemeClr val="accent6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863781" y="3293682"/>
            <a:ext cx="1730758" cy="1726787"/>
          </a:xfrm>
          <a:prstGeom prst="rect">
            <a:avLst/>
          </a:prstGeom>
          <a:noFill/>
          <a:ln w="127000">
            <a:solidFill>
              <a:srgbClr val="3333FF"/>
            </a:solidFill>
          </a:ln>
        </p:spPr>
      </p:pic>
    </p:spTree>
    <p:extLst>
      <p:ext uri="{BB962C8B-B14F-4D97-AF65-F5344CB8AC3E}">
        <p14:creationId xmlns:p14="http://schemas.microsoft.com/office/powerpoint/2010/main" val="46180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066801"/>
            <a:ext cx="4419600" cy="838199"/>
          </a:xfrm>
        </p:spPr>
        <p:txBody>
          <a:bodyPr/>
          <a:lstStyle/>
          <a:p>
            <a:r>
              <a:rPr lang="en-US" dirty="0"/>
              <a:t>Bioinformatics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>
          <a:xfrm>
            <a:off x="457200" y="1989931"/>
            <a:ext cx="4419600" cy="439737"/>
          </a:xfrm>
        </p:spPr>
        <p:txBody>
          <a:bodyPr/>
          <a:lstStyle/>
          <a:p>
            <a:r>
              <a:rPr lang="en-US" dirty="0"/>
              <a:t>Workforce and Infrastructure Enhancement</a:t>
            </a:r>
          </a:p>
        </p:txBody>
      </p:sp>
      <p:pic>
        <p:nvPicPr>
          <p:cNvPr id="7" name="Image" descr="Image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5105" y="2424995"/>
            <a:ext cx="6039990" cy="228600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8" name="Tourmaline"/>
          <p:cNvSpPr txBox="1"/>
          <p:nvPr/>
        </p:nvSpPr>
        <p:spPr>
          <a:xfrm>
            <a:off x="7702991" y="1676400"/>
            <a:ext cx="2144218" cy="596317"/>
          </a:xfrm>
          <a:prstGeom prst="rect">
            <a:avLst/>
          </a:prstGeom>
          <a:gradFill>
            <a:gsLst>
              <a:gs pos="0">
                <a:srgbClr val="1F78B4"/>
              </a:gs>
              <a:gs pos="100000">
                <a:srgbClr val="B2DF8A"/>
              </a:gs>
            </a:gsLst>
          </a:gra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6675" tIns="66675" rIns="66675" bIns="66675" anchor="ctr">
            <a:spAutoFit/>
          </a:bodyPr>
          <a:lstStyle>
            <a:lvl1pPr>
              <a:defRPr sz="8000">
                <a:solidFill>
                  <a:srgbClr val="FFFFFF"/>
                </a:solidFill>
                <a:effectLst>
                  <a:outerShdw blurRad="50800" dist="12700" dir="18900000" rotWithShape="0">
                    <a:srgbClr val="000000"/>
                  </a:outerShdw>
                </a:effectLst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12700" dir="18900000" rotWithShape="0">
                    <a:srgbClr val="000000"/>
                  </a:outerShdw>
                </a:effectLst>
                <a:uLnTx/>
                <a:uFillTx/>
              </a:rPr>
              <a:t>Tourmaline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3200400"/>
            <a:ext cx="381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2400" kern="0" dirty="0">
                <a:solidFill>
                  <a:srgbClr val="323B4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Bioinformatics expertise and computing capacity remain primary needs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678353" y="4998997"/>
            <a:ext cx="6337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Bioinformatic workflow “tourmaline” for amplicon sequences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Available on GitHub</a:t>
            </a:r>
          </a:p>
          <a:p>
            <a:r>
              <a:rPr lang="en-US" i="1" dirty="0">
                <a:solidFill>
                  <a:schemeClr val="accent1"/>
                </a:solidFill>
              </a:rPr>
              <a:t>See Luke Thompson poster for more information </a:t>
            </a:r>
          </a:p>
        </p:txBody>
      </p:sp>
      <p:pic>
        <p:nvPicPr>
          <p:cNvPr id="11" name="image1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71600" y="4661023"/>
            <a:ext cx="1461114" cy="149447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09887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EED32-32F8-F544-8D40-8020BC9C5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2035314"/>
            <a:ext cx="31649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6767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DEF99B-6AAD-5248-B61D-E56E7BCD5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</a:t>
            </a:fld>
            <a:endParaRPr lang="en-US"/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D6D84804-914C-1C47-A8CF-5C4FECD1E2DD}"/>
              </a:ext>
            </a:extLst>
          </p:cNvPr>
          <p:cNvSpPr txBox="1">
            <a:spLocks/>
          </p:cNvSpPr>
          <p:nvPr/>
        </p:nvSpPr>
        <p:spPr>
          <a:xfrm>
            <a:off x="1151712" y="1256142"/>
            <a:ext cx="4972892" cy="7953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66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575757"/>
                </a:solidFill>
              </a:rPr>
              <a:t>‘Omics at NOAA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809504" y="1120519"/>
            <a:ext cx="5153896" cy="4991100"/>
            <a:chOff x="5979174" y="952500"/>
            <a:chExt cx="5153896" cy="49911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A6238D-3382-E24F-8D0F-B0CF93DE9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60178" y="952500"/>
              <a:ext cx="4972892" cy="4991100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5979174" y="2897805"/>
              <a:ext cx="5088775" cy="2038391"/>
              <a:chOff x="5979174" y="2897805"/>
              <a:chExt cx="5088775" cy="203839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944EFC-3951-F04B-8958-86FB90AC4278}"/>
                  </a:ext>
                </a:extLst>
              </p:cNvPr>
              <p:cNvSpPr txBox="1"/>
              <p:nvPr/>
            </p:nvSpPr>
            <p:spPr>
              <a:xfrm>
                <a:off x="8979568" y="3154583"/>
                <a:ext cx="13497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dirty="0"/>
                  <a:t>Proteomics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35FDC9C-FCEA-134A-93F6-5BC2241ED370}"/>
                  </a:ext>
                </a:extLst>
              </p:cNvPr>
              <p:cNvSpPr txBox="1"/>
              <p:nvPr/>
            </p:nvSpPr>
            <p:spPr>
              <a:xfrm>
                <a:off x="9212752" y="3794962"/>
                <a:ext cx="17918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Metabolomics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66E4867-DF1E-0845-BFF5-7FB32C20B6EC}"/>
                  </a:ext>
                </a:extLst>
              </p:cNvPr>
              <p:cNvSpPr txBox="1"/>
              <p:nvPr/>
            </p:nvSpPr>
            <p:spPr>
              <a:xfrm>
                <a:off x="9605844" y="4458011"/>
                <a:ext cx="14621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Epigenetics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48FC5CF-C051-F442-A7DD-3E79D53BB1A3}"/>
                  </a:ext>
                </a:extLst>
              </p:cNvPr>
              <p:cNvSpPr txBox="1"/>
              <p:nvPr/>
            </p:nvSpPr>
            <p:spPr>
              <a:xfrm>
                <a:off x="6106289" y="2897805"/>
                <a:ext cx="16539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Genetics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81908A6-FC4F-1E40-8000-C6C5C2BAE6C2}"/>
                  </a:ext>
                </a:extLst>
              </p:cNvPr>
              <p:cNvSpPr txBox="1"/>
              <p:nvPr/>
            </p:nvSpPr>
            <p:spPr>
              <a:xfrm>
                <a:off x="5979174" y="3964239"/>
                <a:ext cx="24353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Metagenomics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1908A6-FC4F-1E40-8000-C6C5C2BAE6C2}"/>
                  </a:ext>
                </a:extLst>
              </p:cNvPr>
              <p:cNvSpPr txBox="1"/>
              <p:nvPr/>
            </p:nvSpPr>
            <p:spPr>
              <a:xfrm>
                <a:off x="6197325" y="4536086"/>
                <a:ext cx="258206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Metatranscriptomics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48FC5CF-C051-F442-A7DD-3E79D53BB1A3}"/>
                  </a:ext>
                </a:extLst>
              </p:cNvPr>
              <p:cNvSpPr txBox="1"/>
              <p:nvPr/>
            </p:nvSpPr>
            <p:spPr>
              <a:xfrm>
                <a:off x="6966609" y="3356427"/>
                <a:ext cx="15871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Genomics</a:t>
                </a:r>
              </a:p>
            </p:txBody>
          </p:sp>
        </p:grpSp>
      </p:grpSp>
      <p:sp>
        <p:nvSpPr>
          <p:cNvPr id="20" name="Google Shape;269;g5ed78d11bb_0_352"/>
          <p:cNvSpPr/>
          <p:nvPr/>
        </p:nvSpPr>
        <p:spPr>
          <a:xfrm>
            <a:off x="359907" y="2500125"/>
            <a:ext cx="5583693" cy="3295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800" b="1" dirty="0">
                <a:ea typeface="Roboto"/>
                <a:cs typeface="Roboto"/>
                <a:sym typeface="Roboto"/>
              </a:rPr>
              <a:t>A</a:t>
            </a:r>
            <a:r>
              <a:rPr lang="en-US" sz="2800" b="1" u="none" strike="noStrike" cap="none" dirty="0">
                <a:ea typeface="Roboto"/>
                <a:cs typeface="Roboto"/>
                <a:sym typeface="Roboto"/>
              </a:rPr>
              <a:t> </a:t>
            </a:r>
            <a:r>
              <a:rPr lang="en-US" sz="2800" b="1" u="sng" strike="noStrike" cap="none" dirty="0">
                <a:ea typeface="Roboto"/>
                <a:cs typeface="Roboto"/>
                <a:sym typeface="Roboto"/>
              </a:rPr>
              <a:t>suite</a:t>
            </a:r>
            <a:r>
              <a:rPr lang="en-US" sz="2800" b="1" u="none" strike="noStrike" cap="none" dirty="0">
                <a:ea typeface="Roboto"/>
                <a:cs typeface="Roboto"/>
                <a:sym typeface="Roboto"/>
              </a:rPr>
              <a:t> of advanced biological tools to analyze organisms at the molecular level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lang="en-US" sz="2400" dirty="0">
              <a:latin typeface="Roboto"/>
              <a:ea typeface="Roboto"/>
              <a:cs typeface="Roboto"/>
              <a:sym typeface="Roboto"/>
            </a:endParaRPr>
          </a:p>
          <a:p>
            <a:pPr algn="ctr">
              <a:buClr>
                <a:srgbClr val="000000"/>
              </a:buClr>
              <a:buSzPts val="2100"/>
            </a:pPr>
            <a:r>
              <a:rPr lang="en-US" sz="2800" dirty="0">
                <a:sym typeface="Roboto"/>
              </a:rPr>
              <a:t>Revolutionize the ability to monitor and understand </a:t>
            </a:r>
          </a:p>
          <a:p>
            <a:pPr algn="ctr">
              <a:buClr>
                <a:srgbClr val="000000"/>
              </a:buClr>
              <a:buSzPts val="2100"/>
            </a:pPr>
            <a:r>
              <a:rPr lang="en-US" sz="2800" dirty="0">
                <a:sym typeface="Roboto"/>
              </a:rPr>
              <a:t>oceans and Great Lakes </a:t>
            </a:r>
          </a:p>
          <a:p>
            <a:pPr algn="ctr">
              <a:buClr>
                <a:srgbClr val="000000"/>
              </a:buClr>
              <a:buSzPts val="2100"/>
            </a:pPr>
            <a:r>
              <a:rPr lang="en-US" sz="2800" dirty="0">
                <a:sym typeface="Roboto"/>
              </a:rPr>
              <a:t>biological communities</a:t>
            </a:r>
            <a:endParaRPr lang="en-US" sz="2800" b="0" u="none" strike="noStrike" cap="none" dirty="0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lang="en-US" sz="2800" dirty="0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800" b="0" u="none" strike="noStrike" cap="none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" name="image17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664" y="1236511"/>
            <a:ext cx="815970" cy="834599"/>
          </a:xfrm>
          <a:prstGeom prst="rect">
            <a:avLst/>
          </a:prstGeom>
          <a:ln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30A6687-FF3C-0D4E-8D58-8FEF7504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1002" y="1704788"/>
            <a:ext cx="2196548" cy="79533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‘Omics</a:t>
            </a:r>
          </a:p>
        </p:txBody>
      </p:sp>
    </p:spTree>
    <p:extLst>
      <p:ext uri="{BB962C8B-B14F-4D97-AF65-F5344CB8AC3E}">
        <p14:creationId xmlns:p14="http://schemas.microsoft.com/office/powerpoint/2010/main" val="401592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7000"/>
    </mc:Choice>
    <mc:Fallback xmlns="">
      <p:transition advClick="0" advTm="1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931" y="2250968"/>
            <a:ext cx="4631765" cy="3429000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165100" y="990600"/>
            <a:ext cx="12026900" cy="7474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Georgia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Sequencing Technology: Fast, Cheap, Massive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34896" y="2061150"/>
            <a:ext cx="47244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ym typeface="Arial"/>
              </a:rPr>
              <a:t>DNA sequencing reveals unanticipated complexity, diversity, and relationships</a:t>
            </a: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800" dirty="0">
              <a:sym typeface="Arial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ym typeface="Arial"/>
              </a:rPr>
              <a:t>Transforming medical, food and environmental science; creating new treatments and economic markets </a:t>
            </a: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400" kern="0" dirty="0">
              <a:solidFill>
                <a:srgbClr val="0A4595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7DC2C1-AFF5-E743-A642-EB85D9C475AB}"/>
              </a:ext>
            </a:extLst>
          </p:cNvPr>
          <p:cNvSpPr/>
          <p:nvPr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5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9000" fill="hold"/>
                                        <p:tgtEl>
                                          <p:spTgt spid="8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1D620C-3F88-7A47-BA43-9D8FD5ED3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1A1599-122A-3C45-AC68-044D6ACD9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78" y="1167202"/>
            <a:ext cx="3808412" cy="1303456"/>
          </a:xfrm>
        </p:spPr>
        <p:txBody>
          <a:bodyPr/>
          <a:lstStyle/>
          <a:p>
            <a:pPr algn="l"/>
            <a:r>
              <a:rPr lang="en-US" dirty="0"/>
              <a:t>‘Omics Applications</a:t>
            </a:r>
          </a:p>
        </p:txBody>
      </p:sp>
      <p:graphicFrame>
        <p:nvGraphicFramePr>
          <p:cNvPr id="5" name="Table Placeholder 4">
            <a:extLst>
              <a:ext uri="{FF2B5EF4-FFF2-40B4-BE49-F238E27FC236}">
                <a16:creationId xmlns:a16="http://schemas.microsoft.com/office/drawing/2014/main" id="{756DE3F1-C906-454D-A5E3-8AA69B4B8EB2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724419116"/>
              </p:ext>
            </p:extLst>
          </p:nvPr>
        </p:nvGraphicFramePr>
        <p:xfrm>
          <a:off x="685800" y="2807743"/>
          <a:ext cx="11036300" cy="164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9075">
                  <a:extLst>
                    <a:ext uri="{9D8B030D-6E8A-4147-A177-3AD203B41FA5}">
                      <a16:colId xmlns:a16="http://schemas.microsoft.com/office/drawing/2014/main" val="3618263019"/>
                    </a:ext>
                  </a:extLst>
                </a:gridCol>
                <a:gridCol w="2759075">
                  <a:extLst>
                    <a:ext uri="{9D8B030D-6E8A-4147-A177-3AD203B41FA5}">
                      <a16:colId xmlns:a16="http://schemas.microsoft.com/office/drawing/2014/main" val="1122389080"/>
                    </a:ext>
                  </a:extLst>
                </a:gridCol>
                <a:gridCol w="2759075">
                  <a:extLst>
                    <a:ext uri="{9D8B030D-6E8A-4147-A177-3AD203B41FA5}">
                      <a16:colId xmlns:a16="http://schemas.microsoft.com/office/drawing/2014/main" val="1002062880"/>
                    </a:ext>
                  </a:extLst>
                </a:gridCol>
                <a:gridCol w="2759075">
                  <a:extLst>
                    <a:ext uri="{9D8B030D-6E8A-4147-A177-3AD203B41FA5}">
                      <a16:colId xmlns:a16="http://schemas.microsoft.com/office/drawing/2014/main" val="2237105616"/>
                    </a:ext>
                  </a:extLst>
                </a:gridCol>
              </a:tblGrid>
              <a:tr h="422896">
                <a:tc>
                  <a:txBody>
                    <a:bodyPr/>
                    <a:lstStyle/>
                    <a:p>
                      <a:pPr algn="l"/>
                      <a:r>
                        <a:rPr lang="en-US" sz="2800" b="0" i="0" u="none" dirty="0">
                          <a:solidFill>
                            <a:srgbClr val="4298D3"/>
                          </a:solidFill>
                        </a:rPr>
                        <a:t>Protect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i="0" u="none" dirty="0">
                          <a:solidFill>
                            <a:srgbClr val="4298D3"/>
                          </a:solidFill>
                        </a:rPr>
                        <a:t>Sustain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i="0" u="none" dirty="0">
                          <a:solidFill>
                            <a:srgbClr val="4298D3"/>
                          </a:solidFill>
                        </a:rPr>
                        <a:t>Promote 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i="0" u="none" dirty="0">
                          <a:solidFill>
                            <a:srgbClr val="4298D3"/>
                          </a:solidFill>
                        </a:rPr>
                        <a:t>Improve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5620123"/>
                  </a:ext>
                </a:extLst>
              </a:tr>
              <a:tr h="112772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575757"/>
                          </a:solidFill>
                        </a:rPr>
                        <a:t>from harmful algae,</a:t>
                      </a:r>
                      <a:r>
                        <a:rPr lang="en-US" sz="2000" baseline="0" dirty="0">
                          <a:solidFill>
                            <a:srgbClr val="575757"/>
                          </a:solidFill>
                        </a:rPr>
                        <a:t> </a:t>
                      </a:r>
                      <a:r>
                        <a:rPr lang="en-US" sz="2000" dirty="0">
                          <a:solidFill>
                            <a:srgbClr val="575757"/>
                          </a:solidFill>
                        </a:rPr>
                        <a:t>bacteria,</a:t>
                      </a:r>
                      <a:r>
                        <a:rPr lang="en-US" sz="2000" baseline="0" dirty="0">
                          <a:solidFill>
                            <a:srgbClr val="575757"/>
                          </a:solidFill>
                        </a:rPr>
                        <a:t> </a:t>
                      </a:r>
                      <a:r>
                        <a:rPr lang="en-US" sz="2000" dirty="0">
                          <a:solidFill>
                            <a:srgbClr val="575757"/>
                          </a:solidFill>
                        </a:rPr>
                        <a:t>invasive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575757"/>
                          </a:solidFill>
                        </a:rPr>
                        <a:t>Fish, coral, marine mammals &amp; turtles</a:t>
                      </a:r>
                      <a:r>
                        <a:rPr lang="en-US" sz="2000" dirty="0"/>
                        <a:t> 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575757"/>
                          </a:solidFill>
                        </a:rPr>
                        <a:t>Aquaculture, fishing, bioprospecting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575757"/>
                          </a:solidFill>
                        </a:rPr>
                        <a:t>Labor &amp; ship costs, time to data products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1059185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3695" y="4476469"/>
            <a:ext cx="1828800" cy="13716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7" name="Picture 2" descr="http://www.afsc.noaa.gov/RACE/images/homepageRandom/pic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0200" y="4482660"/>
            <a:ext cx="1828800" cy="137160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683" y="4476469"/>
            <a:ext cx="1828800" cy="13716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8" name="Shape 609" descr="Whale Fluke Print"/>
          <p:cNvPicPr preferRelativeResize="0">
            <a:picLocks/>
          </p:cNvPicPr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7189" y="4476469"/>
            <a:ext cx="1828800" cy="13716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419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405AAA-0143-014F-B636-F0C9889FF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D68781-E6DB-7E43-935B-CBF2619C4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818930"/>
            <a:ext cx="7924800" cy="771870"/>
          </a:xfrm>
        </p:spPr>
        <p:txBody>
          <a:bodyPr/>
          <a:lstStyle/>
          <a:p>
            <a:pPr algn="l"/>
            <a:r>
              <a:rPr lang="en-US" dirty="0"/>
              <a:t>‘Omics for the Blue Economy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950111-1F9D-3C4A-A530-28E5E932A1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48594" y="3429000"/>
            <a:ext cx="1981200" cy="12192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$304</a:t>
            </a:r>
          </a:p>
          <a:p>
            <a:r>
              <a:rPr lang="en-US" dirty="0"/>
              <a:t>Billion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C5007F-C2A8-3441-8006-E5D1423FBE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58094" y="4572000"/>
            <a:ext cx="2362200" cy="533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to the Gross Domestic Product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25BA4C-98F0-ED46-92E6-EB2F2DA2148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05399" y="3415553"/>
            <a:ext cx="1981201" cy="132677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3.3 </a:t>
            </a:r>
          </a:p>
          <a:p>
            <a:r>
              <a:rPr lang="en-US" dirty="0"/>
              <a:t>Million 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163CAE-B07B-E145-A658-8D73F0BDE0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14900" y="4610100"/>
            <a:ext cx="2362200" cy="533400"/>
          </a:xfrm>
        </p:spPr>
        <p:txBody>
          <a:bodyPr>
            <a:normAutofit/>
          </a:bodyPr>
          <a:lstStyle/>
          <a:p>
            <a:r>
              <a:rPr lang="en-US" dirty="0"/>
              <a:t>Jobs Annually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FEDB76-0DC6-0D42-B0EB-04489A19EB8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$3 </a:t>
            </a:r>
          </a:p>
          <a:p>
            <a:r>
              <a:rPr lang="en-US" dirty="0"/>
              <a:t>trillion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958DDA4-4E53-284D-B573-FEA85E7C50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15399" y="4610100"/>
            <a:ext cx="2362200" cy="533400"/>
          </a:xfrm>
        </p:spPr>
        <p:txBody>
          <a:bodyPr>
            <a:normAutofit/>
          </a:bodyPr>
          <a:lstStyle/>
          <a:p>
            <a:r>
              <a:rPr lang="en-US" dirty="0"/>
              <a:t>by the year 2020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49F374-ECD3-8E4C-8C03-6A63956634E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4400" y="2861982"/>
            <a:ext cx="3200400" cy="304800"/>
          </a:xfrm>
        </p:spPr>
        <p:txBody>
          <a:bodyPr>
            <a:noAutofit/>
          </a:bodyPr>
          <a:lstStyle/>
          <a:p>
            <a:r>
              <a:rPr lang="en-US" sz="1800" dirty="0"/>
              <a:t>The US Blue Economy Adds</a:t>
            </a:r>
          </a:p>
          <a:p>
            <a:endParaRPr lang="en-US" sz="18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6F0EEBF-04FD-E442-9682-E3C284443E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67200" y="2861982"/>
            <a:ext cx="3657600" cy="304800"/>
          </a:xfrm>
        </p:spPr>
        <p:txBody>
          <a:bodyPr>
            <a:noAutofit/>
          </a:bodyPr>
          <a:lstStyle/>
          <a:p>
            <a:r>
              <a:rPr lang="en-US" sz="1800" dirty="0"/>
              <a:t>The US Blue Economy Provides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91C061-8658-0446-9255-397866AB41D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10601" y="2861982"/>
            <a:ext cx="2894556" cy="304800"/>
          </a:xfrm>
        </p:spPr>
        <p:txBody>
          <a:bodyPr>
            <a:noAutofit/>
          </a:bodyPr>
          <a:lstStyle/>
          <a:p>
            <a:r>
              <a:rPr lang="en-US" sz="1800" dirty="0"/>
              <a:t>Ocean Value Worldwide</a:t>
            </a:r>
          </a:p>
        </p:txBody>
      </p:sp>
    </p:spTree>
    <p:extLst>
      <p:ext uri="{BB962C8B-B14F-4D97-AF65-F5344CB8AC3E}">
        <p14:creationId xmlns:p14="http://schemas.microsoft.com/office/powerpoint/2010/main" val="123274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524311-E877-EB44-8914-2475F21BA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4114800"/>
            <a:ext cx="5105400" cy="2117726"/>
          </a:xfrm>
        </p:spPr>
        <p:txBody>
          <a:bodyPr/>
          <a:lstStyle/>
          <a:p>
            <a:r>
              <a:rPr lang="en-US" dirty="0"/>
              <a:t>Accounts for 70% of marine biomass</a:t>
            </a:r>
          </a:p>
          <a:p>
            <a:r>
              <a:rPr lang="en-US" dirty="0"/>
              <a:t>Maintains ecosystem function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EBA8F3-2E02-CA47-AB8A-14A29B7EB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CAEAA6-400C-D74C-B460-64E5F2384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28702"/>
            <a:ext cx="4419600" cy="20954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Ocean is the Earth’s Largest Microbiome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55E35D42-5217-C540-8C6F-B5A2347C51E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9696" y="872350"/>
            <a:ext cx="5715000" cy="5611548"/>
          </a:xfrm>
        </p:spPr>
      </p:pic>
      <p:sp>
        <p:nvSpPr>
          <p:cNvPr id="9" name="Text Placeholder 4"/>
          <p:cNvSpPr>
            <a:spLocks noGrp="1"/>
          </p:cNvSpPr>
          <p:nvPr>
            <p:ph type="body" idx="13"/>
          </p:nvPr>
        </p:nvSpPr>
        <p:spPr>
          <a:xfrm>
            <a:off x="482600" y="3352800"/>
            <a:ext cx="4419600" cy="43973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Discovery Awaits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9793" y="828188"/>
            <a:ext cx="2724903" cy="264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7000"/>
    </mc:Choice>
    <mc:Fallback xmlns="">
      <p:transition advClick="0" advTm="1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7712" y="1119745"/>
            <a:ext cx="2246145" cy="217649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7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166246" y="5684340"/>
            <a:ext cx="35547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err="1"/>
              <a:t>SIO</a:t>
            </a:r>
            <a:r>
              <a:rPr lang="en-US" sz="1800" dirty="0"/>
              <a:t>/</a:t>
            </a:r>
            <a:r>
              <a:rPr lang="en-US" sz="1800" dirty="0" err="1"/>
              <a:t>JCVI</a:t>
            </a:r>
            <a:r>
              <a:rPr lang="en-US" sz="1800" dirty="0"/>
              <a:t> – A. Allen, L. Ziegler; </a:t>
            </a:r>
          </a:p>
          <a:p>
            <a:r>
              <a:rPr lang="en-US" sz="1800" dirty="0"/>
              <a:t>NOAA </a:t>
            </a:r>
            <a:r>
              <a:rPr lang="en-US" sz="1800" dirty="0" err="1"/>
              <a:t>AOML</a:t>
            </a:r>
            <a:r>
              <a:rPr lang="en-US" sz="1800" dirty="0"/>
              <a:t> – K. Goodwin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0038745" y="3429001"/>
            <a:ext cx="2077055" cy="3362067"/>
            <a:chOff x="7201134" y="1970830"/>
            <a:chExt cx="2077055" cy="33620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031A571-8E2D-E442-94C4-EAE6081E0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1134" y="2505170"/>
              <a:ext cx="1733687" cy="47271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7F236C2-29BF-A04E-80CA-075DFD987E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01134" y="1970830"/>
              <a:ext cx="2077055" cy="4572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01134" y="3040503"/>
              <a:ext cx="1953212" cy="77204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1134" y="3802503"/>
              <a:ext cx="1645920" cy="55952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1134" y="4412103"/>
              <a:ext cx="924910" cy="920794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A09DAD8-6370-9E4F-8450-F614CA64CA3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1576" y="3975893"/>
            <a:ext cx="2448043" cy="2448043"/>
          </a:xfrm>
          <a:prstGeom prst="rect">
            <a:avLst/>
          </a:prstGeom>
        </p:spPr>
      </p:pic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6A94A22-D9B8-B743-9B2A-47E987C73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602" y="4513262"/>
            <a:ext cx="5452997" cy="11430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‘Omics integrated into this historical program to assess food web dynamics and ecosystem response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ECB43F9-89D3-DC40-9E5F-5CDB0DE8E33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90602" y="3751263"/>
            <a:ext cx="6679847" cy="439737"/>
          </a:xfrm>
        </p:spPr>
        <p:txBody>
          <a:bodyPr/>
          <a:lstStyle/>
          <a:p>
            <a:r>
              <a:rPr lang="en-US" dirty="0"/>
              <a:t>California Cooperative Fisheries Investigations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57200" y="1066801"/>
            <a:ext cx="4419600" cy="2229441"/>
          </a:xfrm>
        </p:spPr>
        <p:txBody>
          <a:bodyPr/>
          <a:lstStyle/>
          <a:p>
            <a:r>
              <a:rPr lang="en-US" dirty="0"/>
              <a:t>Integration into Marine Monitoring</a:t>
            </a:r>
          </a:p>
        </p:txBody>
      </p:sp>
      <p:pic>
        <p:nvPicPr>
          <p:cNvPr id="21" name="Picture 2" descr="alCOFI 75 Sta Patter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1576" y="914401"/>
            <a:ext cx="2216061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65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000"/>
    </mc:Choice>
    <mc:Fallback xmlns="">
      <p:transition advClick="0" advTm="1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6828" y="1005669"/>
            <a:ext cx="4419600" cy="129540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Comprehensive Analysis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6679969" y="761642"/>
            <a:ext cx="5359631" cy="5791558"/>
            <a:chOff x="7097220" y="1276009"/>
            <a:chExt cx="4705235" cy="5245046"/>
          </a:xfrm>
        </p:grpSpPr>
        <p:pic>
          <p:nvPicPr>
            <p:cNvPr id="7" name="Picture 6"/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97220" y="1631354"/>
              <a:ext cx="4705235" cy="4889701"/>
            </a:xfrm>
            <a:prstGeom prst="rect">
              <a:avLst/>
            </a:prstGeom>
          </p:spPr>
        </p:pic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7387306" y="1276009"/>
              <a:ext cx="3411705" cy="48339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en-US" sz="2400" b="1" dirty="0">
                  <a:solidFill>
                    <a:schemeClr val="accent1"/>
                  </a:solidFill>
                  <a:latin typeface="Calibri" panose="020F0502020204030204"/>
                </a:rPr>
                <a:t>18S rDNA, V9 sequences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97220" y="1600200"/>
              <a:ext cx="446580" cy="4299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84301" y="3810000"/>
            <a:ext cx="5926652" cy="2564094"/>
            <a:chOff x="762000" y="4293906"/>
            <a:chExt cx="5926652" cy="2564094"/>
          </a:xfrm>
        </p:grpSpPr>
        <p:grpSp>
          <p:nvGrpSpPr>
            <p:cNvPr id="13" name="Group 12"/>
            <p:cNvGrpSpPr/>
            <p:nvPr/>
          </p:nvGrpSpPr>
          <p:grpSpPr>
            <a:xfrm>
              <a:off x="762000" y="4499816"/>
              <a:ext cx="5926652" cy="2358184"/>
              <a:chOff x="84377" y="4173536"/>
              <a:chExt cx="5926652" cy="2358184"/>
            </a:xfrm>
          </p:grpSpPr>
          <p:pic>
            <p:nvPicPr>
              <p:cNvPr id="9" name="Picture 8"/>
              <p:cNvPicPr/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377" y="4173536"/>
                <a:ext cx="5926652" cy="2358184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52400" y="4209322"/>
                <a:ext cx="228600" cy="4299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2330300" y="4293906"/>
              <a:ext cx="2743200" cy="48339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Font typeface="Arial" panose="020B0604020202020204" pitchFamily="34" charset="0"/>
                <a:buNone/>
              </a:pPr>
              <a:r>
                <a:rPr lang="en-US" sz="2400" b="1" dirty="0">
                  <a:solidFill>
                    <a:schemeClr val="accent6"/>
                  </a:solidFill>
                  <a:latin typeface="Calibri" panose="020F0502020204030204"/>
                </a:rPr>
                <a:t>Chlorophyll values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A09DAD8-6370-9E4F-8450-F614CA64CA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260" y="893800"/>
            <a:ext cx="1401053" cy="14010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37309" y="6498780"/>
            <a:ext cx="4254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Goodwin et al. 2019, ISBN: 9780128052044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>
          <a:xfrm>
            <a:off x="236282" y="2720683"/>
            <a:ext cx="6909131" cy="860717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Calibri" panose="020F0502020204030204"/>
              </a:rPr>
              <a:t>DNA sequence data 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</a:rPr>
              <a:t>reveals community structure compared to single-value </a:t>
            </a:r>
            <a:r>
              <a:rPr lang="en-US" b="1" dirty="0">
                <a:solidFill>
                  <a:schemeClr val="accent6"/>
                </a:solidFill>
                <a:latin typeface="Calibri" panose="020F0502020204030204"/>
              </a:rPr>
              <a:t>chlorophyll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</a:rPr>
              <a:t> measurements</a:t>
            </a:r>
          </a:p>
        </p:txBody>
      </p:sp>
    </p:spTree>
    <p:extLst>
      <p:ext uri="{BB962C8B-B14F-4D97-AF65-F5344CB8AC3E}">
        <p14:creationId xmlns:p14="http://schemas.microsoft.com/office/powerpoint/2010/main" val="367628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3971" y="1066801"/>
            <a:ext cx="4419600" cy="2133599"/>
          </a:xfrm>
        </p:spPr>
        <p:txBody>
          <a:bodyPr/>
          <a:lstStyle/>
          <a:p>
            <a:r>
              <a:rPr lang="en-US" dirty="0"/>
              <a:t>Measure Microbiome Response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>
          <a:xfrm>
            <a:off x="383971" y="3581400"/>
            <a:ext cx="3852797" cy="1066800"/>
          </a:xfrm>
        </p:spPr>
        <p:txBody>
          <a:bodyPr/>
          <a:lstStyle/>
          <a:p>
            <a:r>
              <a:rPr lang="en-US" dirty="0">
                <a:solidFill>
                  <a:srgbClr val="666666"/>
                </a:solidFill>
              </a:rPr>
              <a:t>Develop indices and test trophic interactions under changing conditions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383971" y="5224692"/>
            <a:ext cx="41427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/>
            <a:r>
              <a:rPr lang="en-US" sz="1600" dirty="0"/>
              <a:t>NOAA </a:t>
            </a:r>
            <a:r>
              <a:rPr lang="en-US" sz="1600" dirty="0" err="1"/>
              <a:t>AOML</a:t>
            </a:r>
            <a:r>
              <a:rPr lang="en-US" sz="1600" dirty="0"/>
              <a:t> – C. </a:t>
            </a:r>
            <a:r>
              <a:rPr lang="en-US" sz="1600" dirty="0" err="1"/>
              <a:t>Kelble</a:t>
            </a:r>
            <a:r>
              <a:rPr lang="en-US" sz="1600" dirty="0"/>
              <a:t>, K. Goodwin</a:t>
            </a:r>
          </a:p>
          <a:p>
            <a:pPr marL="228600" indent="-228600"/>
            <a:r>
              <a:rPr lang="en-US" sz="1600" dirty="0"/>
              <a:t>NOAA </a:t>
            </a:r>
            <a:r>
              <a:rPr lang="en-US" sz="1600" dirty="0" err="1"/>
              <a:t>SWFSC</a:t>
            </a:r>
            <a:r>
              <a:rPr lang="en-US" sz="1600" dirty="0"/>
              <a:t> – E. Hazen, A. Thompson, J. </a:t>
            </a:r>
            <a:r>
              <a:rPr lang="en-US" sz="1600" dirty="0" err="1"/>
              <a:t>Santora</a:t>
            </a:r>
            <a:r>
              <a:rPr lang="en-US" sz="1600" dirty="0"/>
              <a:t>, E. Satterthwaite</a:t>
            </a:r>
          </a:p>
          <a:p>
            <a:pPr marL="228600" indent="-228600"/>
            <a:r>
              <a:rPr lang="en-US" sz="1600" dirty="0" err="1"/>
              <a:t>SIO</a:t>
            </a:r>
            <a:r>
              <a:rPr lang="en-US" sz="1600" dirty="0"/>
              <a:t>/</a:t>
            </a:r>
            <a:r>
              <a:rPr lang="en-US" sz="1600" dirty="0" err="1"/>
              <a:t>JCVI</a:t>
            </a:r>
            <a:r>
              <a:rPr lang="en-US" sz="1600" dirty="0"/>
              <a:t> – A. Allen, L. Ziegler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5035" y="1143000"/>
            <a:ext cx="3090241" cy="480697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051399" y="1218642"/>
            <a:ext cx="3802093" cy="4877358"/>
            <a:chOff x="8382000" y="1828799"/>
            <a:chExt cx="3802093" cy="4877358"/>
          </a:xfrm>
        </p:grpSpPr>
        <p:grpSp>
          <p:nvGrpSpPr>
            <p:cNvPr id="10" name="Group 9"/>
            <p:cNvGrpSpPr/>
            <p:nvPr/>
          </p:nvGrpSpPr>
          <p:grpSpPr>
            <a:xfrm>
              <a:off x="10895740" y="2563800"/>
              <a:ext cx="1288353" cy="3810000"/>
              <a:chOff x="10895740" y="2563800"/>
              <a:chExt cx="1288353" cy="38100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8190178-CE1C-EF40-9EE2-D76E2AC3D8B2}"/>
                  </a:ext>
                </a:extLst>
              </p:cNvPr>
              <p:cNvPicPr/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95740" y="2563800"/>
                <a:ext cx="1288353" cy="3810000"/>
              </a:xfrm>
              <a:prstGeom prst="rect">
                <a:avLst/>
              </a:prstGeom>
            </p:spPr>
          </p:pic>
          <p:sp>
            <p:nvSpPr>
              <p:cNvPr id="16" name="Oval 15"/>
              <p:cNvSpPr/>
              <p:nvPr/>
            </p:nvSpPr>
            <p:spPr>
              <a:xfrm>
                <a:off x="11049000" y="3048000"/>
                <a:ext cx="1004692" cy="190500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11111108" y="5981700"/>
                <a:ext cx="1004692" cy="190500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8190178-CE1C-EF40-9EE2-D76E2AC3D8B2}"/>
                </a:ext>
              </a:extLst>
            </p:cNvPr>
            <p:cNvPicPr/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76247" y="2246225"/>
              <a:ext cx="1010891" cy="44599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190178-CE1C-EF40-9EE2-D76E2AC3D8B2}"/>
                </a:ext>
              </a:extLst>
            </p:cNvPr>
            <p:cNvPicPr/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82000" y="1828799"/>
              <a:ext cx="533400" cy="441960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8190178-CE1C-EF40-9EE2-D76E2AC3D8B2}"/>
                </a:ext>
              </a:extLst>
            </p:cNvPr>
            <p:cNvPicPr/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88114" y="2702430"/>
              <a:ext cx="999942" cy="38862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675147" y="6075894"/>
              <a:ext cx="297653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783812" y="6435351"/>
            <a:ext cx="3562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Figure credit: </a:t>
            </a:r>
            <a:r>
              <a:rPr lang="en-US" sz="1600" b="1" dirty="0"/>
              <a:t>Erin Satterthwaite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80017" y="6096000"/>
            <a:ext cx="3025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“The blob” heat anomaly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67308" y="1247039"/>
            <a:ext cx="3536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Microbiome species related to fish species richness</a:t>
            </a:r>
          </a:p>
        </p:txBody>
      </p:sp>
    </p:spTree>
    <p:extLst>
      <p:ext uri="{BB962C8B-B14F-4D97-AF65-F5344CB8AC3E}">
        <p14:creationId xmlns:p14="http://schemas.microsoft.com/office/powerpoint/2010/main" val="229593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9000"/>
    </mc:Choice>
    <mc:Fallback xmlns="">
      <p:transition advClick="0" advTm="19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10086</TotalTime>
  <Words>963</Words>
  <Application>Microsoft Macintosh PowerPoint</Application>
  <PresentationFormat>Widescreen</PresentationFormat>
  <Paragraphs>166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Roboto</vt:lpstr>
      <vt:lpstr>Office Theme</vt:lpstr>
      <vt:lpstr>‘Omics:  New Technologies to  Address NOAA Mission</vt:lpstr>
      <vt:lpstr>‘Omics</vt:lpstr>
      <vt:lpstr>PowerPoint Presentation</vt:lpstr>
      <vt:lpstr>‘Omics Applications</vt:lpstr>
      <vt:lpstr>‘Omics for the Blue Economy</vt:lpstr>
      <vt:lpstr>The Ocean is the Earth’s Largest Microbiome</vt:lpstr>
      <vt:lpstr>Integration into Marine Monitoring</vt:lpstr>
      <vt:lpstr>Comprehensive Analysis</vt:lpstr>
      <vt:lpstr>Measure Microbiome Response</vt:lpstr>
      <vt:lpstr>eDNA  and Metabarcoding</vt:lpstr>
      <vt:lpstr>eDNA and Metabarcoding</vt:lpstr>
      <vt:lpstr>eDNA for Protected Resources</vt:lpstr>
      <vt:lpstr>International Collaboration</vt:lpstr>
      <vt:lpstr>International Collaboration</vt:lpstr>
      <vt:lpstr>Autonomous ‘Omics</vt:lpstr>
      <vt:lpstr>Engineering Advancement</vt:lpstr>
      <vt:lpstr>Great Lakes Missions</vt:lpstr>
      <vt:lpstr>Bioinformatics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270</cp:revision>
  <dcterms:created xsi:type="dcterms:W3CDTF">2019-08-06T19:42:43Z</dcterms:created>
  <dcterms:modified xsi:type="dcterms:W3CDTF">2019-11-12T13:27:37Z</dcterms:modified>
</cp:coreProperties>
</file>