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1" r:id="rId1"/>
  </p:sldMasterIdLst>
  <p:notesMasterIdLst>
    <p:notesMasterId r:id="rId42"/>
  </p:notesMasterIdLst>
  <p:sldIdLst>
    <p:sldId id="297" r:id="rId2"/>
    <p:sldId id="264" r:id="rId3"/>
    <p:sldId id="257" r:id="rId4"/>
    <p:sldId id="301" r:id="rId5"/>
    <p:sldId id="299" r:id="rId6"/>
    <p:sldId id="300" r:id="rId7"/>
    <p:sldId id="265" r:id="rId8"/>
    <p:sldId id="266" r:id="rId9"/>
    <p:sldId id="302" r:id="rId10"/>
    <p:sldId id="269" r:id="rId11"/>
    <p:sldId id="271" r:id="rId12"/>
    <p:sldId id="270" r:id="rId13"/>
    <p:sldId id="273" r:id="rId14"/>
    <p:sldId id="275" r:id="rId15"/>
    <p:sldId id="276" r:id="rId16"/>
    <p:sldId id="277" r:id="rId17"/>
    <p:sldId id="278" r:id="rId18"/>
    <p:sldId id="283" r:id="rId19"/>
    <p:sldId id="287" r:id="rId20"/>
    <p:sldId id="307" r:id="rId21"/>
    <p:sldId id="308" r:id="rId22"/>
    <p:sldId id="309" r:id="rId23"/>
    <p:sldId id="306" r:id="rId24"/>
    <p:sldId id="286" r:id="rId25"/>
    <p:sldId id="288" r:id="rId26"/>
    <p:sldId id="292" r:id="rId27"/>
    <p:sldId id="293" r:id="rId28"/>
    <p:sldId id="291" r:id="rId29"/>
    <p:sldId id="290" r:id="rId30"/>
    <p:sldId id="294" r:id="rId31"/>
    <p:sldId id="305" r:id="rId32"/>
    <p:sldId id="279" r:id="rId33"/>
    <p:sldId id="280" r:id="rId34"/>
    <p:sldId id="281" r:id="rId35"/>
    <p:sldId id="282" r:id="rId36"/>
    <p:sldId id="304" r:id="rId37"/>
    <p:sldId id="312" r:id="rId38"/>
    <p:sldId id="313" r:id="rId39"/>
    <p:sldId id="314" r:id="rId40"/>
    <p:sldId id="315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1" autoAdjust="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"/>
    </p:cViewPr>
  </p:sorterViewPr>
  <p:notesViewPr>
    <p:cSldViewPr snapToGrid="0" snapToObjects="1">
      <p:cViewPr varScale="1">
        <p:scale>
          <a:sx n="111" d="100"/>
          <a:sy n="111" d="100"/>
        </p:scale>
        <p:origin x="-3368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2EF3EE-56DD-4773-AB2D-16E7E16F089B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69CBC3-3772-4F75-8893-F1CE849B1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8CB041-6608-4F57-9341-21E20C155C1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9408E7-404A-4ACA-A6AF-5E28C13B58C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A1C3A7-AE7B-4250-B4D6-A7E5A6BDF34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BA63-328D-4500-980E-359421CCEF19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A3BA-D4CD-47F0-8B36-B72D23943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4B6D-49B3-4D8C-A2F2-9D6F7E78B24C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AA43-3A7F-4951-9F52-841DA9674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80AF-AF19-4D8E-AE0F-CAC9ED5F7D8A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81DF-CAD7-409F-902D-EB637968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119A-61AC-436C-8690-21E98F599E90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ABF3-4A37-4DF6-A1A8-5C2B3C0EC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B499-F5DE-4BE5-BB26-90CC428051F7}" type="datetime1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F45A-5F48-4253-BB93-1EBF682CF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329A-B638-44A3-9473-FB160DEAF935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F01C-32EA-44F1-9550-F565D94C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731D-10EE-49ED-B169-2A0731FEDA75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7344-B57F-43B7-BFB3-8683C55B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FD98-CE6F-44A5-9544-83220284694C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1B77-63D1-4CEC-9BCB-EC103A7C4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AF8E-62F6-47D0-BA10-8D4E30909570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AC59A-D871-496A-899B-E304F98D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3020-CF59-4908-AB64-E57BBF2E9AEF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7591-1AC5-4730-AD27-E9E56EF3931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C9C4-786B-4052-9851-DDE3E2669983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6B79E-F71A-4167-A530-F6D67663F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A2236-18B9-4389-93D2-D48E0A855015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3B9CDC-D509-4634-BE8F-32D4A86C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4" r:id="rId3"/>
    <p:sldLayoutId id="2147483921" r:id="rId4"/>
    <p:sldLayoutId id="2147483920" r:id="rId5"/>
    <p:sldLayoutId id="2147483919" r:id="rId6"/>
    <p:sldLayoutId id="2147483918" r:id="rId7"/>
    <p:sldLayoutId id="2147483925" r:id="rId8"/>
    <p:sldLayoutId id="2147483926" r:id="rId9"/>
    <p:sldLayoutId id="2147483917" r:id="rId10"/>
    <p:sldLayoutId id="214748391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oml.noaa.gov/phod/SAMOC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Design and testing of a </a:t>
            </a:r>
            <a:br>
              <a:rPr lang="en-US" sz="2800" dirty="0" smtClean="0"/>
            </a:br>
            <a:r>
              <a:rPr lang="en-US" sz="2800" dirty="0" smtClean="0"/>
              <a:t>MOC monitoring array </a:t>
            </a:r>
            <a:br>
              <a:rPr lang="en-US" sz="2800" dirty="0" smtClean="0"/>
            </a:br>
            <a:r>
              <a:rPr lang="en-US" sz="2800" dirty="0" smtClean="0"/>
              <a:t>in the South Atlantic</a:t>
            </a:r>
            <a:endParaRPr lang="en-US" sz="28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n-US" smtClean="0"/>
              <a:t>Renellys C. Perez</a:t>
            </a:r>
            <a:r>
              <a:rPr lang="en-US" baseline="30000" smtClean="0"/>
              <a:t>12</a:t>
            </a:r>
            <a:r>
              <a:rPr lang="en-US" smtClean="0"/>
              <a:t>, Silvia L. Garzoli</a:t>
            </a:r>
            <a:r>
              <a:rPr lang="en-US" baseline="30000" smtClean="0"/>
              <a:t>2</a:t>
            </a:r>
            <a:r>
              <a:rPr lang="en-US" smtClean="0"/>
              <a:t>, </a:t>
            </a:r>
          </a:p>
          <a:p>
            <a:pPr marR="0"/>
            <a:r>
              <a:rPr lang="en-US" smtClean="0"/>
              <a:t>Ricardo P. Matano</a:t>
            </a:r>
            <a:r>
              <a:rPr lang="en-US" baseline="30000" smtClean="0"/>
              <a:t>3</a:t>
            </a:r>
            <a:r>
              <a:rPr lang="en-US" smtClean="0"/>
              <a:t>, Christopher S. Meinen</a:t>
            </a:r>
            <a:r>
              <a:rPr lang="en-US" baseline="30000" smtClean="0"/>
              <a:t>2</a:t>
            </a:r>
            <a:endParaRPr lang="en-US" smtClean="0"/>
          </a:p>
          <a:p>
            <a:pPr marR="0"/>
            <a:r>
              <a:rPr lang="en-US" sz="1600" i="1" baseline="30000" smtClean="0"/>
              <a:t>1</a:t>
            </a:r>
            <a:r>
              <a:rPr lang="en-US" sz="1600" i="1" smtClean="0"/>
              <a:t>UM/CIMAS, </a:t>
            </a:r>
            <a:r>
              <a:rPr lang="en-US" sz="1600" i="1" baseline="30000" smtClean="0"/>
              <a:t>2</a:t>
            </a:r>
            <a:r>
              <a:rPr lang="en-US" sz="1600" i="1" smtClean="0"/>
              <a:t>NOAA/AOML, </a:t>
            </a:r>
            <a:r>
              <a:rPr lang="en-US" sz="1600" i="1" baseline="30000" smtClean="0"/>
              <a:t>3</a:t>
            </a:r>
            <a:r>
              <a:rPr lang="en-US" sz="1600" i="1" smtClean="0"/>
              <a:t>OSU/COAS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13576" y="6218293"/>
            <a:ext cx="1874520" cy="457200"/>
            <a:chOff x="45720" y="6400800"/>
            <a:chExt cx="1874520" cy="457200"/>
          </a:xfrm>
          <a:solidFill>
            <a:schemeClr val="tx1"/>
          </a:solidFill>
        </p:grpSpPr>
        <p:pic>
          <p:nvPicPr>
            <p:cNvPr id="4" name="Picture 3" descr="noaa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" y="6400800"/>
              <a:ext cx="457200" cy="457200"/>
            </a:xfrm>
            <a:prstGeom prst="rect">
              <a:avLst/>
            </a:prstGeom>
            <a:grpFill/>
          </p:spPr>
        </p:pic>
        <p:pic>
          <p:nvPicPr>
            <p:cNvPr id="5" name="Picture 4" descr="aoml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" y="6400800"/>
              <a:ext cx="391886" cy="457200"/>
            </a:xfrm>
            <a:prstGeom prst="rect">
              <a:avLst/>
            </a:prstGeom>
            <a:grpFill/>
          </p:spPr>
        </p:pic>
        <p:pic>
          <p:nvPicPr>
            <p:cNvPr id="6" name="Picture 5" descr="cimaslogo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8408" y="6400800"/>
              <a:ext cx="445168" cy="457200"/>
            </a:xfrm>
            <a:prstGeom prst="rect">
              <a:avLst/>
            </a:prstGeom>
            <a:grpFill/>
          </p:spPr>
        </p:pic>
        <p:pic>
          <p:nvPicPr>
            <p:cNvPr id="7" name="Picture 6" descr="Oregon_State_University_logo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3040" y="6400800"/>
              <a:ext cx="457200" cy="457200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MOC computed using perfect v array</a:t>
            </a:r>
            <a:br>
              <a:rPr lang="en-US" sz="2800" smtClean="0"/>
            </a:br>
            <a:r>
              <a:rPr lang="en-US" sz="2800" smtClean="0"/>
              <a:t>“Truth”</a:t>
            </a:r>
          </a:p>
        </p:txBody>
      </p:sp>
      <p:pic>
        <p:nvPicPr>
          <p:cNvPr id="29698" name="Picture 4" descr="comparison_15Sto35S_1986to1997_moc_timeseries_corr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63675"/>
            <a:ext cx="46894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32004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Black = OFES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FF"/>
                </a:solidFill>
                <a:latin typeface="Times New Roman"/>
                <a:cs typeface="+mn-cs"/>
              </a:rPr>
              <a:t>Blue = POCM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Left: MOC time series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Right: Mean vertical structure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MOC computed using perfect v array</a:t>
            </a:r>
            <a:br>
              <a:rPr lang="en-US" sz="2800" smtClean="0"/>
            </a:br>
            <a:r>
              <a:rPr lang="en-US" sz="2800" smtClean="0"/>
              <a:t>“Truth”</a:t>
            </a:r>
          </a:p>
        </p:txBody>
      </p:sp>
      <p:pic>
        <p:nvPicPr>
          <p:cNvPr id="30722" name="Picture 4" descr="comparison_15Sto35S_1986to1997_moc_timeseries_corr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63675"/>
            <a:ext cx="46894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table1.pdf"/>
          <p:cNvPicPr>
            <a:picLocks noChangeAspect="1"/>
          </p:cNvPicPr>
          <p:nvPr/>
        </p:nvPicPr>
        <p:blipFill>
          <a:blip r:embed="rId4"/>
          <a:srcRect l="26471" t="13635" r="26471" b="56818"/>
          <a:stretch>
            <a:fillRect/>
          </a:stretch>
        </p:blipFill>
        <p:spPr bwMode="auto">
          <a:xfrm>
            <a:off x="0" y="2057400"/>
            <a:ext cx="3886200" cy="3157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46438" y="3017838"/>
            <a:ext cx="457200" cy="1965325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2578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Lumpkin and Speer (2007)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11°S 16.2 ± 3.0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Sv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32°S 12.4 ± 2.6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Sv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Dong et al. (2009)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35°S 17.9 ± 2.2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Sv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High correlation, but zonal structure different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31746" name="Picture 7" descr="comparison_15Sto35S_1986to1997_mocxstruc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463675"/>
            <a:ext cx="57753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32004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Black = OFES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FF"/>
                </a:solidFill>
                <a:latin typeface="Times New Roman"/>
                <a:cs typeface="+mn-cs"/>
              </a:rPr>
              <a:t>Blue = POCM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Left: Mean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Right: Standard Deviation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NHT computed using perfect v array</a:t>
            </a:r>
            <a:br>
              <a:rPr lang="en-US" sz="2800" smtClean="0"/>
            </a:br>
            <a:r>
              <a:rPr lang="en-US" sz="2800" smtClean="0"/>
              <a:t>“Truth”</a:t>
            </a:r>
          </a:p>
        </p:txBody>
      </p:sp>
      <p:pic>
        <p:nvPicPr>
          <p:cNvPr id="32770" name="Picture 5" descr="comparison_15Sto35S_1986to1997_htflux_timeseries_corr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63675"/>
            <a:ext cx="469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table2.pdf"/>
          <p:cNvPicPr>
            <a:picLocks noChangeAspect="1"/>
          </p:cNvPicPr>
          <p:nvPr/>
        </p:nvPicPr>
        <p:blipFill>
          <a:blip r:embed="rId4"/>
          <a:srcRect l="17059" t="18182" r="32353" b="54546"/>
          <a:stretch>
            <a:fillRect/>
          </a:stretch>
        </p:blipFill>
        <p:spPr bwMode="auto">
          <a:xfrm>
            <a:off x="0" y="2057400"/>
            <a:ext cx="3886200" cy="271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0292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Correlation between NHT and MOC exceeds 0.85 for all latitudes and both models (consistent with Dong et al. 2009)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6925" y="2879725"/>
            <a:ext cx="457200" cy="1828800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Can a perfect T,S or CPIES array reconstruct the MOC </a:t>
            </a:r>
            <a:br>
              <a:rPr lang="en-US" sz="2800" smtClean="0"/>
            </a:br>
            <a:r>
              <a:rPr lang="en-US" sz="2800" smtClean="0"/>
              <a:t>in OFES?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Black = “Truth” array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FF"/>
                </a:solidFill>
                <a:latin typeface="Times New Roman"/>
                <a:cs typeface="+mn-cs"/>
              </a:rPr>
              <a:t>Blue = Perfect T,S array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FF0000"/>
                </a:solidFill>
                <a:latin typeface="Times New Roman"/>
                <a:cs typeface="+mn-cs"/>
              </a:rPr>
              <a:t>Red = Perfect CPIES array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Left: MOC time series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Right: Mean vertical structure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  <p:pic>
        <p:nvPicPr>
          <p:cNvPr id="33795" name="Picture 5" descr="ofes_15Sto35S_1986to1997_moc_recon_timeseries_corr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63675"/>
            <a:ext cx="46894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Can a perfect T,S or CPIES array reconstruct the MOC </a:t>
            </a:r>
            <a:br>
              <a:rPr lang="en-US" sz="2800" smtClean="0"/>
            </a:br>
            <a:r>
              <a:rPr lang="en-US" sz="2800" smtClean="0"/>
              <a:t>in OFES?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7432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Less than 0.4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Sv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bias at all latitudes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High RMSE at 15°S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FF"/>
                </a:solidFill>
                <a:latin typeface="Times New Roman"/>
                <a:cs typeface="+mn-cs"/>
              </a:rPr>
              <a:t>Perfect T, S: high correlation at all latitudes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FF0000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FF0000"/>
                </a:solidFill>
                <a:latin typeface="Times New Roman"/>
                <a:cs typeface="+mn-cs"/>
              </a:rPr>
              <a:t>Perfect CPIES: high correlation at 20°S, 30°S, 35°S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  <p:pic>
        <p:nvPicPr>
          <p:cNvPr id="34819" name="Picture 4" descr="table3.pdf"/>
          <p:cNvPicPr>
            <a:picLocks noChangeAspect="1"/>
          </p:cNvPicPr>
          <p:nvPr/>
        </p:nvPicPr>
        <p:blipFill>
          <a:blip r:embed="rId3"/>
          <a:srcRect l="11765" t="29091" r="11765" b="37091"/>
          <a:stretch>
            <a:fillRect/>
          </a:stretch>
        </p:blipFill>
        <p:spPr bwMode="auto">
          <a:xfrm>
            <a:off x="2971800" y="2286000"/>
            <a:ext cx="61722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954963" y="5075238"/>
            <a:ext cx="1066800" cy="73183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97563" y="3886200"/>
            <a:ext cx="1066800" cy="1920875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54963" y="4297363"/>
            <a:ext cx="1066800" cy="36671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Can a perfect T,S or CPIES array reconstruct the MOC </a:t>
            </a:r>
            <a:br>
              <a:rPr lang="en-US" sz="2800" smtClean="0"/>
            </a:br>
            <a:r>
              <a:rPr lang="en-US" sz="2800" smtClean="0"/>
              <a:t>in POCM?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Black = “Truth” array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FF"/>
                </a:solidFill>
                <a:latin typeface="Times New Roman"/>
                <a:cs typeface="+mn-cs"/>
              </a:rPr>
              <a:t>Blue = Perfect T,S array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FF0000"/>
                </a:solidFill>
                <a:latin typeface="Times New Roman"/>
                <a:cs typeface="+mn-cs"/>
              </a:rPr>
              <a:t>Red = Perfect CPIES array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Left: MOC time series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Right: Mean vertical structure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  <p:pic>
        <p:nvPicPr>
          <p:cNvPr id="35843" name="Picture 4" descr="pocm_15Sto35S_moc_recon_timeseries_corr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63675"/>
            <a:ext cx="46894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Can a perfect T,S or CPIES array reconstruct the MOC </a:t>
            </a:r>
            <a:br>
              <a:rPr lang="en-US" sz="2800" smtClean="0"/>
            </a:br>
            <a:r>
              <a:rPr lang="en-US" sz="2800" smtClean="0"/>
              <a:t>in POCM?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7432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Bias exceeds 1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Sv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at low latitudes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High RMSE at low latitudes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FF"/>
                </a:solidFill>
                <a:latin typeface="Times New Roman"/>
                <a:cs typeface="+mn-cs"/>
              </a:rPr>
              <a:t>Perfect T, S: high correlation at all latitudes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FF0000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FF0000"/>
                </a:solidFill>
                <a:latin typeface="Times New Roman"/>
                <a:cs typeface="+mn-cs"/>
              </a:rPr>
              <a:t>Perfect CPIES: high correlation at 25°S, 30°S, 35°S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  <p:pic>
        <p:nvPicPr>
          <p:cNvPr id="36867" name="Picture 4" descr="table3.pdf"/>
          <p:cNvPicPr>
            <a:picLocks noChangeAspect="1"/>
          </p:cNvPicPr>
          <p:nvPr/>
        </p:nvPicPr>
        <p:blipFill>
          <a:blip r:embed="rId3"/>
          <a:srcRect l="11765" t="29091" r="11765" b="37091"/>
          <a:stretch>
            <a:fillRect/>
          </a:stretch>
        </p:blipFill>
        <p:spPr bwMode="auto">
          <a:xfrm>
            <a:off x="2971800" y="2286000"/>
            <a:ext cx="6172200" cy="3532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6868" name="Picture 9" descr="table3.pdf"/>
          <p:cNvPicPr>
            <a:picLocks noChangeAspect="1"/>
          </p:cNvPicPr>
          <p:nvPr/>
        </p:nvPicPr>
        <p:blipFill>
          <a:blip r:embed="rId3"/>
          <a:srcRect l="11765" t="63635" r="11765" b="14545"/>
          <a:stretch>
            <a:fillRect/>
          </a:stretch>
        </p:blipFill>
        <p:spPr bwMode="auto">
          <a:xfrm>
            <a:off x="2971800" y="3611563"/>
            <a:ext cx="6172200" cy="2279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954963" y="4708525"/>
            <a:ext cx="1066800" cy="109855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97563" y="3886200"/>
            <a:ext cx="1066800" cy="1920875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Summary of perfect arrays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78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In general, better reconstructions are achieved</a:t>
            </a:r>
          </a:p>
          <a:p>
            <a:pPr lvl="1"/>
            <a:r>
              <a:rPr lang="en-US" sz="1800" smtClean="0"/>
              <a:t>in OFES compared with POCM</a:t>
            </a:r>
          </a:p>
          <a:p>
            <a:pPr lvl="1"/>
            <a:r>
              <a:rPr lang="en-US" sz="1800" smtClean="0"/>
              <a:t>at higher latitudes compared with lower latitudes</a:t>
            </a:r>
          </a:p>
          <a:p>
            <a:pPr lvl="1"/>
            <a:r>
              <a:rPr lang="en-US" sz="1800" smtClean="0"/>
              <a:t>with a perfect T, S array compared with a perfect CPIES array</a:t>
            </a:r>
          </a:p>
          <a:p>
            <a:pPr lvl="1"/>
            <a:r>
              <a:rPr lang="en-US" sz="1800" smtClean="0"/>
              <a:t>for volume transport (MOC) compared with heat transport (NHT)</a:t>
            </a:r>
          </a:p>
          <a:p>
            <a:pPr lvl="1"/>
            <a:endParaRPr lang="en-US" sz="1800" smtClean="0"/>
          </a:p>
          <a:p>
            <a:r>
              <a:rPr lang="en-US" sz="2000" smtClean="0"/>
              <a:t>Recommendation:  higher latitudes (25°S to 35°S) better for placement of the SAMOC array, especially if array consists of PIES/CPIES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What happens if we degrade the array at 34.5°S</a:t>
            </a:r>
            <a:br>
              <a:rPr lang="en-US" sz="2800" smtClean="0"/>
            </a:br>
            <a:r>
              <a:rPr lang="en-US" sz="2800" smtClean="0"/>
              <a:t>in OFES?</a:t>
            </a:r>
          </a:p>
        </p:txBody>
      </p:sp>
      <p:pic>
        <p:nvPicPr>
          <p:cNvPr id="38914" name="Picture 5" descr="ofes_35S_1986to1997_reconstats.eps"/>
          <p:cNvPicPr>
            <a:picLocks noChangeAspect="1"/>
          </p:cNvPicPr>
          <p:nvPr/>
        </p:nvPicPr>
        <p:blipFill>
          <a:blip r:embed="rId3"/>
          <a:srcRect b="81081"/>
          <a:stretch>
            <a:fillRect/>
          </a:stretch>
        </p:blipFill>
        <p:spPr bwMode="auto">
          <a:xfrm>
            <a:off x="2971800" y="5665788"/>
            <a:ext cx="36576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9436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Color contours: Mean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White contours: Std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  <p:pic>
        <p:nvPicPr>
          <p:cNvPr id="38916" name="Picture 7" descr="ofes_schematic_35S_potentialarrays1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938338"/>
            <a:ext cx="701357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3429000" y="6583363"/>
            <a:ext cx="274638" cy="27463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South Atlantic MOC (SAM) array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Deployed 3 PIES/1 CPIES in March 2009</a:t>
            </a:r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743200"/>
            <a:ext cx="3494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50025"/>
            <a:ext cx="9144000" cy="33813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Figure from SAM Cruise report (Chief Scientist: Chris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Meinen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2004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PIES (CPIES) = inverted echo sounder with bottom pressure sensor (and current meter)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075" y="4572000"/>
            <a:ext cx="301625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As part of BONUS-GOODHOPE project 2 CPIES were deployed near South African coast in February 2008 (Chief Scientist: Sabrina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Speich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What happens if we degrade the array at 34.5°S</a:t>
            </a:r>
            <a:br>
              <a:rPr lang="en-US" sz="2800" smtClean="0"/>
            </a:br>
            <a:r>
              <a:rPr lang="en-US" sz="2800" smtClean="0"/>
              <a:t>in OFES?</a:t>
            </a:r>
          </a:p>
        </p:txBody>
      </p:sp>
      <p:pic>
        <p:nvPicPr>
          <p:cNvPr id="39938" name="Picture 5" descr="ofes_35S_1986to1997_reconstats.eps"/>
          <p:cNvPicPr>
            <a:picLocks noChangeAspect="1"/>
          </p:cNvPicPr>
          <p:nvPr/>
        </p:nvPicPr>
        <p:blipFill>
          <a:blip r:embed="rId3"/>
          <a:srcRect b="81081"/>
          <a:stretch>
            <a:fillRect/>
          </a:stretch>
        </p:blipFill>
        <p:spPr bwMode="auto">
          <a:xfrm>
            <a:off x="2971800" y="5665788"/>
            <a:ext cx="36576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9436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Color contours: Mean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White contours: Std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  <p:pic>
        <p:nvPicPr>
          <p:cNvPr id="39940" name="Picture 8" descr="ofes_schematic_35S_potentialarrays2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938338"/>
            <a:ext cx="701357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3749675" y="6583363"/>
            <a:ext cx="273050" cy="27463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What happens if we degrade the array at 34.5°S</a:t>
            </a:r>
            <a:br>
              <a:rPr lang="en-US" sz="2800" smtClean="0"/>
            </a:br>
            <a:r>
              <a:rPr lang="en-US" sz="2800" smtClean="0"/>
              <a:t>in OFES?</a:t>
            </a:r>
          </a:p>
        </p:txBody>
      </p:sp>
      <p:pic>
        <p:nvPicPr>
          <p:cNvPr id="40962" name="Picture 5" descr="ofes_35S_1986to1997_reconstats.eps"/>
          <p:cNvPicPr>
            <a:picLocks noChangeAspect="1"/>
          </p:cNvPicPr>
          <p:nvPr/>
        </p:nvPicPr>
        <p:blipFill>
          <a:blip r:embed="rId3"/>
          <a:srcRect b="81081"/>
          <a:stretch>
            <a:fillRect/>
          </a:stretch>
        </p:blipFill>
        <p:spPr bwMode="auto">
          <a:xfrm>
            <a:off x="2971800" y="5665788"/>
            <a:ext cx="36576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9436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Color contours: Mean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White contours: Std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  <p:pic>
        <p:nvPicPr>
          <p:cNvPr id="40964" name="Picture 7" descr="ofes_schematic_35S_potentialarrays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938338"/>
            <a:ext cx="701357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4068763" y="6583363"/>
            <a:ext cx="274637" cy="27463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What happens if we degrade the array at 34.5°S</a:t>
            </a:r>
            <a:br>
              <a:rPr lang="en-US" sz="2800" smtClean="0"/>
            </a:br>
            <a:r>
              <a:rPr lang="en-US" sz="2800" smtClean="0"/>
              <a:t>in OFES?</a:t>
            </a:r>
          </a:p>
        </p:txBody>
      </p:sp>
      <p:pic>
        <p:nvPicPr>
          <p:cNvPr id="41986" name="Picture 5" descr="ofes_35S_1986to1997_reconstats.eps"/>
          <p:cNvPicPr>
            <a:picLocks noChangeAspect="1"/>
          </p:cNvPicPr>
          <p:nvPr/>
        </p:nvPicPr>
        <p:blipFill>
          <a:blip r:embed="rId3"/>
          <a:srcRect b="81081"/>
          <a:stretch>
            <a:fillRect/>
          </a:stretch>
        </p:blipFill>
        <p:spPr bwMode="auto">
          <a:xfrm>
            <a:off x="2971800" y="5665788"/>
            <a:ext cx="36576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9436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Color contours: Mean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White contours: Std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  <p:pic>
        <p:nvPicPr>
          <p:cNvPr id="41988" name="Picture 8" descr="ofes_schematic_35S_potentialarrays9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938338"/>
            <a:ext cx="701357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6035675" y="6583363"/>
            <a:ext cx="273050" cy="27463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What happens if we degrade the array at 34.5°S</a:t>
            </a:r>
            <a:br>
              <a:rPr lang="en-US" sz="2800" smtClean="0"/>
            </a:br>
            <a:r>
              <a:rPr lang="en-US" sz="2800" smtClean="0"/>
              <a:t>in OFES?</a:t>
            </a:r>
          </a:p>
        </p:txBody>
      </p:sp>
      <p:pic>
        <p:nvPicPr>
          <p:cNvPr id="43010" name="Picture 4" descr="ofes_schematic_35S_potentialarrays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701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 descr="ofes_35S_1986to1997_reconstats.eps"/>
          <p:cNvPicPr>
            <a:picLocks noChangeAspect="1"/>
          </p:cNvPicPr>
          <p:nvPr/>
        </p:nvPicPr>
        <p:blipFill>
          <a:blip r:embed="rId4"/>
          <a:srcRect b="81081"/>
          <a:stretch>
            <a:fillRect/>
          </a:stretch>
        </p:blipFill>
        <p:spPr bwMode="auto">
          <a:xfrm>
            <a:off x="2971800" y="5665788"/>
            <a:ext cx="36576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9436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Color contours: Mean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White contours: Std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354763" y="6583363"/>
            <a:ext cx="274637" cy="27463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What happens if we degrade the array at 34.5°S</a:t>
            </a:r>
            <a:br>
              <a:rPr lang="en-US" sz="2800" smtClean="0"/>
            </a:br>
            <a:r>
              <a:rPr lang="en-US" sz="2800" smtClean="0"/>
              <a:t>in POCM?</a:t>
            </a:r>
          </a:p>
        </p:txBody>
      </p:sp>
      <p:pic>
        <p:nvPicPr>
          <p:cNvPr id="44034" name="Picture 3" descr="pocm_schematic_35S_potentialarrays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701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pocm_35S_reconstats_vgfit.eps"/>
          <p:cNvPicPr>
            <a:picLocks noChangeAspect="1"/>
          </p:cNvPicPr>
          <p:nvPr/>
        </p:nvPicPr>
        <p:blipFill>
          <a:blip r:embed="rId4"/>
          <a:srcRect b="81081"/>
          <a:stretch>
            <a:fillRect/>
          </a:stretch>
        </p:blipFill>
        <p:spPr bwMode="auto">
          <a:xfrm>
            <a:off x="2971800" y="5668963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Color contours: Mean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White contours: Std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OFES 34.5°S				POCM 34.5°S</a:t>
            </a:r>
            <a:br>
              <a:rPr lang="en-US" sz="2800" smtClean="0"/>
            </a:br>
            <a:r>
              <a:rPr lang="en-US" sz="2800" smtClean="0"/>
              <a:t>in OFES?</a:t>
            </a:r>
          </a:p>
        </p:txBody>
      </p:sp>
      <p:pic>
        <p:nvPicPr>
          <p:cNvPr id="45058" name="Picture 6" descr="ofes_35S_1986to1997_reconstats_vgfit.eps"/>
          <p:cNvPicPr>
            <a:picLocks noChangeAspect="1"/>
          </p:cNvPicPr>
          <p:nvPr/>
        </p:nvPicPr>
        <p:blipFill>
          <a:blip r:embed="rId3"/>
          <a:srcRect t="19460"/>
          <a:stretch>
            <a:fillRect/>
          </a:stretch>
        </p:blipFill>
        <p:spPr bwMode="auto">
          <a:xfrm>
            <a:off x="457200" y="1463675"/>
            <a:ext cx="37798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pocm_35S_reconstats_vgfit.eps"/>
          <p:cNvPicPr>
            <a:picLocks noChangeAspect="1"/>
          </p:cNvPicPr>
          <p:nvPr/>
        </p:nvPicPr>
        <p:blipFill>
          <a:blip r:embed="rId4"/>
          <a:srcRect t="19460"/>
          <a:stretch>
            <a:fillRect/>
          </a:stretch>
        </p:blipFill>
        <p:spPr bwMode="auto">
          <a:xfrm>
            <a:off x="4800600" y="1463675"/>
            <a:ext cx="37798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8"/>
          <p:cNvSpPr txBox="1">
            <a:spLocks noChangeArrowheads="1"/>
          </p:cNvSpPr>
          <p:nvPr/>
        </p:nvSpPr>
        <p:spPr bwMode="auto">
          <a:xfrm>
            <a:off x="3321050" y="6330950"/>
            <a:ext cx="2743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rgbClr val="0000FF"/>
                </a:solidFill>
                <a:latin typeface="Times New Roman" pitchFamily="18" charset="0"/>
              </a:rPr>
              <a:t>Blue = Degraded T,S array</a:t>
            </a:r>
          </a:p>
          <a:p>
            <a:r>
              <a:rPr lang="en-US" sz="1600" i="1">
                <a:solidFill>
                  <a:srgbClr val="FF0000"/>
                </a:solidFill>
                <a:latin typeface="Times New Roman" pitchFamily="18" charset="0"/>
              </a:rPr>
              <a:t>Red = Degraded CPIES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What happens if we degrade the array at 30°S</a:t>
            </a:r>
            <a:br>
              <a:rPr lang="en-US" sz="2800" smtClean="0"/>
            </a:br>
            <a:r>
              <a:rPr lang="en-US" sz="2800" smtClean="0"/>
              <a:t>in OFES?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Color contours: Mean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White contours: Std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  <p:pic>
        <p:nvPicPr>
          <p:cNvPr id="46083" name="Picture 7" descr="ofes_schematic_30S_potentialarrays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701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8" descr="ofes_30S_1986to1997_reconstats_vgfit.eps"/>
          <p:cNvPicPr>
            <a:picLocks noChangeAspect="1"/>
          </p:cNvPicPr>
          <p:nvPr/>
        </p:nvPicPr>
        <p:blipFill>
          <a:blip r:embed="rId4"/>
          <a:srcRect b="81081"/>
          <a:stretch>
            <a:fillRect/>
          </a:stretch>
        </p:blipFill>
        <p:spPr bwMode="auto">
          <a:xfrm>
            <a:off x="2971800" y="5668963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What happens if we degrade the array at 30°S</a:t>
            </a:r>
            <a:br>
              <a:rPr lang="en-US" sz="2800" smtClean="0"/>
            </a:br>
            <a:r>
              <a:rPr lang="en-US" sz="2800" smtClean="0"/>
              <a:t>in POCM?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Color contours: Mean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White contours: Std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v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  <p:pic>
        <p:nvPicPr>
          <p:cNvPr id="47107" name="Picture 5" descr="pocm_schematic_30S_potentialarrays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701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9" descr="pocm_30S_reconstats_vgfit.eps"/>
          <p:cNvPicPr>
            <a:picLocks noChangeAspect="1"/>
          </p:cNvPicPr>
          <p:nvPr/>
        </p:nvPicPr>
        <p:blipFill>
          <a:blip r:embed="rId4"/>
          <a:srcRect b="81081"/>
          <a:stretch>
            <a:fillRect/>
          </a:stretch>
        </p:blipFill>
        <p:spPr bwMode="auto">
          <a:xfrm>
            <a:off x="2971800" y="5668963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OFES 30°S				POCM 30°S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48130" name="Picture 4" descr="ofes_30S_1986to1997_reconstats_vgfit.eps"/>
          <p:cNvPicPr>
            <a:picLocks noChangeAspect="1"/>
          </p:cNvPicPr>
          <p:nvPr/>
        </p:nvPicPr>
        <p:blipFill>
          <a:blip r:embed="rId3"/>
          <a:srcRect t="19460"/>
          <a:stretch>
            <a:fillRect/>
          </a:stretch>
        </p:blipFill>
        <p:spPr bwMode="auto">
          <a:xfrm>
            <a:off x="457200" y="1463675"/>
            <a:ext cx="37798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pocm_30S_reconstats_vgfit.eps"/>
          <p:cNvPicPr>
            <a:picLocks noChangeAspect="1"/>
          </p:cNvPicPr>
          <p:nvPr/>
        </p:nvPicPr>
        <p:blipFill>
          <a:blip r:embed="rId4"/>
          <a:srcRect t="19460"/>
          <a:stretch>
            <a:fillRect/>
          </a:stretch>
        </p:blipFill>
        <p:spPr bwMode="auto">
          <a:xfrm>
            <a:off x="4800600" y="1463675"/>
            <a:ext cx="37798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8"/>
          <p:cNvSpPr txBox="1">
            <a:spLocks noChangeArrowheads="1"/>
          </p:cNvSpPr>
          <p:nvPr/>
        </p:nvSpPr>
        <p:spPr bwMode="auto">
          <a:xfrm>
            <a:off x="3321050" y="6330950"/>
            <a:ext cx="2743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rgbClr val="0000FF"/>
                </a:solidFill>
                <a:latin typeface="Times New Roman" pitchFamily="18" charset="0"/>
              </a:rPr>
              <a:t>Blue = Degraded T,S array</a:t>
            </a:r>
          </a:p>
          <a:p>
            <a:r>
              <a:rPr lang="en-US" sz="1600" i="1">
                <a:solidFill>
                  <a:srgbClr val="FF0000"/>
                </a:solidFill>
                <a:latin typeface="Times New Roman" pitchFamily="18" charset="0"/>
              </a:rPr>
              <a:t>Red = Degraded CPIES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Why do less instruments do a better job?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91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Large meso-scale variability east of Walvis Ridge poorly represented by a handful of moorings [Need to filter out meso-scale variability]</a:t>
            </a:r>
          </a:p>
          <a:p>
            <a:endParaRPr lang="en-US" sz="2000" smtClean="0"/>
          </a:p>
          <a:p>
            <a:r>
              <a:rPr lang="en-US" sz="2000" smtClean="0"/>
              <a:t>MOC is strongly correlated with Ekman transport at high latitudes</a:t>
            </a:r>
          </a:p>
          <a:p>
            <a:pPr lvl="1"/>
            <a:r>
              <a:rPr lang="en-US" sz="1800" smtClean="0"/>
              <a:t>POCM: 0.66 at 25°S, 0.75 at 30°S, 0.85 at 35°S</a:t>
            </a:r>
          </a:p>
          <a:p>
            <a:pPr lvl="1"/>
            <a:r>
              <a:rPr lang="en-US" sz="1800" smtClean="0"/>
              <a:t>OFES: 0.51 at 25°S, 0.82 at 30°S, 0.88 at 35°S</a:t>
            </a:r>
          </a:p>
          <a:p>
            <a:pPr lvl="1"/>
            <a:r>
              <a:rPr lang="en-US" sz="1800" smtClean="0"/>
              <a:t>RAPID/MOCHA array correlation is ~0.6*</a:t>
            </a:r>
          </a:p>
          <a:p>
            <a:pPr lvl="1"/>
            <a:endParaRPr lang="en-US" sz="1800" smtClean="0"/>
          </a:p>
          <a:p>
            <a:r>
              <a:rPr lang="en-US" sz="2000" smtClean="0"/>
              <a:t>Questions: </a:t>
            </a:r>
          </a:p>
          <a:p>
            <a:pPr lvl="1"/>
            <a:r>
              <a:rPr lang="en-US" sz="1800" smtClean="0"/>
              <a:t>Can altimetric data be used to resolve regions of large meso-scale variability and set geographic limits for a SAMOC array?</a:t>
            </a:r>
          </a:p>
          <a:p>
            <a:pPr lvl="1"/>
            <a:r>
              <a:rPr lang="en-US" sz="1800" smtClean="0"/>
              <a:t>How many moorings are needed to reconstruct heat and salt transport by Agulhas rings?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025"/>
            <a:ext cx="9144000" cy="33813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*2004-2008 RAPID/MOCHA data obtained from http://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www.noc.soton.ac.uk/rapidmoc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/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Existing observations in the South Atlantic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To better resolve the western boundary currents along the northern boundary of the SAMOC box, a pilot array was started along 34.5°S</a:t>
            </a:r>
          </a:p>
          <a:p>
            <a:r>
              <a:rPr lang="en-US" sz="2000" smtClean="0"/>
              <a:t>Infrastructure considerations largely determined the latitude</a:t>
            </a:r>
          </a:p>
          <a:p>
            <a:endParaRPr lang="en-US" sz="2000" smtClean="0"/>
          </a:p>
          <a:p>
            <a:endParaRPr lang="en-US" sz="20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 l="1923" t="2412" r="9616"/>
          <a:stretch>
            <a:fillRect/>
          </a:stretch>
        </p:blipFill>
        <p:spPr bwMode="auto">
          <a:xfrm>
            <a:off x="2743200" y="2971800"/>
            <a:ext cx="3898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550025"/>
            <a:ext cx="9144000" cy="33813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Figure obtained from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  <a:hlinkClick r:id="rId4"/>
              </a:rPr>
              <a:t>http://www.aoml.noaa.gov/phod/SAMOC/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Summary of degraded arrays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For reconstructions of the MOC, it is important to have interior measurements</a:t>
            </a:r>
          </a:p>
          <a:p>
            <a:pPr lvl="1"/>
            <a:r>
              <a:rPr lang="en-US" sz="1800" smtClean="0"/>
              <a:t>Present arrays + 2 interior points perform surprisingly well</a:t>
            </a:r>
          </a:p>
          <a:p>
            <a:pPr lvl="1"/>
            <a:r>
              <a:rPr lang="en-US" sz="1800" smtClean="0"/>
              <a:t>Energetic Agulhas eddy region must be treated carefully</a:t>
            </a:r>
          </a:p>
          <a:p>
            <a:pPr>
              <a:buFont typeface="Wingdings 2" pitchFamily="18" charset="2"/>
              <a:buNone/>
            </a:pPr>
            <a:endParaRPr lang="en-US" sz="2000" smtClean="0"/>
          </a:p>
          <a:p>
            <a:r>
              <a:rPr lang="en-US" sz="2000" smtClean="0"/>
              <a:t>Degraded CPIES array and T, S array are comparable for MOC reconstructions</a:t>
            </a:r>
          </a:p>
          <a:p>
            <a:endParaRPr lang="en-US" sz="2000" smtClean="0"/>
          </a:p>
          <a:p>
            <a:r>
              <a:rPr lang="en-US" sz="2000" smtClean="0"/>
              <a:t>Need ~15 measurements to reproduce mean vertical structure of the MOC and have low biases in the OFES model</a:t>
            </a:r>
          </a:p>
          <a:p>
            <a:endParaRPr lang="en-US" sz="2000" smtClean="0"/>
          </a:p>
          <a:p>
            <a:r>
              <a:rPr lang="en-US" sz="2000" smtClean="0"/>
              <a:t>Degrading the array is less successful in the POCM model</a:t>
            </a:r>
          </a:p>
          <a:p>
            <a:pPr>
              <a:buFont typeface="Wingdings 2" pitchFamily="18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Can a perfect T,S or CPIES array reconstruct the NHT </a:t>
            </a:r>
            <a:br>
              <a:rPr lang="en-US" sz="2800" smtClean="0"/>
            </a:br>
            <a:r>
              <a:rPr lang="en-US" sz="2800" smtClean="0"/>
              <a:t>in OFES?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Black = “Truth” array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FF"/>
                </a:solidFill>
                <a:latin typeface="Times New Roman"/>
                <a:cs typeface="+mn-cs"/>
              </a:rPr>
              <a:t>Blue = Perfect T,S array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FF0000"/>
                </a:solidFill>
                <a:latin typeface="Times New Roman"/>
                <a:cs typeface="+mn-cs"/>
              </a:rPr>
              <a:t>Red = Perfect CPIES array plus mean T,S relationship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Left: NHT time series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Right: Mean vertical structure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  <p:pic>
        <p:nvPicPr>
          <p:cNvPr id="52227" name="Picture 4" descr="ofes_15Sto35S_1986to1997_htflux_recon_timeseries_corr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63675"/>
            <a:ext cx="46402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Can a perfect T,S or CPIES array reconstruct the NHT </a:t>
            </a:r>
            <a:br>
              <a:rPr lang="en-US" sz="2800" smtClean="0"/>
            </a:br>
            <a:r>
              <a:rPr lang="en-US" sz="2800" smtClean="0"/>
              <a:t>in OFES?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7432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Less than 0.07 PW bias at all latitudes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High RMSE at 15°S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FF"/>
                </a:solidFill>
                <a:latin typeface="Times New Roman"/>
                <a:cs typeface="+mn-cs"/>
              </a:rPr>
              <a:t>Perfect T, S: high correlation at all latitudes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FF0000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FF0000"/>
                </a:solidFill>
                <a:latin typeface="Times New Roman"/>
                <a:cs typeface="+mn-cs"/>
              </a:rPr>
              <a:t>Perfect CPIES: modest correlation 20°S, 30°S, 35°S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  <p:pic>
        <p:nvPicPr>
          <p:cNvPr id="53251" name="Picture 9" descr="table4.pdf"/>
          <p:cNvPicPr>
            <a:picLocks noChangeAspect="1"/>
          </p:cNvPicPr>
          <p:nvPr/>
        </p:nvPicPr>
        <p:blipFill>
          <a:blip r:embed="rId3"/>
          <a:srcRect l="10588" t="36365" r="7648" b="29727"/>
          <a:stretch>
            <a:fillRect/>
          </a:stretch>
        </p:blipFill>
        <p:spPr bwMode="auto">
          <a:xfrm>
            <a:off x="2971800" y="2286000"/>
            <a:ext cx="6172200" cy="3313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897563" y="3703638"/>
            <a:ext cx="1066800" cy="1828800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1000" y="4805363"/>
            <a:ext cx="1066800" cy="73025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1000" y="4110038"/>
            <a:ext cx="1066800" cy="36512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Can a perfect T,S or CPIES array reconstruct the NHT </a:t>
            </a:r>
            <a:br>
              <a:rPr lang="en-US" sz="2800" smtClean="0"/>
            </a:br>
            <a:r>
              <a:rPr lang="en-US" sz="2800" smtClean="0"/>
              <a:t>in POCM?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Black = “Truth” array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FF"/>
                </a:solidFill>
                <a:latin typeface="Times New Roman"/>
                <a:cs typeface="+mn-cs"/>
              </a:rPr>
              <a:t>Blue = Perfect T,S array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FF0000"/>
                </a:solidFill>
                <a:latin typeface="Times New Roman"/>
                <a:cs typeface="+mn-cs"/>
              </a:rPr>
              <a:t>Red = Perfect CPIES array plus mean T,S relationship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Left: NHT time series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Right: Mean vertical structure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  <p:pic>
        <p:nvPicPr>
          <p:cNvPr id="55299" name="Picture 5" descr="pocm_15Sto35S_htflux_recon_timeseries_corr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63675"/>
            <a:ext cx="46402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Can a perfect T,S or CPIES array reconstruct the NHT </a:t>
            </a:r>
            <a:br>
              <a:rPr lang="en-US" sz="2800" smtClean="0"/>
            </a:br>
            <a:r>
              <a:rPr lang="en-US" sz="2800" smtClean="0"/>
              <a:t>in POCM?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743200"/>
            <a:ext cx="2743200" cy="12795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Large biases at 20°S, 25°S, 30°S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High RMSE at 20°S, 30°S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FF"/>
                </a:solidFill>
                <a:latin typeface="Times New Roman"/>
                <a:cs typeface="+mn-cs"/>
              </a:rPr>
              <a:t>Perfect T, S: high correlation at all latitudes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FF0000"/>
              </a:solidFill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FF0000"/>
                </a:solidFill>
                <a:latin typeface="Times New Roman"/>
                <a:cs typeface="+mn-cs"/>
              </a:rPr>
              <a:t>Perfect CPIES: modest correlation 25°S, 35°S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00FF"/>
              </a:solidFill>
              <a:latin typeface="Times New Roman"/>
              <a:cs typeface="+mn-cs"/>
            </a:endParaRPr>
          </a:p>
        </p:txBody>
      </p:sp>
      <p:pic>
        <p:nvPicPr>
          <p:cNvPr id="56323" name="Picture 9" descr="table4.pdf"/>
          <p:cNvPicPr>
            <a:picLocks noChangeAspect="1"/>
          </p:cNvPicPr>
          <p:nvPr/>
        </p:nvPicPr>
        <p:blipFill>
          <a:blip r:embed="rId3"/>
          <a:srcRect l="10588" t="36365" r="7648" b="29727"/>
          <a:stretch>
            <a:fillRect/>
          </a:stretch>
        </p:blipFill>
        <p:spPr bwMode="auto">
          <a:xfrm>
            <a:off x="2971800" y="2286000"/>
            <a:ext cx="6172200" cy="3313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6324" name="Picture 7" descr="table4.pdf"/>
          <p:cNvPicPr>
            <a:picLocks noChangeAspect="1"/>
          </p:cNvPicPr>
          <p:nvPr/>
        </p:nvPicPr>
        <p:blipFill>
          <a:blip r:embed="rId3"/>
          <a:srcRect l="10588" t="70454" r="7648" b="8000"/>
          <a:stretch>
            <a:fillRect/>
          </a:stretch>
        </p:blipFill>
        <p:spPr bwMode="auto">
          <a:xfrm>
            <a:off x="2971800" y="3521075"/>
            <a:ext cx="6172200" cy="2103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897563" y="3749675"/>
            <a:ext cx="1066800" cy="1828800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1000" y="5211763"/>
            <a:ext cx="1066800" cy="36671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01000" y="4525963"/>
            <a:ext cx="1066800" cy="36671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OFES 34.5°S longer term trend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57346" name="Picture 6" descr="ofes_35S_2000to2006_moc_timeseries_corr_27years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828800"/>
            <a:ext cx="64008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9" descr="ofes_35S_2000to2006_htflux_timeseries_27years.eps"/>
          <p:cNvPicPr>
            <a:picLocks noChangeAspect="1"/>
          </p:cNvPicPr>
          <p:nvPr/>
        </p:nvPicPr>
        <p:blipFill>
          <a:blip r:embed="rId4"/>
          <a:srcRect t="12973"/>
          <a:stretch>
            <a:fillRect/>
          </a:stretch>
        </p:blipFill>
        <p:spPr bwMode="auto">
          <a:xfrm>
            <a:off x="1371600" y="3978275"/>
            <a:ext cx="64008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Example of v</a:t>
            </a:r>
            <a:r>
              <a:rPr lang="en-US" sz="2800" baseline="-25000" smtClean="0"/>
              <a:t>g</a:t>
            </a:r>
            <a:r>
              <a:rPr lang="en-US" sz="2800" smtClean="0"/>
              <a:t> reconstruction: OFES 34.5°S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58370" name="Picture 10" descr="ofes_schematic_35S_potentialarrays1_degrade_caseNN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11" descr="ofes_schematic_35S_potentialarrays1_degrade_case1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12" descr="ofes_schematic_35S_potentialarrays1_degrade_case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288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13" descr="ofes_schematic_35S_potentialarrays1_degrade_case3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3434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Example of v</a:t>
            </a:r>
            <a:r>
              <a:rPr lang="en-US" sz="2800" baseline="-25000" smtClean="0"/>
              <a:t>g</a:t>
            </a:r>
            <a:r>
              <a:rPr lang="en-US" sz="2800" smtClean="0"/>
              <a:t> reconstruction: OFES 34.5°S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59394" name="Picture 9" descr="ofes_schematic_35S_potentialarrays1_degrade_case7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3434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14" descr="ofes_schematic_35S_potentialarrays1_degrade_case6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288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5" descr="ofes_schematic_35S_potentialarrays1_degrade_case5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16" descr="ofes_schematic_35S_potentialarrays1_degrade_case4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288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Example of v</a:t>
            </a:r>
            <a:r>
              <a:rPr lang="en-US" sz="2800" baseline="-25000" smtClean="0"/>
              <a:t>g</a:t>
            </a:r>
            <a:r>
              <a:rPr lang="en-US" sz="2800" smtClean="0"/>
              <a:t> reconstruction: OFES 34.5°S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60418" name="Picture 10" descr="ofes_schematic_35S_potentialarrays1_degrade_caseNN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3434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6" descr="ofes_schematic_35S_potentialarrays1_degrade_case10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288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7" descr="ofes_schematic_35S_potentialarrays1_degrade_case9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8" descr="ofes_schematic_35S_potentialarrays1_degrade_case8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28800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Questions: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What do Observing System Experiments (OSEs) tell us about where a MOC monitoring array should be located?</a:t>
            </a:r>
          </a:p>
          <a:p>
            <a:pPr>
              <a:buFont typeface="Wingdings 2" pitchFamily="18" charset="2"/>
              <a:buNone/>
            </a:pPr>
            <a:endParaRPr lang="en-US" sz="2000" smtClean="0"/>
          </a:p>
          <a:p>
            <a:r>
              <a:rPr lang="en-US" sz="2000" smtClean="0"/>
              <a:t>Can a PIES/CPIES array be used to monitor the MOC?</a:t>
            </a:r>
          </a:p>
          <a:p>
            <a:endParaRPr lang="en-US" sz="2000" smtClean="0"/>
          </a:p>
          <a:p>
            <a:r>
              <a:rPr lang="en-US" sz="2000" smtClean="0"/>
              <a:t>Can the SAM and Bonus-Goodhope arrays be incorporated into a MOC monitoring array?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Agulhas rings go to far north in the OFES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61442" name="Picture 9" descr="ssh_media_rms_altim_atlan2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41148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11" descr="ssh_media_rms_model_atlan2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41148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6519863"/>
            <a:ext cx="9144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Giarolla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&amp;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Matano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(Ocean Sciences 2010)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Motivation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There is only one quasi-comprehensive MOC monitoring system in North Atlantic: the RAPID/MOCHA array at 26.5°N (</a:t>
            </a:r>
            <a:r>
              <a:rPr lang="en-US" sz="2000" i="1" smtClean="0"/>
              <a:t>Cunningham et al. 2007; Kanzow et al. 2007</a:t>
            </a:r>
            <a:r>
              <a:rPr lang="en-US" sz="2000" smtClean="0"/>
              <a:t>) </a:t>
            </a:r>
          </a:p>
          <a:p>
            <a:r>
              <a:rPr lang="en-US" sz="2000" smtClean="0"/>
              <a:t>Given global extent of the MOC, it is important to take into account changes in other basins</a:t>
            </a:r>
          </a:p>
          <a:p>
            <a:r>
              <a:rPr lang="en-US" sz="2000" smtClean="0"/>
              <a:t>Otherwise, we cannot determine the causality of changes observed by the RAPID/MOCHA array</a:t>
            </a:r>
          </a:p>
          <a:p>
            <a:r>
              <a:rPr lang="en-US" sz="2000" smtClean="0"/>
              <a:t>Heat and salt fluxes from the SA to NA are important for North Atlantic Deep Water (NADW) formation</a:t>
            </a:r>
          </a:p>
          <a:p>
            <a:r>
              <a:rPr lang="en-US" sz="2000" smtClean="0"/>
              <a:t>From XBT measurements we know that there is strong connection between the MOC and heat transport in the SA (</a:t>
            </a:r>
            <a:r>
              <a:rPr lang="en-US" sz="2000" i="1" smtClean="0"/>
              <a:t>Dong et al. 2009)</a:t>
            </a:r>
            <a:endParaRPr lang="en-US" sz="200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550025"/>
            <a:ext cx="9144000" cy="33813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Garzoli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and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Matano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2010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Observed connection between NHT and MOC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Signals are positively correlated (r=0.76) </a:t>
            </a:r>
          </a:p>
          <a:p>
            <a:r>
              <a:rPr lang="en-US" sz="2000" smtClean="0"/>
              <a:t>1 Sv increase in MOC = 0.05 ± 0.01 PW increase in NHT</a:t>
            </a:r>
          </a:p>
          <a:p>
            <a:endParaRPr lang="en-US" sz="2000" smtClean="0"/>
          </a:p>
        </p:txBody>
      </p:sp>
      <p:pic>
        <p:nvPicPr>
          <p:cNvPr id="20483" name="Picture 36" descr="fig04_grl.jpg"/>
          <p:cNvPicPr>
            <a:picLocks noChangeAspect="1"/>
          </p:cNvPicPr>
          <p:nvPr/>
        </p:nvPicPr>
        <p:blipFill>
          <a:blip r:embed="rId3"/>
          <a:srcRect t="3999" b="52000"/>
          <a:stretch>
            <a:fillRect/>
          </a:stretch>
        </p:blipFill>
        <p:spPr bwMode="auto">
          <a:xfrm>
            <a:off x="1828800" y="2835275"/>
            <a:ext cx="55419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50025"/>
            <a:ext cx="9144000" cy="33813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Dong et al. 2009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Array development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Deploy virtual arrays into two high-resolution ocean models</a:t>
            </a:r>
          </a:p>
          <a:p>
            <a:r>
              <a:rPr lang="en-US" sz="2000" smtClean="0"/>
              <a:t>Evaluate the ability of the arrays to reproduce the MOC and NHT</a:t>
            </a:r>
          </a:p>
          <a:p>
            <a:pPr lvl="1"/>
            <a:r>
              <a:rPr lang="en-US" sz="1800" smtClean="0"/>
              <a:t>Perfect array of T, S profiles</a:t>
            </a:r>
          </a:p>
          <a:p>
            <a:pPr lvl="1"/>
            <a:r>
              <a:rPr lang="en-US" sz="1800" smtClean="0">
                <a:sym typeface="Wingdings" pitchFamily="2" charset="2"/>
              </a:rPr>
              <a:t>Perfect array of CPIES*</a:t>
            </a:r>
          </a:p>
          <a:p>
            <a:pPr lvl="1"/>
            <a:r>
              <a:rPr lang="en-US" sz="1800" smtClean="0">
                <a:sym typeface="Wingdings" pitchFamily="2" charset="2"/>
              </a:rPr>
              <a:t>SAM array + Bonus-Goodhope array (+ additional)</a:t>
            </a:r>
            <a:endParaRPr lang="en-US" sz="1800" smtClean="0"/>
          </a:p>
          <a:p>
            <a:r>
              <a:rPr lang="en-US" sz="2000" smtClean="0"/>
              <a:t>At each time step, velocity estimated as v</a:t>
            </a:r>
            <a:r>
              <a:rPr lang="en-US" sz="2000" baseline="-25000" smtClean="0"/>
              <a:t>g </a:t>
            </a:r>
            <a:r>
              <a:rPr lang="en-US" sz="2000" smtClean="0"/>
              <a:t>+ v</a:t>
            </a:r>
            <a:r>
              <a:rPr lang="en-US" sz="2000" baseline="-25000" smtClean="0"/>
              <a:t>b </a:t>
            </a:r>
            <a:r>
              <a:rPr lang="en-US" sz="2000" smtClean="0"/>
              <a:t>+ v</a:t>
            </a:r>
            <a:r>
              <a:rPr lang="en-US" sz="2000" baseline="-25000" smtClean="0"/>
              <a:t>e</a:t>
            </a:r>
            <a:r>
              <a:rPr lang="en-US" sz="2000" smtClean="0"/>
              <a:t>+ v</a:t>
            </a:r>
            <a:r>
              <a:rPr lang="en-US" sz="2000" baseline="-25000" smtClean="0"/>
              <a:t>c</a:t>
            </a:r>
            <a:endParaRPr lang="en-US" sz="2000" smtClean="0"/>
          </a:p>
          <a:p>
            <a:r>
              <a:rPr lang="en-US" sz="2000" smtClean="0"/>
              <a:t>Velocity adjusted by v</a:t>
            </a:r>
            <a:r>
              <a:rPr lang="en-US" sz="2000" baseline="-25000" smtClean="0"/>
              <a:t>c </a:t>
            </a:r>
            <a:r>
              <a:rPr lang="en-US" sz="2000" smtClean="0"/>
              <a:t>to give zero net volume transport</a:t>
            </a:r>
          </a:p>
          <a:p>
            <a:r>
              <a:rPr lang="en-US" sz="2000" smtClean="0"/>
              <a:t>MOC(t) = maximum northward volume transport at each time step (integrate from velocity surface to ~1000 m)</a:t>
            </a:r>
          </a:p>
          <a:p>
            <a:r>
              <a:rPr lang="en-US" sz="2000" smtClean="0"/>
              <a:t>Focus on five latitudes: 15°S, 20°S, 25°S, 30°S, 34.5°S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05550"/>
            <a:ext cx="9144000" cy="33813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* IES travel times are combined with model T, S to produce time series of dynamic height and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geostrophic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velocity (similar to Gravest Empirical Mode methodology, e.g.,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Meinen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et al. 2006)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Models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9250" lvl="1" indent="-34925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2000" dirty="0" smtClean="0"/>
              <a:t>POCM: Parallel Ocean Circulation Model (</a:t>
            </a:r>
            <a:r>
              <a:rPr lang="en-US" sz="2000" i="1" dirty="0" err="1" smtClean="0"/>
              <a:t>Tokmakian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Challenor</a:t>
            </a:r>
            <a:r>
              <a:rPr lang="en-US" sz="2000" i="1" dirty="0" smtClean="0"/>
              <a:t> 1999</a:t>
            </a:r>
            <a:r>
              <a:rPr lang="en-US" sz="2000" dirty="0" smtClean="0"/>
              <a:t>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i="1" dirty="0" smtClean="0"/>
              <a:t>Bryan (1969) </a:t>
            </a:r>
            <a:r>
              <a:rPr lang="en-US" sz="1800" dirty="0" smtClean="0"/>
              <a:t>primitive equation, hydrostatic, </a:t>
            </a:r>
            <a:r>
              <a:rPr lang="en-US" sz="1800" dirty="0" err="1" smtClean="0"/>
              <a:t>z</a:t>
            </a:r>
            <a:r>
              <a:rPr lang="en-US" sz="1800" dirty="0" smtClean="0"/>
              <a:t>-level model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ECMWF/ERA40 reanalysis fluxes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Horizontal resolution is 0.4° longitude </a:t>
            </a:r>
            <a:r>
              <a:rPr lang="en-US" sz="1800" dirty="0" err="1" smtClean="0"/>
              <a:t>x</a:t>
            </a:r>
            <a:r>
              <a:rPr lang="en-US" sz="1800" dirty="0" smtClean="0"/>
              <a:t> 1/4° latitude*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20 </a:t>
            </a:r>
            <a:r>
              <a:rPr lang="en-US" sz="1800" dirty="0" err="1" smtClean="0"/>
              <a:t>z</a:t>
            </a:r>
            <a:r>
              <a:rPr lang="en-US" sz="1800" dirty="0" smtClean="0"/>
              <a:t>-levels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OFES: OGCM For the Earth Simulator (</a:t>
            </a:r>
            <a:r>
              <a:rPr lang="en-US" sz="2000" i="1" dirty="0" smtClean="0"/>
              <a:t>JAMSTEC</a:t>
            </a:r>
            <a:r>
              <a:rPr lang="en-US" sz="2000" dirty="0" smtClean="0"/>
              <a:t>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Based on MOM3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NCEP/NCAR reanalysis fluxes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Horizontal resolution is 0.1° longitude </a:t>
            </a:r>
            <a:r>
              <a:rPr lang="en-US" sz="1800" dirty="0" err="1" smtClean="0"/>
              <a:t>x</a:t>
            </a:r>
            <a:r>
              <a:rPr lang="en-US" sz="1800" dirty="0" smtClean="0"/>
              <a:t> 0.1° latitude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54 </a:t>
            </a:r>
            <a:r>
              <a:rPr lang="en-US" sz="1800" dirty="0" err="1" smtClean="0"/>
              <a:t>z</a:t>
            </a:r>
            <a:r>
              <a:rPr lang="en-US" sz="1800" dirty="0" smtClean="0"/>
              <a:t>-levels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Models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POCM</a:t>
            </a:r>
            <a:r>
              <a:rPr lang="en-US" sz="2000" baseline="30000" smtClean="0"/>
              <a:t>1</a:t>
            </a:r>
          </a:p>
          <a:p>
            <a:pPr lvl="1"/>
            <a:r>
              <a:rPr lang="en-US" sz="1800" smtClean="0"/>
              <a:t>Well studied, but has coarser resolution and older numerics</a:t>
            </a:r>
          </a:p>
          <a:p>
            <a:pPr lvl="1"/>
            <a:r>
              <a:rPr lang="en-US" sz="1800" smtClean="0"/>
              <a:t>Successfully simulates vertically integrated flow and diapycnal overturning in Southern Ocean, low-frequency variability of ACC and Malvinas Current</a:t>
            </a:r>
          </a:p>
          <a:p>
            <a:pPr lvl="1"/>
            <a:r>
              <a:rPr lang="en-US" sz="1800" smtClean="0"/>
              <a:t>Does not reproduce correct location of Malvinas Confluence nor Zapiola Eddy, only sheds 2 Agulhas rings/year, overestimates ACC transport through Drake Passage</a:t>
            </a:r>
          </a:p>
          <a:p>
            <a:r>
              <a:rPr lang="en-US" sz="2000" smtClean="0"/>
              <a:t>OFES</a:t>
            </a:r>
            <a:r>
              <a:rPr lang="en-US" sz="2000" baseline="30000" smtClean="0"/>
              <a:t>2</a:t>
            </a:r>
            <a:r>
              <a:rPr lang="en-US" sz="2000" smtClean="0"/>
              <a:t> </a:t>
            </a:r>
          </a:p>
          <a:p>
            <a:pPr lvl="1"/>
            <a:r>
              <a:rPr lang="en-US" sz="1800" smtClean="0"/>
              <a:t>High resolution and advanced numerics, but needs further validation</a:t>
            </a:r>
          </a:p>
          <a:p>
            <a:pPr lvl="1"/>
            <a:r>
              <a:rPr lang="en-US" sz="1800" smtClean="0"/>
              <a:t>Reproduces large scale SSHA variability in Southern Ocean</a:t>
            </a:r>
          </a:p>
          <a:p>
            <a:pPr lvl="1"/>
            <a:r>
              <a:rPr lang="en-US" sz="1800" smtClean="0"/>
              <a:t>Underestimates increasing tendency of SSHA in South Atlantic, Agulhas rings propagate too far north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11888"/>
            <a:ext cx="9144000" cy="646112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1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Matano &amp;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Beier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(2003),Schouten &amp;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Matano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(2006),Baringer &amp;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Garzoli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(2007),Fetter &amp;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Matano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(2008)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2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Sasaki et al. (2007),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Giarolla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&amp;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Matano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+mn-cs"/>
              </a:rPr>
              <a:t> (Ocean Sciences 2010)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40404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40404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40404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1808</TotalTime>
  <Words>1377</Words>
  <Application>Microsoft Macintosh PowerPoint</Application>
  <PresentationFormat>On-screen Show (4:3)</PresentationFormat>
  <Paragraphs>211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Constantia</vt:lpstr>
      <vt:lpstr>Arial</vt:lpstr>
      <vt:lpstr>Calibri</vt:lpstr>
      <vt:lpstr>Wingdings 2</vt:lpstr>
      <vt:lpstr>Times New Roman</vt:lpstr>
      <vt:lpstr>Wingdings</vt:lpstr>
      <vt:lpstr>Flow</vt:lpstr>
      <vt:lpstr>Flow</vt:lpstr>
      <vt:lpstr>Flow</vt:lpstr>
      <vt:lpstr>Flow</vt:lpstr>
      <vt:lpstr>Flow</vt:lpstr>
      <vt:lpstr>Slide 1</vt:lpstr>
      <vt:lpstr>South Atlantic MOC (SAM) array </vt:lpstr>
      <vt:lpstr>Existing observations in the South Atlantic </vt:lpstr>
      <vt:lpstr>Questions: </vt:lpstr>
      <vt:lpstr>Motivation </vt:lpstr>
      <vt:lpstr>Observed connection between NHT and MOC </vt:lpstr>
      <vt:lpstr>Array development </vt:lpstr>
      <vt:lpstr>Models </vt:lpstr>
      <vt:lpstr>Models </vt:lpstr>
      <vt:lpstr>MOC computed using perfect v array “Truth”</vt:lpstr>
      <vt:lpstr>MOC computed using perfect v array “Truth”</vt:lpstr>
      <vt:lpstr>High correlation, but zonal structure different </vt:lpstr>
      <vt:lpstr>NHT computed using perfect v array “Truth”</vt:lpstr>
      <vt:lpstr>Can a perfect T,S or CPIES array reconstruct the MOC  in OFES?</vt:lpstr>
      <vt:lpstr>Can a perfect T,S or CPIES array reconstruct the MOC  in OFES?</vt:lpstr>
      <vt:lpstr>Can a perfect T,S or CPIES array reconstruct the MOC  in POCM?</vt:lpstr>
      <vt:lpstr>Can a perfect T,S or CPIES array reconstruct the MOC  in POCM?</vt:lpstr>
      <vt:lpstr>Summary of perfect arrays </vt:lpstr>
      <vt:lpstr>What happens if we degrade the array at 34.5°S in OFES?</vt:lpstr>
      <vt:lpstr>What happens if we degrade the array at 34.5°S in OFES?</vt:lpstr>
      <vt:lpstr>What happens if we degrade the array at 34.5°S in OFES?</vt:lpstr>
      <vt:lpstr>What happens if we degrade the array at 34.5°S in OFES?</vt:lpstr>
      <vt:lpstr>What happens if we degrade the array at 34.5°S in OFES?</vt:lpstr>
      <vt:lpstr>What happens if we degrade the array at 34.5°S in POCM?</vt:lpstr>
      <vt:lpstr>OFES 34.5°S    POCM 34.5°S in OFES?</vt:lpstr>
      <vt:lpstr>What happens if we degrade the array at 30°S in OFES?</vt:lpstr>
      <vt:lpstr>What happens if we degrade the array at 30°S in POCM?</vt:lpstr>
      <vt:lpstr>OFES 30°S    POCM 30°S </vt:lpstr>
      <vt:lpstr>Why do less instruments do a better job? </vt:lpstr>
      <vt:lpstr>Summary of degraded arrays </vt:lpstr>
      <vt:lpstr>Slide 31</vt:lpstr>
      <vt:lpstr>Can a perfect T,S or CPIES array reconstruct the NHT  in OFES?</vt:lpstr>
      <vt:lpstr>Can a perfect T,S or CPIES array reconstruct the NHT  in OFES?</vt:lpstr>
      <vt:lpstr>Can a perfect T,S or CPIES array reconstruct the NHT  in POCM?</vt:lpstr>
      <vt:lpstr>Can a perfect T,S or CPIES array reconstruct the NHT  in POCM?</vt:lpstr>
      <vt:lpstr>OFES 34.5°S longer term trend </vt:lpstr>
      <vt:lpstr>Example of vg reconstruction: OFES 34.5°S </vt:lpstr>
      <vt:lpstr>Example of vg reconstruction: OFES 34.5°S </vt:lpstr>
      <vt:lpstr>Example of vg reconstruction: OFES 34.5°S </vt:lpstr>
      <vt:lpstr>Agulhas rings go to far north in the OFES </vt:lpstr>
    </vt:vector>
  </TitlesOfParts>
  <Company>US Dept of Commerce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Ocean origin for the resumption of Atlantic thermohaline circulation during deglaciation</dc:title>
  <dc:creator>Renellys Perez</dc:creator>
  <cp:lastModifiedBy>Bertrand</cp:lastModifiedBy>
  <cp:revision>221</cp:revision>
  <dcterms:created xsi:type="dcterms:W3CDTF">2010-05-07T18:44:45Z</dcterms:created>
  <dcterms:modified xsi:type="dcterms:W3CDTF">2010-05-11T13:33:13Z</dcterms:modified>
</cp:coreProperties>
</file>