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8" r:id="rId2"/>
    <p:sldId id="259" r:id="rId3"/>
  </p:sldIdLst>
  <p:sldSz cx="9144000" cy="5143500" type="screen16x9"/>
  <p:notesSz cx="6858000" cy="9144000"/>
  <p:embeddedFontLst>
    <p:embeddedFont>
      <p:font typeface="Helvetica Neue" panose="02000503000000020004" pitchFamily="2"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6"/>
  </p:normalViewPr>
  <p:slideViewPr>
    <p:cSldViewPr snapToGrid="0">
      <p:cViewPr varScale="1">
        <p:scale>
          <a:sx n="148" d="100"/>
          <a:sy n="148" d="100"/>
        </p:scale>
        <p:origin x="6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f381c70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f4f381c70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Recreated from Fig. S15 from Long et al. (2021). Compilation of mean CO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observed at surface monitoring stations and as sampled from ships minus the NOAA </a:t>
            </a:r>
            <a:r>
              <a:rPr lang="en-US" sz="1100" b="0" i="1" u="none" strike="noStrike" cap="none" dirty="0">
                <a:solidFill>
                  <a:srgbClr val="000000"/>
                </a:solidFill>
                <a:effectLst/>
                <a:latin typeface="Arial"/>
                <a:ea typeface="Arial"/>
                <a:cs typeface="Arial"/>
                <a:sym typeface="Arial"/>
              </a:rPr>
              <a:t>in situ</a:t>
            </a:r>
            <a:r>
              <a:rPr lang="en-US" sz="1100" b="0" i="0" u="none" strike="noStrike" cap="none" dirty="0">
                <a:solidFill>
                  <a:srgbClr val="000000"/>
                </a:solidFill>
                <a:effectLst/>
                <a:latin typeface="Arial"/>
                <a:ea typeface="Arial"/>
                <a:cs typeface="Arial"/>
                <a:sym typeface="Arial"/>
              </a:rPr>
              <a:t> record at the South Pole Observatory (SPO) over 2012-2017 for (</a:t>
            </a:r>
            <a:r>
              <a:rPr lang="en-US" sz="1100" b="1" i="0" u="none" strike="noStrike" cap="none" dirty="0">
                <a:solidFill>
                  <a:srgbClr val="000000"/>
                </a:solidFill>
                <a:effectLst/>
                <a:latin typeface="Arial"/>
                <a:ea typeface="Arial"/>
                <a:cs typeface="Arial"/>
                <a:sym typeface="Arial"/>
              </a:rPr>
              <a:t>A</a:t>
            </a:r>
            <a:r>
              <a:rPr lang="en-US" sz="1100" b="0" i="0" u="none" strike="noStrike" cap="none" dirty="0">
                <a:solidFill>
                  <a:srgbClr val="000000"/>
                </a:solidFill>
                <a:effectLst/>
                <a:latin typeface="Arial"/>
                <a:ea typeface="Arial"/>
                <a:cs typeface="Arial"/>
                <a:sym typeface="Arial"/>
              </a:rPr>
              <a:t>) winter (DJF) and (</a:t>
            </a:r>
            <a:r>
              <a:rPr lang="en-US" sz="1100" b="1" i="0" u="none" strike="noStrike" cap="none" dirty="0">
                <a:solidFill>
                  <a:srgbClr val="000000"/>
                </a:solidFill>
                <a:effectLst/>
                <a:latin typeface="Arial"/>
                <a:ea typeface="Arial"/>
                <a:cs typeface="Arial"/>
                <a:sym typeface="Arial"/>
              </a:rPr>
              <a:t>B</a:t>
            </a:r>
            <a:r>
              <a:rPr lang="en-US" sz="1100" b="0" i="0" u="none" strike="noStrike" cap="none" dirty="0">
                <a:solidFill>
                  <a:srgbClr val="000000"/>
                </a:solidFill>
                <a:effectLst/>
                <a:latin typeface="Arial"/>
                <a:ea typeface="Arial"/>
                <a:cs typeface="Arial"/>
                <a:sym typeface="Arial"/>
              </a:rPr>
              <a:t>) summer (JJA). The black line is a spline fit provided simply as a visual guide. Blue shading denotes the latitude band in which we designate “Southern Ocean stations.” This record includes shipboard in situ measurements from the </a:t>
            </a:r>
            <a:r>
              <a:rPr lang="en-US" sz="1100" b="0" i="1" u="none" strike="noStrike" cap="none" dirty="0">
                <a:solidFill>
                  <a:srgbClr val="000000"/>
                </a:solidFill>
                <a:effectLst/>
                <a:latin typeface="Arial"/>
                <a:ea typeface="Arial"/>
                <a:cs typeface="Arial"/>
                <a:sym typeface="Arial"/>
              </a:rPr>
              <a:t>ARSV Laurence M. Gould</a:t>
            </a:r>
            <a:r>
              <a:rPr lang="en-US" sz="1100" b="0" i="0" u="none" strike="noStrike" cap="none" dirty="0">
                <a:solidFill>
                  <a:srgbClr val="000000"/>
                </a:solidFill>
                <a:effectLst/>
                <a:latin typeface="Arial"/>
                <a:ea typeface="Arial"/>
                <a:cs typeface="Arial"/>
                <a:sym typeface="Arial"/>
              </a:rPr>
              <a:t> (LMG), from the NOAA equilibrator pCO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system (cyan circles with black outlines) and from the NCAR atmospheric 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system (cyan diamonds with black outlines). The NOAA LMG data are available from 2005 to the present. The NOAA DRP flask record is collected from this same ship. The NOAA shipboard in situ atmospheric CO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data are available in the </a:t>
            </a:r>
            <a:r>
              <a:rPr lang="en-US" sz="1100" b="0" i="0" u="none" strike="noStrike" cap="none" dirty="0" err="1">
                <a:solidFill>
                  <a:srgbClr val="000000"/>
                </a:solidFill>
                <a:effectLst/>
                <a:latin typeface="Arial"/>
                <a:ea typeface="Arial"/>
                <a:cs typeface="Arial"/>
                <a:sym typeface="Arial"/>
              </a:rPr>
              <a:t>ObsPack</a:t>
            </a:r>
            <a:r>
              <a:rPr lang="en-US" sz="1100" b="0" i="0" u="none" strike="noStrike" cap="none" dirty="0">
                <a:solidFill>
                  <a:srgbClr val="000000"/>
                </a:solidFill>
                <a:effectLst/>
                <a:latin typeface="Arial"/>
                <a:ea typeface="Arial"/>
                <a:cs typeface="Arial"/>
                <a:sym typeface="Arial"/>
              </a:rPr>
              <a:t> GV+ v7.0 product (http://</a:t>
            </a:r>
            <a:r>
              <a:rPr lang="en-US" sz="1100" b="0" i="0" u="none" strike="noStrike" cap="none" dirty="0" err="1">
                <a:solidFill>
                  <a:srgbClr val="000000"/>
                </a:solidFill>
                <a:effectLst/>
                <a:latin typeface="Arial"/>
                <a:ea typeface="Arial"/>
                <a:cs typeface="Arial"/>
                <a:sym typeface="Arial"/>
              </a:rPr>
              <a:t>doi.org</a:t>
            </a:r>
            <a:r>
              <a:rPr lang="en-US" sz="1100" b="0" i="0" u="none" strike="noStrike" cap="none" dirty="0">
                <a:solidFill>
                  <a:srgbClr val="000000"/>
                </a:solidFill>
                <a:effectLst/>
                <a:latin typeface="Arial"/>
                <a:ea typeface="Arial"/>
                <a:cs typeface="Arial"/>
                <a:sym typeface="Arial"/>
              </a:rPr>
              <a:t>/10.25925/20210801).</a:t>
            </a:r>
          </a:p>
          <a:p>
            <a:endParaRPr lang="en-US" dirty="0"/>
          </a:p>
        </p:txBody>
      </p:sp>
    </p:spTree>
    <p:extLst>
      <p:ext uri="{BB962C8B-B14F-4D97-AF65-F5344CB8AC3E}">
        <p14:creationId xmlns:p14="http://schemas.microsoft.com/office/powerpoint/2010/main" val="183591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527000" y="271750"/>
            <a:ext cx="567232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dirty="0">
                <a:solidFill>
                  <a:srgbClr val="3F3F3F"/>
                </a:solidFill>
                <a:latin typeface="Arial" panose="020B0604020202020204" pitchFamily="34" charset="0"/>
                <a:ea typeface="Helvetica Neue"/>
                <a:cs typeface="Arial" panose="020B0604020202020204" pitchFamily="34" charset="0"/>
                <a:sym typeface="Helvetica Neue"/>
              </a:rPr>
              <a:t>Largest Network of Surface </a:t>
            </a:r>
            <a:r>
              <a:rPr lang="en" sz="2400" i="1" dirty="0">
                <a:solidFill>
                  <a:srgbClr val="3F3F3F"/>
                </a:solidFill>
                <a:latin typeface="Arial" panose="020B0604020202020204" pitchFamily="34" charset="0"/>
                <a:ea typeface="Helvetica Neue"/>
                <a:cs typeface="Arial" panose="020B0604020202020204" pitchFamily="34" charset="0"/>
                <a:sym typeface="Helvetica Neue"/>
              </a:rPr>
              <a:t>p</a:t>
            </a:r>
            <a:r>
              <a:rPr lang="en" sz="2400" dirty="0">
                <a:solidFill>
                  <a:srgbClr val="3F3F3F"/>
                </a:solidFill>
                <a:latin typeface="Arial" panose="020B0604020202020204" pitchFamily="34" charset="0"/>
                <a:ea typeface="Helvetica Neue"/>
                <a:cs typeface="Arial" panose="020B0604020202020204" pitchFamily="34" charset="0"/>
                <a:sym typeface="Helvetica Neue"/>
              </a:rPr>
              <a:t>CO</a:t>
            </a:r>
            <a:r>
              <a:rPr lang="en" sz="2400" baseline="-25000" dirty="0">
                <a:solidFill>
                  <a:srgbClr val="3F3F3F"/>
                </a:solidFill>
                <a:latin typeface="Arial" panose="020B0604020202020204" pitchFamily="34" charset="0"/>
                <a:ea typeface="Helvetica Neue"/>
                <a:cs typeface="Arial" panose="020B0604020202020204" pitchFamily="34" charset="0"/>
                <a:sym typeface="Helvetica Neue"/>
              </a:rPr>
              <a:t>2</a:t>
            </a:r>
            <a:r>
              <a:rPr lang="en" sz="2400" dirty="0">
                <a:solidFill>
                  <a:srgbClr val="3F3F3F"/>
                </a:solidFill>
                <a:latin typeface="Arial" panose="020B0604020202020204" pitchFamily="34" charset="0"/>
                <a:ea typeface="Helvetica Neue"/>
                <a:cs typeface="Arial" panose="020B0604020202020204" pitchFamily="34" charset="0"/>
                <a:sym typeface="Helvetica Neue"/>
              </a:rPr>
              <a:t> data</a:t>
            </a:r>
          </a:p>
          <a:p>
            <a:pPr marL="0" marR="0" lvl="0" indent="0" algn="l" rtl="0">
              <a:spcBef>
                <a:spcPts val="0"/>
              </a:spcBef>
              <a:spcAft>
                <a:spcPts val="0"/>
              </a:spcAft>
              <a:buNone/>
            </a:pPr>
            <a:r>
              <a:rPr lang="en-US" sz="2400" dirty="0">
                <a:solidFill>
                  <a:srgbClr val="3F3F3F"/>
                </a:solidFill>
                <a:latin typeface="Arial" panose="020B0604020202020204" pitchFamily="34" charset="0"/>
                <a:ea typeface="Helvetica Neue"/>
                <a:cs typeface="Arial" panose="020B0604020202020204" pitchFamily="34" charset="0"/>
                <a:sym typeface="Helvetica Neue"/>
              </a:rPr>
              <a:t>I</a:t>
            </a:r>
            <a:r>
              <a:rPr lang="en" sz="2400" dirty="0">
                <a:solidFill>
                  <a:srgbClr val="3F3F3F"/>
                </a:solidFill>
                <a:latin typeface="Arial" panose="020B0604020202020204" pitchFamily="34" charset="0"/>
                <a:ea typeface="Helvetica Neue"/>
                <a:cs typeface="Arial" panose="020B0604020202020204" pitchFamily="34" charset="0"/>
                <a:sym typeface="Helvetica Neue"/>
              </a:rPr>
              <a:t>n the world.</a:t>
            </a:r>
            <a:endParaRPr dirty="0"/>
          </a:p>
        </p:txBody>
      </p:sp>
      <p:sp>
        <p:nvSpPr>
          <p:cNvPr id="76" name="Google Shape;76;p15"/>
          <p:cNvSpPr txBox="1"/>
          <p:nvPr/>
        </p:nvSpPr>
        <p:spPr>
          <a:xfrm>
            <a:off x="6780508" y="351705"/>
            <a:ext cx="1855192"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mn-lt"/>
                <a:ea typeface="Helvetica Neue Light"/>
                <a:cs typeface="Arial" panose="020B0604020202020204" pitchFamily="34" charset="0"/>
                <a:sym typeface="Helvetica Neue Light"/>
              </a:rPr>
              <a:t>FY 2021</a:t>
            </a:r>
            <a:endParaRPr dirty="0">
              <a:latin typeface="+mn-lt"/>
            </a:endParaRPr>
          </a:p>
          <a:p>
            <a:pPr marL="0" marR="0" lvl="0" indent="0" algn="just" rtl="0">
              <a:lnSpc>
                <a:spcPct val="80000"/>
              </a:lnSpc>
              <a:spcBef>
                <a:spcPts val="0"/>
              </a:spcBef>
              <a:spcAft>
                <a:spcPts val="0"/>
              </a:spcAft>
              <a:buNone/>
            </a:pPr>
            <a:r>
              <a:rPr lang="en" sz="1800" dirty="0">
                <a:solidFill>
                  <a:srgbClr val="1B6289"/>
                </a:solidFill>
                <a:latin typeface="+mn-lt"/>
                <a:ea typeface="Helvetica Neue Light"/>
                <a:cs typeface="Arial" panose="020B0604020202020204" pitchFamily="34" charset="0"/>
                <a:sym typeface="Helvetica Neue Light"/>
              </a:rPr>
              <a:t>HIGHLIGHTS</a:t>
            </a:r>
            <a:endParaRPr dirty="0">
              <a:latin typeface="+mn-lt"/>
            </a:endParaRPr>
          </a:p>
        </p:txBody>
      </p:sp>
      <p:sp>
        <p:nvSpPr>
          <p:cNvPr id="77" name="Google Shape;77;p15"/>
          <p:cNvSpPr txBox="1"/>
          <p:nvPr/>
        </p:nvSpPr>
        <p:spPr>
          <a:xfrm>
            <a:off x="4789715" y="1496233"/>
            <a:ext cx="3896400" cy="3395761"/>
          </a:xfrm>
          <a:prstGeom prst="rect">
            <a:avLst/>
          </a:prstGeom>
          <a:noFill/>
          <a:ln>
            <a:noFill/>
          </a:ln>
        </p:spPr>
        <p:txBody>
          <a:bodyPr spcFirstLastPara="1" wrap="square" lIns="91425" tIns="45700" rIns="91425" bIns="45700" anchor="t" anchorCtr="0">
            <a:spAutoFit/>
          </a:bodyPr>
          <a:lstStyle/>
          <a:p>
            <a:pPr marL="457200" marR="0" lvl="0" indent="-342900" algn="l" rtl="0">
              <a:spcBef>
                <a:spcPts val="1000"/>
              </a:spcBef>
              <a:spcAft>
                <a:spcPts val="0"/>
              </a:spcAft>
              <a:buClr>
                <a:schemeClr val="dk1"/>
              </a:buClr>
              <a:buSzPts val="1800"/>
              <a:buFont typeface="Helvetica Neue"/>
              <a:buChar char="●"/>
            </a:pPr>
            <a:r>
              <a:rPr lang="en-US" sz="1800" dirty="0">
                <a:solidFill>
                  <a:schemeClr val="dk1"/>
                </a:solidFill>
                <a:latin typeface="+mn-lt"/>
                <a:ea typeface="Helvetica Neue"/>
                <a:cs typeface="Times New Roman" panose="02020603050405020304" pitchFamily="18" charset="0"/>
                <a:sym typeface="Helvetica Neue"/>
              </a:rPr>
              <a:t>~ 8.8 M data points since 2005. Represents ¼ of world wide data.</a:t>
            </a:r>
            <a:endParaRPr sz="1800" dirty="0">
              <a:solidFill>
                <a:schemeClr val="dk1"/>
              </a:solidFill>
              <a:latin typeface="+mn-lt"/>
              <a:ea typeface="Helvetica Neue"/>
              <a:cs typeface="Times New Roman" panose="02020603050405020304" pitchFamily="18" charset="0"/>
              <a:sym typeface="Helvetica Neue"/>
            </a:endParaRPr>
          </a:p>
          <a:p>
            <a:pPr marL="457200" marR="0" lvl="0" indent="-342900" algn="l" rtl="0">
              <a:spcBef>
                <a:spcPts val="0"/>
              </a:spcBef>
              <a:spcAft>
                <a:spcPts val="0"/>
              </a:spcAft>
              <a:buClr>
                <a:schemeClr val="dk1"/>
              </a:buClr>
              <a:buSzPts val="1800"/>
              <a:buFont typeface="Helvetica Neue"/>
              <a:buChar char="●"/>
            </a:pPr>
            <a:r>
              <a:rPr lang="en-US" sz="1800" dirty="0">
                <a:solidFill>
                  <a:schemeClr val="dk1"/>
                </a:solidFill>
                <a:latin typeface="+mn-lt"/>
                <a:ea typeface="Helvetica Neue"/>
                <a:cs typeface="Times New Roman" panose="02020603050405020304" pitchFamily="18" charset="0"/>
                <a:sym typeface="Helvetica Neue"/>
              </a:rPr>
              <a:t>2020 and 2021 had a 40% data loss compared to previous years</a:t>
            </a:r>
            <a:endParaRPr sz="1800" dirty="0">
              <a:solidFill>
                <a:schemeClr val="dk1"/>
              </a:solidFill>
              <a:latin typeface="+mn-lt"/>
              <a:ea typeface="Helvetica Neue"/>
              <a:cs typeface="Times New Roman" panose="02020603050405020304" pitchFamily="18" charset="0"/>
              <a:sym typeface="Helvetica Neue"/>
            </a:endParaRPr>
          </a:p>
          <a:p>
            <a:pPr marL="457200" marR="0" lvl="0" indent="-342900" algn="l" rtl="0">
              <a:spcBef>
                <a:spcPts val="0"/>
              </a:spcBef>
              <a:spcAft>
                <a:spcPts val="0"/>
              </a:spcAft>
              <a:buClr>
                <a:schemeClr val="dk1"/>
              </a:buClr>
              <a:buSzPts val="1800"/>
              <a:buFont typeface="Helvetica Neue"/>
              <a:buChar char="●"/>
            </a:pPr>
            <a:r>
              <a:rPr lang="en-US" sz="1800" dirty="0">
                <a:solidFill>
                  <a:schemeClr val="dk1"/>
                </a:solidFill>
                <a:latin typeface="+mn-lt"/>
                <a:ea typeface="Helvetica Neue"/>
                <a:cs typeface="Times New Roman" panose="02020603050405020304" pitchFamily="18" charset="0"/>
                <a:sym typeface="Helvetica Neue"/>
              </a:rPr>
              <a:t>Contributes to the GCB-2021 estimate of the still increasing Ocean sink of 2.8 +/- 0.4 </a:t>
            </a:r>
            <a:r>
              <a:rPr lang="en-US" sz="1800" dirty="0" err="1">
                <a:solidFill>
                  <a:schemeClr val="dk1"/>
                </a:solidFill>
                <a:latin typeface="+mn-lt"/>
                <a:ea typeface="Helvetica Neue"/>
                <a:cs typeface="Times New Roman" panose="02020603050405020304" pitchFamily="18" charset="0"/>
                <a:sym typeface="Helvetica Neue"/>
              </a:rPr>
              <a:t>GtC</a:t>
            </a:r>
            <a:r>
              <a:rPr lang="en-US" sz="1800" dirty="0">
                <a:solidFill>
                  <a:schemeClr val="dk1"/>
                </a:solidFill>
                <a:latin typeface="+mn-lt"/>
                <a:ea typeface="Helvetica Neue"/>
                <a:cs typeface="Times New Roman" panose="02020603050405020304" pitchFamily="18" charset="0"/>
                <a:sym typeface="Helvetica Neue"/>
              </a:rPr>
              <a:t>/year.</a:t>
            </a:r>
            <a:endParaRPr sz="1800" dirty="0">
              <a:solidFill>
                <a:schemeClr val="dk1"/>
              </a:solidFill>
              <a:latin typeface="+mn-lt"/>
              <a:ea typeface="Helvetica Neue"/>
              <a:cs typeface="Times New Roman" panose="02020603050405020304" pitchFamily="18" charset="0"/>
              <a:sym typeface="Helvetica Neue"/>
            </a:endParaRPr>
          </a:p>
          <a:p>
            <a:pPr marL="457200" marR="0" lvl="0" indent="0" algn="l" rtl="0">
              <a:spcBef>
                <a:spcPts val="1000"/>
              </a:spcBef>
              <a:spcAft>
                <a:spcPts val="0"/>
              </a:spcAft>
              <a:buNone/>
            </a:pPr>
            <a:endParaRPr sz="1800" dirty="0">
              <a:solidFill>
                <a:schemeClr val="dk1"/>
              </a:solidFill>
              <a:latin typeface="+mn-lt"/>
              <a:ea typeface="Helvetica Neue"/>
              <a:cs typeface="Times New Roman" panose="02020603050405020304" pitchFamily="18" charset="0"/>
              <a:sym typeface="Helvetica Neue"/>
            </a:endParaRPr>
          </a:p>
        </p:txBody>
      </p:sp>
      <p:pic>
        <p:nvPicPr>
          <p:cNvPr id="7" name="Picture 6">
            <a:extLst>
              <a:ext uri="{FF2B5EF4-FFF2-40B4-BE49-F238E27FC236}">
                <a16:creationId xmlns:a16="http://schemas.microsoft.com/office/drawing/2014/main" id="{D06935FF-2697-E947-8749-B8234009C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85" y="1581754"/>
            <a:ext cx="4248123" cy="2665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23EF-E999-9742-A949-2549D5220BAD}"/>
              </a:ext>
            </a:extLst>
          </p:cNvPr>
          <p:cNvSpPr>
            <a:spLocks noGrp="1"/>
          </p:cNvSpPr>
          <p:nvPr>
            <p:ph type="title"/>
          </p:nvPr>
        </p:nvSpPr>
        <p:spPr>
          <a:xfrm>
            <a:off x="311700" y="267806"/>
            <a:ext cx="6313825" cy="754812"/>
          </a:xfrm>
        </p:spPr>
        <p:txBody>
          <a:bodyPr>
            <a:noAutofit/>
          </a:bodyPr>
          <a:lstStyle/>
          <a:p>
            <a:r>
              <a:rPr lang="en-US" sz="2400" dirty="0"/>
              <a:t>Atmospheric measurements from ships used in atmospheric studies</a:t>
            </a:r>
          </a:p>
        </p:txBody>
      </p:sp>
      <p:sp>
        <p:nvSpPr>
          <p:cNvPr id="4" name="Google Shape;76;p15">
            <a:extLst>
              <a:ext uri="{FF2B5EF4-FFF2-40B4-BE49-F238E27FC236}">
                <a16:creationId xmlns:a16="http://schemas.microsoft.com/office/drawing/2014/main" id="{05943EC2-3B8D-7243-8FC0-5FBC9C74C192}"/>
              </a:ext>
            </a:extLst>
          </p:cNvPr>
          <p:cNvSpPr txBox="1"/>
          <p:nvPr/>
        </p:nvSpPr>
        <p:spPr>
          <a:xfrm>
            <a:off x="6972405" y="267806"/>
            <a:ext cx="1855192"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mn-lt"/>
                <a:ea typeface="Helvetica Neue Light"/>
                <a:cs typeface="Arial" panose="020B0604020202020204" pitchFamily="34" charset="0"/>
                <a:sym typeface="Helvetica Neue Light"/>
              </a:rPr>
              <a:t>FY 2021</a:t>
            </a:r>
            <a:endParaRPr dirty="0">
              <a:latin typeface="+mn-lt"/>
            </a:endParaRPr>
          </a:p>
          <a:p>
            <a:pPr marL="0" marR="0" lvl="0" indent="0" algn="just" rtl="0">
              <a:lnSpc>
                <a:spcPct val="80000"/>
              </a:lnSpc>
              <a:spcBef>
                <a:spcPts val="0"/>
              </a:spcBef>
              <a:spcAft>
                <a:spcPts val="0"/>
              </a:spcAft>
              <a:buNone/>
            </a:pPr>
            <a:r>
              <a:rPr lang="en" sz="1800" dirty="0">
                <a:solidFill>
                  <a:srgbClr val="1B6289"/>
                </a:solidFill>
                <a:latin typeface="+mn-lt"/>
                <a:ea typeface="Helvetica Neue Light"/>
                <a:cs typeface="Arial" panose="020B0604020202020204" pitchFamily="34" charset="0"/>
                <a:sym typeface="Helvetica Neue Light"/>
              </a:rPr>
              <a:t>HIGHLIGHTS</a:t>
            </a:r>
            <a:endParaRPr dirty="0">
              <a:latin typeface="+mn-lt"/>
            </a:endParaRPr>
          </a:p>
        </p:txBody>
      </p:sp>
      <p:pic>
        <p:nvPicPr>
          <p:cNvPr id="5" name="Picture 4" descr="Chart&#10;&#10;Description automatically generated">
            <a:extLst>
              <a:ext uri="{FF2B5EF4-FFF2-40B4-BE49-F238E27FC236}">
                <a16:creationId xmlns:a16="http://schemas.microsoft.com/office/drawing/2014/main" id="{F849DD86-3366-934E-B9D2-F0F0AFC98EE9}"/>
              </a:ext>
            </a:extLst>
          </p:cNvPr>
          <p:cNvPicPr>
            <a:picLocks noChangeAspect="1"/>
          </p:cNvPicPr>
          <p:nvPr/>
        </p:nvPicPr>
        <p:blipFill rotWithShape="1">
          <a:blip r:embed="rId3"/>
          <a:srcRect l="49626" b="47078"/>
          <a:stretch/>
        </p:blipFill>
        <p:spPr bwMode="auto">
          <a:xfrm>
            <a:off x="688135" y="2935960"/>
            <a:ext cx="2994025" cy="2073910"/>
          </a:xfrm>
          <a:prstGeom prst="rect">
            <a:avLst/>
          </a:prstGeom>
          <a:ln>
            <a:noFill/>
          </a:ln>
          <a:extLst>
            <a:ext uri="{53640926-AAD7-44D8-BBD7-CCE9431645EC}">
              <a14:shadowObscured xmlns:a14="http://schemas.microsoft.com/office/drawing/2010/main"/>
            </a:ext>
          </a:extLst>
        </p:spPr>
      </p:pic>
      <p:pic>
        <p:nvPicPr>
          <p:cNvPr id="6" name="Picture 5" descr="Chart&#10;&#10;Description automatically generated">
            <a:extLst>
              <a:ext uri="{FF2B5EF4-FFF2-40B4-BE49-F238E27FC236}">
                <a16:creationId xmlns:a16="http://schemas.microsoft.com/office/drawing/2014/main" id="{E8296E6E-0D70-3645-B09F-714F78C8205C}"/>
              </a:ext>
            </a:extLst>
          </p:cNvPr>
          <p:cNvPicPr>
            <a:picLocks noChangeAspect="1"/>
          </p:cNvPicPr>
          <p:nvPr/>
        </p:nvPicPr>
        <p:blipFill rotWithShape="1">
          <a:blip r:embed="rId3"/>
          <a:srcRect r="50368" b="47078"/>
          <a:stretch/>
        </p:blipFill>
        <p:spPr bwMode="auto">
          <a:xfrm>
            <a:off x="540901" y="942334"/>
            <a:ext cx="2949575" cy="207391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270076D-20EE-3845-AF7B-1BD85E5946C3}"/>
              </a:ext>
            </a:extLst>
          </p:cNvPr>
          <p:cNvSpPr txBox="1"/>
          <p:nvPr/>
        </p:nvSpPr>
        <p:spPr>
          <a:xfrm>
            <a:off x="3682160" y="4486650"/>
            <a:ext cx="5145437" cy="523220"/>
          </a:xfrm>
          <a:prstGeom prst="rect">
            <a:avLst/>
          </a:prstGeom>
          <a:noFill/>
        </p:spPr>
        <p:txBody>
          <a:bodyPr wrap="square" rtlCol="0">
            <a:spAutoFit/>
          </a:bodyPr>
          <a:lstStyle/>
          <a:p>
            <a:r>
              <a:rPr lang="en-US" dirty="0"/>
              <a:t>From Long, M., et al.  (2021), Strong Southern Ocean Carbon Uptake Evident in Airborne Observations, Science.</a:t>
            </a:r>
          </a:p>
        </p:txBody>
      </p:sp>
      <p:sp>
        <p:nvSpPr>
          <p:cNvPr id="8" name="TextBox 7">
            <a:extLst>
              <a:ext uri="{FF2B5EF4-FFF2-40B4-BE49-F238E27FC236}">
                <a16:creationId xmlns:a16="http://schemas.microsoft.com/office/drawing/2014/main" id="{C360D94B-02B4-5541-A92F-09F360AD9336}"/>
              </a:ext>
            </a:extLst>
          </p:cNvPr>
          <p:cNvSpPr txBox="1"/>
          <p:nvPr/>
        </p:nvSpPr>
        <p:spPr>
          <a:xfrm>
            <a:off x="3637710" y="984919"/>
            <a:ext cx="5320309"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t>Measurements from ships quality comparable to Surface Monitoring Stations and Aircraft Campaigns. </a:t>
            </a:r>
          </a:p>
          <a:p>
            <a:pPr marL="285750" indent="-285750">
              <a:buFont typeface="Arial" panose="020B0604020202020204" pitchFamily="34" charset="0"/>
              <a:buChar char="•"/>
            </a:pPr>
            <a:r>
              <a:rPr lang="en-US" sz="1800" dirty="0"/>
              <a:t>Ship measurements from the </a:t>
            </a:r>
            <a:r>
              <a:rPr lang="en-US" sz="1800" i="1" dirty="0"/>
              <a:t>ARSV Laurence M. Gould,</a:t>
            </a:r>
            <a:r>
              <a:rPr lang="en-US" sz="1800" dirty="0"/>
              <a:t> funded by GOMO.</a:t>
            </a:r>
          </a:p>
          <a:p>
            <a:pPr marL="285750" indent="-285750">
              <a:buFont typeface="Arial" panose="020B0604020202020204" pitchFamily="34" charset="0"/>
              <a:buChar char="•"/>
            </a:pPr>
            <a:r>
              <a:rPr lang="en-US" sz="1800" dirty="0"/>
              <a:t>Ship-based measurements extend back to 2005 and are utilized due to extensive temporal coverage.</a:t>
            </a:r>
          </a:p>
          <a:p>
            <a:pPr marL="285750" indent="-285750">
              <a:buFont typeface="Arial" panose="020B0604020202020204" pitchFamily="34" charset="0"/>
              <a:buChar char="•"/>
            </a:pPr>
            <a:r>
              <a:rPr lang="en-US" sz="1800" dirty="0"/>
              <a:t>This analysis estimates a net uptake of CO</a:t>
            </a:r>
            <a:r>
              <a:rPr lang="en-US" sz="1800" baseline="-25000" dirty="0"/>
              <a:t>2</a:t>
            </a:r>
            <a:r>
              <a:rPr lang="en-US" sz="1800" dirty="0"/>
              <a:t> south of 45°S. Consistent with ship-based estimates but stronger than recent estimates based on profiling-float observations. </a:t>
            </a:r>
          </a:p>
        </p:txBody>
      </p:sp>
      <p:cxnSp>
        <p:nvCxnSpPr>
          <p:cNvPr id="10" name="Straight Arrow Connector 9">
            <a:extLst>
              <a:ext uri="{FF2B5EF4-FFF2-40B4-BE49-F238E27FC236}">
                <a16:creationId xmlns:a16="http://schemas.microsoft.com/office/drawing/2014/main" id="{BC908493-E199-D14A-98AF-BC0D58F53327}"/>
              </a:ext>
            </a:extLst>
          </p:cNvPr>
          <p:cNvCxnSpPr>
            <a:cxnSpLocks/>
          </p:cNvCxnSpPr>
          <p:nvPr/>
        </p:nvCxnSpPr>
        <p:spPr>
          <a:xfrm flipH="1">
            <a:off x="2650211" y="1266596"/>
            <a:ext cx="1069466" cy="104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12FD79-ED70-C344-8217-83E263D39543}"/>
              </a:ext>
            </a:extLst>
          </p:cNvPr>
          <p:cNvCxnSpPr>
            <a:cxnSpLocks/>
          </p:cNvCxnSpPr>
          <p:nvPr/>
        </p:nvCxnSpPr>
        <p:spPr>
          <a:xfrm flipH="1">
            <a:off x="2576594" y="1266596"/>
            <a:ext cx="1143083" cy="2267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F7FEF75-2DF6-BC4E-9DA5-33BE1F28605F}"/>
              </a:ext>
            </a:extLst>
          </p:cNvPr>
          <p:cNvSpPr/>
          <p:nvPr/>
        </p:nvSpPr>
        <p:spPr>
          <a:xfrm>
            <a:off x="2066885" y="2142554"/>
            <a:ext cx="526943" cy="44073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E8086FB5-6821-8245-8A82-3E20F2C677D6}"/>
              </a:ext>
            </a:extLst>
          </p:cNvPr>
          <p:cNvSpPr/>
          <p:nvPr/>
        </p:nvSpPr>
        <p:spPr>
          <a:xfrm>
            <a:off x="2049650" y="3422590"/>
            <a:ext cx="526943" cy="64571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187160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347</Words>
  <Application>Microsoft Macintosh PowerPoint</Application>
  <PresentationFormat>On-screen Show (16:9)</PresentationFormat>
  <Paragraphs>16</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Helvetica Neue</vt:lpstr>
      <vt:lpstr>Simple Light</vt:lpstr>
      <vt:lpstr>PowerPoint Presentation</vt:lpstr>
      <vt:lpstr>Atmospheric measurements from ships used in atmospheric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8</cp:revision>
  <dcterms:modified xsi:type="dcterms:W3CDTF">2021-11-30T06:55:35Z</dcterms:modified>
</cp:coreProperties>
</file>