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jpeg" ContentType="image/jpeg"/>
  <Override PartName="/ppt/notesSlides/notesSlide13.xml" ContentType="application/vnd.openxmlformats-officedocument.presentationml.notesSlide+xml"/>
  <Override PartName="/ppt/media/image10.jpeg" ContentType="image/jpeg"/>
  <Override PartName="/ppt/notesSlides/notesSlide14.xml" ContentType="application/vnd.openxmlformats-officedocument.presentationml.notesSlide+xml"/>
  <Override PartName="/ppt/media/image11.jpeg" ContentType="image/jpeg"/>
  <Override PartName="/ppt/notesSlides/notesSlide15.xml" ContentType="application/vnd.openxmlformats-officedocument.presentationml.notesSlide+xml"/>
  <Override PartName="/ppt/media/image12.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notesSlides/notesSlide19.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5A5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D1"/>
          </a:solidFill>
        </a:fill>
      </a:tcStyle>
    </a:wholeTbl>
    <a:band2H>
      <a:tcTxStyle b="def" i="def"/>
      <a:tcStyle>
        <a:tcBdr/>
        <a:fill>
          <a:solidFill>
            <a:srgbClr val="E6EAEA"/>
          </a:solidFill>
        </a:fill>
      </a:tcStyle>
    </a:band2H>
    <a:firstCol>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5A5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8E8"/>
          </a:solidFill>
        </a:fill>
      </a:tcStyle>
    </a:wholeTbl>
    <a:band2H>
      <a:tcTxStyle b="def" i="def"/>
      <a:tcStyle>
        <a:tcBdr/>
        <a:fill>
          <a:solidFill>
            <a:srgbClr val="F1F4F4"/>
          </a:solidFill>
        </a:fill>
      </a:tcStyle>
    </a:band2H>
    <a:firstCol>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5A5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2E5"/>
          </a:solidFill>
        </a:fill>
      </a:tcStyle>
    </a:wholeTbl>
    <a:band2H>
      <a:tcTxStyle b="def" i="def"/>
      <a:tcStyle>
        <a:tcBdr/>
        <a:fill>
          <a:solidFill>
            <a:srgbClr val="EAEAF2"/>
          </a:solidFill>
        </a:fill>
      </a:tcStyle>
    </a:band2H>
    <a:firstCol>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5A5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9E9"/>
          </a:solidFill>
        </a:fill>
      </a:tcStyle>
    </a:wholeTbl>
    <a:band2H>
      <a:tcTxStyle b="def" i="def"/>
      <a:tcStyle>
        <a:tcBdr/>
        <a:fill>
          <a:solidFill>
            <a:srgbClr val="FFFFFF"/>
          </a:solidFill>
        </a:fill>
      </a:tcStyle>
    </a:band2H>
    <a:firstCol>
      <a:tcTxStyle b="on" i="off">
        <a:font>
          <a:latin typeface="Arial Bold"/>
          <a:ea typeface="Arial Bold"/>
          <a:cs typeface="Arial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Bold"/>
          <a:ea typeface="Arial Bold"/>
          <a:cs typeface="Arial Bold"/>
        </a:font>
        <a:srgbClr val="005A58"/>
      </a:tcTxStyle>
      <a:tcStyle>
        <a:tcBdr>
          <a:left>
            <a:ln w="12700" cap="flat">
              <a:noFill/>
              <a:miter lim="400000"/>
            </a:ln>
          </a:left>
          <a:right>
            <a:ln w="12700" cap="flat">
              <a:noFill/>
              <a:miter lim="400000"/>
            </a:ln>
          </a:right>
          <a:top>
            <a:ln w="50800" cap="flat">
              <a:solidFill>
                <a:srgbClr val="005A58"/>
              </a:solidFill>
              <a:prstDash val="solid"/>
              <a:round/>
            </a:ln>
          </a:top>
          <a:bottom>
            <a:ln w="25400" cap="flat">
              <a:solidFill>
                <a:srgbClr val="005A58"/>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Bold"/>
          <a:ea typeface="Arial Bold"/>
          <a:cs typeface="Arial Bold"/>
        </a:font>
        <a:srgbClr val="FFFFFF"/>
      </a:tcTxStyle>
      <a:tcStyle>
        <a:tcBdr>
          <a:left>
            <a:ln w="12700" cap="flat">
              <a:noFill/>
              <a:miter lim="400000"/>
            </a:ln>
          </a:left>
          <a:right>
            <a:ln w="12700" cap="flat">
              <a:noFill/>
              <a:miter lim="400000"/>
            </a:ln>
          </a:right>
          <a:top>
            <a:ln w="25400" cap="flat">
              <a:solidFill>
                <a:srgbClr val="005A58"/>
              </a:solidFill>
              <a:prstDash val="solid"/>
              <a:round/>
            </a:ln>
          </a:top>
          <a:bottom>
            <a:ln w="25400" cap="flat">
              <a:solidFill>
                <a:srgbClr val="005A5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5A5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D0"/>
          </a:solidFill>
        </a:fill>
      </a:tcStyle>
    </a:wholeTbl>
    <a:band2H>
      <a:tcTxStyle b="def" i="def"/>
      <a:tcStyle>
        <a:tcBdr/>
        <a:fill>
          <a:solidFill>
            <a:srgbClr val="E6E9E9"/>
          </a:solidFill>
        </a:fill>
      </a:tcStyle>
    </a:band2H>
    <a:firstCol>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A58"/>
          </a:solidFill>
        </a:fill>
      </a:tcStyle>
    </a:firstCol>
    <a:la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A58"/>
          </a:solidFill>
        </a:fill>
      </a:tcStyle>
    </a:lastRow>
    <a:firstRow>
      <a:tcTxStyle b="on" i="off">
        <a:font>
          <a:latin typeface="Arial Bold"/>
          <a:ea typeface="Arial Bold"/>
          <a:cs typeface="Aria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A58"/>
          </a:solidFill>
        </a:fill>
      </a:tcStyle>
    </a:firstRow>
  </a:tblStyle>
  <a:tblStyle styleId="{2708684C-4D16-4618-839F-0558EEFCDFE6}" styleName="">
    <a:tblBg/>
    <a:wholeTbl>
      <a:tcTxStyle b="off" i="off">
        <a:font>
          <a:latin typeface="Arial"/>
          <a:ea typeface="Arial"/>
          <a:cs typeface="Arial"/>
        </a:font>
        <a:srgbClr val="005A58"/>
      </a:tcTxStyle>
      <a:tcStyle>
        <a:tcBdr>
          <a:left>
            <a:ln w="12700" cap="flat">
              <a:solidFill>
                <a:srgbClr val="005A58"/>
              </a:solidFill>
              <a:prstDash val="solid"/>
              <a:round/>
            </a:ln>
          </a:left>
          <a:right>
            <a:ln w="12700" cap="flat">
              <a:solidFill>
                <a:srgbClr val="005A58"/>
              </a:solidFill>
              <a:prstDash val="solid"/>
              <a:round/>
            </a:ln>
          </a:right>
          <a:top>
            <a:ln w="12700" cap="flat">
              <a:solidFill>
                <a:srgbClr val="005A58"/>
              </a:solidFill>
              <a:prstDash val="solid"/>
              <a:round/>
            </a:ln>
          </a:top>
          <a:bottom>
            <a:ln w="12700" cap="flat">
              <a:solidFill>
                <a:srgbClr val="005A58"/>
              </a:solidFill>
              <a:prstDash val="solid"/>
              <a:round/>
            </a:ln>
          </a:bottom>
          <a:insideH>
            <a:ln w="12700" cap="flat">
              <a:solidFill>
                <a:srgbClr val="005A58"/>
              </a:solidFill>
              <a:prstDash val="solid"/>
              <a:round/>
            </a:ln>
          </a:insideH>
          <a:insideV>
            <a:ln w="12700" cap="flat">
              <a:solidFill>
                <a:srgbClr val="005A58"/>
              </a:solidFill>
              <a:prstDash val="solid"/>
              <a:round/>
            </a:ln>
          </a:insideV>
        </a:tcBdr>
        <a:fill>
          <a:solidFill>
            <a:srgbClr val="005A58">
              <a:alpha val="20000"/>
            </a:srgbClr>
          </a:solidFill>
        </a:fill>
      </a:tcStyle>
    </a:wholeTbl>
    <a:band2H>
      <a:tcTxStyle b="def" i="def"/>
      <a:tcStyle>
        <a:tcBdr/>
        <a:fill>
          <a:solidFill>
            <a:srgbClr val="FFFFFF"/>
          </a:solidFill>
        </a:fill>
      </a:tcStyle>
    </a:band2H>
    <a:firstCol>
      <a:tcTxStyle b="on" i="off">
        <a:font>
          <a:latin typeface="Arial Bold"/>
          <a:ea typeface="Arial Bold"/>
          <a:cs typeface="Arial Bold"/>
        </a:font>
        <a:srgbClr val="005A58"/>
      </a:tcTxStyle>
      <a:tcStyle>
        <a:tcBdr>
          <a:left>
            <a:ln w="12700" cap="flat">
              <a:solidFill>
                <a:srgbClr val="005A58"/>
              </a:solidFill>
              <a:prstDash val="solid"/>
              <a:round/>
            </a:ln>
          </a:left>
          <a:right>
            <a:ln w="12700" cap="flat">
              <a:solidFill>
                <a:srgbClr val="005A58"/>
              </a:solidFill>
              <a:prstDash val="solid"/>
              <a:round/>
            </a:ln>
          </a:right>
          <a:top>
            <a:ln w="12700" cap="flat">
              <a:solidFill>
                <a:srgbClr val="005A58"/>
              </a:solidFill>
              <a:prstDash val="solid"/>
              <a:round/>
            </a:ln>
          </a:top>
          <a:bottom>
            <a:ln w="12700" cap="flat">
              <a:solidFill>
                <a:srgbClr val="005A58"/>
              </a:solidFill>
              <a:prstDash val="solid"/>
              <a:round/>
            </a:ln>
          </a:bottom>
          <a:insideH>
            <a:ln w="12700" cap="flat">
              <a:solidFill>
                <a:srgbClr val="005A58"/>
              </a:solidFill>
              <a:prstDash val="solid"/>
              <a:round/>
            </a:ln>
          </a:insideH>
          <a:insideV>
            <a:ln w="12700" cap="flat">
              <a:solidFill>
                <a:srgbClr val="005A58"/>
              </a:solidFill>
              <a:prstDash val="solid"/>
              <a:round/>
            </a:ln>
          </a:insideV>
        </a:tcBdr>
        <a:fill>
          <a:solidFill>
            <a:srgbClr val="005A58">
              <a:alpha val="20000"/>
            </a:srgbClr>
          </a:solidFill>
        </a:fill>
      </a:tcStyle>
    </a:firstCol>
    <a:lastRow>
      <a:tcTxStyle b="on" i="off">
        <a:font>
          <a:latin typeface="Arial Bold"/>
          <a:ea typeface="Arial Bold"/>
          <a:cs typeface="Arial Bold"/>
        </a:font>
        <a:srgbClr val="005A58"/>
      </a:tcTxStyle>
      <a:tcStyle>
        <a:tcBdr>
          <a:left>
            <a:ln w="12700" cap="flat">
              <a:solidFill>
                <a:srgbClr val="005A58"/>
              </a:solidFill>
              <a:prstDash val="solid"/>
              <a:round/>
            </a:ln>
          </a:left>
          <a:right>
            <a:ln w="12700" cap="flat">
              <a:solidFill>
                <a:srgbClr val="005A58"/>
              </a:solidFill>
              <a:prstDash val="solid"/>
              <a:round/>
            </a:ln>
          </a:right>
          <a:top>
            <a:ln w="50800" cap="flat">
              <a:solidFill>
                <a:srgbClr val="005A58"/>
              </a:solidFill>
              <a:prstDash val="solid"/>
              <a:round/>
            </a:ln>
          </a:top>
          <a:bottom>
            <a:ln w="12700" cap="flat">
              <a:solidFill>
                <a:srgbClr val="005A58"/>
              </a:solidFill>
              <a:prstDash val="solid"/>
              <a:round/>
            </a:ln>
          </a:bottom>
          <a:insideH>
            <a:ln w="12700" cap="flat">
              <a:solidFill>
                <a:srgbClr val="005A58"/>
              </a:solidFill>
              <a:prstDash val="solid"/>
              <a:round/>
            </a:ln>
          </a:insideH>
          <a:insideV>
            <a:ln w="12700" cap="flat">
              <a:solidFill>
                <a:srgbClr val="005A58"/>
              </a:solidFill>
              <a:prstDash val="solid"/>
              <a:round/>
            </a:ln>
          </a:insideV>
        </a:tcBdr>
        <a:fill>
          <a:noFill/>
        </a:fill>
      </a:tcStyle>
    </a:lastRow>
    <a:firstRow>
      <a:tcTxStyle b="on" i="off">
        <a:font>
          <a:latin typeface="Arial Bold"/>
          <a:ea typeface="Arial Bold"/>
          <a:cs typeface="Arial Bold"/>
        </a:font>
        <a:srgbClr val="005A58"/>
      </a:tcTxStyle>
      <a:tcStyle>
        <a:tcBdr>
          <a:left>
            <a:ln w="12700" cap="flat">
              <a:solidFill>
                <a:srgbClr val="005A58"/>
              </a:solidFill>
              <a:prstDash val="solid"/>
              <a:round/>
            </a:ln>
          </a:left>
          <a:right>
            <a:ln w="12700" cap="flat">
              <a:solidFill>
                <a:srgbClr val="005A58"/>
              </a:solidFill>
              <a:prstDash val="solid"/>
              <a:round/>
            </a:ln>
          </a:right>
          <a:top>
            <a:ln w="12700" cap="flat">
              <a:solidFill>
                <a:srgbClr val="005A58"/>
              </a:solidFill>
              <a:prstDash val="solid"/>
              <a:round/>
            </a:ln>
          </a:top>
          <a:bottom>
            <a:ln w="25400" cap="flat">
              <a:solidFill>
                <a:srgbClr val="005A58"/>
              </a:solidFill>
              <a:prstDash val="solid"/>
              <a:round/>
            </a:ln>
          </a:bottom>
          <a:insideH>
            <a:ln w="12700" cap="flat">
              <a:solidFill>
                <a:srgbClr val="005A58"/>
              </a:solidFill>
              <a:prstDash val="solid"/>
              <a:round/>
            </a:ln>
          </a:insideH>
          <a:insideV>
            <a:ln w="12700" cap="flat">
              <a:solidFill>
                <a:srgbClr val="005A5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Arial"/>
        <a:ea typeface="Arial"/>
        <a:cs typeface="Arial"/>
        <a:sym typeface="Arial"/>
      </a:defRPr>
    </a:lvl1pPr>
    <a:lvl2pPr indent="228600" latinLnBrk="0">
      <a:defRPr sz="1400">
        <a:latin typeface="Arial"/>
        <a:ea typeface="Arial"/>
        <a:cs typeface="Arial"/>
        <a:sym typeface="Arial"/>
      </a:defRPr>
    </a:lvl2pPr>
    <a:lvl3pPr indent="457200" latinLnBrk="0">
      <a:defRPr sz="1400">
        <a:latin typeface="Arial"/>
        <a:ea typeface="Arial"/>
        <a:cs typeface="Arial"/>
        <a:sym typeface="Arial"/>
      </a:defRPr>
    </a:lvl3pPr>
    <a:lvl4pPr indent="685800" latinLnBrk="0">
      <a:defRPr sz="1400">
        <a:latin typeface="Arial"/>
        <a:ea typeface="Arial"/>
        <a:cs typeface="Arial"/>
        <a:sym typeface="Arial"/>
      </a:defRPr>
    </a:lvl4pPr>
    <a:lvl5pPr indent="914400" latinLnBrk="0">
      <a:defRPr sz="1400">
        <a:latin typeface="Arial"/>
        <a:ea typeface="Arial"/>
        <a:cs typeface="Arial"/>
        <a:sym typeface="Arial"/>
      </a:defRPr>
    </a:lvl5pPr>
    <a:lvl6pPr indent="1143000" latinLnBrk="0">
      <a:defRPr sz="1400">
        <a:latin typeface="Arial"/>
        <a:ea typeface="Arial"/>
        <a:cs typeface="Arial"/>
        <a:sym typeface="Arial"/>
      </a:defRPr>
    </a:lvl6pPr>
    <a:lvl7pPr indent="1371600" latinLnBrk="0">
      <a:defRPr sz="1400">
        <a:latin typeface="Arial"/>
        <a:ea typeface="Arial"/>
        <a:cs typeface="Arial"/>
        <a:sym typeface="Arial"/>
      </a:defRPr>
    </a:lvl7pPr>
    <a:lvl8pPr indent="1600200" latinLnBrk="0">
      <a:defRPr sz="1400">
        <a:latin typeface="Arial"/>
        <a:ea typeface="Arial"/>
        <a:cs typeface="Arial"/>
        <a:sym typeface="Arial"/>
      </a:defRPr>
    </a:lvl8pPr>
    <a:lvl9pPr indent="1828800" latinLnBrk="0">
      <a:defRPr sz="1400">
        <a:latin typeface="Arial"/>
        <a:ea typeface="Arial"/>
        <a:cs typeface="Arial"/>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lvl1pPr>
              <a:defRPr sz="1800"/>
            </a:lvl1pPr>
          </a:lstStyle>
          <a:p>
            <a:pPr/>
            <a:r>
              <a:t>The subtropical ridge is a quasi-permanent high pressure cell also known as the Bermuda High or the Azores High.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lvl1pPr>
              <a:defRPr sz="1800"/>
            </a:lvl1pPr>
          </a:lstStyle>
          <a:p>
            <a:pPr/>
            <a:r>
              <a:t>NOAA has fewer aircraft, but they are more highly equipped with scientific instruments.  The Air Force planes carry out the bulk of reconnaissance requirements, but the NOAA planes do most research flights.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lvl1pPr>
              <a:defRPr sz="1800"/>
            </a:lvl1pPr>
          </a:lstStyle>
          <a:p>
            <a:pPr/>
            <a:r>
              <a:t>Both radio back weather information to the launch site, providing an atmospheric profile where they were released.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lvl1pPr>
              <a:defRPr sz="1800"/>
            </a:lvl1pPr>
          </a:lstStyle>
          <a:p>
            <a:pPr/>
            <a:r>
              <a:t>NOAA operates a fleet of research ships, as do academic and oceanographic research institutions.  NOAA also has a cooperative agreement with many commercial ships to radio in weather observations and even water temperature profiles.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defRPr sz="1800"/>
            </a:lvl1pPr>
          </a:lstStyle>
          <a:p>
            <a:pPr/>
            <a:r>
              <a:t>Radars keep constant watch over a given area, but are limited by the horizon how far they can see approaching storms.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lvl1pPr>
              <a:defRPr sz="1800"/>
            </a:lvl1pPr>
          </a:lstStyle>
          <a:p>
            <a:pPr/>
            <a:r>
              <a:t>Note that the pressure values are only approximate, since there is a great deal of scatter in the pressure-wind relationship.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lvl1pPr>
              <a:defRPr sz="1800"/>
            </a:lvl1pPr>
          </a:lstStyle>
          <a:p>
            <a:pPr/>
            <a:r>
              <a:t>Ocean heat content is more important than sea surface temperature in estimating the energy available to a hurricane passing over a given spot in the ocean.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lvl1pPr>
              <a:defRPr sz="1800"/>
            </a:lvl1pPr>
          </a:lstStyle>
          <a:p>
            <a:pPr/>
            <a:r>
              <a:t>These data can be entered into computer weather models to improve the quality of the forecast.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lvl1pPr>
              <a:defRPr sz="1800"/>
            </a:lvl1pPr>
          </a:lstStyle>
          <a:p>
            <a:pPr/>
            <a:r>
              <a:t>In other parts of the world, hurricanes are called typhoons or tropical cyclones.  The general term is tropical cyclone.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lvl1pPr>
              <a:defRPr sz="1800"/>
            </a:lvl1pPr>
          </a:lstStyle>
          <a:p>
            <a:pPr/>
            <a:r>
              <a:t>Not all ships report radar or weather conditions, and the quality of ships reports can vary widely depending on the training of the crew.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lvl1pPr>
              <a:defRPr sz="1800"/>
            </a:lvl1pPr>
          </a:lstStyle>
          <a:p>
            <a:pPr/>
            <a:r>
              <a:t>Make that 51 people.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lvl1pPr>
              <a:defRPr sz="1800"/>
            </a:lvl1pPr>
          </a:lstStyle>
          <a:p>
            <a:pPr/>
            <a:r>
              <a:t>The subtropical ridge is a quasi-permanent high pressure cell also known as the Bermuda High or the Azores High.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lvl1pPr>
              <a:defRPr sz="1800"/>
            </a:lvl1pPr>
          </a:lstStyle>
          <a:p>
            <a:pPr/>
            <a:r>
              <a:t>Sometimes they don’t even have convection associated with them.  They may just be a wave in the pressure and wind fields.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lvl1pPr>
              <a:defRPr sz="1800"/>
            </a:lvl1pPr>
          </a:lstStyle>
          <a:p>
            <a:pPr/>
            <a:r>
              <a:t>Some of these rainbands may begin to form the eyewall in more developed storms.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lvl1pPr>
              <a:defRPr sz="1800"/>
            </a:lvl1pPr>
          </a:lstStyle>
          <a:p>
            <a:pPr/>
            <a:r>
              <a:t>These waves originate over the African continent and are formed by instability between the hot, dry air of the Sahara and the hot, moist air of the Congo basin.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lvl1pPr>
              <a:defRPr sz="1800"/>
            </a:lvl1pPr>
          </a:lstStyle>
          <a:p>
            <a:pPr/>
            <a:r>
              <a:t>Some of these rainbands may begin to form the eyewall in more developed storms.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lvl1pPr>
              <a:defRPr sz="1800"/>
            </a:lvl1pPr>
          </a:lstStyle>
          <a:p>
            <a:pPr/>
            <a:r>
              <a:t>These waves originate over the African continent and are formed by instability between the hot, dry air of the Sahara and the hot, moist air of the Congo basin.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lvl1pPr>
              <a:defRPr sz="1800"/>
            </a:lvl1pPr>
          </a:lstStyle>
          <a:p>
            <a:pPr/>
            <a:r>
              <a:t>The formation of a closed circulation is one of the most important steps in the progression from wave to more organized systems.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lvl1pPr>
              <a:defRPr sz="1800"/>
            </a:lvl1pPr>
          </a:lstStyle>
          <a:p>
            <a:pPr/>
            <a:r>
              <a:t>Here we see the total activity in the database by time of year, with number of tropical storms, hurricanes, and major hurricanes depicted versus time of year.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OVER_TEXT">
    <p:spTree>
      <p:nvGrpSpPr>
        <p:cNvPr id="1" name=""/>
        <p:cNvGrpSpPr/>
        <p:nvPr/>
      </p:nvGrpSpPr>
      <p:grpSpPr>
        <a:xfrm>
          <a:off x="0" y="0"/>
          <a:ext cx="0" cy="0"/>
          <a:chOff x="0" y="0"/>
          <a:chExt cx="0" cy="0"/>
        </a:xfrm>
      </p:grpSpPr>
      <p:sp>
        <p:nvSpPr>
          <p:cNvPr id="11"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12" name="Body Level One…"/>
          <p:cNvSpPr txBox="1"/>
          <p:nvPr>
            <p:ph type="body" sz="half" idx="1"/>
          </p:nvPr>
        </p:nvSpPr>
        <p:spPr>
          <a:xfrm>
            <a:off x="685800" y="1981200"/>
            <a:ext cx="7772400" cy="19812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13" name="Google Shape;18;p61"/>
          <p:cNvSpPr txBox="1"/>
          <p:nvPr>
            <p:ph type="body" sz="half" idx="13"/>
          </p:nvPr>
        </p:nvSpPr>
        <p:spPr>
          <a:xfrm>
            <a:off x="685800" y="4114800"/>
            <a:ext cx="7772400" cy="1981200"/>
          </a:xfrm>
          <a:prstGeom prst="rect">
            <a:avLst/>
          </a:prstGeom>
        </p:spPr>
        <p:txBody>
          <a:bodyPr>
            <a:normAutofit fontScale="100000" lnSpcReduction="0"/>
          </a:bodyPr>
          <a:lstStyle/>
          <a:p>
            <a:pPr indent="-342900">
              <a:spcBef>
                <a:spcPts val="300"/>
              </a:spcBef>
            </a:pP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94" name="Title Text"/>
          <p:cNvSpPr txBox="1"/>
          <p:nvPr>
            <p:ph type="title"/>
          </p:nvPr>
        </p:nvSpPr>
        <p:spPr>
          <a:xfrm>
            <a:off x="457200" y="273050"/>
            <a:ext cx="3008314" cy="1162050"/>
          </a:xfrm>
          <a:prstGeom prst="rect">
            <a:avLst/>
          </a:prstGeom>
        </p:spPr>
        <p:txBody>
          <a:bodyPr anchor="b">
            <a:normAutofit fontScale="100000" lnSpcReduction="0"/>
          </a:bodyPr>
          <a:lstStyle>
            <a:lvl1pPr algn="l">
              <a:defRPr b="1" sz="2000"/>
            </a:lvl1pPr>
          </a:lstStyle>
          <a:p>
            <a:pPr/>
            <a:r>
              <a:t>Title Text</a:t>
            </a:r>
          </a:p>
        </p:txBody>
      </p:sp>
      <p:sp>
        <p:nvSpPr>
          <p:cNvPr id="95" name="Body Level One…"/>
          <p:cNvSpPr txBox="1"/>
          <p:nvPr>
            <p:ph type="body" idx="1"/>
          </p:nvPr>
        </p:nvSpPr>
        <p:spPr>
          <a:xfrm>
            <a:off x="3575050" y="273050"/>
            <a:ext cx="5111750" cy="585311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6" name="Google Shape;74;p70"/>
          <p:cNvSpPr txBox="1"/>
          <p:nvPr>
            <p:ph type="body" sz="half" idx="13"/>
          </p:nvPr>
        </p:nvSpPr>
        <p:spPr>
          <a:xfrm>
            <a:off x="457199" y="1435100"/>
            <a:ext cx="3008315" cy="4691063"/>
          </a:xfrm>
          <a:prstGeom prst="rect">
            <a:avLst/>
          </a:prstGeom>
        </p:spPr>
        <p:txBody>
          <a:bodyPr>
            <a:normAutofit fontScale="100000" lnSpcReduction="0"/>
          </a:bodyPr>
          <a:lstStyle/>
          <a:p>
            <a:pPr marL="228600" indent="0">
              <a:spcBef>
                <a:spcPts val="200"/>
              </a:spcBef>
              <a:buClrTx/>
              <a:buSzTx/>
              <a:buFontTx/>
              <a:buNone/>
              <a:defRPr sz="1400"/>
            </a:pP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04"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112" name="Title Text"/>
          <p:cNvSpPr txBox="1"/>
          <p:nvPr>
            <p:ph type="title"/>
          </p:nvPr>
        </p:nvSpPr>
        <p:spPr>
          <a:xfrm>
            <a:off x="457200" y="274638"/>
            <a:ext cx="8229600" cy="1143001"/>
          </a:xfrm>
          <a:prstGeom prst="rect">
            <a:avLst/>
          </a:prstGeom>
        </p:spPr>
        <p:txBody>
          <a:bodyPr>
            <a:normAutofit fontScale="100000" lnSpcReduction="0"/>
          </a:bodyPr>
          <a:lstStyle/>
          <a:p>
            <a:pPr/>
            <a:r>
              <a:t>Title Text</a:t>
            </a:r>
          </a:p>
        </p:txBody>
      </p:sp>
      <p:sp>
        <p:nvSpPr>
          <p:cNvPr id="113" name="Body Level One…"/>
          <p:cNvSpPr txBox="1"/>
          <p:nvPr>
            <p:ph type="body" sz="quarter" idx="1"/>
          </p:nvPr>
        </p:nvSpPr>
        <p:spPr>
          <a:xfrm>
            <a:off x="457200" y="1535112"/>
            <a:ext cx="4040188" cy="639763"/>
          </a:xfrm>
          <a:prstGeom prst="rect">
            <a:avLst/>
          </a:prstGeom>
        </p:spPr>
        <p:txBody>
          <a:bodyPr anchor="b">
            <a:normAutofit fontScale="100000" lnSpcReduction="0"/>
          </a:bodyPr>
          <a:lstStyle>
            <a:lvl1pPr marL="228600" indent="0">
              <a:spcBef>
                <a:spcPts val="400"/>
              </a:spcBef>
              <a:buClrTx/>
              <a:buSzTx/>
              <a:buFontTx/>
              <a:buNone/>
              <a:defRPr b="1" sz="2400"/>
            </a:lvl1pPr>
            <a:lvl2pPr marL="228600" indent="457200">
              <a:spcBef>
                <a:spcPts val="400"/>
              </a:spcBef>
              <a:buClrTx/>
              <a:buSzTx/>
              <a:buFontTx/>
              <a:buNone/>
              <a:defRPr b="1" sz="2400"/>
            </a:lvl2pPr>
            <a:lvl3pPr marL="228600" indent="914400">
              <a:spcBef>
                <a:spcPts val="400"/>
              </a:spcBef>
              <a:buClrTx/>
              <a:buSzTx/>
              <a:buFontTx/>
              <a:buNone/>
              <a:defRPr b="1" sz="2400"/>
            </a:lvl3pPr>
            <a:lvl4pPr marL="228600" indent="1371600">
              <a:spcBef>
                <a:spcPts val="400"/>
              </a:spcBef>
              <a:buClrTx/>
              <a:buSzTx/>
              <a:buFontTx/>
              <a:buNone/>
              <a:defRPr b="1" sz="2400"/>
            </a:lvl4pPr>
            <a:lvl5pPr marL="228600" indent="1828800">
              <a:spcBef>
                <a:spcPts val="400"/>
              </a:spcBef>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14" name="Google Shape;86;p72"/>
          <p:cNvSpPr txBox="1"/>
          <p:nvPr>
            <p:ph type="body" sz="half" idx="13"/>
          </p:nvPr>
        </p:nvSpPr>
        <p:spPr>
          <a:xfrm>
            <a:off x="457200" y="2174875"/>
            <a:ext cx="4040188" cy="3951288"/>
          </a:xfrm>
          <a:prstGeom prst="rect">
            <a:avLst/>
          </a:prstGeom>
        </p:spPr>
        <p:txBody>
          <a:bodyPr>
            <a:normAutofit fontScale="100000" lnSpcReduction="0"/>
          </a:bodyPr>
          <a:lstStyle/>
          <a:p>
            <a:pPr indent="-381000">
              <a:spcBef>
                <a:spcPts val="400"/>
              </a:spcBef>
              <a:buSzPts val="2400"/>
              <a:defRPr sz="2400"/>
            </a:pPr>
          </a:p>
        </p:txBody>
      </p:sp>
      <p:sp>
        <p:nvSpPr>
          <p:cNvPr id="115" name="Google Shape;87;p72"/>
          <p:cNvSpPr txBox="1"/>
          <p:nvPr>
            <p:ph type="body" sz="quarter" idx="14"/>
          </p:nvPr>
        </p:nvSpPr>
        <p:spPr>
          <a:xfrm>
            <a:off x="4645025" y="1535112"/>
            <a:ext cx="4041775" cy="639763"/>
          </a:xfrm>
          <a:prstGeom prst="rect">
            <a:avLst/>
          </a:prstGeom>
        </p:spPr>
        <p:txBody>
          <a:bodyPr anchor="b">
            <a:normAutofit fontScale="100000" lnSpcReduction="0"/>
          </a:bodyPr>
          <a:lstStyle/>
          <a:p>
            <a:pPr marL="228600" indent="0">
              <a:spcBef>
                <a:spcPts val="400"/>
              </a:spcBef>
              <a:buClrTx/>
              <a:buSzTx/>
              <a:buFontTx/>
              <a:buNone/>
              <a:defRPr b="1" sz="2400"/>
            </a:pPr>
          </a:p>
        </p:txBody>
      </p:sp>
      <p:sp>
        <p:nvSpPr>
          <p:cNvPr id="116" name="Google Shape;88;p72"/>
          <p:cNvSpPr txBox="1"/>
          <p:nvPr>
            <p:ph type="body" sz="half" idx="15"/>
          </p:nvPr>
        </p:nvSpPr>
        <p:spPr>
          <a:xfrm>
            <a:off x="4645025" y="2174875"/>
            <a:ext cx="4041775" cy="3951288"/>
          </a:xfrm>
          <a:prstGeom prst="rect">
            <a:avLst/>
          </a:prstGeom>
        </p:spPr>
        <p:txBody>
          <a:bodyPr>
            <a:normAutofit fontScale="100000" lnSpcReduction="0"/>
          </a:bodyPr>
          <a:lstStyle/>
          <a:p>
            <a:pPr indent="-381000">
              <a:spcBef>
                <a:spcPts val="400"/>
              </a:spcBef>
              <a:buSzPts val="2400"/>
              <a:defRPr sz="2400"/>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124"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125" name="Body Level One…"/>
          <p:cNvSpPr txBox="1"/>
          <p:nvPr>
            <p:ph type="body" sz="half" idx="1"/>
          </p:nvPr>
        </p:nvSpPr>
        <p:spPr>
          <a:xfrm>
            <a:off x="685800" y="1981200"/>
            <a:ext cx="3810000" cy="4114800"/>
          </a:xfrm>
          <a:prstGeom prst="rect">
            <a:avLst/>
          </a:prstGeom>
        </p:spPr>
        <p:txBody>
          <a:bodyPr>
            <a:normAutofit fontScale="100000" lnSpcReduction="0"/>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pPr/>
            <a:r>
              <a:t>Body Level One</a:t>
            </a:r>
          </a:p>
          <a:p>
            <a:pPr lvl="1"/>
            <a:r>
              <a:t>Body Level Two</a:t>
            </a:r>
          </a:p>
          <a:p>
            <a:pPr lvl="2"/>
            <a:r>
              <a:t>Body Level Three</a:t>
            </a:r>
          </a:p>
          <a:p>
            <a:pPr lvl="3"/>
            <a:r>
              <a:t>Body Level Four</a:t>
            </a:r>
          </a:p>
          <a:p>
            <a:pPr lvl="4"/>
            <a:r>
              <a:t>Body Level Five</a:t>
            </a:r>
          </a:p>
        </p:txBody>
      </p:sp>
      <p:sp>
        <p:nvSpPr>
          <p:cNvPr id="126" name="Google Shape;95;p73"/>
          <p:cNvSpPr txBox="1"/>
          <p:nvPr>
            <p:ph type="body" sz="half" idx="13"/>
          </p:nvPr>
        </p:nvSpPr>
        <p:spPr>
          <a:xfrm>
            <a:off x="4648200" y="1981200"/>
            <a:ext cx="3810000" cy="4114800"/>
          </a:xfrm>
          <a:prstGeom prst="rect">
            <a:avLst/>
          </a:prstGeom>
        </p:spPr>
        <p:txBody>
          <a:bodyPr>
            <a:normAutofit fontScale="100000" lnSpcReduction="0"/>
          </a:bodyPr>
          <a:lstStyle/>
          <a:p>
            <a:pPr indent="-406400">
              <a:spcBef>
                <a:spcPts val="500"/>
              </a:spcBef>
              <a:buSzPts val="2800"/>
              <a:defRPr sz="2800"/>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134" name="Title Text"/>
          <p:cNvSpPr txBox="1"/>
          <p:nvPr>
            <p:ph type="title"/>
          </p:nvPr>
        </p:nvSpPr>
        <p:spPr>
          <a:xfrm>
            <a:off x="722312" y="4406900"/>
            <a:ext cx="7772401" cy="1362075"/>
          </a:xfrm>
          <a:prstGeom prst="rect">
            <a:avLst/>
          </a:prstGeom>
        </p:spPr>
        <p:txBody>
          <a:bodyPr anchor="t">
            <a:normAutofit fontScale="100000" lnSpcReduction="0"/>
          </a:bodyPr>
          <a:lstStyle>
            <a:lvl1pPr algn="l">
              <a:defRPr b="1" sz="4000"/>
            </a:lvl1pPr>
          </a:lstStyle>
          <a:p>
            <a:pPr/>
            <a:r>
              <a:t>Title Text</a:t>
            </a:r>
          </a:p>
        </p:txBody>
      </p:sp>
      <p:sp>
        <p:nvSpPr>
          <p:cNvPr id="135" name="Body Level One…"/>
          <p:cNvSpPr txBox="1"/>
          <p:nvPr>
            <p:ph type="body" sz="quarter" idx="1"/>
          </p:nvPr>
        </p:nvSpPr>
        <p:spPr>
          <a:xfrm>
            <a:off x="722312" y="2906713"/>
            <a:ext cx="7772401" cy="1500188"/>
          </a:xfrm>
          <a:prstGeom prst="rect">
            <a:avLst/>
          </a:prstGeom>
        </p:spPr>
        <p:txBody>
          <a:bodyPr anchor="b">
            <a:normAutofit fontScale="100000" lnSpcReduction="0"/>
          </a:bodyPr>
          <a:lstStyle>
            <a:lvl1pPr marL="228600" indent="0">
              <a:spcBef>
                <a:spcPts val="400"/>
              </a:spcBef>
              <a:buClrTx/>
              <a:buSzTx/>
              <a:buFontTx/>
              <a:buNone/>
              <a:defRPr sz="2000"/>
            </a:lvl1pPr>
            <a:lvl2pPr marL="228600" indent="457200">
              <a:spcBef>
                <a:spcPts val="400"/>
              </a:spcBef>
              <a:buClrTx/>
              <a:buSzTx/>
              <a:buFontTx/>
              <a:buNone/>
              <a:defRPr sz="2000"/>
            </a:lvl2pPr>
            <a:lvl3pPr marL="228600" indent="914400">
              <a:spcBef>
                <a:spcPts val="400"/>
              </a:spcBef>
              <a:buClrTx/>
              <a:buSzTx/>
              <a:buFontTx/>
              <a:buNone/>
              <a:defRPr sz="2000"/>
            </a:lvl3pPr>
            <a:lvl4pPr marL="228600" indent="1371600">
              <a:spcBef>
                <a:spcPts val="400"/>
              </a:spcBef>
              <a:buClrTx/>
              <a:buSzTx/>
              <a:buFontTx/>
              <a:buNone/>
              <a:defRPr sz="2000"/>
            </a:lvl4pPr>
            <a:lvl5pPr marL="228600" indent="1828800">
              <a:spcBef>
                <a:spcPts val="400"/>
              </a:spcBef>
              <a:buClrTx/>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43" name="Title Text"/>
          <p:cNvSpPr txBox="1"/>
          <p:nvPr>
            <p:ph type="title"/>
          </p:nvPr>
        </p:nvSpPr>
        <p:spPr>
          <a:xfrm>
            <a:off x="685800" y="2130425"/>
            <a:ext cx="7772400" cy="1470025"/>
          </a:xfrm>
          <a:prstGeom prst="rect">
            <a:avLst/>
          </a:prstGeom>
        </p:spPr>
        <p:txBody>
          <a:bodyPr>
            <a:normAutofit fontScale="100000" lnSpcReduction="0"/>
          </a:bodyPr>
          <a:lstStyle/>
          <a:p>
            <a:pPr/>
            <a:r>
              <a:t>Title Text</a:t>
            </a:r>
          </a:p>
        </p:txBody>
      </p:sp>
      <p:sp>
        <p:nvSpPr>
          <p:cNvPr id="144" name="Body Level One…"/>
          <p:cNvSpPr txBox="1"/>
          <p:nvPr>
            <p:ph type="body" sz="quarter" idx="1"/>
          </p:nvPr>
        </p:nvSpPr>
        <p:spPr>
          <a:xfrm>
            <a:off x="1371600" y="3886200"/>
            <a:ext cx="6400800" cy="1752600"/>
          </a:xfrm>
          <a:prstGeom prst="rect">
            <a:avLst/>
          </a:prstGeom>
        </p:spPr>
        <p:txBody>
          <a:bodyPr>
            <a:normAutofit fontScale="100000" lnSpcReduction="0"/>
          </a:bodyPr>
          <a:lstStyle>
            <a:lvl1pPr marL="431800" indent="-406400" algn="ctr">
              <a:buClrTx/>
              <a:buSzTx/>
              <a:buFontTx/>
              <a:buNone/>
            </a:lvl1pPr>
            <a:lvl2pPr marL="431800" indent="76200" algn="ctr">
              <a:buClrTx/>
              <a:buSzTx/>
              <a:buFontTx/>
              <a:buNone/>
            </a:lvl2pPr>
            <a:lvl3pPr marL="431800" indent="558800" algn="ctr">
              <a:buClrTx/>
              <a:buSzTx/>
              <a:buFontTx/>
              <a:buNone/>
            </a:lvl3pPr>
            <a:lvl4pPr marL="431800" indent="1041400" algn="ctr">
              <a:buClrTx/>
              <a:buSzTx/>
              <a:buFontTx/>
              <a:buNone/>
            </a:lvl4pPr>
            <a:lvl5pPr marL="431800" indent="1498600" algn="ctr">
              <a:buClrTx/>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8"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29" name="Body Level One…"/>
          <p:cNvSpPr txBox="1"/>
          <p:nvPr>
            <p:ph type="body" idx="1"/>
          </p:nvPr>
        </p:nvSpPr>
        <p:spPr>
          <a:xfrm>
            <a:off x="685800" y="1981200"/>
            <a:ext cx="7772400" cy="41148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ONLY">
    <p:spTree>
      <p:nvGrpSpPr>
        <p:cNvPr id="1" name=""/>
        <p:cNvGrpSpPr/>
        <p:nvPr/>
      </p:nvGrpSpPr>
      <p:grpSpPr>
        <a:xfrm>
          <a:off x="0" y="0"/>
          <a:ext cx="0" cy="0"/>
          <a:chOff x="0" y="0"/>
          <a:chExt cx="0" cy="0"/>
        </a:xfrm>
      </p:grpSpPr>
      <p:sp>
        <p:nvSpPr>
          <p:cNvPr id="37" name="Body Level One…"/>
          <p:cNvSpPr txBox="1"/>
          <p:nvPr>
            <p:ph type="body" idx="1"/>
          </p:nvPr>
        </p:nvSpPr>
        <p:spPr>
          <a:xfrm>
            <a:off x="685800" y="609600"/>
            <a:ext cx="7772400" cy="54864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AND_TEXT">
    <p:spTree>
      <p:nvGrpSpPr>
        <p:cNvPr id="1" name=""/>
        <p:cNvGrpSpPr/>
        <p:nvPr/>
      </p:nvGrpSpPr>
      <p:grpSpPr>
        <a:xfrm>
          <a:off x="0" y="0"/>
          <a:ext cx="0" cy="0"/>
          <a:chOff x="0" y="0"/>
          <a:chExt cx="0" cy="0"/>
        </a:xfrm>
      </p:grpSpPr>
      <p:sp>
        <p:nvSpPr>
          <p:cNvPr id="45"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46" name="Body Level One…"/>
          <p:cNvSpPr txBox="1"/>
          <p:nvPr>
            <p:ph type="body" sz="quarter" idx="1"/>
          </p:nvPr>
        </p:nvSpPr>
        <p:spPr>
          <a:xfrm>
            <a:off x="685800" y="1981200"/>
            <a:ext cx="3810000" cy="19812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47" name="Google Shape;40;p65"/>
          <p:cNvSpPr txBox="1"/>
          <p:nvPr>
            <p:ph type="body" sz="quarter" idx="13"/>
          </p:nvPr>
        </p:nvSpPr>
        <p:spPr>
          <a:xfrm>
            <a:off x="685800" y="4114800"/>
            <a:ext cx="3810000" cy="1981200"/>
          </a:xfrm>
          <a:prstGeom prst="rect">
            <a:avLst/>
          </a:prstGeom>
        </p:spPr>
        <p:txBody>
          <a:bodyPr>
            <a:normAutofit fontScale="100000" lnSpcReduction="0"/>
          </a:bodyPr>
          <a:lstStyle/>
          <a:p>
            <a:pPr indent="-342900">
              <a:spcBef>
                <a:spcPts val="300"/>
              </a:spcBef>
            </a:pPr>
          </a:p>
        </p:txBody>
      </p:sp>
      <p:sp>
        <p:nvSpPr>
          <p:cNvPr id="48" name="Google Shape;41;p65"/>
          <p:cNvSpPr txBox="1"/>
          <p:nvPr>
            <p:ph type="body" sz="half" idx="14"/>
          </p:nvPr>
        </p:nvSpPr>
        <p:spPr>
          <a:xfrm>
            <a:off x="4648200" y="1981200"/>
            <a:ext cx="3810000" cy="4114800"/>
          </a:xfrm>
          <a:prstGeom prst="rect">
            <a:avLst/>
          </a:prstGeom>
        </p:spPr>
        <p:txBody>
          <a:bodyPr>
            <a:normAutofit fontScale="100000" lnSpcReduction="0"/>
          </a:bodyPr>
          <a:lstStyle/>
          <a:p>
            <a:pPr indent="-342900">
              <a:spcBef>
                <a:spcPts val="300"/>
              </a:spcBef>
            </a:pP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AND_TEXT">
    <p:spTree>
      <p:nvGrpSpPr>
        <p:cNvPr id="1" name=""/>
        <p:cNvGrpSpPr/>
        <p:nvPr/>
      </p:nvGrpSpPr>
      <p:grpSpPr>
        <a:xfrm>
          <a:off x="0" y="0"/>
          <a:ext cx="0" cy="0"/>
          <a:chOff x="0" y="0"/>
          <a:chExt cx="0" cy="0"/>
        </a:xfrm>
      </p:grpSpPr>
      <p:sp>
        <p:nvSpPr>
          <p:cNvPr id="56"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57" name="Body Level One…"/>
          <p:cNvSpPr txBox="1"/>
          <p:nvPr>
            <p:ph type="body" sz="half" idx="1"/>
          </p:nvPr>
        </p:nvSpPr>
        <p:spPr>
          <a:xfrm>
            <a:off x="685800" y="1981200"/>
            <a:ext cx="3810000" cy="41148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58" name="Google Shape;48;p66"/>
          <p:cNvSpPr txBox="1"/>
          <p:nvPr>
            <p:ph type="body" sz="half" idx="13"/>
          </p:nvPr>
        </p:nvSpPr>
        <p:spPr>
          <a:xfrm>
            <a:off x="4648200" y="1981200"/>
            <a:ext cx="3810000" cy="4114800"/>
          </a:xfrm>
          <a:prstGeom prst="rect">
            <a:avLst/>
          </a:prstGeom>
        </p:spPr>
        <p:txBody>
          <a:bodyPr>
            <a:normAutofit fontScale="100000" lnSpcReduction="0"/>
          </a:bodyPr>
          <a:lstStyle/>
          <a:p>
            <a:pPr indent="-342900">
              <a:spcBef>
                <a:spcPts val="300"/>
              </a:spcBef>
            </a:pP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66" name="Title Text"/>
          <p:cNvSpPr txBox="1"/>
          <p:nvPr>
            <p:ph type="title"/>
          </p:nvPr>
        </p:nvSpPr>
        <p:spPr>
          <a:xfrm rot="5400000">
            <a:off x="4743450" y="2381250"/>
            <a:ext cx="5486400" cy="1943100"/>
          </a:xfrm>
          <a:prstGeom prst="rect">
            <a:avLst/>
          </a:prstGeom>
        </p:spPr>
        <p:txBody>
          <a:bodyPr>
            <a:normAutofit fontScale="100000" lnSpcReduction="0"/>
          </a:bodyPr>
          <a:lstStyle/>
          <a:p>
            <a:pPr/>
            <a:r>
              <a:t>Title Text</a:t>
            </a:r>
          </a:p>
        </p:txBody>
      </p:sp>
      <p:sp>
        <p:nvSpPr>
          <p:cNvPr id="67" name="Body Level One…"/>
          <p:cNvSpPr txBox="1"/>
          <p:nvPr>
            <p:ph type="body" idx="1"/>
          </p:nvPr>
        </p:nvSpPr>
        <p:spPr>
          <a:xfrm rot="5400000">
            <a:off x="781050" y="514350"/>
            <a:ext cx="5486400" cy="56769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75" name="Title Text"/>
          <p:cNvSpPr txBox="1"/>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76" name="Body Level One…"/>
          <p:cNvSpPr txBox="1"/>
          <p:nvPr>
            <p:ph type="body" idx="1"/>
          </p:nvPr>
        </p:nvSpPr>
        <p:spPr>
          <a:xfrm rot="5400000">
            <a:off x="2514600" y="152400"/>
            <a:ext cx="4114800" cy="7772400"/>
          </a:xfrm>
          <a:prstGeom prst="rect">
            <a:avLst/>
          </a:prstGeom>
        </p:spPr>
        <p:txBody>
          <a:bodyPr>
            <a:normAutofit fontScale="100000" lnSpcReduction="0"/>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4" name="Title Text"/>
          <p:cNvSpPr txBox="1"/>
          <p:nvPr>
            <p:ph type="title"/>
          </p:nvPr>
        </p:nvSpPr>
        <p:spPr>
          <a:xfrm>
            <a:off x="1792288" y="4800600"/>
            <a:ext cx="5486401" cy="566738"/>
          </a:xfrm>
          <a:prstGeom prst="rect">
            <a:avLst/>
          </a:prstGeom>
        </p:spPr>
        <p:txBody>
          <a:bodyPr anchor="b">
            <a:normAutofit fontScale="100000" lnSpcReduction="0"/>
          </a:bodyPr>
          <a:lstStyle>
            <a:lvl1pPr algn="l">
              <a:defRPr b="1" sz="2000"/>
            </a:lvl1pPr>
          </a:lstStyle>
          <a:p>
            <a:pPr/>
            <a:r>
              <a:t>Title Text</a:t>
            </a:r>
          </a:p>
        </p:txBody>
      </p:sp>
      <p:sp>
        <p:nvSpPr>
          <p:cNvPr id="85" name="Google Shape;66;p69"/>
          <p:cNvSpPr/>
          <p:nvPr>
            <p:ph type="pic" sz="half" idx="13"/>
          </p:nvPr>
        </p:nvSpPr>
        <p:spPr>
          <a:xfrm>
            <a:off x="1792288" y="612775"/>
            <a:ext cx="5486401" cy="4114800"/>
          </a:xfrm>
          <a:prstGeom prst="rect">
            <a:avLst/>
          </a:prstGeom>
        </p:spPr>
        <p:txBody>
          <a:bodyPr lIns="91439" tIns="45719" rIns="91439" bIns="45719"/>
          <a:lstStyle/>
          <a:p>
            <a:pPr/>
          </a:p>
        </p:txBody>
      </p:sp>
      <p:sp>
        <p:nvSpPr>
          <p:cNvPr id="86" name="Body Level One…"/>
          <p:cNvSpPr txBox="1"/>
          <p:nvPr>
            <p:ph type="body" sz="quarter" idx="1"/>
          </p:nvPr>
        </p:nvSpPr>
        <p:spPr>
          <a:xfrm>
            <a:off x="1792288" y="5367337"/>
            <a:ext cx="5486401" cy="804863"/>
          </a:xfrm>
          <a:prstGeom prst="rect">
            <a:avLst/>
          </a:prstGeom>
        </p:spPr>
        <p:txBody>
          <a:bodyPr>
            <a:normAutofit fontScale="100000" lnSpcReduction="0"/>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8080"/>
        </a:solidFill>
      </p:bgPr>
    </p:bg>
    <p:spTree>
      <p:nvGrpSpPr>
        <p:cNvPr id="1" name=""/>
        <p:cNvGrpSpPr/>
        <p:nvPr/>
      </p:nvGrpSpPr>
      <p:grpSpPr>
        <a:xfrm>
          <a:off x="0" y="0"/>
          <a:ext cx="0" cy="0"/>
          <a:chOff x="0" y="0"/>
          <a:chExt cx="0" cy="0"/>
        </a:xfrm>
      </p:grpSpPr>
      <p:sp>
        <p:nvSpPr>
          <p:cNvPr id="2" name="Slide Number"/>
          <p:cNvSpPr txBox="1"/>
          <p:nvPr>
            <p:ph type="sldNum" sz="quarter" idx="2"/>
          </p:nvPr>
        </p:nvSpPr>
        <p:spPr>
          <a:xfrm>
            <a:off x="8176300" y="6248400"/>
            <a:ext cx="281901" cy="320000"/>
          </a:xfrm>
          <a:prstGeom prst="rect">
            <a:avLst/>
          </a:prstGeom>
          <a:ln w="12700">
            <a:miter lim="400000"/>
          </a:ln>
        </p:spPr>
        <p:txBody>
          <a:bodyPr wrap="none" lIns="45699" tIns="45699" rIns="45699" bIns="45699">
            <a:spAutoFit/>
          </a:bodyPr>
          <a:lstStyle>
            <a:lvl1pPr algn="r">
              <a:defRPr>
                <a:solidFill>
                  <a:srgbClr val="FFFFFF"/>
                </a:solidFill>
                <a:latin typeface="Times Roman"/>
                <a:ea typeface="Times Roman"/>
                <a:cs typeface="Times Roman"/>
                <a:sym typeface="Times Roman"/>
              </a:defRPr>
            </a:lvl1pPr>
          </a:lstStyle>
          <a:p>
            <a:pPr/>
            <a:fld id="{86CB4B4D-7CA3-9044-876B-883B54F8677D}" type="slidenum"/>
          </a:p>
        </p:txBody>
      </p:sp>
      <p:sp>
        <p:nvSpPr>
          <p:cNvPr id="3"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lstStyle/>
          <a:p>
            <a:pPr/>
            <a:r>
              <a:t>Title Text</a:t>
            </a:r>
          </a:p>
        </p:txBody>
      </p:sp>
      <p:sp>
        <p:nvSpPr>
          <p:cNvPr id="4"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FFFF99"/>
          </a:solidFill>
          <a:uFillTx/>
          <a:latin typeface="Times Roman"/>
          <a:ea typeface="Times Roman"/>
          <a:cs typeface="Times Roman"/>
          <a:sym typeface="Times Roman"/>
        </a:defRPr>
      </a:lvl9pPr>
    </p:titleStyle>
    <p:bodyStyle>
      <a:lvl1pPr marL="457200" marR="0" indent="-431800"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1pPr>
      <a:lvl2pPr marL="972457" marR="0" indent="-464457"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2pPr>
      <a:lvl3pPr marL="1498600" marR="0" indent="-508000"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3pPr>
      <a:lvl4pPr marL="2042160" marR="0" indent="-568960"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4pPr>
      <a:lvl5pPr marL="2499360" marR="0" indent="-568960"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5pPr>
      <a:lvl6pPr marL="2956560" marR="0" indent="-568960"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6pPr>
      <a:lvl7pPr marL="3413759" marR="0" indent="-568959"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7pPr>
      <a:lvl8pPr marL="3870959" marR="0" indent="-568959"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8pPr>
      <a:lvl9pPr marL="4328159" marR="0" indent="-568959" algn="l" defTabSz="914400" rtl="0" latinLnBrk="0">
        <a:lnSpc>
          <a:spcPct val="100000"/>
        </a:lnSpc>
        <a:spcBef>
          <a:spcPts val="600"/>
        </a:spcBef>
        <a:spcAft>
          <a:spcPts val="0"/>
        </a:spcAft>
        <a:buClr>
          <a:srgbClr val="FFFFFF"/>
        </a:buClr>
        <a:buSzPts val="3200"/>
        <a:buFont typeface="Times Roman"/>
        <a:buChar char="»"/>
        <a:tabLst/>
        <a:defRPr b="0" baseline="0" cap="none" i="0" spc="0" strike="noStrike" sz="3200" u="none">
          <a:solidFill>
            <a:srgbClr val="FFFFFF"/>
          </a:solidFill>
          <a:uFillTx/>
          <a:latin typeface="Times Roman"/>
          <a:ea typeface="Times Roman"/>
          <a:cs typeface="Times Roman"/>
          <a:sym typeface="Times Roman"/>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1pPr>
      <a:lvl2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2pPr>
      <a:lvl3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3pPr>
      <a:lvl4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4pPr>
      <a:lvl5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5pPr>
      <a:lvl6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6pPr>
      <a:lvl7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7pPr>
      <a:lvl8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8pPr>
      <a:lvl9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Times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g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1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eg"/><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g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Google Shape;116;p1"/>
          <p:cNvSpPr txBox="1"/>
          <p:nvPr>
            <p:ph type="title"/>
          </p:nvPr>
        </p:nvSpPr>
        <p:spPr>
          <a:xfrm>
            <a:off x="685800" y="228600"/>
            <a:ext cx="7772400" cy="1143000"/>
          </a:xfrm>
          <a:prstGeom prst="rect">
            <a:avLst/>
          </a:prstGeom>
        </p:spPr>
        <p:txBody>
          <a:bodyPr/>
          <a:lstStyle>
            <a:lvl1pPr>
              <a:defRPr>
                <a:solidFill>
                  <a:srgbClr val="FFFFFF"/>
                </a:solidFill>
              </a:defRPr>
            </a:lvl1pPr>
          </a:lstStyle>
          <a:p>
            <a:pPr/>
            <a:r>
              <a:t>HURRICANES 101</a:t>
            </a:r>
          </a:p>
        </p:txBody>
      </p:sp>
      <p:pic>
        <p:nvPicPr>
          <p:cNvPr id="155" name="Google Shape;117;p1" descr="Google Shape;117;p1"/>
          <p:cNvPicPr>
            <a:picLocks noChangeAspect="1"/>
          </p:cNvPicPr>
          <p:nvPr/>
        </p:nvPicPr>
        <p:blipFill>
          <a:blip r:embed="rId2">
            <a:extLst/>
          </a:blip>
          <a:stretch>
            <a:fillRect/>
          </a:stretch>
        </p:blipFill>
        <p:spPr>
          <a:xfrm>
            <a:off x="990600" y="1219200"/>
            <a:ext cx="7162800" cy="4475163"/>
          </a:xfrm>
          <a:prstGeom prst="rect">
            <a:avLst/>
          </a:prstGeom>
          <a:ln w="12700">
            <a:miter lim="400000"/>
          </a:ln>
        </p:spPr>
      </p:pic>
      <p:pic>
        <p:nvPicPr>
          <p:cNvPr id="156" name="Google Shape;118;p1" descr="Google Shape;118;p1"/>
          <p:cNvPicPr>
            <a:picLocks noChangeAspect="1"/>
          </p:cNvPicPr>
          <p:nvPr/>
        </p:nvPicPr>
        <p:blipFill>
          <a:blip r:embed="rId3">
            <a:extLst/>
          </a:blip>
          <a:stretch>
            <a:fillRect/>
          </a:stretch>
        </p:blipFill>
        <p:spPr>
          <a:xfrm>
            <a:off x="319750" y="144324"/>
            <a:ext cx="867352" cy="867353"/>
          </a:xfrm>
          <a:prstGeom prst="rect">
            <a:avLst/>
          </a:prstGeom>
          <a:ln w="12700">
            <a:miter lim="400000"/>
          </a:ln>
        </p:spPr>
      </p:pic>
      <p:pic>
        <p:nvPicPr>
          <p:cNvPr id="157" name="Google Shape;119;p1" descr="Google Shape;119;p1"/>
          <p:cNvPicPr>
            <a:picLocks noChangeAspect="1"/>
          </p:cNvPicPr>
          <p:nvPr/>
        </p:nvPicPr>
        <p:blipFill>
          <a:blip r:embed="rId4">
            <a:extLst/>
          </a:blip>
          <a:stretch>
            <a:fillRect/>
          </a:stretch>
        </p:blipFill>
        <p:spPr>
          <a:xfrm>
            <a:off x="7871375" y="144324"/>
            <a:ext cx="867349" cy="867350"/>
          </a:xfrm>
          <a:prstGeom prst="rect">
            <a:avLst/>
          </a:prstGeom>
          <a:ln w="12700">
            <a:miter lim="400000"/>
          </a:ln>
        </p:spPr>
      </p:pic>
      <p:sp>
        <p:nvSpPr>
          <p:cNvPr id="158" name="Google Shape;120;p1"/>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 name="Sim Aberson…"/>
          <p:cNvSpPr txBox="1"/>
          <p:nvPr/>
        </p:nvSpPr>
        <p:spPr>
          <a:xfrm>
            <a:off x="197522" y="5725508"/>
            <a:ext cx="8748956" cy="7549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sz="1700">
                <a:solidFill>
                  <a:srgbClr val="FFFFFF"/>
                </a:solidFill>
              </a:defRPr>
            </a:pPr>
            <a:r>
              <a:t>Sim Aberson</a:t>
            </a:r>
          </a:p>
          <a:p>
            <a:pPr algn="ctr">
              <a:defRPr sz="1700">
                <a:solidFill>
                  <a:srgbClr val="FFFFFF"/>
                </a:solidFill>
              </a:defRPr>
            </a:pPr>
            <a:r>
              <a:t>NOAA/Atlantic Oceanographic and Meteorological Laboratory/Hurricane Research Division</a:t>
            </a:r>
          </a:p>
          <a:p>
            <a:pPr algn="ctr">
              <a:defRPr sz="1700">
                <a:solidFill>
                  <a:srgbClr val="FFFFFF"/>
                </a:solidFill>
              </a:defRPr>
            </a:pPr>
            <a:r>
              <a:t>sim.aberson@noaa.gov</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oogle Shape;172;p7"/>
          <p:cNvSpPr txBox="1"/>
          <p:nvPr>
            <p:ph type="title"/>
          </p:nvPr>
        </p:nvSpPr>
        <p:spPr>
          <a:xfrm>
            <a:off x="685800" y="-254000"/>
            <a:ext cx="7772400" cy="1143000"/>
          </a:xfrm>
          <a:prstGeom prst="rect">
            <a:avLst/>
          </a:prstGeom>
        </p:spPr>
        <p:txBody>
          <a:bodyPr/>
          <a:lstStyle/>
          <a:p>
            <a:pPr/>
            <a:r>
              <a:t>The Atlantic Basin</a:t>
            </a:r>
          </a:p>
        </p:txBody>
      </p:sp>
      <p:sp>
        <p:nvSpPr>
          <p:cNvPr id="223" name="Google Shape;173;p7"/>
          <p:cNvSpPr txBox="1"/>
          <p:nvPr>
            <p:ph type="body" sz="half" idx="1"/>
          </p:nvPr>
        </p:nvSpPr>
        <p:spPr>
          <a:xfrm>
            <a:off x="101600" y="968598"/>
            <a:ext cx="2772272" cy="5506939"/>
          </a:xfrm>
          <a:prstGeom prst="rect">
            <a:avLst/>
          </a:prstGeom>
        </p:spPr>
        <p:txBody>
          <a:bodyPr lIns="0" tIns="0" rIns="0" bIns="0">
            <a:noAutofit/>
          </a:bodyPr>
          <a:lstStyle>
            <a:lvl1pPr marL="0" indent="0" defTabSz="457200">
              <a:spcBef>
                <a:spcPts val="0"/>
              </a:spcBef>
              <a:buSzTx/>
              <a:buNone/>
              <a:defRPr sz="3000">
                <a:latin typeface="+mn-lt"/>
                <a:ea typeface="+mn-ea"/>
                <a:cs typeface="+mn-cs"/>
                <a:sym typeface="Helvetica"/>
              </a:defRPr>
            </a:lvl1pPr>
          </a:lstStyle>
          <a:p>
            <a:pPr/>
            <a:r>
              <a:t>The Atlantic Basin is usually dominated by a big area of high pressure and good weather.  An area of storms, the Inter-Tropical Convergence Zone is to the south.</a:t>
            </a:r>
          </a:p>
        </p:txBody>
      </p:sp>
      <p:sp>
        <p:nvSpPr>
          <p:cNvPr id="224" name="Google Shape;175;p7"/>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5" name="Screen Shot 2020-04-20 at 1.27.36 PM.png" descr="Screen Shot 2020-04-20 at 1.27.36 PM.png"/>
          <p:cNvPicPr>
            <a:picLocks noChangeAspect="1"/>
          </p:cNvPicPr>
          <p:nvPr/>
        </p:nvPicPr>
        <p:blipFill>
          <a:blip r:embed="rId2">
            <a:extLst/>
          </a:blip>
          <a:stretch>
            <a:fillRect/>
          </a:stretch>
        </p:blipFill>
        <p:spPr>
          <a:xfrm>
            <a:off x="2996594" y="768514"/>
            <a:ext cx="6144093" cy="6108372"/>
          </a:xfrm>
          <a:prstGeom prst="rect">
            <a:avLst/>
          </a:prstGeom>
          <a:ln w="12700">
            <a:miter lim="400000"/>
          </a:ln>
        </p:spPr>
      </p:pic>
      <p:pic>
        <p:nvPicPr>
          <p:cNvPr id="226" name="Google Shape;174;p7" descr="Google Shape;174;p7"/>
          <p:cNvPicPr>
            <a:picLocks noChangeAspect="1"/>
          </p:cNvPicPr>
          <p:nvPr/>
        </p:nvPicPr>
        <p:blipFill>
          <a:blip r:embed="rId3">
            <a:extLst/>
          </a:blip>
          <a:stretch>
            <a:fillRect/>
          </a:stretch>
        </p:blipFill>
        <p:spPr>
          <a:xfrm>
            <a:off x="3005980" y="4504749"/>
            <a:ext cx="6125320" cy="226810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Google Shape;181;p8"/>
          <p:cNvSpPr txBox="1"/>
          <p:nvPr>
            <p:ph type="title"/>
          </p:nvPr>
        </p:nvSpPr>
        <p:spPr>
          <a:xfrm>
            <a:off x="685800" y="-266700"/>
            <a:ext cx="7772400" cy="1143000"/>
          </a:xfrm>
          <a:prstGeom prst="rect">
            <a:avLst/>
          </a:prstGeom>
        </p:spPr>
        <p:txBody>
          <a:bodyPr/>
          <a:lstStyle/>
          <a:p>
            <a:pPr/>
            <a:r>
              <a:t>The Atlantic Basin</a:t>
            </a:r>
          </a:p>
        </p:txBody>
      </p:sp>
      <p:sp>
        <p:nvSpPr>
          <p:cNvPr id="229" name="Google Shape;182;p8"/>
          <p:cNvSpPr txBox="1"/>
          <p:nvPr>
            <p:ph type="body" sz="quarter" idx="1"/>
          </p:nvPr>
        </p:nvSpPr>
        <p:spPr>
          <a:xfrm>
            <a:off x="685800" y="5160050"/>
            <a:ext cx="7772400" cy="1240801"/>
          </a:xfrm>
          <a:prstGeom prst="rect">
            <a:avLst/>
          </a:prstGeom>
        </p:spPr>
        <p:txBody>
          <a:bodyPr/>
          <a:lstStyle>
            <a:lvl1pPr marL="339470" indent="-339470" algn="ctr" defTabSz="905255">
              <a:spcBef>
                <a:spcPts val="0"/>
              </a:spcBef>
              <a:buSzTx/>
              <a:buNone/>
              <a:defRPr sz="2574"/>
            </a:lvl1pPr>
          </a:lstStyle>
          <a:p>
            <a:pPr/>
            <a:r>
              <a:t>Disturbed areas of weather form over Africa and are pushed out into the Atlantic.  These are known as African Easterly Waves.</a:t>
            </a:r>
          </a:p>
        </p:txBody>
      </p:sp>
      <p:pic>
        <p:nvPicPr>
          <p:cNvPr id="230" name="Google Shape;183;p8" descr="Google Shape;183;p8"/>
          <p:cNvPicPr>
            <a:picLocks noChangeAspect="1"/>
          </p:cNvPicPr>
          <p:nvPr/>
        </p:nvPicPr>
        <p:blipFill>
          <a:blip r:embed="rId3">
            <a:extLst/>
          </a:blip>
          <a:stretch>
            <a:fillRect/>
          </a:stretch>
        </p:blipFill>
        <p:spPr>
          <a:xfrm>
            <a:off x="609600" y="1828800"/>
            <a:ext cx="8001000" cy="2962275"/>
          </a:xfrm>
          <a:prstGeom prst="rect">
            <a:avLst/>
          </a:prstGeom>
          <a:ln w="12700">
            <a:miter lim="400000"/>
          </a:ln>
        </p:spPr>
      </p:pic>
      <p:sp>
        <p:nvSpPr>
          <p:cNvPr id="231" name="Google Shape;184;p8"/>
          <p:cNvSpPr txBox="1"/>
          <p:nvPr>
            <p:ph type="sldNum" sz="quarter" idx="2"/>
          </p:nvPr>
        </p:nvSpPr>
        <p:spPr>
          <a:xfrm>
            <a:off x="8182811" y="6248400"/>
            <a:ext cx="275389"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Google Shape;190;p9"/>
          <p:cNvSpPr txBox="1"/>
          <p:nvPr>
            <p:ph type="title"/>
          </p:nvPr>
        </p:nvSpPr>
        <p:spPr>
          <a:xfrm>
            <a:off x="685800" y="-288925"/>
            <a:ext cx="7772400" cy="1143000"/>
          </a:xfrm>
          <a:prstGeom prst="rect">
            <a:avLst/>
          </a:prstGeom>
        </p:spPr>
        <p:txBody>
          <a:bodyPr/>
          <a:lstStyle/>
          <a:p>
            <a:pPr/>
            <a:r>
              <a:t>The Atlantic Basin</a:t>
            </a:r>
          </a:p>
        </p:txBody>
      </p:sp>
      <p:sp>
        <p:nvSpPr>
          <p:cNvPr id="236" name="Google Shape;191;p9"/>
          <p:cNvSpPr txBox="1"/>
          <p:nvPr>
            <p:ph type="body" sz="quarter" idx="1"/>
          </p:nvPr>
        </p:nvSpPr>
        <p:spPr>
          <a:xfrm>
            <a:off x="685800" y="5753100"/>
            <a:ext cx="7772400" cy="990600"/>
          </a:xfrm>
          <a:prstGeom prst="rect">
            <a:avLst/>
          </a:prstGeom>
        </p:spPr>
        <p:txBody>
          <a:bodyPr/>
          <a:lstStyle>
            <a:lvl1pPr marL="342900" algn="ctr">
              <a:spcBef>
                <a:spcPts val="0"/>
              </a:spcBef>
              <a:buSzTx/>
              <a:buNone/>
              <a:defRPr sz="2400"/>
            </a:lvl1pPr>
          </a:lstStyle>
          <a:p>
            <a:pPr/>
            <a:r>
              <a:t>These Waves will sometimes intensify into Tropical Depressions, Tropical Storms, and even Hurricanes.</a:t>
            </a:r>
          </a:p>
        </p:txBody>
      </p:sp>
      <p:sp>
        <p:nvSpPr>
          <p:cNvPr id="237" name="Google Shape;193;p9"/>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atl_waves_vis_23-aug-1995.gif" descr="atl_waves_vis_23-aug-1995.gif"/>
          <p:cNvPicPr>
            <a:picLocks noChangeAspect="1"/>
          </p:cNvPicPr>
          <p:nvPr/>
        </p:nvPicPr>
        <p:blipFill>
          <a:blip r:embed="rId3">
            <a:extLst/>
          </a:blip>
          <a:stretch>
            <a:fillRect/>
          </a:stretch>
        </p:blipFill>
        <p:spPr>
          <a:xfrm>
            <a:off x="1515994" y="927136"/>
            <a:ext cx="6303951" cy="47910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oogle Shape;224;p13"/>
          <p:cNvSpPr txBox="1"/>
          <p:nvPr>
            <p:ph type="title"/>
          </p:nvPr>
        </p:nvSpPr>
        <p:spPr>
          <a:prstGeom prst="rect">
            <a:avLst/>
          </a:prstGeom>
        </p:spPr>
        <p:txBody>
          <a:bodyPr/>
          <a:lstStyle>
            <a:lvl1pPr defTabSz="722376">
              <a:defRPr sz="3476"/>
            </a:lvl1pPr>
          </a:lstStyle>
          <a:p>
            <a:pPr/>
            <a:r>
              <a:t>What is necessary for a hurricane to form ?</a:t>
            </a:r>
          </a:p>
        </p:txBody>
      </p:sp>
      <p:sp>
        <p:nvSpPr>
          <p:cNvPr id="243" name="Google Shape;225;p13"/>
          <p:cNvSpPr txBox="1"/>
          <p:nvPr>
            <p:ph type="body" idx="1"/>
          </p:nvPr>
        </p:nvSpPr>
        <p:spPr>
          <a:xfrm>
            <a:off x="58836" y="2166707"/>
            <a:ext cx="9026328" cy="3667586"/>
          </a:xfrm>
          <a:prstGeom prst="rect">
            <a:avLst/>
          </a:prstGeom>
        </p:spPr>
        <p:txBody>
          <a:bodyPr/>
          <a:lstStyle/>
          <a:p>
            <a:pPr marL="49466" indent="-54673" defTabSz="187452">
              <a:spcBef>
                <a:spcPts val="0"/>
              </a:spcBef>
              <a:buClr>
                <a:srgbClr val="FFFF99"/>
              </a:buClr>
              <a:buSzPts val="2200"/>
              <a:buFont typeface="Times New Roman"/>
              <a:defRPr sz="2214">
                <a:solidFill>
                  <a:srgbClr val="000000"/>
                </a:solidFill>
                <a:latin typeface="+mn-lt"/>
                <a:ea typeface="+mn-ea"/>
                <a:cs typeface="+mn-cs"/>
                <a:sym typeface="Helvetica"/>
              </a:defRPr>
            </a:pPr>
            <a:r>
              <a:t>Warm ocean water at least 80°F [26.5°C] at least 100 feet [40 m] deep.</a:t>
            </a:r>
            <a:br/>
          </a:p>
          <a:p>
            <a:pPr marL="49466" indent="-54673" defTabSz="187452">
              <a:spcBef>
                <a:spcPts val="0"/>
              </a:spcBef>
              <a:buClr>
                <a:srgbClr val="FFFF99"/>
              </a:buClr>
              <a:buSzPts val="2200"/>
              <a:buFont typeface="Times New Roman"/>
              <a:defRPr sz="2214">
                <a:solidFill>
                  <a:srgbClr val="000000"/>
                </a:solidFill>
                <a:latin typeface="+mn-lt"/>
                <a:ea typeface="+mn-ea"/>
                <a:cs typeface="+mn-cs"/>
                <a:sym typeface="Helvetica"/>
              </a:defRPr>
            </a:pPr>
            <a:r>
              <a:t>An atmosphere where thunderstorms can form, what we call unstable.</a:t>
            </a:r>
            <a:br/>
          </a:p>
          <a:p>
            <a:pPr marL="49466" indent="-54673" defTabSz="187452">
              <a:spcBef>
                <a:spcPts val="0"/>
              </a:spcBef>
              <a:buClr>
                <a:srgbClr val="FFFF99"/>
              </a:buClr>
              <a:buSzPts val="2200"/>
              <a:buFont typeface="Times New Roman"/>
              <a:defRPr sz="2214">
                <a:solidFill>
                  <a:srgbClr val="000000"/>
                </a:solidFill>
                <a:latin typeface="+mn-lt"/>
                <a:ea typeface="+mn-ea"/>
                <a:cs typeface="+mn-cs"/>
                <a:sym typeface="Helvetica"/>
              </a:defRPr>
            </a:pPr>
            <a:r>
              <a:t>A lot of humidity from the ocean surface to about 3 miles (5 km) up.</a:t>
            </a:r>
            <a:br/>
          </a:p>
          <a:p>
            <a:pPr marL="49466" indent="-54673" defTabSz="187452">
              <a:spcBef>
                <a:spcPts val="0"/>
              </a:spcBef>
              <a:buClr>
                <a:srgbClr val="FFFF99"/>
              </a:buClr>
              <a:buSzPts val="2200"/>
              <a:buFont typeface="Times New Roman"/>
              <a:defRPr sz="2214">
                <a:solidFill>
                  <a:srgbClr val="000000"/>
                </a:solidFill>
                <a:latin typeface="+mn-lt"/>
                <a:ea typeface="+mn-ea"/>
                <a:cs typeface="+mn-cs"/>
                <a:sym typeface="Helvetica"/>
              </a:defRPr>
            </a:pPr>
            <a:r>
              <a:t>A weather disturbance, like a tropical wave.</a:t>
            </a:r>
            <a:br/>
          </a:p>
          <a:p>
            <a:pPr marL="49466" indent="-54673" defTabSz="187452">
              <a:spcBef>
                <a:spcPts val="0"/>
              </a:spcBef>
              <a:buClr>
                <a:srgbClr val="FFFF99"/>
              </a:buClr>
              <a:buSzPts val="2200"/>
              <a:buFont typeface="Times New Roman"/>
              <a:defRPr sz="2214">
                <a:solidFill>
                  <a:srgbClr val="000000"/>
                </a:solidFill>
                <a:latin typeface="+mn-lt"/>
                <a:ea typeface="+mn-ea"/>
                <a:cs typeface="+mn-cs"/>
                <a:sym typeface="Helvetica"/>
              </a:defRPr>
            </a:pPr>
            <a:r>
              <a:t>Wind blowing in the same direction near the bottom and the top of the atmosphere (low wind shear).</a:t>
            </a:r>
          </a:p>
        </p:txBody>
      </p:sp>
      <p:sp>
        <p:nvSpPr>
          <p:cNvPr id="244" name="Google Shape;227;p13"/>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Google Shape;233;p14"/>
          <p:cNvSpPr txBox="1"/>
          <p:nvPr>
            <p:ph type="title"/>
          </p:nvPr>
        </p:nvSpPr>
        <p:spPr>
          <a:prstGeom prst="rect">
            <a:avLst/>
          </a:prstGeom>
        </p:spPr>
        <p:txBody>
          <a:bodyPr/>
          <a:lstStyle/>
          <a:p>
            <a:pPr/>
            <a:r>
              <a:t>Tropical Waves</a:t>
            </a:r>
          </a:p>
        </p:txBody>
      </p:sp>
      <p:sp>
        <p:nvSpPr>
          <p:cNvPr id="249" name="Google Shape;234;p14"/>
          <p:cNvSpPr txBox="1"/>
          <p:nvPr>
            <p:ph type="body" sz="half" idx="1"/>
          </p:nvPr>
        </p:nvSpPr>
        <p:spPr>
          <a:xfrm>
            <a:off x="668883" y="5257800"/>
            <a:ext cx="7772401" cy="1981200"/>
          </a:xfrm>
          <a:prstGeom prst="rect">
            <a:avLst/>
          </a:prstGeom>
        </p:spPr>
        <p:txBody>
          <a:bodyPr/>
          <a:lstStyle>
            <a:lvl1pPr marL="342900" algn="ctr">
              <a:spcBef>
                <a:spcPts val="0"/>
              </a:spcBef>
              <a:buSzTx/>
              <a:buNone/>
              <a:defRPr sz="2800"/>
            </a:lvl1pPr>
          </a:lstStyle>
          <a:p>
            <a:pPr/>
            <a:r>
              <a:t>Tropical Waves have thunderstorms around a weak area of low pressure</a:t>
            </a:r>
          </a:p>
        </p:txBody>
      </p:sp>
      <p:sp>
        <p:nvSpPr>
          <p:cNvPr id="250" name="Google Shape;236;p14"/>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 name="Screen Shot 2020-04-20 at 1.35.37 PM.png" descr="Screen Shot 2020-04-20 at 1.35.37 PM.png"/>
          <p:cNvPicPr>
            <a:picLocks noChangeAspect="1"/>
          </p:cNvPicPr>
          <p:nvPr/>
        </p:nvPicPr>
        <p:blipFill>
          <a:blip r:embed="rId3">
            <a:extLst/>
          </a:blip>
          <a:stretch>
            <a:fillRect/>
          </a:stretch>
        </p:blipFill>
        <p:spPr>
          <a:xfrm>
            <a:off x="1488033" y="1600200"/>
            <a:ext cx="6134101" cy="36576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Google Shape;242;p15"/>
          <p:cNvSpPr txBox="1"/>
          <p:nvPr>
            <p:ph type="title"/>
          </p:nvPr>
        </p:nvSpPr>
        <p:spPr>
          <a:prstGeom prst="rect">
            <a:avLst/>
          </a:prstGeom>
        </p:spPr>
        <p:txBody>
          <a:bodyPr/>
          <a:lstStyle/>
          <a:p>
            <a:pPr/>
            <a:r>
              <a:t>Tropical Depressions</a:t>
            </a:r>
          </a:p>
        </p:txBody>
      </p:sp>
      <p:sp>
        <p:nvSpPr>
          <p:cNvPr id="256" name="Google Shape;243;p15"/>
          <p:cNvSpPr txBox="1"/>
          <p:nvPr>
            <p:ph type="body" sz="half" idx="1"/>
          </p:nvPr>
        </p:nvSpPr>
        <p:spPr>
          <a:xfrm>
            <a:off x="685800" y="5676900"/>
            <a:ext cx="7772400" cy="1981200"/>
          </a:xfrm>
          <a:prstGeom prst="rect">
            <a:avLst/>
          </a:prstGeom>
        </p:spPr>
        <p:txBody>
          <a:bodyPr/>
          <a:lstStyle>
            <a:lvl1pPr marL="342900" algn="ctr">
              <a:spcBef>
                <a:spcPts val="0"/>
              </a:spcBef>
              <a:buSzTx/>
              <a:buNone/>
              <a:defRPr sz="2800"/>
            </a:lvl1pPr>
          </a:lstStyle>
          <a:p>
            <a:pPr/>
            <a:r>
              <a:t>Tropical Depressions have storms clustered around a stronger area of  low pressure at the surface.</a:t>
            </a:r>
          </a:p>
        </p:txBody>
      </p:sp>
      <p:sp>
        <p:nvSpPr>
          <p:cNvPr id="257" name="Google Shape;245;p15"/>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212622_web.jpg" descr="212622_web.jpg"/>
          <p:cNvPicPr>
            <a:picLocks noChangeAspect="1"/>
          </p:cNvPicPr>
          <p:nvPr/>
        </p:nvPicPr>
        <p:blipFill>
          <a:blip r:embed="rId3">
            <a:extLst/>
          </a:blip>
          <a:stretch>
            <a:fillRect/>
          </a:stretch>
        </p:blipFill>
        <p:spPr>
          <a:xfrm>
            <a:off x="1416025" y="1627683"/>
            <a:ext cx="6311950" cy="40852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Google Shape;251;p16"/>
          <p:cNvSpPr txBox="1"/>
          <p:nvPr>
            <p:ph type="title"/>
          </p:nvPr>
        </p:nvSpPr>
        <p:spPr>
          <a:prstGeom prst="rect">
            <a:avLst/>
          </a:prstGeom>
        </p:spPr>
        <p:txBody>
          <a:bodyPr/>
          <a:lstStyle/>
          <a:p>
            <a:pPr/>
            <a:r>
              <a:t>Tropical Storms</a:t>
            </a:r>
          </a:p>
        </p:txBody>
      </p:sp>
      <p:sp>
        <p:nvSpPr>
          <p:cNvPr id="263" name="Google Shape;252;p16"/>
          <p:cNvSpPr txBox="1"/>
          <p:nvPr>
            <p:ph type="body" sz="half" idx="1"/>
          </p:nvPr>
        </p:nvSpPr>
        <p:spPr>
          <a:xfrm>
            <a:off x="469900" y="5417799"/>
            <a:ext cx="7772400" cy="1981201"/>
          </a:xfrm>
          <a:prstGeom prst="rect">
            <a:avLst/>
          </a:prstGeom>
        </p:spPr>
        <p:txBody>
          <a:bodyPr/>
          <a:lstStyle>
            <a:lvl1pPr marL="342900" algn="ctr">
              <a:spcBef>
                <a:spcPts val="0"/>
              </a:spcBef>
              <a:buSzTx/>
              <a:buNone/>
              <a:defRPr sz="2800"/>
            </a:lvl1pPr>
          </a:lstStyle>
          <a:p>
            <a:pPr/>
            <a:r>
              <a:t>Tropical Storms are more organized with the thunderstorms spiraling inward toward the center in distinct rainbands.</a:t>
            </a:r>
          </a:p>
        </p:txBody>
      </p:sp>
      <p:sp>
        <p:nvSpPr>
          <p:cNvPr id="264" name="Google Shape;254;p16"/>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5" name="220548_web.jpg" descr="220548_web.jpg"/>
          <p:cNvPicPr>
            <a:picLocks noChangeAspect="1"/>
          </p:cNvPicPr>
          <p:nvPr/>
        </p:nvPicPr>
        <p:blipFill>
          <a:blip r:embed="rId3">
            <a:extLst/>
          </a:blip>
          <a:stretch>
            <a:fillRect/>
          </a:stretch>
        </p:blipFill>
        <p:spPr>
          <a:xfrm>
            <a:off x="1877697" y="1578024"/>
            <a:ext cx="5170523" cy="37019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Google Shape;260;p17"/>
          <p:cNvSpPr txBox="1"/>
          <p:nvPr>
            <p:ph type="title"/>
          </p:nvPr>
        </p:nvSpPr>
        <p:spPr>
          <a:prstGeom prst="rect">
            <a:avLst/>
          </a:prstGeom>
        </p:spPr>
        <p:txBody>
          <a:bodyPr/>
          <a:lstStyle/>
          <a:p>
            <a:pPr/>
            <a:r>
              <a:t>Hurricanes</a:t>
            </a:r>
          </a:p>
        </p:txBody>
      </p:sp>
      <p:sp>
        <p:nvSpPr>
          <p:cNvPr id="270" name="Google Shape;261;p17"/>
          <p:cNvSpPr txBox="1"/>
          <p:nvPr>
            <p:ph type="body" sz="half" idx="1"/>
          </p:nvPr>
        </p:nvSpPr>
        <p:spPr>
          <a:xfrm>
            <a:off x="685800" y="5575300"/>
            <a:ext cx="7772400" cy="1981200"/>
          </a:xfrm>
          <a:prstGeom prst="rect">
            <a:avLst/>
          </a:prstGeom>
        </p:spPr>
        <p:txBody>
          <a:bodyPr/>
          <a:lstStyle>
            <a:lvl1pPr marL="342900" algn="ctr">
              <a:spcBef>
                <a:spcPts val="0"/>
              </a:spcBef>
              <a:buSzTx/>
              <a:buNone/>
              <a:defRPr sz="2800"/>
            </a:lvl1pPr>
          </a:lstStyle>
          <a:p>
            <a:pPr/>
            <a:r>
              <a:t>Hurricanes have thunderstorms organized into a ring around a clear, calm eye known as the eyewall. </a:t>
            </a:r>
          </a:p>
        </p:txBody>
      </p:sp>
      <p:sp>
        <p:nvSpPr>
          <p:cNvPr id="271" name="Google Shape;263;p17"/>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2" name="nasasfleetof.jpg" descr="nasasfleetof.jpg"/>
          <p:cNvPicPr>
            <a:picLocks noChangeAspect="1"/>
          </p:cNvPicPr>
          <p:nvPr/>
        </p:nvPicPr>
        <p:blipFill>
          <a:blip r:embed="rId3">
            <a:extLst/>
          </a:blip>
          <a:stretch>
            <a:fillRect/>
          </a:stretch>
        </p:blipFill>
        <p:spPr>
          <a:xfrm>
            <a:off x="1988542" y="1511464"/>
            <a:ext cx="5166916" cy="38350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Google Shape;305;p22"/>
          <p:cNvSpPr txBox="1"/>
          <p:nvPr>
            <p:ph type="title"/>
          </p:nvPr>
        </p:nvSpPr>
        <p:spPr>
          <a:prstGeom prst="rect">
            <a:avLst/>
          </a:prstGeom>
        </p:spPr>
        <p:txBody>
          <a:bodyPr/>
          <a:lstStyle/>
          <a:p>
            <a:pPr/>
            <a:r>
              <a:t>Hurricane Heat Engine</a:t>
            </a:r>
          </a:p>
        </p:txBody>
      </p:sp>
      <p:sp>
        <p:nvSpPr>
          <p:cNvPr id="277" name="Google Shape;306;p22"/>
          <p:cNvSpPr txBox="1"/>
          <p:nvPr>
            <p:ph type="body" sz="half" idx="1"/>
          </p:nvPr>
        </p:nvSpPr>
        <p:spPr>
          <a:xfrm>
            <a:off x="685800" y="4114800"/>
            <a:ext cx="7772400" cy="1981200"/>
          </a:xfrm>
          <a:prstGeom prst="rect">
            <a:avLst/>
          </a:prstGeom>
        </p:spPr>
        <p:txBody>
          <a:bodyPr/>
          <a:lstStyle>
            <a:lvl1pPr marL="0" indent="342900" algn="ctr">
              <a:spcBef>
                <a:spcPts val="0"/>
              </a:spcBef>
              <a:buSzTx/>
              <a:buNone/>
              <a:defRPr sz="2800"/>
            </a:lvl1pPr>
          </a:lstStyle>
          <a:p>
            <a:pPr/>
            <a:r>
              <a:t>An engine is something which converts one form of energy into another.  An old-fashioned gasoline engine converts the chemical energy of gasoline into the mechanical energy of motion.</a:t>
            </a:r>
          </a:p>
        </p:txBody>
      </p:sp>
      <p:pic>
        <p:nvPicPr>
          <p:cNvPr id="278" name="Google Shape;307;p22" descr="Google Shape;307;p22"/>
          <p:cNvPicPr>
            <a:picLocks noChangeAspect="1"/>
          </p:cNvPicPr>
          <p:nvPr/>
        </p:nvPicPr>
        <p:blipFill>
          <a:blip r:embed="rId3">
            <a:extLst/>
          </a:blip>
          <a:stretch>
            <a:fillRect/>
          </a:stretch>
        </p:blipFill>
        <p:spPr>
          <a:xfrm>
            <a:off x="2682695" y="1676400"/>
            <a:ext cx="3321443" cy="2286000"/>
          </a:xfrm>
          <a:prstGeom prst="rect">
            <a:avLst/>
          </a:prstGeom>
          <a:ln w="12700">
            <a:miter lim="400000"/>
          </a:ln>
        </p:spPr>
      </p:pic>
      <p:sp>
        <p:nvSpPr>
          <p:cNvPr id="279" name="Google Shape;308;p22"/>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Google Shape;314;p23"/>
          <p:cNvSpPr txBox="1"/>
          <p:nvPr>
            <p:ph type="title"/>
          </p:nvPr>
        </p:nvSpPr>
        <p:spPr>
          <a:prstGeom prst="rect">
            <a:avLst/>
          </a:prstGeom>
        </p:spPr>
        <p:txBody>
          <a:bodyPr/>
          <a:lstStyle/>
          <a:p>
            <a:pPr/>
            <a:r>
              <a:t>Hurricane Heat Engine</a:t>
            </a:r>
          </a:p>
        </p:txBody>
      </p:sp>
      <p:sp>
        <p:nvSpPr>
          <p:cNvPr id="284" name="Google Shape;315;p23"/>
          <p:cNvSpPr txBox="1"/>
          <p:nvPr>
            <p:ph type="body" sz="half" idx="1"/>
          </p:nvPr>
        </p:nvSpPr>
        <p:spPr>
          <a:xfrm>
            <a:off x="685800" y="4114800"/>
            <a:ext cx="7772400" cy="1981200"/>
          </a:xfrm>
          <a:prstGeom prst="rect">
            <a:avLst/>
          </a:prstGeom>
        </p:spPr>
        <p:txBody>
          <a:bodyPr/>
          <a:lstStyle>
            <a:lvl1pPr marL="342900" algn="ctr">
              <a:spcBef>
                <a:spcPts val="0"/>
              </a:spcBef>
              <a:buSzTx/>
              <a:buNone/>
              <a:defRPr sz="2800"/>
            </a:lvl1pPr>
          </a:lstStyle>
          <a:p>
            <a:pPr/>
            <a:r>
              <a:t>Hurricanes are heat engines which convert…</a:t>
            </a:r>
          </a:p>
        </p:txBody>
      </p:sp>
      <p:pic>
        <p:nvPicPr>
          <p:cNvPr id="285" name="Google Shape;316;p23" descr="Google Shape;316;p23"/>
          <p:cNvPicPr>
            <a:picLocks noChangeAspect="1"/>
          </p:cNvPicPr>
          <p:nvPr/>
        </p:nvPicPr>
        <p:blipFill>
          <a:blip r:embed="rId2">
            <a:extLst/>
          </a:blip>
          <a:stretch>
            <a:fillRect/>
          </a:stretch>
        </p:blipFill>
        <p:spPr>
          <a:xfrm>
            <a:off x="685800" y="2000250"/>
            <a:ext cx="7772400" cy="1943100"/>
          </a:xfrm>
          <a:prstGeom prst="rect">
            <a:avLst/>
          </a:prstGeom>
          <a:ln w="12700">
            <a:miter lim="400000"/>
          </a:ln>
        </p:spPr>
      </p:pic>
      <p:sp>
        <p:nvSpPr>
          <p:cNvPr id="286" name="Google Shape;317;p23"/>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oogle Shape;116;p1"/>
          <p:cNvSpPr txBox="1"/>
          <p:nvPr>
            <p:ph type="title"/>
          </p:nvPr>
        </p:nvSpPr>
        <p:spPr>
          <a:xfrm>
            <a:off x="685800" y="6500"/>
            <a:ext cx="7772400" cy="1143001"/>
          </a:xfrm>
          <a:prstGeom prst="rect">
            <a:avLst/>
          </a:prstGeom>
        </p:spPr>
        <p:txBody>
          <a:bodyPr/>
          <a:lstStyle>
            <a:lvl1pPr>
              <a:defRPr>
                <a:solidFill>
                  <a:srgbClr val="FFFFFF"/>
                </a:solidFill>
              </a:defRPr>
            </a:lvl1pPr>
          </a:lstStyle>
          <a:p>
            <a:pPr/>
            <a:r>
              <a:t>Who am I?</a:t>
            </a:r>
          </a:p>
        </p:txBody>
      </p:sp>
      <p:pic>
        <p:nvPicPr>
          <p:cNvPr id="162" name="Google Shape;118;p1" descr="Google Shape;118;p1"/>
          <p:cNvPicPr>
            <a:picLocks noChangeAspect="1"/>
          </p:cNvPicPr>
          <p:nvPr/>
        </p:nvPicPr>
        <p:blipFill>
          <a:blip r:embed="rId2">
            <a:extLst/>
          </a:blip>
          <a:stretch>
            <a:fillRect/>
          </a:stretch>
        </p:blipFill>
        <p:spPr>
          <a:xfrm>
            <a:off x="319750" y="144324"/>
            <a:ext cx="867352" cy="867353"/>
          </a:xfrm>
          <a:prstGeom prst="rect">
            <a:avLst/>
          </a:prstGeom>
          <a:ln w="12700">
            <a:miter lim="400000"/>
          </a:ln>
        </p:spPr>
      </p:pic>
      <p:pic>
        <p:nvPicPr>
          <p:cNvPr id="163" name="Google Shape;119;p1" descr="Google Shape;119;p1"/>
          <p:cNvPicPr>
            <a:picLocks noChangeAspect="1"/>
          </p:cNvPicPr>
          <p:nvPr/>
        </p:nvPicPr>
        <p:blipFill>
          <a:blip r:embed="rId3">
            <a:extLst/>
          </a:blip>
          <a:stretch>
            <a:fillRect/>
          </a:stretch>
        </p:blipFill>
        <p:spPr>
          <a:xfrm>
            <a:off x="7871375" y="144324"/>
            <a:ext cx="867349" cy="867350"/>
          </a:xfrm>
          <a:prstGeom prst="rect">
            <a:avLst/>
          </a:prstGeom>
          <a:ln w="12700">
            <a:miter lim="400000"/>
          </a:ln>
        </p:spPr>
      </p:pic>
      <p:sp>
        <p:nvSpPr>
          <p:cNvPr id="164" name="Google Shape;120;p1"/>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 name="aoml-with-sign2.jpg" descr="aoml-with-sign2.jpg"/>
          <p:cNvPicPr>
            <a:picLocks noChangeAspect="1"/>
          </p:cNvPicPr>
          <p:nvPr/>
        </p:nvPicPr>
        <p:blipFill>
          <a:blip r:embed="rId4">
            <a:extLst/>
          </a:blip>
          <a:stretch>
            <a:fillRect/>
          </a:stretch>
        </p:blipFill>
        <p:spPr>
          <a:xfrm>
            <a:off x="2584450" y="2256581"/>
            <a:ext cx="6667500" cy="2578101"/>
          </a:xfrm>
          <a:prstGeom prst="rect">
            <a:avLst/>
          </a:prstGeom>
          <a:ln w="12700">
            <a:miter lim="400000"/>
          </a:ln>
        </p:spPr>
      </p:pic>
      <p:pic>
        <p:nvPicPr>
          <p:cNvPr id="166" name="photo-4.jpg" descr="photo-4.jpg"/>
          <p:cNvPicPr>
            <a:picLocks noChangeAspect="1"/>
          </p:cNvPicPr>
          <p:nvPr/>
        </p:nvPicPr>
        <p:blipFill>
          <a:blip r:embed="rId5">
            <a:extLst/>
          </a:blip>
          <a:stretch>
            <a:fillRect/>
          </a:stretch>
        </p:blipFill>
        <p:spPr>
          <a:xfrm>
            <a:off x="-1080642" y="2170081"/>
            <a:ext cx="3668135" cy="2751101"/>
          </a:xfrm>
          <a:prstGeom prst="rect">
            <a:avLst/>
          </a:prstGeom>
          <a:ln w="12700">
            <a:miter lim="400000"/>
          </a:ln>
        </p:spPr>
      </p:pic>
      <p:sp>
        <p:nvSpPr>
          <p:cNvPr id="167" name="Dr. Sim Aberson"/>
          <p:cNvSpPr txBox="1"/>
          <p:nvPr/>
        </p:nvSpPr>
        <p:spPr>
          <a:xfrm>
            <a:off x="313208" y="1025971"/>
            <a:ext cx="2214911" cy="3456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400">
                <a:solidFill>
                  <a:srgbClr val="FFFFFF"/>
                </a:solidFill>
              </a:defRPr>
            </a:lvl1pPr>
          </a:lstStyle>
          <a:p>
            <a:pPr/>
            <a:r>
              <a:t>Dr. Sim Aberson</a:t>
            </a:r>
          </a:p>
        </p:txBody>
      </p:sp>
      <p:sp>
        <p:nvSpPr>
          <p:cNvPr id="168" name="Arrow"/>
          <p:cNvSpPr/>
          <p:nvPr/>
        </p:nvSpPr>
        <p:spPr>
          <a:xfrm rot="5400000">
            <a:off x="1219200" y="1453340"/>
            <a:ext cx="635000" cy="635001"/>
          </a:xfrm>
          <a:prstGeom prst="rightArrow">
            <a:avLst>
              <a:gd name="adj1" fmla="val 32000"/>
              <a:gd name="adj2" fmla="val 64000"/>
            </a:avLst>
          </a:prstGeom>
          <a:solidFill>
            <a:srgbClr val="FFFFFF"/>
          </a:solidFill>
          <a:ln w="12700">
            <a:miter lim="400000"/>
          </a:ln>
        </p:spPr>
        <p:txBody>
          <a:bodyPr lIns="0" tIns="0" rIns="0" bIns="0"/>
          <a:lstStyle/>
          <a:p>
            <a:pPr/>
          </a:p>
        </p:txBody>
      </p:sp>
      <p:sp>
        <p:nvSpPr>
          <p:cNvPr id="169" name="I’m a research meteorologist who studies…"/>
          <p:cNvSpPr txBox="1"/>
          <p:nvPr/>
        </p:nvSpPr>
        <p:spPr>
          <a:xfrm>
            <a:off x="1753468" y="5231522"/>
            <a:ext cx="5637064" cy="10568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2400">
                <a:solidFill>
                  <a:srgbClr val="FFFFFF"/>
                </a:solidFill>
              </a:defRPr>
            </a:pPr>
            <a:r>
              <a:t>I’m a research meteorologist who studies</a:t>
            </a:r>
          </a:p>
          <a:p>
            <a:pPr>
              <a:defRPr sz="2400">
                <a:solidFill>
                  <a:srgbClr val="FFFFFF"/>
                </a:solidFill>
              </a:defRPr>
            </a:pPr>
            <a:r>
              <a:t>hurricanes at the National Oceanic and </a:t>
            </a:r>
          </a:p>
          <a:p>
            <a:pPr>
              <a:defRPr sz="2400">
                <a:solidFill>
                  <a:srgbClr val="FFFFFF"/>
                </a:solidFill>
              </a:defRPr>
            </a:pPr>
            <a:r>
              <a:t>Atmospheric Administration in Miami.</a:t>
            </a:r>
          </a:p>
        </p:txBody>
      </p:sp>
      <p:sp>
        <p:nvSpPr>
          <p:cNvPr id="170" name="My office windows"/>
          <p:cNvSpPr txBox="1"/>
          <p:nvPr/>
        </p:nvSpPr>
        <p:spPr>
          <a:xfrm>
            <a:off x="3934841" y="2606408"/>
            <a:ext cx="1452118"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FFFFFF"/>
                </a:solidFill>
              </a:defRPr>
            </a:lvl1pPr>
          </a:lstStyle>
          <a:p>
            <a:pPr/>
            <a:r>
              <a:t>My office windows</a:t>
            </a:r>
          </a:p>
        </p:txBody>
      </p:sp>
      <p:sp>
        <p:nvSpPr>
          <p:cNvPr id="171" name="Line"/>
          <p:cNvSpPr/>
          <p:nvPr/>
        </p:nvSpPr>
        <p:spPr>
          <a:xfrm>
            <a:off x="5487447" y="2705100"/>
            <a:ext cx="405354" cy="0"/>
          </a:xfrm>
          <a:prstGeom prst="line">
            <a:avLst/>
          </a:prstGeom>
          <a:ln w="25400">
            <a:solidFill>
              <a:srgbClr val="FFFFFF"/>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Google Shape;323;p24"/>
          <p:cNvSpPr txBox="1"/>
          <p:nvPr>
            <p:ph type="title"/>
          </p:nvPr>
        </p:nvSpPr>
        <p:spPr>
          <a:prstGeom prst="rect">
            <a:avLst/>
          </a:prstGeom>
        </p:spPr>
        <p:txBody>
          <a:bodyPr/>
          <a:lstStyle/>
          <a:p>
            <a:pPr/>
            <a:r>
              <a:t>Hurricane Heat Engine</a:t>
            </a:r>
          </a:p>
        </p:txBody>
      </p:sp>
      <p:sp>
        <p:nvSpPr>
          <p:cNvPr id="289" name="Google Shape;324;p24"/>
          <p:cNvSpPr txBox="1"/>
          <p:nvPr>
            <p:ph type="body" sz="half" idx="1"/>
          </p:nvPr>
        </p:nvSpPr>
        <p:spPr>
          <a:xfrm>
            <a:off x="685800" y="4114800"/>
            <a:ext cx="7772400" cy="1981200"/>
          </a:xfrm>
          <a:prstGeom prst="rect">
            <a:avLst/>
          </a:prstGeom>
        </p:spPr>
        <p:txBody>
          <a:bodyPr/>
          <a:lstStyle/>
          <a:p>
            <a:pPr marL="342900" algn="ctr">
              <a:spcBef>
                <a:spcPts val="0"/>
              </a:spcBef>
              <a:buSzTx/>
              <a:buNone/>
              <a:defRPr sz="2800"/>
            </a:pPr>
            <a:r>
              <a:t>…heat, in the form of warm, moist air</a:t>
            </a:r>
          </a:p>
          <a:p>
            <a:pPr marL="342900" algn="ctr">
              <a:spcBef>
                <a:spcPts val="500"/>
              </a:spcBef>
              <a:buSzTx/>
              <a:buNone/>
              <a:defRPr sz="2800"/>
            </a:pPr>
            <a:r>
              <a:t>and convert it into….</a:t>
            </a:r>
          </a:p>
        </p:txBody>
      </p:sp>
      <p:pic>
        <p:nvPicPr>
          <p:cNvPr id="290" name="Google Shape;325;p24" descr="Google Shape;325;p24"/>
          <p:cNvPicPr>
            <a:picLocks noChangeAspect="1"/>
          </p:cNvPicPr>
          <p:nvPr/>
        </p:nvPicPr>
        <p:blipFill>
          <a:blip r:embed="rId3">
            <a:extLst/>
          </a:blip>
          <a:stretch>
            <a:fillRect/>
          </a:stretch>
        </p:blipFill>
        <p:spPr>
          <a:xfrm>
            <a:off x="685800" y="2000250"/>
            <a:ext cx="7772400" cy="1943100"/>
          </a:xfrm>
          <a:prstGeom prst="rect">
            <a:avLst/>
          </a:prstGeom>
          <a:ln w="12700">
            <a:miter lim="400000"/>
          </a:ln>
        </p:spPr>
      </p:pic>
      <p:sp>
        <p:nvSpPr>
          <p:cNvPr id="291" name="Google Shape;326;p24"/>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Google Shape;332;p25"/>
          <p:cNvSpPr txBox="1"/>
          <p:nvPr>
            <p:ph type="title"/>
          </p:nvPr>
        </p:nvSpPr>
        <p:spPr>
          <a:prstGeom prst="rect">
            <a:avLst/>
          </a:prstGeom>
        </p:spPr>
        <p:txBody>
          <a:bodyPr/>
          <a:lstStyle/>
          <a:p>
            <a:pPr/>
            <a:r>
              <a:t>Hurricane Heat Engine</a:t>
            </a:r>
          </a:p>
        </p:txBody>
      </p:sp>
      <p:sp>
        <p:nvSpPr>
          <p:cNvPr id="296" name="Google Shape;333;p25"/>
          <p:cNvSpPr txBox="1"/>
          <p:nvPr>
            <p:ph type="body" sz="half" idx="1"/>
          </p:nvPr>
        </p:nvSpPr>
        <p:spPr>
          <a:xfrm>
            <a:off x="685800" y="4114800"/>
            <a:ext cx="7772400" cy="1981200"/>
          </a:xfrm>
          <a:prstGeom prst="rect">
            <a:avLst/>
          </a:prstGeom>
        </p:spPr>
        <p:txBody>
          <a:bodyPr/>
          <a:lstStyle>
            <a:lvl1pPr marL="342900" algn="ctr">
              <a:spcBef>
                <a:spcPts val="0"/>
              </a:spcBef>
              <a:buSzTx/>
              <a:buNone/>
              <a:defRPr sz="2800"/>
            </a:lvl1pPr>
          </a:lstStyle>
          <a:p>
            <a:pPr/>
            <a:r>
              <a:t>…wind (mechanical energy).</a:t>
            </a:r>
          </a:p>
        </p:txBody>
      </p:sp>
      <p:pic>
        <p:nvPicPr>
          <p:cNvPr id="297" name="Google Shape;334;p25" descr="Google Shape;334;p25"/>
          <p:cNvPicPr>
            <a:picLocks noChangeAspect="1"/>
          </p:cNvPicPr>
          <p:nvPr/>
        </p:nvPicPr>
        <p:blipFill>
          <a:blip r:embed="rId3">
            <a:extLst/>
          </a:blip>
          <a:stretch>
            <a:fillRect/>
          </a:stretch>
        </p:blipFill>
        <p:spPr>
          <a:xfrm>
            <a:off x="685800" y="2000250"/>
            <a:ext cx="7772400" cy="1943100"/>
          </a:xfrm>
          <a:prstGeom prst="rect">
            <a:avLst/>
          </a:prstGeom>
          <a:ln w="12700">
            <a:miter lim="400000"/>
          </a:ln>
        </p:spPr>
      </p:pic>
      <p:sp>
        <p:nvSpPr>
          <p:cNvPr id="298" name="Google Shape;335;p25"/>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Google Shape;341;p26"/>
          <p:cNvSpPr txBox="1"/>
          <p:nvPr>
            <p:ph type="title"/>
          </p:nvPr>
        </p:nvSpPr>
        <p:spPr>
          <a:prstGeom prst="rect">
            <a:avLst/>
          </a:prstGeom>
        </p:spPr>
        <p:txBody>
          <a:bodyPr/>
          <a:lstStyle/>
          <a:p>
            <a:pPr/>
            <a:r>
              <a:t>Hurricane Heat Engine</a:t>
            </a:r>
          </a:p>
        </p:txBody>
      </p:sp>
      <p:sp>
        <p:nvSpPr>
          <p:cNvPr id="303" name="Google Shape;342;p26"/>
          <p:cNvSpPr txBox="1"/>
          <p:nvPr>
            <p:ph type="body" sz="half" idx="1"/>
          </p:nvPr>
        </p:nvSpPr>
        <p:spPr>
          <a:xfrm>
            <a:off x="685800" y="4114800"/>
            <a:ext cx="7772400" cy="1981200"/>
          </a:xfrm>
          <a:prstGeom prst="rect">
            <a:avLst/>
          </a:prstGeom>
        </p:spPr>
        <p:txBody>
          <a:bodyPr/>
          <a:lstStyle>
            <a:lvl1pPr marL="0" indent="0" defTabSz="265175">
              <a:spcBef>
                <a:spcPts val="0"/>
              </a:spcBef>
              <a:buSzTx/>
              <a:buNone/>
              <a:defRPr sz="3132">
                <a:latin typeface="+mn-lt"/>
                <a:ea typeface="+mn-ea"/>
                <a:cs typeface="+mn-cs"/>
                <a:sym typeface="Helvetica"/>
              </a:defRPr>
            </a:lvl1pPr>
          </a:lstStyle>
          <a:p>
            <a:pPr/>
            <a:r>
              <a:t>The exhaust products of the engine are the cool, drier air that produces cirrus clouds at the top, and the torrential rains that remove the water from the air.</a:t>
            </a:r>
          </a:p>
        </p:txBody>
      </p:sp>
      <p:pic>
        <p:nvPicPr>
          <p:cNvPr id="304" name="Google Shape;343;p26" descr="Google Shape;343;p26"/>
          <p:cNvPicPr>
            <a:picLocks noChangeAspect="1"/>
          </p:cNvPicPr>
          <p:nvPr/>
        </p:nvPicPr>
        <p:blipFill>
          <a:blip r:embed="rId3">
            <a:extLst/>
          </a:blip>
          <a:stretch>
            <a:fillRect/>
          </a:stretch>
        </p:blipFill>
        <p:spPr>
          <a:xfrm>
            <a:off x="685800" y="2000250"/>
            <a:ext cx="7772400" cy="1943100"/>
          </a:xfrm>
          <a:prstGeom prst="rect">
            <a:avLst/>
          </a:prstGeom>
          <a:ln w="12700">
            <a:miter lim="400000"/>
          </a:ln>
        </p:spPr>
      </p:pic>
      <p:sp>
        <p:nvSpPr>
          <p:cNvPr id="305" name="Google Shape;344;p26"/>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Google Shape;406;p33"/>
          <p:cNvSpPr txBox="1"/>
          <p:nvPr>
            <p:ph type="title"/>
          </p:nvPr>
        </p:nvSpPr>
        <p:spPr>
          <a:xfrm>
            <a:off x="685800" y="-127000"/>
            <a:ext cx="7772400" cy="1143000"/>
          </a:xfrm>
          <a:prstGeom prst="rect">
            <a:avLst/>
          </a:prstGeom>
        </p:spPr>
        <p:txBody>
          <a:bodyPr/>
          <a:lstStyle/>
          <a:p>
            <a:pPr/>
            <a:r>
              <a:t>Flying into hurricanes</a:t>
            </a:r>
          </a:p>
        </p:txBody>
      </p:sp>
      <p:pic>
        <p:nvPicPr>
          <p:cNvPr id="310" name="Google Shape;408;p33" descr="Google Shape;408;p33"/>
          <p:cNvPicPr>
            <a:picLocks noChangeAspect="1"/>
          </p:cNvPicPr>
          <p:nvPr/>
        </p:nvPicPr>
        <p:blipFill>
          <a:blip r:embed="rId2">
            <a:extLst/>
          </a:blip>
          <a:stretch>
            <a:fillRect/>
          </a:stretch>
        </p:blipFill>
        <p:spPr>
          <a:xfrm>
            <a:off x="83973987" y="246403787"/>
            <a:ext cx="2067831463" cy="1901772614"/>
          </a:xfrm>
          <a:prstGeom prst="rect">
            <a:avLst/>
          </a:prstGeom>
          <a:ln w="12700">
            <a:miter lim="400000"/>
          </a:ln>
        </p:spPr>
      </p:pic>
      <p:pic>
        <p:nvPicPr>
          <p:cNvPr id="311" name="Google Shape;410;p33" descr="Google Shape;410;p33"/>
          <p:cNvPicPr>
            <a:picLocks noChangeAspect="1"/>
          </p:cNvPicPr>
          <p:nvPr/>
        </p:nvPicPr>
        <p:blipFill>
          <a:blip r:embed="rId2">
            <a:extLst/>
          </a:blip>
          <a:stretch>
            <a:fillRect/>
          </a:stretch>
        </p:blipFill>
        <p:spPr>
          <a:xfrm>
            <a:off x="81111917" y="246387143"/>
            <a:ext cx="2067832257" cy="1901772018"/>
          </a:xfrm>
          <a:prstGeom prst="rect">
            <a:avLst/>
          </a:prstGeom>
          <a:ln w="12700">
            <a:miter lim="400000"/>
          </a:ln>
        </p:spPr>
      </p:pic>
      <p:sp>
        <p:nvSpPr>
          <p:cNvPr id="312" name="Google Shape;413;p33"/>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girls-001.png" descr="girls-001.png"/>
          <p:cNvPicPr>
            <a:picLocks noChangeAspect="1"/>
          </p:cNvPicPr>
          <p:nvPr/>
        </p:nvPicPr>
        <p:blipFill>
          <a:blip r:embed="rId3">
            <a:extLst/>
          </a:blip>
          <a:stretch>
            <a:fillRect/>
          </a:stretch>
        </p:blipFill>
        <p:spPr>
          <a:xfrm>
            <a:off x="-14412" y="1057756"/>
            <a:ext cx="7745717" cy="5809288"/>
          </a:xfrm>
          <a:prstGeom prst="rect">
            <a:avLst/>
          </a:prstGeom>
          <a:ln w="12700">
            <a:miter lim="400000"/>
          </a:ln>
        </p:spPr>
      </p:pic>
      <p:pic>
        <p:nvPicPr>
          <p:cNvPr id="314" name="dsc01588.jpg" descr="dsc01588.jpg"/>
          <p:cNvPicPr>
            <a:picLocks noChangeAspect="1"/>
          </p:cNvPicPr>
          <p:nvPr/>
        </p:nvPicPr>
        <p:blipFill>
          <a:blip r:embed="rId4">
            <a:extLst/>
          </a:blip>
          <a:stretch>
            <a:fillRect/>
          </a:stretch>
        </p:blipFill>
        <p:spPr>
          <a:xfrm>
            <a:off x="5537043" y="3749608"/>
            <a:ext cx="3592546" cy="3116578"/>
          </a:xfrm>
          <a:prstGeom prst="rect">
            <a:avLst/>
          </a:prstGeom>
          <a:ln w="12700">
            <a:miter lim="400000"/>
          </a:ln>
        </p:spPr>
      </p:pic>
      <p:pic>
        <p:nvPicPr>
          <p:cNvPr id="315" name="IMG_0018_2.jpg" descr="IMG_0018_2.jpg"/>
          <p:cNvPicPr>
            <a:picLocks noChangeAspect="1"/>
          </p:cNvPicPr>
          <p:nvPr/>
        </p:nvPicPr>
        <p:blipFill>
          <a:blip r:embed="rId5">
            <a:extLst/>
          </a:blip>
          <a:stretch>
            <a:fillRect/>
          </a:stretch>
        </p:blipFill>
        <p:spPr>
          <a:xfrm>
            <a:off x="5483059" y="1025307"/>
            <a:ext cx="3700514" cy="277538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Google Shape;430;p35"/>
          <p:cNvSpPr txBox="1"/>
          <p:nvPr>
            <p:ph type="title"/>
          </p:nvPr>
        </p:nvSpPr>
        <p:spPr>
          <a:xfrm>
            <a:off x="685800" y="381000"/>
            <a:ext cx="7772400" cy="1066800"/>
          </a:xfrm>
          <a:prstGeom prst="rect">
            <a:avLst/>
          </a:prstGeom>
        </p:spPr>
        <p:txBody>
          <a:bodyPr/>
          <a:lstStyle/>
          <a:p>
            <a:pPr/>
            <a:r>
              <a:t>Flying into hurricanes</a:t>
            </a:r>
          </a:p>
        </p:txBody>
      </p:sp>
      <p:pic>
        <p:nvPicPr>
          <p:cNvPr id="318" name="Google Shape;432;p35" descr="Google Shape;432;p35"/>
          <p:cNvPicPr>
            <a:picLocks noChangeAspect="1"/>
          </p:cNvPicPr>
          <p:nvPr/>
        </p:nvPicPr>
        <p:blipFill>
          <a:blip r:embed="rId2">
            <a:extLst/>
          </a:blip>
          <a:stretch>
            <a:fillRect/>
          </a:stretch>
        </p:blipFill>
        <p:spPr>
          <a:xfrm>
            <a:off x="83973987" y="246403787"/>
            <a:ext cx="2067831463" cy="1901772614"/>
          </a:xfrm>
          <a:prstGeom prst="rect">
            <a:avLst/>
          </a:prstGeom>
          <a:ln w="12700">
            <a:miter lim="400000"/>
          </a:ln>
        </p:spPr>
      </p:pic>
      <p:pic>
        <p:nvPicPr>
          <p:cNvPr id="319" name="Google Shape;434;p35" descr="Google Shape;434;p35"/>
          <p:cNvPicPr>
            <a:picLocks noChangeAspect="1"/>
          </p:cNvPicPr>
          <p:nvPr/>
        </p:nvPicPr>
        <p:blipFill>
          <a:blip r:embed="rId2">
            <a:extLst/>
          </a:blip>
          <a:stretch>
            <a:fillRect/>
          </a:stretch>
        </p:blipFill>
        <p:spPr>
          <a:xfrm>
            <a:off x="81111917" y="246387143"/>
            <a:ext cx="2067832257" cy="1901772018"/>
          </a:xfrm>
          <a:prstGeom prst="rect">
            <a:avLst/>
          </a:prstGeom>
          <a:ln w="12700">
            <a:miter lim="400000"/>
          </a:ln>
        </p:spPr>
      </p:pic>
      <p:sp>
        <p:nvSpPr>
          <p:cNvPr id="320" name="Google Shape;437;p35"/>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 name="Google Shape;419;p34"/>
          <p:cNvSpPr txBox="1"/>
          <p:nvPr/>
        </p:nvSpPr>
        <p:spPr>
          <a:xfrm>
            <a:off x="626406" y="5867400"/>
            <a:ext cx="7590037" cy="144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marL="342900" indent="-342900">
              <a:buClr>
                <a:srgbClr val="FFFFFF"/>
              </a:buClr>
              <a:buSzPts val="3200"/>
              <a:buFont typeface="Times Roman"/>
              <a:buChar char="•"/>
              <a:defRPr sz="3200">
                <a:solidFill>
                  <a:srgbClr val="FFFFFF"/>
                </a:solidFill>
                <a:latin typeface="Times Roman"/>
                <a:ea typeface="Times Roman"/>
                <a:cs typeface="Times Roman"/>
                <a:sym typeface="Times Roman"/>
              </a:defRPr>
            </a:lvl1pPr>
          </a:lstStyle>
          <a:p>
            <a:pPr/>
            <a:r>
              <a:t>These missions can be fun and exciting…</a:t>
            </a:r>
          </a:p>
        </p:txBody>
      </p:sp>
      <p:pic>
        <p:nvPicPr>
          <p:cNvPr id="322" name="Google Shape;412;p33" descr="Google Shape;412;p33"/>
          <p:cNvPicPr>
            <a:picLocks noChangeAspect="1"/>
          </p:cNvPicPr>
          <p:nvPr/>
        </p:nvPicPr>
        <p:blipFill>
          <a:blip r:embed="rId3">
            <a:extLst/>
          </a:blip>
          <a:stretch>
            <a:fillRect/>
          </a:stretch>
        </p:blipFill>
        <p:spPr>
          <a:xfrm>
            <a:off x="2262700" y="1701748"/>
            <a:ext cx="4317449" cy="323807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Google Shape;430;p35"/>
          <p:cNvSpPr txBox="1"/>
          <p:nvPr>
            <p:ph type="title"/>
          </p:nvPr>
        </p:nvSpPr>
        <p:spPr>
          <a:xfrm>
            <a:off x="685800" y="381000"/>
            <a:ext cx="7772400" cy="1066800"/>
          </a:xfrm>
          <a:prstGeom prst="rect">
            <a:avLst/>
          </a:prstGeom>
        </p:spPr>
        <p:txBody>
          <a:bodyPr/>
          <a:lstStyle/>
          <a:p>
            <a:pPr/>
            <a:r>
              <a:t>Flying into hurricanes</a:t>
            </a:r>
          </a:p>
        </p:txBody>
      </p:sp>
      <p:sp>
        <p:nvSpPr>
          <p:cNvPr id="325" name="Google Shape;431;p35"/>
          <p:cNvSpPr txBox="1"/>
          <p:nvPr>
            <p:ph type="body" sz="quarter" idx="1"/>
          </p:nvPr>
        </p:nvSpPr>
        <p:spPr>
          <a:xfrm>
            <a:off x="685800" y="5105400"/>
            <a:ext cx="7772400" cy="990600"/>
          </a:xfrm>
          <a:prstGeom prst="rect">
            <a:avLst/>
          </a:prstGeom>
        </p:spPr>
        <p:txBody>
          <a:bodyPr/>
          <a:lstStyle>
            <a:lvl1pPr marL="342900">
              <a:spcBef>
                <a:spcPts val="0"/>
              </a:spcBef>
              <a:buSzTx/>
              <a:buNone/>
            </a:lvl1pPr>
          </a:lstStyle>
          <a:p>
            <a:pPr/>
            <a:r>
              <a:t>				… and sometimes not.</a:t>
            </a:r>
          </a:p>
        </p:txBody>
      </p:sp>
      <p:pic>
        <p:nvPicPr>
          <p:cNvPr id="326" name="Google Shape;432;p35" descr="Google Shape;432;p35"/>
          <p:cNvPicPr>
            <a:picLocks noChangeAspect="1"/>
          </p:cNvPicPr>
          <p:nvPr/>
        </p:nvPicPr>
        <p:blipFill>
          <a:blip r:embed="rId2">
            <a:extLst/>
          </a:blip>
          <a:stretch>
            <a:fillRect/>
          </a:stretch>
        </p:blipFill>
        <p:spPr>
          <a:xfrm>
            <a:off x="83973987" y="246403787"/>
            <a:ext cx="2067831463" cy="1901772614"/>
          </a:xfrm>
          <a:prstGeom prst="rect">
            <a:avLst/>
          </a:prstGeom>
          <a:ln w="12700">
            <a:miter lim="400000"/>
          </a:ln>
        </p:spPr>
      </p:pic>
      <p:pic>
        <p:nvPicPr>
          <p:cNvPr id="327" name="Google Shape;434;p35" descr="Google Shape;434;p35"/>
          <p:cNvPicPr>
            <a:picLocks noChangeAspect="1"/>
          </p:cNvPicPr>
          <p:nvPr/>
        </p:nvPicPr>
        <p:blipFill>
          <a:blip r:embed="rId2">
            <a:extLst/>
          </a:blip>
          <a:stretch>
            <a:fillRect/>
          </a:stretch>
        </p:blipFill>
        <p:spPr>
          <a:xfrm>
            <a:off x="81111917" y="246387143"/>
            <a:ext cx="2067832257" cy="1901772018"/>
          </a:xfrm>
          <a:prstGeom prst="rect">
            <a:avLst/>
          </a:prstGeom>
          <a:ln w="12700">
            <a:miter lim="400000"/>
          </a:ln>
        </p:spPr>
      </p:pic>
      <p:pic>
        <p:nvPicPr>
          <p:cNvPr id="328" name="Google Shape;436;p35" descr="Google Shape;436;p35"/>
          <p:cNvPicPr>
            <a:picLocks noChangeAspect="1"/>
          </p:cNvPicPr>
          <p:nvPr/>
        </p:nvPicPr>
        <p:blipFill>
          <a:blip r:embed="rId3">
            <a:extLst/>
          </a:blip>
          <a:stretch>
            <a:fillRect/>
          </a:stretch>
        </p:blipFill>
        <p:spPr>
          <a:xfrm>
            <a:off x="2262700" y="1701750"/>
            <a:ext cx="4317449" cy="3238076"/>
          </a:xfrm>
          <a:prstGeom prst="rect">
            <a:avLst/>
          </a:prstGeom>
          <a:ln w="12700">
            <a:miter lim="400000"/>
          </a:ln>
        </p:spPr>
      </p:pic>
      <p:sp>
        <p:nvSpPr>
          <p:cNvPr id="329" name="Google Shape;437;p35"/>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Google Shape;430;p35"/>
          <p:cNvSpPr txBox="1"/>
          <p:nvPr>
            <p:ph type="title"/>
          </p:nvPr>
        </p:nvSpPr>
        <p:spPr>
          <a:xfrm>
            <a:off x="685800" y="381000"/>
            <a:ext cx="7772400" cy="1066800"/>
          </a:xfrm>
          <a:prstGeom prst="rect">
            <a:avLst/>
          </a:prstGeom>
        </p:spPr>
        <p:txBody>
          <a:bodyPr/>
          <a:lstStyle/>
          <a:p>
            <a:pPr/>
            <a:r>
              <a:t>Flying into hurricanes</a:t>
            </a:r>
          </a:p>
        </p:txBody>
      </p:sp>
      <p:sp>
        <p:nvSpPr>
          <p:cNvPr id="332" name="Google Shape;431;p35"/>
          <p:cNvSpPr txBox="1"/>
          <p:nvPr>
            <p:ph type="body" sz="quarter" idx="1"/>
          </p:nvPr>
        </p:nvSpPr>
        <p:spPr>
          <a:xfrm>
            <a:off x="685800" y="5105400"/>
            <a:ext cx="7772400" cy="990600"/>
          </a:xfrm>
          <a:prstGeom prst="rect">
            <a:avLst/>
          </a:prstGeom>
        </p:spPr>
        <p:txBody>
          <a:bodyPr/>
          <a:lstStyle>
            <a:lvl1pPr marL="342900" algn="ctr">
              <a:spcBef>
                <a:spcPts val="0"/>
              </a:spcBef>
              <a:buSzTx/>
              <a:buNone/>
            </a:lvl1pPr>
          </a:lstStyle>
          <a:p>
            <a:pPr/>
            <a:r>
              <a:t>But we’re very happy that we get to do this!</a:t>
            </a:r>
          </a:p>
        </p:txBody>
      </p:sp>
      <p:pic>
        <p:nvPicPr>
          <p:cNvPr id="333" name="Google Shape;432;p35" descr="Google Shape;432;p35"/>
          <p:cNvPicPr>
            <a:picLocks noChangeAspect="1"/>
          </p:cNvPicPr>
          <p:nvPr/>
        </p:nvPicPr>
        <p:blipFill>
          <a:blip r:embed="rId2">
            <a:extLst/>
          </a:blip>
          <a:stretch>
            <a:fillRect/>
          </a:stretch>
        </p:blipFill>
        <p:spPr>
          <a:xfrm>
            <a:off x="83973987" y="246403787"/>
            <a:ext cx="2067831463" cy="1901772614"/>
          </a:xfrm>
          <a:prstGeom prst="rect">
            <a:avLst/>
          </a:prstGeom>
          <a:ln w="12700">
            <a:miter lim="400000"/>
          </a:ln>
        </p:spPr>
      </p:pic>
      <p:pic>
        <p:nvPicPr>
          <p:cNvPr id="334" name="Google Shape;434;p35" descr="Google Shape;434;p35"/>
          <p:cNvPicPr>
            <a:picLocks noChangeAspect="1"/>
          </p:cNvPicPr>
          <p:nvPr/>
        </p:nvPicPr>
        <p:blipFill>
          <a:blip r:embed="rId2">
            <a:extLst/>
          </a:blip>
          <a:stretch>
            <a:fillRect/>
          </a:stretch>
        </p:blipFill>
        <p:spPr>
          <a:xfrm>
            <a:off x="81111917" y="246387143"/>
            <a:ext cx="2067832257" cy="1901772018"/>
          </a:xfrm>
          <a:prstGeom prst="rect">
            <a:avLst/>
          </a:prstGeom>
          <a:ln w="12700">
            <a:miter lim="400000"/>
          </a:ln>
        </p:spPr>
      </p:pic>
      <p:pic>
        <p:nvPicPr>
          <p:cNvPr id="335" name="14567449_10154349871130081_1475828121522322506_o.jpg" descr="14567449_10154349871130081_1475828121522322506_o.jpg"/>
          <p:cNvPicPr>
            <a:picLocks noChangeAspect="1"/>
          </p:cNvPicPr>
          <p:nvPr/>
        </p:nvPicPr>
        <p:blipFill>
          <a:blip r:embed="rId3">
            <a:extLst/>
          </a:blip>
          <a:stretch>
            <a:fillRect/>
          </a:stretch>
        </p:blipFill>
        <p:spPr>
          <a:xfrm>
            <a:off x="1574752" y="1581096"/>
            <a:ext cx="5994496" cy="3371904"/>
          </a:xfrm>
          <a:prstGeom prst="rect">
            <a:avLst/>
          </a:prstGeom>
          <a:ln w="12700">
            <a:miter lim="400000"/>
          </a:ln>
        </p:spPr>
      </p:pic>
      <p:sp>
        <p:nvSpPr>
          <p:cNvPr id="336" name="Google Shape;437;p35"/>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Google Shape;481;p41"/>
          <p:cNvSpPr txBox="1"/>
          <p:nvPr>
            <p:ph type="title"/>
          </p:nvPr>
        </p:nvSpPr>
        <p:spPr>
          <a:xfrm>
            <a:off x="685800" y="-241300"/>
            <a:ext cx="7772400" cy="1143000"/>
          </a:xfrm>
          <a:prstGeom prst="rect">
            <a:avLst/>
          </a:prstGeom>
        </p:spPr>
        <p:txBody>
          <a:bodyPr/>
          <a:lstStyle/>
          <a:p>
            <a:pPr/>
            <a:r>
              <a:t>Aircraft</a:t>
            </a:r>
          </a:p>
        </p:txBody>
      </p:sp>
      <p:sp>
        <p:nvSpPr>
          <p:cNvPr id="339" name="Google Shape;482;p41"/>
          <p:cNvSpPr txBox="1"/>
          <p:nvPr>
            <p:ph type="body" sz="half" idx="1"/>
          </p:nvPr>
        </p:nvSpPr>
        <p:spPr>
          <a:xfrm>
            <a:off x="107255" y="4445000"/>
            <a:ext cx="8929490" cy="1981200"/>
          </a:xfrm>
          <a:prstGeom prst="rect">
            <a:avLst/>
          </a:prstGeom>
        </p:spPr>
        <p:txBody>
          <a:bodyPr/>
          <a:lstStyle/>
          <a:p>
            <a:pPr marL="118872" indent="9144" defTabSz="658368">
              <a:spcBef>
                <a:spcPts val="0"/>
              </a:spcBef>
              <a:buSzTx/>
              <a:buNone/>
              <a:defRPr sz="2304"/>
            </a:pPr>
            <a:endParaRPr i="1" sz="2016"/>
          </a:p>
          <a:p>
            <a:pPr marL="246888" indent="-246888" defTabSz="658368">
              <a:buSzPts val="2000"/>
              <a:defRPr i="1" sz="2016"/>
            </a:pPr>
            <a:r>
              <a:t>NOAA </a:t>
            </a:r>
            <a:r>
              <a:rPr i="0"/>
              <a:t>(2) Orion P-3 “Kermit”&amp; “Miss Piggy” and one Gulfstream-IV jet “Gonzo”</a:t>
            </a:r>
            <a:endParaRPr i="0"/>
          </a:p>
          <a:p>
            <a:pPr marL="246888" indent="-246888" defTabSz="658368">
              <a:buSzPts val="2000"/>
              <a:defRPr i="1" sz="2016"/>
            </a:pPr>
            <a:r>
              <a:t>USAF Reserves </a:t>
            </a:r>
            <a:r>
              <a:rPr i="0"/>
              <a:t>53rd WRS (10) C-130J</a:t>
            </a:r>
            <a:endParaRPr i="0"/>
          </a:p>
          <a:p>
            <a:pPr marL="246888" indent="-246888" defTabSz="658368">
              <a:buSzPts val="2000"/>
              <a:defRPr i="1" sz="2016"/>
            </a:pPr>
            <a:r>
              <a:rPr i="0"/>
              <a:t>The crews are made up of pilots, navigators, scientists, and engineers</a:t>
            </a:r>
            <a:endParaRPr i="0"/>
          </a:p>
          <a:p>
            <a:pPr marL="246888" indent="-246888" defTabSz="658368">
              <a:buSzPts val="2000"/>
              <a:defRPr i="1" sz="2016"/>
            </a:pPr>
            <a:r>
              <a:rPr i="0"/>
              <a:t>Other countries also fly into hurricanes</a:t>
            </a:r>
          </a:p>
        </p:txBody>
      </p:sp>
      <p:sp>
        <p:nvSpPr>
          <p:cNvPr id="340" name="Google Shape;484;p41"/>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1" name="image7_650.jpg" descr="image7_650.jpg"/>
          <p:cNvPicPr>
            <a:picLocks noChangeAspect="1"/>
          </p:cNvPicPr>
          <p:nvPr/>
        </p:nvPicPr>
        <p:blipFill>
          <a:blip r:embed="rId3">
            <a:extLst/>
          </a:blip>
          <a:stretch>
            <a:fillRect/>
          </a:stretch>
        </p:blipFill>
        <p:spPr>
          <a:xfrm>
            <a:off x="1768599" y="647103"/>
            <a:ext cx="5606802" cy="3734994"/>
          </a:xfrm>
          <a:prstGeom prst="rect">
            <a:avLst/>
          </a:prstGeom>
          <a:ln w="12700">
            <a:miter lim="400000"/>
          </a:ln>
        </p:spPr>
      </p:pic>
      <p:pic>
        <p:nvPicPr>
          <p:cNvPr id="342" name="Google Shape;555;p49" descr="Google Shape;555;p49"/>
          <p:cNvPicPr>
            <a:picLocks noChangeAspect="1"/>
          </p:cNvPicPr>
          <p:nvPr/>
        </p:nvPicPr>
        <p:blipFill>
          <a:blip r:embed="rId4">
            <a:extLst/>
          </a:blip>
          <a:srcRect l="0" t="0" r="30109" b="0"/>
          <a:stretch>
            <a:fillRect/>
          </a:stretch>
        </p:blipFill>
        <p:spPr>
          <a:xfrm>
            <a:off x="209087" y="647700"/>
            <a:ext cx="2934600" cy="1731225"/>
          </a:xfrm>
          <a:prstGeom prst="rect">
            <a:avLst/>
          </a:prstGeom>
          <a:ln w="12700">
            <a:miter lim="400000"/>
          </a:ln>
        </p:spPr>
      </p:pic>
      <p:pic>
        <p:nvPicPr>
          <p:cNvPr id="343" name="image58.jpeg" descr="image58.jpeg"/>
          <p:cNvPicPr>
            <a:picLocks noChangeAspect="1"/>
          </p:cNvPicPr>
          <p:nvPr/>
        </p:nvPicPr>
        <p:blipFill>
          <a:blip r:embed="rId5">
            <a:extLst/>
          </a:blip>
          <a:stretch>
            <a:fillRect/>
          </a:stretch>
        </p:blipFill>
        <p:spPr>
          <a:xfrm>
            <a:off x="6764585" y="2940182"/>
            <a:ext cx="2171304" cy="144753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Google Shape;490;p42"/>
          <p:cNvSpPr txBox="1"/>
          <p:nvPr>
            <p:ph type="title"/>
          </p:nvPr>
        </p:nvSpPr>
        <p:spPr>
          <a:xfrm>
            <a:off x="685800" y="-272257"/>
            <a:ext cx="7772400" cy="1143001"/>
          </a:xfrm>
          <a:prstGeom prst="rect">
            <a:avLst/>
          </a:prstGeom>
        </p:spPr>
        <p:txBody>
          <a:bodyPr/>
          <a:lstStyle/>
          <a:p>
            <a:pPr/>
            <a:r>
              <a:t>Aircraft</a:t>
            </a:r>
          </a:p>
        </p:txBody>
      </p:sp>
      <p:sp>
        <p:nvSpPr>
          <p:cNvPr id="348" name="Google Shape;491;p42"/>
          <p:cNvSpPr txBox="1"/>
          <p:nvPr>
            <p:ph type="body" idx="1"/>
          </p:nvPr>
        </p:nvSpPr>
        <p:spPr>
          <a:xfrm>
            <a:off x="-698550" y="3598118"/>
            <a:ext cx="9899056" cy="3310682"/>
          </a:xfrm>
          <a:prstGeom prst="rect">
            <a:avLst/>
          </a:prstGeom>
        </p:spPr>
        <p:txBody>
          <a:bodyPr>
            <a:noAutofit/>
          </a:bodyPr>
          <a:lstStyle/>
          <a:p>
            <a:pPr marL="771525" indent="-771525" defTabSz="457200">
              <a:spcBef>
                <a:spcPts val="0"/>
              </a:spcBef>
              <a:buSzPts val="2100"/>
              <a:defRPr sz="2100">
                <a:solidFill>
                  <a:srgbClr val="000000"/>
                </a:solidFill>
                <a:latin typeface="+mn-lt"/>
                <a:ea typeface="+mn-ea"/>
                <a:cs typeface="+mn-cs"/>
                <a:sym typeface="Helvetica"/>
              </a:defRPr>
            </a:pPr>
            <a:r>
              <a:t>Dropwindsondes measure wind, temperature, humidity,</a:t>
            </a:r>
          </a:p>
          <a:p>
            <a:pPr marL="771525" indent="-771525" defTabSz="457200">
              <a:spcBef>
                <a:spcPts val="0"/>
              </a:spcBef>
              <a:buSzPts val="2100"/>
              <a:defRPr sz="2100">
                <a:solidFill>
                  <a:srgbClr val="000000"/>
                </a:solidFill>
                <a:latin typeface="+mn-lt"/>
                <a:ea typeface="+mn-ea"/>
                <a:cs typeface="+mn-cs"/>
                <a:sym typeface="Helvetica"/>
              </a:defRPr>
            </a:pPr>
            <a:r>
              <a:t>and pressure as they fall to the surface. </a:t>
            </a:r>
          </a:p>
          <a:p>
            <a:pPr marL="771525" indent="-771525" defTabSz="457200">
              <a:spcBef>
                <a:spcPts val="0"/>
              </a:spcBef>
              <a:buSzPts val="2100"/>
              <a:defRPr sz="2100">
                <a:solidFill>
                  <a:srgbClr val="000000"/>
                </a:solidFill>
                <a:latin typeface="+mn-lt"/>
                <a:ea typeface="+mn-ea"/>
                <a:cs typeface="+mn-cs"/>
                <a:sym typeface="Helvetica"/>
              </a:defRPr>
            </a:pPr>
          </a:p>
          <a:p>
            <a:pPr marL="771525" indent="-771525" defTabSz="457200">
              <a:spcBef>
                <a:spcPts val="0"/>
              </a:spcBef>
              <a:buSzPts val="2100"/>
              <a:defRPr sz="2100">
                <a:solidFill>
                  <a:srgbClr val="000000"/>
                </a:solidFill>
                <a:latin typeface="+mn-lt"/>
                <a:ea typeface="+mn-ea"/>
                <a:cs typeface="+mn-cs"/>
                <a:sym typeface="Helvetica"/>
              </a:defRPr>
            </a:pPr>
            <a:r>
              <a:t>Radars tell us where rain is happening and how strong the wind is.</a:t>
            </a:r>
          </a:p>
          <a:p>
            <a:pPr marL="771525" indent="-771525" defTabSz="457200">
              <a:spcBef>
                <a:spcPts val="0"/>
              </a:spcBef>
              <a:buSzPts val="2100"/>
              <a:defRPr sz="2100">
                <a:solidFill>
                  <a:srgbClr val="000000"/>
                </a:solidFill>
                <a:latin typeface="+mn-lt"/>
                <a:ea typeface="+mn-ea"/>
                <a:cs typeface="+mn-cs"/>
                <a:sym typeface="Helvetica"/>
              </a:defRPr>
            </a:pPr>
          </a:p>
          <a:p>
            <a:pPr marL="771525" indent="-771525" defTabSz="457200">
              <a:spcBef>
                <a:spcPts val="0"/>
              </a:spcBef>
              <a:buSzPts val="2100"/>
              <a:defRPr sz="2100">
                <a:solidFill>
                  <a:srgbClr val="000000"/>
                </a:solidFill>
                <a:latin typeface="+mn-lt"/>
                <a:ea typeface="+mn-ea"/>
                <a:cs typeface="+mn-cs"/>
                <a:sym typeface="Helvetica"/>
              </a:defRPr>
            </a:pPr>
            <a:r>
              <a:t>The Stepped Frequency Microwave Radiometer (SFMR) measures wind speed at the ocean surface.</a:t>
            </a:r>
          </a:p>
          <a:p>
            <a:pPr marL="771525" indent="-771525" defTabSz="457200">
              <a:spcBef>
                <a:spcPts val="0"/>
              </a:spcBef>
              <a:buSzPts val="2100"/>
              <a:defRPr sz="2100">
                <a:solidFill>
                  <a:srgbClr val="000000"/>
                </a:solidFill>
                <a:latin typeface="+mn-lt"/>
                <a:ea typeface="+mn-ea"/>
                <a:cs typeface="+mn-cs"/>
                <a:sym typeface="Helvetica"/>
              </a:defRPr>
            </a:pPr>
          </a:p>
          <a:p>
            <a:pPr marL="771525" indent="-771525" defTabSz="457200">
              <a:spcBef>
                <a:spcPts val="0"/>
              </a:spcBef>
              <a:buSzPts val="2100"/>
              <a:defRPr sz="2100">
                <a:solidFill>
                  <a:srgbClr val="000000"/>
                </a:solidFill>
                <a:latin typeface="+mn-lt"/>
                <a:ea typeface="+mn-ea"/>
                <a:cs typeface="+mn-cs"/>
                <a:sym typeface="Helvetica"/>
              </a:defRPr>
            </a:pPr>
            <a:r>
              <a:t>Instruments on the plane measure wind, temperature, humidity, and </a:t>
            </a:r>
          </a:p>
          <a:p>
            <a:pPr marL="771525" indent="-771525" defTabSz="457200">
              <a:spcBef>
                <a:spcPts val="0"/>
              </a:spcBef>
              <a:buSzPts val="2100"/>
              <a:defRPr sz="2100">
                <a:solidFill>
                  <a:srgbClr val="000000"/>
                </a:solidFill>
                <a:latin typeface="+mn-lt"/>
                <a:ea typeface="+mn-ea"/>
                <a:cs typeface="+mn-cs"/>
                <a:sym typeface="Helvetica"/>
              </a:defRPr>
            </a:pPr>
            <a:r>
              <a:t>pressure where the plane is.</a:t>
            </a:r>
          </a:p>
        </p:txBody>
      </p:sp>
      <p:sp>
        <p:nvSpPr>
          <p:cNvPr id="349" name="Google Shape;492;p42"/>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WP-3D_sfmr.jpg" descr="WP-3D_sfmr.jpg"/>
          <p:cNvPicPr>
            <a:picLocks noChangeAspect="1"/>
          </p:cNvPicPr>
          <p:nvPr/>
        </p:nvPicPr>
        <p:blipFill>
          <a:blip r:embed="rId2">
            <a:extLst/>
          </a:blip>
          <a:stretch>
            <a:fillRect/>
          </a:stretch>
        </p:blipFill>
        <p:spPr>
          <a:xfrm>
            <a:off x="0" y="659609"/>
            <a:ext cx="9144000" cy="2675726"/>
          </a:xfrm>
          <a:prstGeom prst="rect">
            <a:avLst/>
          </a:prstGeom>
          <a:ln w="12700">
            <a:miter lim="400000"/>
          </a:ln>
        </p:spPr>
      </p:pic>
      <p:pic>
        <p:nvPicPr>
          <p:cNvPr id="351" name="dropsonde_1.png" descr="dropsonde_1.png"/>
          <p:cNvPicPr>
            <a:picLocks noChangeAspect="1"/>
          </p:cNvPicPr>
          <p:nvPr/>
        </p:nvPicPr>
        <p:blipFill>
          <a:blip r:embed="rId3">
            <a:extLst/>
          </a:blip>
          <a:stretch>
            <a:fillRect/>
          </a:stretch>
        </p:blipFill>
        <p:spPr>
          <a:xfrm>
            <a:off x="6984734" y="3073194"/>
            <a:ext cx="819236" cy="14736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Google Shape;638;p58"/>
          <p:cNvSpPr txBox="1"/>
          <p:nvPr>
            <p:ph type="title"/>
          </p:nvPr>
        </p:nvSpPr>
        <p:spPr>
          <a:xfrm>
            <a:off x="685800" y="-304800"/>
            <a:ext cx="7772400" cy="1143000"/>
          </a:xfrm>
          <a:prstGeom prst="rect">
            <a:avLst/>
          </a:prstGeom>
        </p:spPr>
        <p:txBody>
          <a:bodyPr/>
          <a:lstStyle/>
          <a:p>
            <a:pPr/>
            <a:r>
              <a:t>Tools of the Future</a:t>
            </a:r>
          </a:p>
        </p:txBody>
      </p:sp>
      <p:sp>
        <p:nvSpPr>
          <p:cNvPr id="354" name="Google Shape;639;p58"/>
          <p:cNvSpPr txBox="1"/>
          <p:nvPr>
            <p:ph type="body" sz="half" idx="1"/>
          </p:nvPr>
        </p:nvSpPr>
        <p:spPr>
          <a:xfrm>
            <a:off x="4940300" y="4350999"/>
            <a:ext cx="3810000" cy="4114801"/>
          </a:xfrm>
          <a:prstGeom prst="rect">
            <a:avLst/>
          </a:prstGeom>
        </p:spPr>
        <p:txBody>
          <a:bodyPr/>
          <a:lstStyle/>
          <a:p>
            <a:pPr marL="342900">
              <a:spcBef>
                <a:spcPts val="0"/>
              </a:spcBef>
            </a:pPr>
            <a:r>
              <a:t>Drones</a:t>
            </a:r>
          </a:p>
          <a:p>
            <a:pPr lvl="1" marL="742950" indent="-285750">
              <a:spcBef>
                <a:spcPts val="500"/>
              </a:spcBef>
              <a:buClr>
                <a:srgbClr val="32FFFB"/>
              </a:buClr>
              <a:buSzPts val="2800"/>
              <a:buFont typeface="Helvetica"/>
              <a:buChar char="⌘"/>
              <a:defRPr sz="2800"/>
            </a:pPr>
            <a:r>
              <a:t>Global Hawk</a:t>
            </a:r>
          </a:p>
          <a:p>
            <a:pPr lvl="1" marL="742950" indent="-285750">
              <a:spcBef>
                <a:spcPts val="500"/>
              </a:spcBef>
              <a:buClr>
                <a:srgbClr val="32FFFB"/>
              </a:buClr>
              <a:buSzPts val="2800"/>
              <a:buFont typeface="Helvetica"/>
              <a:buChar char="⌘"/>
              <a:defRPr sz="2800"/>
            </a:pPr>
            <a:r>
              <a:t>Coyote</a:t>
            </a:r>
          </a:p>
        </p:txBody>
      </p:sp>
      <p:pic>
        <p:nvPicPr>
          <p:cNvPr id="355" name="Google Shape;641;p58" descr="Google Shape;641;p58"/>
          <p:cNvPicPr>
            <a:picLocks noChangeAspect="1"/>
          </p:cNvPicPr>
          <p:nvPr/>
        </p:nvPicPr>
        <p:blipFill>
          <a:blip r:embed="rId2">
            <a:extLst/>
          </a:blip>
          <a:srcRect l="7882" t="19715" r="3941" b="23385"/>
          <a:stretch>
            <a:fillRect/>
          </a:stretch>
        </p:blipFill>
        <p:spPr>
          <a:xfrm>
            <a:off x="-1273" y="612740"/>
            <a:ext cx="8014357" cy="3833526"/>
          </a:xfrm>
          <a:prstGeom prst="rect">
            <a:avLst/>
          </a:prstGeom>
          <a:ln w="12700">
            <a:miter lim="400000"/>
          </a:ln>
        </p:spPr>
      </p:pic>
      <p:sp>
        <p:nvSpPr>
          <p:cNvPr id="356" name="Google Shape;643;p58"/>
          <p:cNvSpPr txBox="1"/>
          <p:nvPr>
            <p:ph type="sldNum" sz="quarter" idx="2"/>
          </p:nvPr>
        </p:nvSpPr>
        <p:spPr>
          <a:xfrm>
            <a:off x="8176299" y="6248400"/>
            <a:ext cx="2819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Unknown.jpeg" descr="Unknown.jpeg"/>
          <p:cNvPicPr>
            <a:picLocks noChangeAspect="1"/>
          </p:cNvPicPr>
          <p:nvPr/>
        </p:nvPicPr>
        <p:blipFill>
          <a:blip r:embed="rId3">
            <a:extLst/>
          </a:blip>
          <a:stretch>
            <a:fillRect/>
          </a:stretch>
        </p:blipFill>
        <p:spPr>
          <a:xfrm>
            <a:off x="-893" y="4066409"/>
            <a:ext cx="4602461" cy="30627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Google Shape;126;p2"/>
          <p:cNvSpPr txBox="1"/>
          <p:nvPr>
            <p:ph type="title"/>
          </p:nvPr>
        </p:nvSpPr>
        <p:spPr>
          <a:xfrm>
            <a:off x="685800" y="-228600"/>
            <a:ext cx="7772400" cy="1143000"/>
          </a:xfrm>
          <a:prstGeom prst="rect">
            <a:avLst/>
          </a:prstGeom>
        </p:spPr>
        <p:txBody>
          <a:bodyPr/>
          <a:lstStyle/>
          <a:p>
            <a:pPr/>
            <a:r>
              <a:t>What is a hurricane ?</a:t>
            </a:r>
          </a:p>
        </p:txBody>
      </p:sp>
      <p:sp>
        <p:nvSpPr>
          <p:cNvPr id="174" name="Google Shape;129;p2"/>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Google Shape;126;p2"/>
          <p:cNvSpPr txBox="1"/>
          <p:nvPr>
            <p:ph type="title"/>
          </p:nvPr>
        </p:nvSpPr>
        <p:spPr>
          <a:xfrm>
            <a:off x="685800" y="-228600"/>
            <a:ext cx="7772400" cy="1143000"/>
          </a:xfrm>
          <a:prstGeom prst="rect">
            <a:avLst/>
          </a:prstGeom>
        </p:spPr>
        <p:txBody>
          <a:bodyPr/>
          <a:lstStyle/>
          <a:p>
            <a:pPr/>
            <a:r>
              <a:t>What is a hurricane ?</a:t>
            </a:r>
          </a:p>
        </p:txBody>
      </p:sp>
      <p:sp>
        <p:nvSpPr>
          <p:cNvPr id="179" name="Google Shape;127;p2"/>
          <p:cNvSpPr txBox="1"/>
          <p:nvPr>
            <p:ph type="body" sz="half" idx="1"/>
          </p:nvPr>
        </p:nvSpPr>
        <p:spPr>
          <a:xfrm>
            <a:off x="685800" y="4851400"/>
            <a:ext cx="7772400" cy="1981200"/>
          </a:xfrm>
          <a:prstGeom prst="rect">
            <a:avLst/>
          </a:prstGeom>
        </p:spPr>
        <p:txBody>
          <a:bodyPr/>
          <a:lstStyle>
            <a:lvl1pPr marL="0" indent="342900">
              <a:spcBef>
                <a:spcPts val="0"/>
              </a:spcBef>
              <a:buSzTx/>
              <a:buNone/>
              <a:defRPr sz="2800"/>
            </a:lvl1pPr>
          </a:lstStyle>
          <a:p>
            <a:pPr/>
            <a:r>
              <a:t>A large storm that forms over warm ocean made up of thunderstorms, with winds of at least 74 miles per hour.  In addition to the wind, hurricanes have heavy rainfall, flooding, and storm surges.</a:t>
            </a:r>
          </a:p>
        </p:txBody>
      </p:sp>
      <p:sp>
        <p:nvSpPr>
          <p:cNvPr id="180" name="Google Shape;129;p2"/>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 name="Hurricane_1_iStock.jpg" descr="Hurricane_1_iStock.jpg"/>
          <p:cNvPicPr>
            <a:picLocks noChangeAspect="1"/>
          </p:cNvPicPr>
          <p:nvPr/>
        </p:nvPicPr>
        <p:blipFill>
          <a:blip r:embed="rId3">
            <a:extLst/>
          </a:blip>
          <a:stretch>
            <a:fillRect/>
          </a:stretch>
        </p:blipFill>
        <p:spPr>
          <a:xfrm>
            <a:off x="816297" y="590761"/>
            <a:ext cx="7511406" cy="422619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Google Shape;154;p5" descr="Google Shape;154;p5"/>
          <p:cNvPicPr>
            <a:picLocks noChangeAspect="1"/>
          </p:cNvPicPr>
          <p:nvPr/>
        </p:nvPicPr>
        <p:blipFill>
          <a:blip r:embed="rId3">
            <a:extLst/>
          </a:blip>
          <a:stretch>
            <a:fillRect/>
          </a:stretch>
        </p:blipFill>
        <p:spPr>
          <a:xfrm>
            <a:off x="-609600" y="0"/>
            <a:ext cx="11811000" cy="6861175"/>
          </a:xfrm>
          <a:prstGeom prst="rect">
            <a:avLst/>
          </a:prstGeom>
          <a:ln w="12700">
            <a:miter lim="400000"/>
          </a:ln>
        </p:spPr>
      </p:pic>
      <p:sp>
        <p:nvSpPr>
          <p:cNvPr id="186" name="Google Shape;155;p5"/>
          <p:cNvSpPr txBox="1"/>
          <p:nvPr/>
        </p:nvSpPr>
        <p:spPr>
          <a:xfrm>
            <a:off x="1295400" y="5911850"/>
            <a:ext cx="5791200" cy="482694"/>
          </a:xfrm>
          <a:prstGeom prst="rect">
            <a:avLst/>
          </a:prstGeom>
          <a:solidFill>
            <a:srgbClr val="005A58"/>
          </a:solidFill>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2800">
                <a:solidFill>
                  <a:srgbClr val="FFFFFF"/>
                </a:solidFill>
                <a:latin typeface="Times New Roman"/>
                <a:ea typeface="Times New Roman"/>
                <a:cs typeface="Times New Roman"/>
                <a:sym typeface="Times New Roman"/>
              </a:defRPr>
            </a:lvl1pPr>
          </a:lstStyle>
          <a:p>
            <a:pPr/>
            <a:r>
              <a:t>Before Katrina…</a:t>
            </a:r>
          </a:p>
        </p:txBody>
      </p:sp>
      <p:sp>
        <p:nvSpPr>
          <p:cNvPr id="187" name="Google Shape;156;p5"/>
          <p:cNvSpPr txBox="1"/>
          <p:nvPr/>
        </p:nvSpPr>
        <p:spPr>
          <a:xfrm>
            <a:off x="7208525" y="6340475"/>
            <a:ext cx="1889751" cy="5232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solidFill>
                  <a:srgbClr val="008080"/>
                </a:solidFill>
                <a:latin typeface="Tahoma"/>
                <a:ea typeface="Tahoma"/>
                <a:cs typeface="Tahoma"/>
                <a:sym typeface="Tahoma"/>
              </a:defRPr>
            </a:lvl1pPr>
          </a:lstStyle>
          <a:p>
            <a:pPr/>
            <a:r>
              <a:t>David &amp; Kimberly King Waveland, MS</a:t>
            </a:r>
          </a:p>
        </p:txBody>
      </p:sp>
      <p:sp>
        <p:nvSpPr>
          <p:cNvPr id="188" name="Google Shape;157;p5"/>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Google Shape;163;p6" descr="Google Shape;163;p6"/>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193" name="Google Shape;164;p6"/>
          <p:cNvSpPr txBox="1"/>
          <p:nvPr/>
        </p:nvSpPr>
        <p:spPr>
          <a:xfrm>
            <a:off x="1295400" y="5911850"/>
            <a:ext cx="5791200" cy="482694"/>
          </a:xfrm>
          <a:prstGeom prst="rect">
            <a:avLst/>
          </a:prstGeom>
          <a:solidFill>
            <a:srgbClr val="005A58"/>
          </a:solidFill>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2800">
                <a:solidFill>
                  <a:srgbClr val="FFFFFF"/>
                </a:solidFill>
                <a:latin typeface="Times New Roman"/>
                <a:ea typeface="Times New Roman"/>
                <a:cs typeface="Times New Roman"/>
                <a:sym typeface="Times New Roman"/>
              </a:defRPr>
            </a:lvl1pPr>
          </a:lstStyle>
          <a:p>
            <a:pPr/>
            <a:r>
              <a:t>…After Katrina</a:t>
            </a:r>
          </a:p>
        </p:txBody>
      </p:sp>
      <p:sp>
        <p:nvSpPr>
          <p:cNvPr id="194" name="Google Shape;165;p6"/>
          <p:cNvSpPr txBox="1"/>
          <p:nvPr/>
        </p:nvSpPr>
        <p:spPr>
          <a:xfrm>
            <a:off x="7208525" y="6340475"/>
            <a:ext cx="1889751" cy="5232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solidFill>
                  <a:srgbClr val="008080"/>
                </a:solidFill>
                <a:latin typeface="Tahoma"/>
                <a:ea typeface="Tahoma"/>
                <a:cs typeface="Tahoma"/>
                <a:sym typeface="Tahoma"/>
              </a:defRPr>
            </a:lvl1pPr>
          </a:lstStyle>
          <a:p>
            <a:pPr/>
            <a:r>
              <a:t>David &amp; Kimberly King Waveland, MS</a:t>
            </a:r>
          </a:p>
        </p:txBody>
      </p:sp>
      <p:sp>
        <p:nvSpPr>
          <p:cNvPr id="195" name="Google Shape;166;p6"/>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Google Shape;135;p3"/>
          <p:cNvSpPr txBox="1"/>
          <p:nvPr>
            <p:ph type="title"/>
          </p:nvPr>
        </p:nvSpPr>
        <p:spPr>
          <a:xfrm>
            <a:off x="685800" y="-292100"/>
            <a:ext cx="7772400" cy="1143000"/>
          </a:xfrm>
          <a:prstGeom prst="rect">
            <a:avLst/>
          </a:prstGeom>
        </p:spPr>
        <p:txBody>
          <a:bodyPr/>
          <a:lstStyle/>
          <a:p>
            <a:pPr/>
            <a:r>
              <a:t>Where do they happen?</a:t>
            </a:r>
          </a:p>
        </p:txBody>
      </p:sp>
      <p:sp>
        <p:nvSpPr>
          <p:cNvPr id="200" name="Google Shape;139;p3"/>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Atlantic_hurricane_tracks.jpg" descr="Atlantic_hurricane_tracks.jpg"/>
          <p:cNvPicPr>
            <a:picLocks noChangeAspect="1"/>
          </p:cNvPicPr>
          <p:nvPr/>
        </p:nvPicPr>
        <p:blipFill>
          <a:blip r:embed="rId3">
            <a:extLst/>
          </a:blip>
          <a:stretch>
            <a:fillRect/>
          </a:stretch>
        </p:blipFill>
        <p:spPr>
          <a:xfrm>
            <a:off x="0" y="603646"/>
            <a:ext cx="9144000" cy="5650708"/>
          </a:xfrm>
          <a:prstGeom prst="rect">
            <a:avLst/>
          </a:prstGeom>
          <a:ln w="12700">
            <a:miter lim="400000"/>
          </a:ln>
        </p:spPr>
      </p:pic>
      <p:pic>
        <p:nvPicPr>
          <p:cNvPr id="202" name="clipart1297618.png" descr="clipart1297618.png"/>
          <p:cNvPicPr>
            <a:picLocks noChangeAspect="1"/>
          </p:cNvPicPr>
          <p:nvPr/>
        </p:nvPicPr>
        <p:blipFill>
          <a:blip r:embed="rId4">
            <a:extLst/>
          </a:blip>
          <a:srcRect l="0" t="0" r="0" b="0"/>
          <a:stretch>
            <a:fillRect/>
          </a:stretch>
        </p:blipFill>
        <p:spPr>
          <a:xfrm>
            <a:off x="1690513" y="3305943"/>
            <a:ext cx="312043" cy="3314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Google Shape;165;p6"/>
          <p:cNvSpPr txBox="1"/>
          <p:nvPr/>
        </p:nvSpPr>
        <p:spPr>
          <a:xfrm>
            <a:off x="7208525" y="6340475"/>
            <a:ext cx="1889751" cy="5232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solidFill>
                  <a:srgbClr val="008080"/>
                </a:solidFill>
                <a:latin typeface="Tahoma"/>
                <a:ea typeface="Tahoma"/>
                <a:cs typeface="Tahoma"/>
                <a:sym typeface="Tahoma"/>
              </a:defRPr>
            </a:lvl1pPr>
          </a:lstStyle>
          <a:p>
            <a:pPr/>
            <a:r>
              <a:t>David &amp; Kimberly King Waveland, MS</a:t>
            </a:r>
          </a:p>
        </p:txBody>
      </p:sp>
      <p:sp>
        <p:nvSpPr>
          <p:cNvPr id="207" name="Google Shape;166;p6"/>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8" name="gordon2018filledrainwhite.gif" descr="gordon2018filledrainwhite.gif"/>
          <p:cNvPicPr>
            <a:picLocks noChangeAspect="1"/>
          </p:cNvPicPr>
          <p:nvPr/>
        </p:nvPicPr>
        <p:blipFill>
          <a:blip r:embed="rId3">
            <a:extLst/>
          </a:blip>
          <a:stretch>
            <a:fillRect/>
          </a:stretch>
        </p:blipFill>
        <p:spPr>
          <a:xfrm>
            <a:off x="1291431" y="0"/>
            <a:ext cx="6561186"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Google Shape;137;p3" descr="Google Shape;137;p3"/>
          <p:cNvPicPr>
            <a:picLocks noChangeAspect="1"/>
          </p:cNvPicPr>
          <p:nvPr/>
        </p:nvPicPr>
        <p:blipFill>
          <a:blip r:embed="rId3">
            <a:extLst/>
          </a:blip>
          <a:stretch>
            <a:fillRect/>
          </a:stretch>
        </p:blipFill>
        <p:spPr>
          <a:xfrm>
            <a:off x="1371600" y="1639886"/>
            <a:ext cx="6096000" cy="2536826"/>
          </a:xfrm>
          <a:prstGeom prst="rect">
            <a:avLst/>
          </a:prstGeom>
          <a:ln w="12700">
            <a:miter lim="400000"/>
          </a:ln>
        </p:spPr>
      </p:pic>
      <p:pic>
        <p:nvPicPr>
          <p:cNvPr id="213" name="Google Shape;138;p3" descr="Google Shape;138;p3"/>
          <p:cNvPicPr>
            <a:picLocks noChangeAspect="1"/>
          </p:cNvPicPr>
          <p:nvPr/>
        </p:nvPicPr>
        <p:blipFill>
          <a:blip r:embed="rId4">
            <a:extLst/>
          </a:blip>
          <a:stretch>
            <a:fillRect/>
          </a:stretch>
        </p:blipFill>
        <p:spPr>
          <a:xfrm>
            <a:off x="-844" y="911211"/>
            <a:ext cx="9145688" cy="4349778"/>
          </a:xfrm>
          <a:prstGeom prst="rect">
            <a:avLst/>
          </a:prstGeom>
          <a:ln w="12700">
            <a:miter lim="400000"/>
          </a:ln>
        </p:spPr>
      </p:pic>
      <p:sp>
        <p:nvSpPr>
          <p:cNvPr id="214" name="Google Shape;139;p3"/>
          <p:cNvSpPr txBox="1"/>
          <p:nvPr>
            <p:ph type="sldNum" sz="quarter" idx="2"/>
          </p:nvPr>
        </p:nvSpPr>
        <p:spPr>
          <a:xfrm>
            <a:off x="8265200" y="6248400"/>
            <a:ext cx="193001" cy="320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Google Shape;135;p3"/>
          <p:cNvSpPr txBox="1"/>
          <p:nvPr>
            <p:ph type="title"/>
          </p:nvPr>
        </p:nvSpPr>
        <p:spPr>
          <a:xfrm>
            <a:off x="685800" y="-292100"/>
            <a:ext cx="7772400" cy="1143000"/>
          </a:xfrm>
          <a:prstGeom prst="rect">
            <a:avLst/>
          </a:prstGeom>
        </p:spPr>
        <p:txBody>
          <a:bodyPr/>
          <a:lstStyle/>
          <a:p>
            <a:pPr/>
            <a:r>
              <a:t>Where do they happen?</a:t>
            </a:r>
          </a:p>
        </p:txBody>
      </p:sp>
      <p:sp>
        <p:nvSpPr>
          <p:cNvPr id="216" name="Hurricanes"/>
          <p:cNvSpPr txBox="1"/>
          <p:nvPr/>
        </p:nvSpPr>
        <p:spPr>
          <a:xfrm>
            <a:off x="5990108" y="2913285"/>
            <a:ext cx="1486397"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400">
                <a:solidFill>
                  <a:srgbClr val="FFFFFF"/>
                </a:solidFill>
              </a:defRPr>
            </a:lvl1pPr>
          </a:lstStyle>
          <a:p>
            <a:pPr/>
            <a:r>
              <a:t>Hurricanes</a:t>
            </a:r>
          </a:p>
        </p:txBody>
      </p:sp>
      <p:sp>
        <p:nvSpPr>
          <p:cNvPr id="217" name="Typhoons"/>
          <p:cNvSpPr txBox="1"/>
          <p:nvPr/>
        </p:nvSpPr>
        <p:spPr>
          <a:xfrm>
            <a:off x="2167408" y="1567085"/>
            <a:ext cx="1334444"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400">
                <a:solidFill>
                  <a:srgbClr val="FFFFFF"/>
                </a:solidFill>
              </a:defRPr>
            </a:lvl1pPr>
          </a:lstStyle>
          <a:p>
            <a:pPr/>
            <a:r>
              <a:t>Typhoons</a:t>
            </a:r>
          </a:p>
        </p:txBody>
      </p:sp>
      <p:sp>
        <p:nvSpPr>
          <p:cNvPr id="218" name="Cyclones"/>
          <p:cNvSpPr txBox="1"/>
          <p:nvPr/>
        </p:nvSpPr>
        <p:spPr>
          <a:xfrm>
            <a:off x="1799108" y="4030885"/>
            <a:ext cx="1266281"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400">
                <a:solidFill>
                  <a:srgbClr val="FFFFFF"/>
                </a:solidFill>
              </a:defRPr>
            </a:lvl1pPr>
          </a:lstStyle>
          <a:p>
            <a:pPr/>
            <a:r>
              <a:t>Cyclones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Blank Presentation">
  <a:themeElements>
    <a:clrScheme name="Blank Presentation">
      <a:dk1>
        <a:srgbClr val="005A58"/>
      </a:dk1>
      <a:lt1>
        <a:srgbClr val="008080"/>
      </a:lt1>
      <a:dk2>
        <a:srgbClr val="A7A7A7"/>
      </a:dk2>
      <a:lt2>
        <a:srgbClr val="535353"/>
      </a:lt2>
      <a:accent1>
        <a:srgbClr val="006462"/>
      </a:accent1>
      <a:accent2>
        <a:srgbClr val="6D6FC7"/>
      </a:accent2>
      <a:accent3>
        <a:srgbClr val="AAC0C0"/>
      </a:accent3>
      <a:accent4>
        <a:srgbClr val="DADADA"/>
      </a:accent4>
      <a:accent5>
        <a:srgbClr val="AAB8B7"/>
      </a:accent5>
      <a:accent6>
        <a:srgbClr val="6264B4"/>
      </a:accent6>
      <a:hlink>
        <a:srgbClr val="0000FF"/>
      </a:hlink>
      <a:folHlink>
        <a:srgbClr val="FF00FF"/>
      </a:folHlink>
    </a:clrScheme>
    <a:fontScheme name="Blank Presentation">
      <a:majorFont>
        <a:latin typeface="Helvetica"/>
        <a:ea typeface="Helvetica"/>
        <a:cs typeface="Helvetica"/>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nk Presentation">
  <a:themeElements>
    <a:clrScheme name="Blank Presentation">
      <a:dk1>
        <a:srgbClr val="000000"/>
      </a:dk1>
      <a:lt1>
        <a:srgbClr val="FFFFFF"/>
      </a:lt1>
      <a:dk2>
        <a:srgbClr val="A7A7A7"/>
      </a:dk2>
      <a:lt2>
        <a:srgbClr val="535353"/>
      </a:lt2>
      <a:accent1>
        <a:srgbClr val="006462"/>
      </a:accent1>
      <a:accent2>
        <a:srgbClr val="6D6FC7"/>
      </a:accent2>
      <a:accent3>
        <a:srgbClr val="AAC0C0"/>
      </a:accent3>
      <a:accent4>
        <a:srgbClr val="DADADA"/>
      </a:accent4>
      <a:accent5>
        <a:srgbClr val="AAB8B7"/>
      </a:accent5>
      <a:accent6>
        <a:srgbClr val="6264B4"/>
      </a:accent6>
      <a:hlink>
        <a:srgbClr val="0000FF"/>
      </a:hlink>
      <a:folHlink>
        <a:srgbClr val="FF00FF"/>
      </a:folHlink>
    </a:clrScheme>
    <a:fontScheme name="Blank Presentation">
      <a:majorFont>
        <a:latin typeface="Helvetica"/>
        <a:ea typeface="Helvetica"/>
        <a:cs typeface="Helvetica"/>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5A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