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6" r:id="rId2"/>
    <p:sldId id="291" r:id="rId3"/>
    <p:sldId id="313" r:id="rId4"/>
    <p:sldId id="280" r:id="rId5"/>
    <p:sldId id="308" r:id="rId6"/>
    <p:sldId id="273" r:id="rId7"/>
    <p:sldId id="275" r:id="rId8"/>
    <p:sldId id="288" r:id="rId9"/>
    <p:sldId id="315" r:id="rId10"/>
    <p:sldId id="261" r:id="rId11"/>
    <p:sldId id="310" r:id="rId12"/>
    <p:sldId id="309" r:id="rId13"/>
    <p:sldId id="312" r:id="rId14"/>
    <p:sldId id="311" r:id="rId15"/>
    <p:sldId id="263" r:id="rId16"/>
    <p:sldId id="299" r:id="rId17"/>
    <p:sldId id="281" r:id="rId18"/>
    <p:sldId id="282" r:id="rId19"/>
    <p:sldId id="274" r:id="rId20"/>
    <p:sldId id="285" r:id="rId21"/>
    <p:sldId id="286" r:id="rId22"/>
    <p:sldId id="266" r:id="rId23"/>
    <p:sldId id="300" r:id="rId24"/>
    <p:sldId id="284" r:id="rId25"/>
    <p:sldId id="293" r:id="rId26"/>
    <p:sldId id="296" r:id="rId27"/>
    <p:sldId id="283" r:id="rId28"/>
    <p:sldId id="276" r:id="rId29"/>
    <p:sldId id="302" r:id="rId30"/>
    <p:sldId id="290" r:id="rId31"/>
    <p:sldId id="279" r:id="rId32"/>
    <p:sldId id="289" r:id="rId33"/>
    <p:sldId id="262" r:id="rId34"/>
    <p:sldId id="265" r:id="rId35"/>
    <p:sldId id="260" r:id="rId36"/>
    <p:sldId id="301" r:id="rId37"/>
    <p:sldId id="305" r:id="rId38"/>
    <p:sldId id="268" r:id="rId39"/>
    <p:sldId id="267" r:id="rId40"/>
    <p:sldId id="294" r:id="rId41"/>
    <p:sldId id="304" r:id="rId42"/>
    <p:sldId id="271" r:id="rId43"/>
    <p:sldId id="287" r:id="rId44"/>
    <p:sldId id="270" r:id="rId45"/>
    <p:sldId id="314" r:id="rId46"/>
    <p:sldId id="27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82881" autoAdjust="0"/>
  </p:normalViewPr>
  <p:slideViewPr>
    <p:cSldViewPr snapToGrid="0" snapToObjects="1">
      <p:cViewPr varScale="1">
        <p:scale>
          <a:sx n="98" d="100"/>
          <a:sy n="98" d="100"/>
        </p:scale>
        <p:origin x="-1112" y="-104"/>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E81A0-4914-8A49-9EE0-D1BA18474502}" type="datetimeFigureOut">
              <a:rPr lang="en-US" smtClean="0"/>
              <a:t>5/7/15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36A01C-5785-E949-8877-F2D80F0053C9}" type="slidenum">
              <a:rPr lang="en-US" smtClean="0"/>
              <a:t>‹#›</a:t>
            </a:fld>
            <a:endParaRPr lang="en-US"/>
          </a:p>
        </p:txBody>
      </p:sp>
    </p:spTree>
    <p:extLst>
      <p:ext uri="{BB962C8B-B14F-4D97-AF65-F5344CB8AC3E}">
        <p14:creationId xmlns:p14="http://schemas.microsoft.com/office/powerpoint/2010/main" val="2866973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606E00-15DF-FF46-B253-FD14C994AFD1}" type="datetimeFigureOut">
              <a:rPr lang="en-US" smtClean="0"/>
              <a:t>5/7/15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2700BE-C775-0C4B-8493-72B03DC7CACB}" type="slidenum">
              <a:rPr lang="en-US" smtClean="0"/>
              <a:t>‹#›</a:t>
            </a:fld>
            <a:endParaRPr lang="en-US"/>
          </a:p>
        </p:txBody>
      </p:sp>
    </p:spTree>
    <p:extLst>
      <p:ext uri="{BB962C8B-B14F-4D97-AF65-F5344CB8AC3E}">
        <p14:creationId xmlns:p14="http://schemas.microsoft.com/office/powerpoint/2010/main" val="35386549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C59C2-9F1D-014E-9F7F-B6B723F0E9C2}" type="slidenum">
              <a:rPr lang="en-US" sz="1200"/>
              <a:pPr eaLnBrk="1" hangingPunct="1"/>
              <a:t>5</a:t>
            </a:fld>
            <a:endParaRPr lang="en-US" sz="1200"/>
          </a:p>
        </p:txBody>
      </p:sp>
      <p:sp>
        <p:nvSpPr>
          <p:cNvPr id="21507"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1508" name="Notes Placeholder 1"/>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1509" name="Notes Placeholder 1"/>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3558" name="Notes Placeholder 2"/>
          <p:cNvSpPr>
            <a:spLocks noGrp="1"/>
          </p:cNvSpPr>
          <p:nvPr>
            <p:ph type="body"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altLang="en-US" sz="1200" b="0" baseline="0" dirty="0" smtClean="0">
                <a:latin typeface="+mn-lt"/>
              </a:rPr>
              <a:t>The objective of this project</a:t>
            </a:r>
            <a:r>
              <a:rPr lang="en-US" altLang="en-US" sz="1200" b="0" dirty="0" smtClean="0">
                <a:latin typeface="+mn-lt"/>
              </a:rPr>
              <a:t> </a:t>
            </a:r>
            <a:r>
              <a:rPr lang="en-US" altLang="en-US" sz="1200" b="0" baseline="0" dirty="0" smtClean="0">
                <a:latin typeface="+mn-lt"/>
              </a:rPr>
              <a:t>is to improve our understanding of the </a:t>
            </a:r>
            <a:r>
              <a:rPr lang="en-US" sz="1200" kern="1200" dirty="0" smtClean="0">
                <a:solidFill>
                  <a:schemeClr val="tx1"/>
                </a:solidFill>
                <a:effectLst/>
                <a:latin typeface="+mn-lt"/>
                <a:ea typeface="ＭＳ Ｐゴシック" pitchFamily="-106" charset="-128"/>
                <a:cs typeface="ＭＳ Ｐゴシック" pitchFamily="-106" charset="-128"/>
              </a:rPr>
              <a:t>South Atlantic (</a:t>
            </a:r>
            <a:r>
              <a:rPr lang="en-US" sz="1200" kern="1200" dirty="0" err="1" smtClean="0">
                <a:solidFill>
                  <a:schemeClr val="tx1"/>
                </a:solidFill>
                <a:effectLst/>
                <a:latin typeface="+mn-lt"/>
                <a:ea typeface="ＭＳ Ｐゴシック" pitchFamily="-106" charset="-128"/>
                <a:cs typeface="ＭＳ Ｐゴシック" pitchFamily="-106" charset="-128"/>
              </a:rPr>
              <a:t>SAtl</a:t>
            </a:r>
            <a:r>
              <a:rPr lang="en-US" sz="1200" kern="1200" dirty="0" smtClean="0">
                <a:solidFill>
                  <a:schemeClr val="tx1"/>
                </a:solidFill>
                <a:effectLst/>
                <a:latin typeface="+mn-lt"/>
                <a:ea typeface="ＭＳ Ｐゴシック" pitchFamily="-106" charset="-128"/>
                <a:cs typeface="ＭＳ Ｐゴシック" pitchFamily="-106" charset="-128"/>
              </a:rPr>
              <a:t>) subtropical gyre</a:t>
            </a:r>
            <a:r>
              <a:rPr lang="en-US" sz="1200" kern="1200" baseline="0" dirty="0" smtClean="0">
                <a:solidFill>
                  <a:schemeClr val="tx1"/>
                </a:solidFill>
                <a:effectLst/>
                <a:latin typeface="+mn-lt"/>
                <a:ea typeface="ＭＳ Ｐゴシック" pitchFamily="-106" charset="-128"/>
                <a:cs typeface="ＭＳ Ｐゴシック" pitchFamily="-106" charset="-128"/>
              </a:rPr>
              <a:t> over the past few decades</a:t>
            </a:r>
            <a:r>
              <a:rPr lang="en-US" sz="1200" kern="1200" dirty="0" smtClean="0">
                <a:solidFill>
                  <a:schemeClr val="tx1"/>
                </a:solidFill>
                <a:effectLst/>
                <a:latin typeface="+mn-lt"/>
                <a:ea typeface="ＭＳ Ｐゴシック" pitchFamily="-106" charset="-128"/>
                <a:cs typeface="ＭＳ Ｐゴシック" pitchFamily="-106" charset="-128"/>
              </a:rPr>
              <a:t> and its connection to the Atlantic </a:t>
            </a:r>
            <a:r>
              <a:rPr lang="en-US" sz="1200" kern="1200" dirty="0" err="1" smtClean="0">
                <a:solidFill>
                  <a:schemeClr val="tx1"/>
                </a:solidFill>
                <a:effectLst/>
                <a:latin typeface="+mn-lt"/>
                <a:ea typeface="ＭＳ Ｐゴシック" pitchFamily="-106" charset="-128"/>
                <a:cs typeface="ＭＳ Ｐゴシック" pitchFamily="-106" charset="-128"/>
              </a:rPr>
              <a:t>Meridional</a:t>
            </a:r>
            <a:r>
              <a:rPr lang="en-US" sz="1200" kern="1200" dirty="0" smtClean="0">
                <a:solidFill>
                  <a:schemeClr val="tx1"/>
                </a:solidFill>
                <a:effectLst/>
                <a:latin typeface="+mn-lt"/>
                <a:ea typeface="ＭＳ Ｐゴシック" pitchFamily="-106" charset="-128"/>
                <a:cs typeface="ＭＳ Ｐゴシック" pitchFamily="-106" charset="-128"/>
              </a:rPr>
              <a:t> Overturning Circulation (AMOC).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altLang="en-US" sz="1200" b="1" baseline="0" dirty="0" smtClean="0">
              <a:latin typeface="+mn-lt"/>
            </a:endParaRPr>
          </a:p>
          <a:p>
            <a:r>
              <a:rPr lang="en-US" sz="1200" kern="1200" dirty="0" smtClean="0">
                <a:solidFill>
                  <a:schemeClr val="tx1"/>
                </a:solidFill>
                <a:effectLst/>
                <a:latin typeface="+mn-lt"/>
                <a:ea typeface="ＭＳ Ｐゴシック" pitchFamily="-106" charset="-128"/>
                <a:cs typeface="ＭＳ Ｐゴシック" pitchFamily="-106" charset="-128"/>
              </a:rPr>
              <a:t>As part of this study, the time-variability of the </a:t>
            </a:r>
            <a:r>
              <a:rPr lang="en-US" sz="1200" kern="1200" dirty="0" err="1" smtClean="0">
                <a:solidFill>
                  <a:schemeClr val="tx1"/>
                </a:solidFill>
                <a:effectLst/>
                <a:latin typeface="+mn-lt"/>
                <a:ea typeface="ＭＳ Ｐゴシック" pitchFamily="-106" charset="-128"/>
                <a:cs typeface="ＭＳ Ｐゴシック" pitchFamily="-106" charset="-128"/>
              </a:rPr>
              <a:t>SAtl</a:t>
            </a:r>
            <a:r>
              <a:rPr lang="en-US" sz="1200" kern="1200" dirty="0" smtClean="0">
                <a:solidFill>
                  <a:schemeClr val="tx1"/>
                </a:solidFill>
                <a:effectLst/>
                <a:latin typeface="+mn-lt"/>
                <a:ea typeface="ＭＳ Ｐゴシック" pitchFamily="-106" charset="-128"/>
                <a:cs typeface="ＭＳ Ｐゴシック" pitchFamily="-106" charset="-128"/>
              </a:rPr>
              <a:t> subtropical gyre (water mass and current changes) will be investigated through analysis and interpretation of satellite and </a:t>
            </a:r>
            <a:r>
              <a:rPr lang="en-US" sz="1200" i="1" kern="1200" dirty="0" smtClean="0">
                <a:solidFill>
                  <a:schemeClr val="tx1"/>
                </a:solidFill>
                <a:effectLst/>
                <a:latin typeface="+mn-lt"/>
                <a:ea typeface="ＭＳ Ｐゴシック" pitchFamily="-106" charset="-128"/>
                <a:cs typeface="ＭＳ Ｐゴシック" pitchFamily="-106" charset="-128"/>
              </a:rPr>
              <a:t>in situ</a:t>
            </a:r>
            <a:r>
              <a:rPr lang="en-US" sz="1200" kern="1200" dirty="0" smtClean="0">
                <a:solidFill>
                  <a:schemeClr val="tx1"/>
                </a:solidFill>
                <a:effectLst/>
                <a:latin typeface="+mn-lt"/>
                <a:ea typeface="ＭＳ Ｐゴシック" pitchFamily="-106" charset="-128"/>
                <a:cs typeface="ＭＳ Ｐゴシック" pitchFamily="-106" charset="-128"/>
              </a:rPr>
              <a:t> data, synthesis products, OFES ocean-only model simulations, and state-of-the-art eddy-permitting and eddy-resolving NOAA/GFDL climate coupled climate simulations.</a:t>
            </a:r>
            <a:r>
              <a:rPr lang="en-US" dirty="0" smtClean="0">
                <a:effectLst/>
              </a:rPr>
              <a:t> </a:t>
            </a:r>
          </a:p>
          <a:p>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This is a preliminary result.  Not published yet.</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a typeface="ＭＳ Ｐゴシック" charset="0"/>
              <a:cs typeface="ＭＳ Ｐゴシック" charset="0"/>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ea typeface="ＭＳ Ｐゴシック" charset="0"/>
                <a:cs typeface="ＭＳ Ｐゴシック" charset="0"/>
              </a:rPr>
              <a:t>Shown here is how temperature has changed within the South Atlantic subtropical gyre between 1955 – 2013 from the World Ocean Database.  </a:t>
            </a:r>
            <a:r>
              <a:rPr lang="en-US" sz="1200" b="1" baseline="0" dirty="0" smtClean="0">
                <a:latin typeface="+mn-lt"/>
                <a:ea typeface="ＭＳ Ｐゴシック" charset="0"/>
                <a:cs typeface="ＭＳ Ｐゴシック" charset="0"/>
              </a:rPr>
              <a:t>Note error bars have not yet been added.</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0" baseline="0" dirty="0" smtClean="0">
              <a:latin typeface="+mn-lt"/>
              <a:ea typeface="ＭＳ Ｐゴシック" charset="0"/>
              <a:cs typeface="ＭＳ Ｐゴシック" charset="0"/>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0" baseline="0" dirty="0" smtClean="0">
                <a:latin typeface="+mn-lt"/>
                <a:ea typeface="ＭＳ Ｐゴシック" charset="0"/>
                <a:cs typeface="ＭＳ Ｐゴシック" charset="0"/>
              </a:rPr>
              <a:t>Panels a-c are averages in </a:t>
            </a:r>
            <a:r>
              <a:rPr lang="en-US" sz="1200" b="0" baseline="0" dirty="0" err="1" smtClean="0">
                <a:latin typeface="+mn-lt"/>
                <a:ea typeface="ＭＳ Ｐゴシック" charset="0"/>
                <a:cs typeface="ＭＳ Ｐゴシック" charset="0"/>
              </a:rPr>
              <a:t>meridional</a:t>
            </a:r>
            <a:r>
              <a:rPr lang="en-US" sz="1200" b="0" baseline="0" dirty="0" smtClean="0">
                <a:latin typeface="+mn-lt"/>
                <a:ea typeface="ＭＳ Ｐゴシック" charset="0"/>
                <a:cs typeface="ＭＳ Ｐゴシック" charset="0"/>
              </a:rPr>
              <a:t> bands: a) 30S to 20S, b) 40S to 30S, and c) 50S to 40 S</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0" baseline="0" dirty="0" smtClean="0">
              <a:latin typeface="+mn-lt"/>
              <a:ea typeface="ＭＳ Ｐゴシック" charset="0"/>
              <a:cs typeface="ＭＳ Ｐゴシック" charset="0"/>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0" baseline="0" dirty="0" smtClean="0">
                <a:latin typeface="+mn-lt"/>
                <a:ea typeface="ＭＳ Ｐゴシック" charset="0"/>
                <a:cs typeface="ＭＳ Ｐゴシック" charset="0"/>
              </a:rPr>
              <a:t>Panel d is the integrated heat content in the upper 700 m in those 3 regions.  Note an offset is applied between A, B, C for easier viewing.</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0" baseline="0" dirty="0" smtClean="0">
              <a:latin typeface="+mn-lt"/>
              <a:ea typeface="ＭＳ Ｐゴシック" charset="0"/>
              <a:cs typeface="ＭＳ Ｐゴシック" charset="0"/>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0" baseline="0" dirty="0" smtClean="0">
                <a:latin typeface="+mn-lt"/>
                <a:ea typeface="ＭＳ Ｐゴシック" charset="0"/>
                <a:cs typeface="ＭＳ Ｐゴシック" charset="0"/>
              </a:rPr>
              <a:t>Increasing temperatures/heat content from 1955-2013 are observed, with largest long-term trends in regions A and B.</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0" baseline="0" dirty="0" smtClean="0">
              <a:latin typeface="+mn-lt"/>
              <a:ea typeface="ＭＳ Ｐゴシック" charset="0"/>
              <a:cs typeface="ＭＳ Ｐゴシック" charset="0"/>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0" baseline="0" dirty="0" smtClean="0">
                <a:latin typeface="+mn-lt"/>
                <a:ea typeface="ＭＳ Ｐゴシック" charset="0"/>
                <a:cs typeface="ＭＳ Ｐゴシック" charset="0"/>
              </a:rPr>
              <a:t>During 2000’s more heat stored in upper 700m in regions A and B.</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a typeface="ＭＳ Ｐゴシック" charset="0"/>
              <a:cs typeface="ＭＳ Ｐゴシック" charset="0"/>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dirty="0">
              <a:latin typeface="+mj-lt"/>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pPr defTabSz="895838" eaLnBrk="0" fontAlgn="base" hangingPunct="0">
              <a:spcBef>
                <a:spcPct val="30000"/>
              </a:spcBef>
              <a:spcAft>
                <a:spcPct val="0"/>
              </a:spcAft>
              <a:defRPr/>
            </a:pPr>
            <a:r>
              <a:rPr lang="en-US" altLang="en-US" dirty="0" smtClean="0"/>
              <a:t>The slide is of the joint work that we did with</a:t>
            </a:r>
            <a:r>
              <a:rPr lang="en-US" altLang="en-US" baseline="0" dirty="0" smtClean="0"/>
              <a:t> the XBT science team on obtaining the depth offset for the fall rate equation.  AOML led this component of the XBT error assessment.</a:t>
            </a:r>
          </a:p>
          <a:p>
            <a:pPr defTabSz="895838" eaLnBrk="0" fontAlgn="base" hangingPunct="0">
              <a:spcBef>
                <a:spcPct val="30000"/>
              </a:spcBef>
              <a:spcAft>
                <a:spcPct val="0"/>
              </a:spcAft>
              <a:defRPr/>
            </a:pPr>
            <a:endParaRPr lang="en-US" altLang="en-US" baseline="0" dirty="0" smtClean="0"/>
          </a:p>
          <a:p>
            <a:pPr defTabSz="895838" eaLnBrk="0" fontAlgn="base" hangingPunct="0">
              <a:spcBef>
                <a:spcPct val="30000"/>
              </a:spcBef>
              <a:spcAft>
                <a:spcPct val="0"/>
              </a:spcAft>
              <a:defRPr/>
            </a:pPr>
            <a:r>
              <a:rPr lang="en-US" altLang="en-US" baseline="0" dirty="0" smtClean="0"/>
              <a:t>The paper on the offset was submitted to JTECH </a:t>
            </a:r>
          </a:p>
          <a:p>
            <a:pPr defTabSz="895838" eaLnBrk="0" fontAlgn="base" hangingPunct="0">
              <a:spcBef>
                <a:spcPct val="30000"/>
              </a:spcBef>
              <a:spcAft>
                <a:spcPct val="0"/>
              </a:spcAft>
              <a:defRPr/>
            </a:pPr>
            <a:endParaRPr lang="en-US" altLang="en-US" baseline="0" dirty="0" smtClean="0"/>
          </a:p>
          <a:p>
            <a:pPr defTabSz="895838" eaLnBrk="0" fontAlgn="base" hangingPunct="0">
              <a:spcBef>
                <a:spcPct val="30000"/>
              </a:spcBef>
              <a:spcAft>
                <a:spcPct val="0"/>
              </a:spcAft>
              <a:defRPr/>
            </a:pPr>
            <a:r>
              <a:rPr lang="en-US" altLang="en-US" baseline="0" dirty="0" smtClean="0"/>
              <a:t>The paper on the new coefficients was submitted to BAMS</a:t>
            </a:r>
          </a:p>
          <a:p>
            <a:pPr defTabSz="895838" eaLnBrk="0" fontAlgn="base" hangingPunct="0">
              <a:spcBef>
                <a:spcPct val="30000"/>
              </a:spcBef>
              <a:spcAft>
                <a:spcPct val="0"/>
              </a:spcAft>
              <a:defRPr/>
            </a:pPr>
            <a:endParaRPr lang="en-US" altLang="en-US" baseline="0" dirty="0" smtClean="0"/>
          </a:p>
          <a:p>
            <a:pPr defTabSz="895838" eaLnBrk="0" fontAlgn="base" hangingPunct="0">
              <a:spcBef>
                <a:spcPct val="30000"/>
              </a:spcBef>
              <a:spcAft>
                <a:spcPct val="0"/>
              </a:spcAft>
              <a:defRPr/>
            </a:pPr>
            <a:r>
              <a:rPr lang="en-US" altLang="en-US" baseline="0" dirty="0" smtClean="0"/>
              <a:t>The main result is that for launch height of 15m, typical of a cargo ship, the depth in the temperature profile has to </a:t>
            </a:r>
            <a:r>
              <a:rPr lang="en-US" altLang="en-US" baseline="0" smtClean="0"/>
              <a:t>be corrected by 2.5m.</a:t>
            </a:r>
            <a:endParaRPr lang="en-US" altLang="en-US" dirty="0" smtClean="0"/>
          </a:p>
        </p:txBody>
      </p:sp>
      <p:sp>
        <p:nvSpPr>
          <p:cNvPr id="12292" name="Slide Number Placeholder 3"/>
          <p:cNvSpPr>
            <a:spLocks noGrp="1"/>
          </p:cNvSpPr>
          <p:nvPr>
            <p:ph type="sldNum" sz="quarter" idx="5"/>
          </p:nvPr>
        </p:nvSpPr>
        <p:spPr>
          <a:noFill/>
        </p:spPr>
        <p:txBody>
          <a:bodyPr/>
          <a:lstStyle>
            <a:lvl1pPr defTabSz="914316" eaLnBrk="0" hangingPunct="0">
              <a:spcBef>
                <a:spcPct val="30000"/>
              </a:spcBef>
              <a:defRPr sz="1200">
                <a:solidFill>
                  <a:schemeClr val="tx1"/>
                </a:solidFill>
                <a:latin typeface="Times New Roman" pitchFamily="18" charset="0"/>
              </a:defRPr>
            </a:lvl1pPr>
            <a:lvl2pPr marL="728960" indent="-280370" defTabSz="914316" eaLnBrk="0" hangingPunct="0">
              <a:spcBef>
                <a:spcPct val="30000"/>
              </a:spcBef>
              <a:defRPr sz="1200">
                <a:solidFill>
                  <a:schemeClr val="tx1"/>
                </a:solidFill>
                <a:latin typeface="Times New Roman" pitchFamily="18" charset="0"/>
              </a:defRPr>
            </a:lvl2pPr>
            <a:lvl3pPr marL="1121477" indent="-224295" defTabSz="914316" eaLnBrk="0" hangingPunct="0">
              <a:spcBef>
                <a:spcPct val="30000"/>
              </a:spcBef>
              <a:defRPr sz="1200">
                <a:solidFill>
                  <a:schemeClr val="tx1"/>
                </a:solidFill>
                <a:latin typeface="Times New Roman" pitchFamily="18" charset="0"/>
              </a:defRPr>
            </a:lvl3pPr>
            <a:lvl4pPr marL="1570067" indent="-224295" defTabSz="914316" eaLnBrk="0" hangingPunct="0">
              <a:spcBef>
                <a:spcPct val="30000"/>
              </a:spcBef>
              <a:defRPr sz="1200">
                <a:solidFill>
                  <a:schemeClr val="tx1"/>
                </a:solidFill>
                <a:latin typeface="Times New Roman" pitchFamily="18" charset="0"/>
              </a:defRPr>
            </a:lvl4pPr>
            <a:lvl5pPr marL="2018658" indent="-224295" defTabSz="914316" eaLnBrk="0" hangingPunct="0">
              <a:spcBef>
                <a:spcPct val="30000"/>
              </a:spcBef>
              <a:defRPr sz="1200">
                <a:solidFill>
                  <a:schemeClr val="tx1"/>
                </a:solidFill>
                <a:latin typeface="Times New Roman" pitchFamily="18" charset="0"/>
              </a:defRPr>
            </a:lvl5pPr>
            <a:lvl6pPr marL="2467249" indent="-224295" defTabSz="914316" eaLnBrk="0" fontAlgn="base" hangingPunct="0">
              <a:spcBef>
                <a:spcPct val="30000"/>
              </a:spcBef>
              <a:spcAft>
                <a:spcPct val="0"/>
              </a:spcAft>
              <a:defRPr sz="1200">
                <a:solidFill>
                  <a:schemeClr val="tx1"/>
                </a:solidFill>
                <a:latin typeface="Times New Roman" pitchFamily="18" charset="0"/>
              </a:defRPr>
            </a:lvl6pPr>
            <a:lvl7pPr marL="2915840" indent="-224295" defTabSz="914316" eaLnBrk="0" fontAlgn="base" hangingPunct="0">
              <a:spcBef>
                <a:spcPct val="30000"/>
              </a:spcBef>
              <a:spcAft>
                <a:spcPct val="0"/>
              </a:spcAft>
              <a:defRPr sz="1200">
                <a:solidFill>
                  <a:schemeClr val="tx1"/>
                </a:solidFill>
                <a:latin typeface="Times New Roman" pitchFamily="18" charset="0"/>
              </a:defRPr>
            </a:lvl7pPr>
            <a:lvl8pPr marL="3364431" indent="-224295" defTabSz="914316" eaLnBrk="0" fontAlgn="base" hangingPunct="0">
              <a:spcBef>
                <a:spcPct val="30000"/>
              </a:spcBef>
              <a:spcAft>
                <a:spcPct val="0"/>
              </a:spcAft>
              <a:defRPr sz="1200">
                <a:solidFill>
                  <a:schemeClr val="tx1"/>
                </a:solidFill>
                <a:latin typeface="Times New Roman" pitchFamily="18" charset="0"/>
              </a:defRPr>
            </a:lvl8pPr>
            <a:lvl9pPr marL="3813021" indent="-224295" defTabSz="91431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10D90B-6094-408D-97AE-27860784270B}" type="slidenum">
              <a:rPr lang="en-US" altLang="en-US" smtClean="0">
                <a:latin typeface="Book Antiqua" pitchFamily="18" charset="0"/>
              </a:rPr>
              <a:pPr eaLnBrk="1" hangingPunct="1">
                <a:spcBef>
                  <a:spcPct val="0"/>
                </a:spcBef>
              </a:pPr>
              <a:t>34</a:t>
            </a:fld>
            <a:endParaRPr lang="en-US" altLang="en-US" smtClean="0">
              <a:latin typeface="Book Antiqua"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arrows</a:t>
            </a:r>
            <a:r>
              <a:rPr lang="en-US" baseline="0" dirty="0" smtClean="0"/>
              <a:t> in the top map point approximately to the two PIES/CPIES used for the MOC calculation.  Essentially it is just the instruments at roughly 1000 dbar on either side.  Again, use or trim this info as </a:t>
            </a:r>
            <a:r>
              <a:rPr lang="en-US" baseline="0" smtClean="0"/>
              <a:t>you like.</a:t>
            </a:r>
            <a:endParaRPr lang="en-US" dirty="0"/>
          </a:p>
        </p:txBody>
      </p:sp>
      <p:sp>
        <p:nvSpPr>
          <p:cNvPr id="4" name="Slide Number Placeholder 3"/>
          <p:cNvSpPr>
            <a:spLocks noGrp="1"/>
          </p:cNvSpPr>
          <p:nvPr>
            <p:ph type="sldNum" sz="quarter" idx="10"/>
          </p:nvPr>
        </p:nvSpPr>
        <p:spPr/>
        <p:txBody>
          <a:bodyPr/>
          <a:lstStyle/>
          <a:p>
            <a:pPr>
              <a:defRPr/>
            </a:pPr>
            <a:fld id="{A27A5AAC-F045-C94E-B1D8-86F2625B34E7}" type="slidenum">
              <a:rPr lang="en-US" smtClean="0"/>
              <a:pPr>
                <a:defRPr/>
              </a:pPr>
              <a:t>38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including both maps here along with info about the project start</a:t>
            </a:r>
            <a:r>
              <a:rPr lang="en-US" baseline="0" dirty="0" smtClean="0"/>
              <a:t> dates…but I doubt you’ll have room to show it all.  Trim as you like.  </a:t>
            </a:r>
            <a:endParaRPr lang="en-US" dirty="0"/>
          </a:p>
        </p:txBody>
      </p:sp>
      <p:sp>
        <p:nvSpPr>
          <p:cNvPr id="4" name="Slide Number Placeholder 3"/>
          <p:cNvSpPr>
            <a:spLocks noGrp="1"/>
          </p:cNvSpPr>
          <p:nvPr>
            <p:ph type="sldNum" sz="quarter" idx="10"/>
          </p:nvPr>
        </p:nvSpPr>
        <p:spPr/>
        <p:txBody>
          <a:bodyPr/>
          <a:lstStyle/>
          <a:p>
            <a:pPr>
              <a:defRPr/>
            </a:pPr>
            <a:fld id="{A27A5AAC-F045-C94E-B1D8-86F2625B34E7}" type="slidenum">
              <a:rPr lang="en-US" smtClean="0"/>
              <a:pPr>
                <a:defRPr/>
              </a:pPr>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5904" y="8687406"/>
            <a:ext cx="2972097" cy="456595"/>
          </a:xfrm>
          <a:prstGeom prst="rect">
            <a:avLst/>
          </a:prstGeom>
          <a:noFill/>
          <a:ln w="9525">
            <a:noFill/>
            <a:miter lim="800000"/>
            <a:headEnd/>
            <a:tailEnd/>
          </a:ln>
        </p:spPr>
        <p:txBody>
          <a:bodyPr lIns="91424" tIns="45712" rIns="91424" bIns="45712" anchor="b"/>
          <a:lstStyle/>
          <a:p>
            <a:pPr algn="r" defTabSz="914403"/>
            <a:fld id="{2219C8AD-0DCB-4A14-9793-9F79B31C92A5}" type="slidenum">
              <a:rPr lang="en-US" sz="1200"/>
              <a:pPr algn="r" defTabSz="914403"/>
              <a:t>40</a:t>
            </a:fld>
            <a:endParaRPr lang="en-US" sz="1200"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p:txBody>
      </p:sp>
      <p:sp>
        <p:nvSpPr>
          <p:cNvPr id="2" name="Date Placeholder 1"/>
          <p:cNvSpPr>
            <a:spLocks noGrp="1"/>
          </p:cNvSpPr>
          <p:nvPr>
            <p:ph type="dt" idx="10"/>
          </p:nvPr>
        </p:nvSpPr>
        <p:spPr/>
        <p:txBody>
          <a:bodyPr/>
          <a:lstStyle/>
          <a:p>
            <a:fld id="{19580655-0615-DD4F-9C84-88032DCFD4B7}" type="datetime1">
              <a:rPr lang="en-US" smtClean="0"/>
              <a:t>5/7/15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figures from Silvia’s recent paper</a:t>
            </a:r>
            <a:r>
              <a:rPr lang="en-US" baseline="0" dirty="0" smtClean="0"/>
              <a:t> that is presently under review and will likely be accepted soon we hope – it was ‘accepted pending minor revisions’ and Silvia just resubmitted it before she flew to DC.  </a:t>
            </a:r>
            <a:endParaRPr lang="en-US" dirty="0"/>
          </a:p>
        </p:txBody>
      </p:sp>
      <p:sp>
        <p:nvSpPr>
          <p:cNvPr id="4" name="Slide Number Placeholder 3"/>
          <p:cNvSpPr>
            <a:spLocks noGrp="1"/>
          </p:cNvSpPr>
          <p:nvPr>
            <p:ph type="sldNum" sz="quarter" idx="10"/>
          </p:nvPr>
        </p:nvSpPr>
        <p:spPr/>
        <p:txBody>
          <a:bodyPr/>
          <a:lstStyle/>
          <a:p>
            <a:pPr>
              <a:defRPr/>
            </a:pPr>
            <a:fld id="{A27A5AAC-F045-C94E-B1D8-86F2625B34E7}" type="slidenum">
              <a:rPr lang="en-US" smtClean="0"/>
              <a:pPr>
                <a:defRPr/>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ln/>
        </p:spPr>
      </p:sp>
      <p:sp>
        <p:nvSpPr>
          <p:cNvPr id="266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err="1" smtClean="0"/>
              <a:t>This</a:t>
            </a:r>
            <a:r>
              <a:rPr lang="es-ES" dirty="0" smtClean="0"/>
              <a:t> </a:t>
            </a:r>
            <a:r>
              <a:rPr lang="es-ES" dirty="0" err="1" smtClean="0"/>
              <a:t>work</a:t>
            </a:r>
            <a:r>
              <a:rPr lang="es-ES" dirty="0" smtClean="0"/>
              <a:t> </a:t>
            </a:r>
            <a:r>
              <a:rPr lang="es-ES" dirty="0" err="1" smtClean="0"/>
              <a:t>started</a:t>
            </a:r>
            <a:r>
              <a:rPr lang="es-ES" dirty="0" smtClean="0"/>
              <a:t> as a </a:t>
            </a:r>
            <a:r>
              <a:rPr lang="es-ES" dirty="0" err="1" smtClean="0"/>
              <a:t>result</a:t>
            </a:r>
            <a:r>
              <a:rPr lang="es-ES" dirty="0" smtClean="0"/>
              <a:t> of </a:t>
            </a:r>
            <a:r>
              <a:rPr lang="es-ES" dirty="0" err="1" smtClean="0"/>
              <a:t>multiple</a:t>
            </a:r>
            <a:r>
              <a:rPr lang="es-ES" dirty="0" smtClean="0"/>
              <a:t> </a:t>
            </a:r>
            <a:r>
              <a:rPr lang="es-ES" dirty="0" err="1" smtClean="0"/>
              <a:t>vibrio</a:t>
            </a:r>
            <a:r>
              <a:rPr lang="es-ES" dirty="0" smtClean="0"/>
              <a:t> </a:t>
            </a:r>
            <a:r>
              <a:rPr lang="es-ES" dirty="0" err="1" smtClean="0"/>
              <a:t>infections</a:t>
            </a:r>
            <a:r>
              <a:rPr lang="es-ES" dirty="0" smtClean="0"/>
              <a:t> in </a:t>
            </a:r>
            <a:r>
              <a:rPr lang="es-ES" dirty="0" err="1" smtClean="0"/>
              <a:t>the</a:t>
            </a:r>
            <a:r>
              <a:rPr lang="es-ES" dirty="0" smtClean="0"/>
              <a:t> </a:t>
            </a:r>
            <a:r>
              <a:rPr lang="es-ES" dirty="0" err="1" smtClean="0"/>
              <a:t>Baltic</a:t>
            </a:r>
            <a:r>
              <a:rPr lang="es-ES" dirty="0" smtClean="0"/>
              <a:t> Sea (a </a:t>
            </a:r>
            <a:r>
              <a:rPr lang="es-ES" dirty="0" err="1" smtClean="0"/>
              <a:t>perfect</a:t>
            </a:r>
            <a:r>
              <a:rPr lang="es-ES" baseline="0" dirty="0" smtClean="0"/>
              <a:t> </a:t>
            </a:r>
            <a:r>
              <a:rPr lang="es-ES" baseline="0" dirty="0" err="1" smtClean="0"/>
              <a:t>testbed</a:t>
            </a:r>
            <a:r>
              <a:rPr lang="es-ES" baseline="0" dirty="0" smtClean="0"/>
              <a:t> </a:t>
            </a:r>
            <a:r>
              <a:rPr lang="es-ES" baseline="0" dirty="0" err="1" smtClean="0"/>
              <a:t>because</a:t>
            </a:r>
            <a:r>
              <a:rPr lang="es-ES" baseline="0" dirty="0" smtClean="0"/>
              <a:t> of </a:t>
            </a:r>
            <a:r>
              <a:rPr lang="es-ES" baseline="0" dirty="0" err="1" smtClean="0"/>
              <a:t>the</a:t>
            </a:r>
            <a:r>
              <a:rPr lang="es-ES" baseline="0" dirty="0" smtClean="0"/>
              <a:t> </a:t>
            </a:r>
            <a:r>
              <a:rPr lang="es-ES" baseline="0" dirty="0" err="1" smtClean="0"/>
              <a:t>low</a:t>
            </a:r>
            <a:r>
              <a:rPr lang="es-ES" baseline="0" dirty="0" smtClean="0"/>
              <a:t> </a:t>
            </a:r>
            <a:r>
              <a:rPr lang="es-ES" baseline="0" dirty="0" err="1" smtClean="0"/>
              <a:t>salinity</a:t>
            </a:r>
            <a:r>
              <a:rPr lang="es-ES" baseline="0" dirty="0" smtClean="0"/>
              <a:t>). </a:t>
            </a:r>
            <a:r>
              <a:rPr lang="es-ES" baseline="0" dirty="0" err="1" smtClean="0"/>
              <a:t>We</a:t>
            </a:r>
            <a:r>
              <a:rPr lang="es-ES" baseline="0" dirty="0" smtClean="0"/>
              <a:t> </a:t>
            </a:r>
            <a:r>
              <a:rPr lang="es-ES" baseline="0" dirty="0" err="1" smtClean="0"/>
              <a:t>found</a:t>
            </a:r>
            <a:r>
              <a:rPr lang="es-ES" baseline="0" dirty="0" smtClean="0"/>
              <a:t> a </a:t>
            </a:r>
            <a:r>
              <a:rPr lang="es-ES" baseline="0" dirty="0" err="1" smtClean="0"/>
              <a:t>close</a:t>
            </a:r>
            <a:r>
              <a:rPr lang="es-ES" baseline="0" dirty="0" smtClean="0"/>
              <a:t> </a:t>
            </a:r>
            <a:r>
              <a:rPr lang="es-ES" baseline="0" dirty="0" err="1" smtClean="0"/>
              <a:t>relationship</a:t>
            </a:r>
            <a:r>
              <a:rPr lang="es-ES" baseline="0" dirty="0" smtClean="0"/>
              <a:t> </a:t>
            </a:r>
            <a:r>
              <a:rPr lang="es-ES" baseline="0" dirty="0" err="1" smtClean="0"/>
              <a:t>between</a:t>
            </a:r>
            <a:r>
              <a:rPr lang="es-ES" baseline="0" dirty="0" smtClean="0"/>
              <a:t> </a:t>
            </a:r>
            <a:r>
              <a:rPr lang="es-ES" baseline="0" dirty="0" err="1" smtClean="0"/>
              <a:t>infections</a:t>
            </a:r>
            <a:r>
              <a:rPr lang="es-ES" baseline="0" dirty="0" smtClean="0"/>
              <a:t> and SST, and a </a:t>
            </a:r>
            <a:r>
              <a:rPr lang="es-ES" baseline="0" dirty="0" err="1" smtClean="0"/>
              <a:t>model</a:t>
            </a:r>
            <a:r>
              <a:rPr lang="es-ES" baseline="0" dirty="0" smtClean="0"/>
              <a:t> </a:t>
            </a:r>
            <a:r>
              <a:rPr lang="es-ES" baseline="0" dirty="0" err="1" smtClean="0"/>
              <a:t>was</a:t>
            </a:r>
            <a:r>
              <a:rPr lang="es-ES" baseline="0" dirty="0" smtClean="0"/>
              <a:t> </a:t>
            </a:r>
            <a:r>
              <a:rPr lang="es-ES" baseline="0" dirty="0" err="1" smtClean="0"/>
              <a:t>developed</a:t>
            </a:r>
            <a:r>
              <a:rPr lang="es-ES" baseline="0" dirty="0" smtClean="0"/>
              <a:t> </a:t>
            </a:r>
            <a:r>
              <a:rPr lang="es-ES" baseline="0" dirty="0" err="1" smtClean="0"/>
              <a:t>to</a:t>
            </a:r>
            <a:r>
              <a:rPr lang="es-ES" baseline="0" dirty="0" smtClean="0"/>
              <a:t> </a:t>
            </a:r>
            <a:r>
              <a:rPr lang="es-ES" baseline="0" dirty="0" err="1" smtClean="0"/>
              <a:t>apply</a:t>
            </a:r>
            <a:r>
              <a:rPr lang="es-ES" baseline="0" dirty="0" smtClean="0"/>
              <a:t> </a:t>
            </a:r>
            <a:r>
              <a:rPr lang="es-ES" baseline="0" dirty="0" err="1" smtClean="0"/>
              <a:t>it</a:t>
            </a:r>
            <a:r>
              <a:rPr lang="es-ES" baseline="0" dirty="0" smtClean="0"/>
              <a:t> at global </a:t>
            </a:r>
            <a:r>
              <a:rPr lang="es-ES" baseline="0" dirty="0" err="1" smtClean="0"/>
              <a:t>scale</a:t>
            </a:r>
            <a:r>
              <a:rPr lang="es-ES" baseline="0" dirty="0" smtClean="0"/>
              <a:t>. </a:t>
            </a:r>
            <a:r>
              <a:rPr lang="es-ES" baseline="0" dirty="0" err="1" smtClean="0"/>
              <a:t>These</a:t>
            </a:r>
            <a:r>
              <a:rPr lang="es-ES" baseline="0" dirty="0" smtClean="0"/>
              <a:t> </a:t>
            </a:r>
            <a:r>
              <a:rPr lang="es-ES" baseline="0" dirty="0" err="1" smtClean="0"/>
              <a:t>results</a:t>
            </a:r>
            <a:r>
              <a:rPr lang="es-ES" baseline="0" dirty="0" smtClean="0"/>
              <a:t> </a:t>
            </a:r>
            <a:r>
              <a:rPr lang="es-ES" baseline="0" dirty="0" err="1" smtClean="0"/>
              <a:t>were</a:t>
            </a:r>
            <a:r>
              <a:rPr lang="es-ES" baseline="0" dirty="0" smtClean="0"/>
              <a:t> </a:t>
            </a:r>
            <a:r>
              <a:rPr lang="es-ES" baseline="0" dirty="0" err="1" smtClean="0"/>
              <a:t>published</a:t>
            </a:r>
            <a:r>
              <a:rPr lang="es-ES" baseline="0" dirty="0" smtClean="0"/>
              <a:t> in </a:t>
            </a:r>
            <a:r>
              <a:rPr lang="es-ES" baseline="0" dirty="0" err="1" smtClean="0"/>
              <a:t>Nature</a:t>
            </a:r>
            <a:r>
              <a:rPr lang="es-ES" baseline="0" dirty="0" smtClean="0"/>
              <a:t> </a:t>
            </a:r>
            <a:r>
              <a:rPr lang="es-ES" baseline="0" dirty="0" err="1" smtClean="0"/>
              <a:t>Climate</a:t>
            </a:r>
            <a:r>
              <a:rPr lang="es-ES" baseline="0" dirty="0" smtClean="0"/>
              <a:t> </a:t>
            </a:r>
            <a:r>
              <a:rPr lang="es-ES" baseline="0" dirty="0" err="1" smtClean="0"/>
              <a:t>Change</a:t>
            </a:r>
            <a:endParaRPr lang="es-ES" dirty="0" smtClean="0"/>
          </a:p>
          <a:p>
            <a:endParaRPr lang="es-ES" dirty="0" smtClean="0"/>
          </a:p>
          <a:p>
            <a:r>
              <a:rPr lang="es-ES" dirty="0" err="1" smtClean="0"/>
              <a:t>Difference</a:t>
            </a:r>
            <a:r>
              <a:rPr lang="es-ES" dirty="0" smtClean="0"/>
              <a:t> in </a:t>
            </a:r>
            <a:r>
              <a:rPr lang="es-ES" dirty="0" err="1" smtClean="0"/>
              <a:t>the</a:t>
            </a:r>
            <a:r>
              <a:rPr lang="es-ES" dirty="0" smtClean="0"/>
              <a:t> </a:t>
            </a:r>
            <a:r>
              <a:rPr lang="es-ES" dirty="0" err="1" smtClean="0"/>
              <a:t>number</a:t>
            </a:r>
            <a:r>
              <a:rPr lang="es-ES" dirty="0" smtClean="0"/>
              <a:t> of </a:t>
            </a:r>
            <a:r>
              <a:rPr lang="es-ES" dirty="0" err="1" smtClean="0"/>
              <a:t>days</a:t>
            </a:r>
            <a:r>
              <a:rPr lang="es-ES" dirty="0" smtClean="0"/>
              <a:t> </a:t>
            </a:r>
            <a:r>
              <a:rPr lang="es-ES" dirty="0" err="1" smtClean="0"/>
              <a:t>above</a:t>
            </a:r>
            <a:r>
              <a:rPr lang="es-ES" dirty="0" smtClean="0"/>
              <a:t> 18C</a:t>
            </a:r>
            <a:r>
              <a:rPr lang="es-ES" baseline="0" dirty="0" smtClean="0"/>
              <a:t> </a:t>
            </a:r>
            <a:r>
              <a:rPr lang="es-ES" baseline="0" dirty="0" err="1" smtClean="0"/>
              <a:t>between</a:t>
            </a:r>
            <a:r>
              <a:rPr lang="es-ES" baseline="0" dirty="0" smtClean="0"/>
              <a:t> 2004-2011 and 1982-1989. </a:t>
            </a:r>
            <a:r>
              <a:rPr lang="es-ES" baseline="0" dirty="0" err="1" smtClean="0"/>
              <a:t>Indicates</a:t>
            </a:r>
            <a:r>
              <a:rPr lang="es-ES" baseline="0" dirty="0" smtClean="0"/>
              <a:t> </a:t>
            </a:r>
            <a:r>
              <a:rPr lang="es-ES" baseline="0" dirty="0" err="1" smtClean="0"/>
              <a:t>potential</a:t>
            </a:r>
            <a:r>
              <a:rPr lang="es-ES" baseline="0" dirty="0" smtClean="0"/>
              <a:t> </a:t>
            </a:r>
            <a:r>
              <a:rPr lang="es-ES" baseline="0" dirty="0" err="1" smtClean="0"/>
              <a:t>areas</a:t>
            </a:r>
            <a:r>
              <a:rPr lang="es-ES" baseline="0" dirty="0" smtClean="0"/>
              <a:t> of Vibrio </a:t>
            </a:r>
            <a:r>
              <a:rPr lang="es-ES" baseline="0" dirty="0" err="1" smtClean="0"/>
              <a:t>expansion</a:t>
            </a:r>
            <a:r>
              <a:rPr lang="es-ES" baseline="0" dirty="0" smtClean="0"/>
              <a:t> in response </a:t>
            </a:r>
            <a:r>
              <a:rPr lang="es-ES" baseline="0" dirty="0" err="1" smtClean="0"/>
              <a:t>to</a:t>
            </a:r>
            <a:r>
              <a:rPr lang="es-ES" baseline="0" dirty="0" smtClean="0"/>
              <a:t> </a:t>
            </a:r>
            <a:r>
              <a:rPr lang="es-ES" baseline="0" dirty="0" err="1" smtClean="0"/>
              <a:t>ocean</a:t>
            </a:r>
            <a:r>
              <a:rPr lang="es-ES" baseline="0" dirty="0" smtClean="0"/>
              <a:t> </a:t>
            </a:r>
            <a:r>
              <a:rPr lang="es-ES" baseline="0" dirty="0" err="1" smtClean="0"/>
              <a:t>warming</a:t>
            </a:r>
            <a:r>
              <a:rPr lang="es-ES" baseline="0" dirty="0" smtClean="0"/>
              <a:t>. </a:t>
            </a:r>
            <a:r>
              <a:rPr lang="es-ES" baseline="0" dirty="0" err="1" smtClean="0"/>
              <a:t>We</a:t>
            </a:r>
            <a:r>
              <a:rPr lang="es-ES" baseline="0" dirty="0" smtClean="0"/>
              <a:t> </a:t>
            </a:r>
            <a:r>
              <a:rPr lang="es-ES" baseline="0" dirty="0" err="1" smtClean="0"/>
              <a:t>see</a:t>
            </a:r>
            <a:r>
              <a:rPr lang="es-ES" baseline="0" dirty="0" smtClean="0"/>
              <a:t> </a:t>
            </a:r>
            <a:r>
              <a:rPr lang="es-ES" baseline="0" dirty="0" err="1" smtClean="0"/>
              <a:t>that</a:t>
            </a:r>
            <a:r>
              <a:rPr lang="es-ES" baseline="0" dirty="0" smtClean="0"/>
              <a:t> </a:t>
            </a:r>
            <a:r>
              <a:rPr lang="es-ES" baseline="0" dirty="0" err="1" smtClean="0"/>
              <a:t>many</a:t>
            </a:r>
            <a:r>
              <a:rPr lang="es-ES" baseline="0" dirty="0" smtClean="0"/>
              <a:t> </a:t>
            </a:r>
            <a:r>
              <a:rPr lang="es-ES" baseline="0" dirty="0" err="1" smtClean="0"/>
              <a:t>temperate</a:t>
            </a:r>
            <a:r>
              <a:rPr lang="es-ES" baseline="0" dirty="0" smtClean="0"/>
              <a:t> </a:t>
            </a:r>
            <a:r>
              <a:rPr lang="es-ES" baseline="0" dirty="0" err="1" smtClean="0"/>
              <a:t>regions</a:t>
            </a:r>
            <a:r>
              <a:rPr lang="es-ES" baseline="0" dirty="0" smtClean="0"/>
              <a:t> </a:t>
            </a:r>
            <a:r>
              <a:rPr lang="es-ES" baseline="0" dirty="0" err="1" smtClean="0"/>
              <a:t>around</a:t>
            </a:r>
            <a:r>
              <a:rPr lang="es-ES" baseline="0" dirty="0" smtClean="0"/>
              <a:t> ~ 40N/S are </a:t>
            </a:r>
            <a:r>
              <a:rPr lang="es-ES" baseline="0" dirty="0" err="1" smtClean="0"/>
              <a:t>potential</a:t>
            </a:r>
            <a:r>
              <a:rPr lang="es-ES" baseline="0" dirty="0" smtClean="0"/>
              <a:t> </a:t>
            </a:r>
            <a:r>
              <a:rPr lang="es-ES" baseline="0" dirty="0" err="1" smtClean="0"/>
              <a:t>affected</a:t>
            </a:r>
            <a:r>
              <a:rPr lang="es-ES" baseline="0" dirty="0" smtClean="0"/>
              <a:t> </a:t>
            </a:r>
            <a:r>
              <a:rPr lang="es-ES" baseline="0" dirty="0" err="1" smtClean="0"/>
              <a:t>areas</a:t>
            </a:r>
            <a:r>
              <a:rPr lang="es-ES" baseline="0" dirty="0" smtClean="0"/>
              <a:t>, </a:t>
            </a:r>
            <a:r>
              <a:rPr lang="es-ES" baseline="0" dirty="0" err="1" smtClean="0"/>
              <a:t>including</a:t>
            </a:r>
            <a:r>
              <a:rPr lang="es-ES" baseline="0" dirty="0" smtClean="0"/>
              <a:t> </a:t>
            </a:r>
            <a:r>
              <a:rPr lang="es-ES" baseline="0" dirty="0" err="1" smtClean="0"/>
              <a:t>large</a:t>
            </a:r>
            <a:r>
              <a:rPr lang="es-ES" baseline="0" dirty="0" smtClean="0"/>
              <a:t> </a:t>
            </a:r>
            <a:r>
              <a:rPr lang="es-ES" baseline="0" dirty="0" err="1" smtClean="0"/>
              <a:t>areas</a:t>
            </a:r>
            <a:r>
              <a:rPr lang="es-ES" baseline="0" dirty="0" smtClean="0"/>
              <a:t> in </a:t>
            </a:r>
            <a:r>
              <a:rPr lang="es-ES" baseline="0" dirty="0" err="1" smtClean="0"/>
              <a:t>the</a:t>
            </a:r>
            <a:r>
              <a:rPr lang="es-ES" baseline="0" dirty="0" smtClean="0"/>
              <a:t> NE&amp;NW USA. </a:t>
            </a:r>
            <a:r>
              <a:rPr lang="es-ES" baseline="0" dirty="0" err="1" smtClean="0"/>
              <a:t>Last</a:t>
            </a:r>
            <a:r>
              <a:rPr lang="es-ES" baseline="0" dirty="0" smtClean="0"/>
              <a:t> </a:t>
            </a:r>
            <a:r>
              <a:rPr lang="es-ES" baseline="0" dirty="0" err="1" smtClean="0"/>
              <a:t>year</a:t>
            </a:r>
            <a:r>
              <a:rPr lang="es-ES" baseline="0" dirty="0" smtClean="0"/>
              <a:t> and </a:t>
            </a:r>
            <a:r>
              <a:rPr lang="es-ES" baseline="0" dirty="0" err="1" smtClean="0"/>
              <a:t>for</a:t>
            </a:r>
            <a:r>
              <a:rPr lang="es-ES" baseline="0" dirty="0" smtClean="0"/>
              <a:t> </a:t>
            </a:r>
            <a:r>
              <a:rPr lang="es-ES" baseline="0" dirty="0" err="1" smtClean="0"/>
              <a:t>first</a:t>
            </a:r>
            <a:r>
              <a:rPr lang="es-ES" baseline="0" dirty="0" smtClean="0"/>
              <a:t> time, </a:t>
            </a:r>
            <a:r>
              <a:rPr lang="es-ES" baseline="0" dirty="0" err="1" smtClean="0"/>
              <a:t>infections</a:t>
            </a:r>
            <a:r>
              <a:rPr lang="es-ES" baseline="0" dirty="0" smtClean="0"/>
              <a:t> </a:t>
            </a:r>
            <a:r>
              <a:rPr lang="es-ES" baseline="0" dirty="0" err="1" smtClean="0"/>
              <a:t>reached</a:t>
            </a:r>
            <a:r>
              <a:rPr lang="es-ES" baseline="0" dirty="0" smtClean="0"/>
              <a:t> </a:t>
            </a:r>
            <a:r>
              <a:rPr lang="es-ES" baseline="0" dirty="0" err="1" smtClean="0"/>
              <a:t>the</a:t>
            </a:r>
            <a:r>
              <a:rPr lang="es-ES" baseline="0" dirty="0" smtClean="0"/>
              <a:t> </a:t>
            </a:r>
            <a:r>
              <a:rPr lang="es-ES" baseline="0" dirty="0" err="1" smtClean="0"/>
              <a:t>southern</a:t>
            </a:r>
            <a:r>
              <a:rPr lang="es-ES" baseline="0" dirty="0" smtClean="0"/>
              <a:t> </a:t>
            </a:r>
            <a:r>
              <a:rPr lang="es-ES" baseline="0" dirty="0" err="1" smtClean="0"/>
              <a:t>part</a:t>
            </a:r>
            <a:r>
              <a:rPr lang="es-ES" baseline="0" dirty="0" smtClean="0"/>
              <a:t> of </a:t>
            </a:r>
            <a:r>
              <a:rPr lang="es-ES" baseline="0" dirty="0" err="1" smtClean="0"/>
              <a:t>the</a:t>
            </a:r>
            <a:r>
              <a:rPr lang="es-ES" baseline="0" dirty="0" smtClean="0"/>
              <a:t> </a:t>
            </a:r>
            <a:r>
              <a:rPr lang="es-ES" baseline="0" dirty="0" err="1" smtClean="0"/>
              <a:t>artic</a:t>
            </a:r>
            <a:r>
              <a:rPr lang="es-ES" baseline="0" dirty="0" smtClean="0"/>
              <a:t> </a:t>
            </a:r>
            <a:r>
              <a:rPr lang="es-ES" baseline="0" dirty="0" err="1" smtClean="0"/>
              <a:t>circle</a:t>
            </a:r>
            <a:r>
              <a:rPr lang="es-ES" baseline="0" dirty="0" smtClean="0"/>
              <a:t>. </a:t>
            </a:r>
            <a:r>
              <a:rPr lang="es-ES" baseline="0" dirty="0" err="1" smtClean="0"/>
              <a:t>The</a:t>
            </a:r>
            <a:r>
              <a:rPr lang="es-ES" baseline="0" dirty="0" smtClean="0"/>
              <a:t> </a:t>
            </a:r>
            <a:r>
              <a:rPr lang="es-ES" baseline="0" dirty="0" err="1" smtClean="0"/>
              <a:t>paper</a:t>
            </a:r>
            <a:r>
              <a:rPr lang="es-ES" baseline="0" dirty="0" smtClean="0"/>
              <a:t> </a:t>
            </a:r>
            <a:r>
              <a:rPr lang="es-ES" baseline="0" dirty="0" err="1" smtClean="0"/>
              <a:t>will</a:t>
            </a:r>
            <a:r>
              <a:rPr lang="es-ES" baseline="0" dirty="0" smtClean="0"/>
              <a:t> be </a:t>
            </a:r>
            <a:r>
              <a:rPr lang="es-ES" baseline="0" dirty="0" err="1" smtClean="0"/>
              <a:t>soon</a:t>
            </a:r>
            <a:r>
              <a:rPr lang="es-ES" baseline="0" dirty="0" smtClean="0"/>
              <a:t> </a:t>
            </a:r>
            <a:r>
              <a:rPr lang="es-ES" baseline="0" dirty="0" err="1" smtClean="0"/>
              <a:t>submitted</a:t>
            </a:r>
            <a:r>
              <a:rPr lang="es-ES" baseline="0" dirty="0" smtClean="0"/>
              <a:t> </a:t>
            </a:r>
            <a:r>
              <a:rPr lang="es-ES" baseline="0" dirty="0" err="1" smtClean="0"/>
              <a:t>for</a:t>
            </a:r>
            <a:r>
              <a:rPr lang="es-ES" baseline="0" dirty="0" smtClean="0"/>
              <a:t> </a:t>
            </a:r>
            <a:r>
              <a:rPr lang="es-ES" baseline="0" dirty="0" err="1" smtClean="0"/>
              <a:t>publication</a:t>
            </a:r>
            <a:r>
              <a:rPr lang="es-ES" baseline="0" dirty="0" smtClean="0"/>
              <a:t>. </a:t>
            </a:r>
            <a:r>
              <a:rPr lang="es-ES" baseline="0" dirty="0" err="1" smtClean="0"/>
              <a:t>We</a:t>
            </a:r>
            <a:r>
              <a:rPr lang="es-ES" baseline="0" dirty="0" smtClean="0"/>
              <a:t> are </a:t>
            </a:r>
            <a:r>
              <a:rPr lang="es-ES" baseline="0" dirty="0" err="1" smtClean="0"/>
              <a:t>working</a:t>
            </a:r>
            <a:r>
              <a:rPr lang="es-ES" baseline="0" dirty="0" smtClean="0"/>
              <a:t> </a:t>
            </a:r>
            <a:r>
              <a:rPr lang="es-ES" baseline="0" dirty="0" err="1" smtClean="0"/>
              <a:t>on</a:t>
            </a:r>
            <a:r>
              <a:rPr lang="es-ES" baseline="0" dirty="0" smtClean="0"/>
              <a:t> </a:t>
            </a:r>
            <a:r>
              <a:rPr lang="es-ES" baseline="0" dirty="0" err="1" smtClean="0"/>
              <a:t>long-term</a:t>
            </a:r>
            <a:r>
              <a:rPr lang="es-ES" baseline="0" dirty="0" smtClean="0"/>
              <a:t> </a:t>
            </a:r>
            <a:r>
              <a:rPr lang="es-ES" baseline="0" dirty="0" err="1" smtClean="0"/>
              <a:t>projections</a:t>
            </a:r>
            <a:r>
              <a:rPr lang="es-ES" baseline="0" dirty="0" smtClean="0"/>
              <a:t> </a:t>
            </a:r>
            <a:r>
              <a:rPr lang="es-ES" baseline="0" dirty="0" err="1" smtClean="0"/>
              <a:t>based</a:t>
            </a:r>
            <a:r>
              <a:rPr lang="es-ES" baseline="0" dirty="0" smtClean="0"/>
              <a:t> </a:t>
            </a:r>
            <a:r>
              <a:rPr lang="es-ES" baseline="0" dirty="0" err="1" smtClean="0"/>
              <a:t>on</a:t>
            </a:r>
            <a:r>
              <a:rPr lang="es-ES" baseline="0" dirty="0" smtClean="0"/>
              <a:t> </a:t>
            </a:r>
            <a:r>
              <a:rPr lang="es-ES" baseline="0" dirty="0" err="1" smtClean="0"/>
              <a:t>different</a:t>
            </a:r>
            <a:r>
              <a:rPr lang="es-ES" baseline="0" dirty="0" smtClean="0"/>
              <a:t> </a:t>
            </a:r>
            <a:r>
              <a:rPr lang="es-ES" baseline="0" dirty="0" err="1" smtClean="0"/>
              <a:t>ocean</a:t>
            </a:r>
            <a:r>
              <a:rPr lang="es-ES" baseline="0" dirty="0" smtClean="0"/>
              <a:t> </a:t>
            </a:r>
            <a:r>
              <a:rPr lang="es-ES" baseline="0" dirty="0" err="1" smtClean="0"/>
              <a:t>warming</a:t>
            </a:r>
            <a:r>
              <a:rPr lang="es-ES" baseline="0" dirty="0" smtClean="0"/>
              <a:t> </a:t>
            </a:r>
            <a:r>
              <a:rPr lang="es-ES" baseline="0" dirty="0" err="1" smtClean="0"/>
              <a:t>scenarios</a:t>
            </a:r>
            <a:r>
              <a:rPr lang="es-ES" baseline="0" dirty="0" smtClean="0"/>
              <a:t>.</a:t>
            </a:r>
          </a:p>
          <a:p>
            <a:endParaRPr lang="es-E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A </a:t>
            </a:r>
            <a:r>
              <a:rPr lang="es-ES" dirty="0" err="1" smtClean="0"/>
              <a:t>model</a:t>
            </a:r>
            <a:r>
              <a:rPr lang="es-ES" dirty="0" smtClean="0"/>
              <a:t> has </a:t>
            </a:r>
            <a:r>
              <a:rPr lang="es-ES" dirty="0" err="1" smtClean="0"/>
              <a:t>been</a:t>
            </a:r>
            <a:r>
              <a:rPr lang="es-ES" dirty="0" smtClean="0"/>
              <a:t> </a:t>
            </a:r>
            <a:r>
              <a:rPr lang="es-ES" dirty="0" err="1" smtClean="0"/>
              <a:t>developed</a:t>
            </a:r>
            <a:r>
              <a:rPr lang="es-ES" dirty="0" smtClean="0"/>
              <a:t> </a:t>
            </a:r>
            <a:r>
              <a:rPr lang="es-ES" dirty="0" err="1" smtClean="0"/>
              <a:t>to</a:t>
            </a:r>
            <a:r>
              <a:rPr lang="es-ES" dirty="0" smtClean="0"/>
              <a:t> </a:t>
            </a:r>
            <a:r>
              <a:rPr lang="es-ES" dirty="0" err="1" smtClean="0"/>
              <a:t>estimate</a:t>
            </a:r>
            <a:r>
              <a:rPr lang="es-ES" dirty="0" smtClean="0"/>
              <a:t> </a:t>
            </a:r>
            <a:r>
              <a:rPr lang="es-ES" dirty="0" err="1" smtClean="0"/>
              <a:t>the</a:t>
            </a:r>
            <a:r>
              <a:rPr lang="es-ES" dirty="0" smtClean="0"/>
              <a:t> </a:t>
            </a:r>
            <a:r>
              <a:rPr lang="es-ES" dirty="0" err="1" smtClean="0"/>
              <a:t>risk</a:t>
            </a:r>
            <a:r>
              <a:rPr lang="es-ES" dirty="0" smtClean="0"/>
              <a:t> </a:t>
            </a:r>
            <a:r>
              <a:rPr lang="es-ES" dirty="0" err="1" smtClean="0"/>
              <a:t>index</a:t>
            </a:r>
            <a:r>
              <a:rPr lang="es-ES" dirty="0" smtClean="0"/>
              <a:t> at global </a:t>
            </a:r>
            <a:r>
              <a:rPr lang="es-ES" dirty="0" err="1" smtClean="0"/>
              <a:t>scale</a:t>
            </a:r>
            <a:r>
              <a:rPr lang="es-ES" dirty="0" smtClean="0"/>
              <a:t>. </a:t>
            </a:r>
            <a:r>
              <a:rPr lang="es-ES" dirty="0" err="1" smtClean="0"/>
              <a:t>The</a:t>
            </a:r>
            <a:r>
              <a:rPr lang="es-ES" dirty="0" smtClean="0"/>
              <a:t> figure shows </a:t>
            </a:r>
            <a:r>
              <a:rPr lang="es-ES" dirty="0" err="1" smtClean="0"/>
              <a:t>how</a:t>
            </a:r>
            <a:r>
              <a:rPr lang="es-ES" baseline="0" dirty="0" smtClean="0"/>
              <a:t> </a:t>
            </a:r>
            <a:r>
              <a:rPr lang="es-ES" baseline="0" dirty="0" err="1" smtClean="0"/>
              <a:t>the</a:t>
            </a:r>
            <a:r>
              <a:rPr lang="es-ES" baseline="0" dirty="0" smtClean="0"/>
              <a:t> </a:t>
            </a:r>
            <a:r>
              <a:rPr lang="es-ES" baseline="0" dirty="0" err="1" smtClean="0"/>
              <a:t>Cheasepeake</a:t>
            </a:r>
            <a:r>
              <a:rPr lang="es-ES" baseline="0" dirty="0" smtClean="0"/>
              <a:t> </a:t>
            </a:r>
            <a:r>
              <a:rPr lang="es-ES" baseline="0" dirty="0" err="1" smtClean="0"/>
              <a:t>Bay</a:t>
            </a:r>
            <a:r>
              <a:rPr lang="es-ES" baseline="0" dirty="0" smtClean="0"/>
              <a:t> and </a:t>
            </a:r>
            <a:r>
              <a:rPr lang="es-ES" baseline="0" dirty="0" err="1" smtClean="0"/>
              <a:t>the</a:t>
            </a:r>
            <a:r>
              <a:rPr lang="es-ES" baseline="0" dirty="0" smtClean="0"/>
              <a:t> Mississippi Delta </a:t>
            </a:r>
            <a:r>
              <a:rPr lang="es-ES" baseline="0" dirty="0" err="1" smtClean="0"/>
              <a:t>areas</a:t>
            </a:r>
            <a:r>
              <a:rPr lang="es-ES" baseline="0" dirty="0" smtClean="0"/>
              <a:t> are </a:t>
            </a:r>
            <a:r>
              <a:rPr lang="es-ES" baseline="0" dirty="0" err="1" smtClean="0"/>
              <a:t>affected</a:t>
            </a:r>
            <a:r>
              <a:rPr lang="es-ES" baseline="0" dirty="0" smtClean="0"/>
              <a:t>. </a:t>
            </a:r>
            <a:r>
              <a:rPr lang="es-ES" baseline="0" dirty="0" err="1" smtClean="0"/>
              <a:t>These</a:t>
            </a:r>
            <a:r>
              <a:rPr lang="es-ES" baseline="0" dirty="0" smtClean="0"/>
              <a:t> </a:t>
            </a:r>
            <a:r>
              <a:rPr lang="es-ES" baseline="0" dirty="0" err="1" smtClean="0"/>
              <a:t>fields</a:t>
            </a:r>
            <a:r>
              <a:rPr lang="es-ES" baseline="0" dirty="0" smtClean="0"/>
              <a:t> are </a:t>
            </a:r>
            <a:r>
              <a:rPr lang="es-ES" baseline="0" dirty="0" err="1" smtClean="0"/>
              <a:t>estimated</a:t>
            </a:r>
            <a:r>
              <a:rPr lang="es-ES" baseline="0" dirty="0" smtClean="0"/>
              <a:t> </a:t>
            </a:r>
            <a:r>
              <a:rPr lang="es-ES" baseline="0" dirty="0" err="1" smtClean="0"/>
              <a:t>retrospectively</a:t>
            </a:r>
            <a:r>
              <a:rPr lang="es-ES" baseline="0" dirty="0" smtClean="0"/>
              <a:t>, </a:t>
            </a:r>
            <a:r>
              <a:rPr lang="es-ES" baseline="0" dirty="0" err="1" smtClean="0"/>
              <a:t>operationaly</a:t>
            </a:r>
            <a:r>
              <a:rPr lang="es-ES" baseline="0" dirty="0" smtClean="0"/>
              <a:t> and </a:t>
            </a:r>
            <a:r>
              <a:rPr lang="es-ES" baseline="0" dirty="0" err="1" smtClean="0"/>
              <a:t>also</a:t>
            </a:r>
            <a:r>
              <a:rPr lang="es-ES" baseline="0" dirty="0" smtClean="0"/>
              <a:t> as short-</a:t>
            </a:r>
            <a:r>
              <a:rPr lang="es-ES" baseline="0" dirty="0" err="1" smtClean="0"/>
              <a:t>term</a:t>
            </a:r>
            <a:r>
              <a:rPr lang="es-ES" baseline="0" dirty="0" smtClean="0"/>
              <a:t> </a:t>
            </a:r>
            <a:r>
              <a:rPr lang="es-ES" baseline="0" dirty="0" err="1" smtClean="0"/>
              <a:t>forecast</a:t>
            </a:r>
            <a:r>
              <a:rPr lang="es-ES" baseline="0" dirty="0" smtClean="0"/>
              <a:t>. </a:t>
            </a:r>
            <a:r>
              <a:rPr lang="es-ES" baseline="0" dirty="0" err="1" smtClean="0"/>
              <a:t>Daily</a:t>
            </a:r>
            <a:r>
              <a:rPr lang="es-ES" baseline="0" dirty="0" smtClean="0"/>
              <a:t> and </a:t>
            </a:r>
            <a:r>
              <a:rPr lang="es-ES" baseline="0" dirty="0" err="1" smtClean="0"/>
              <a:t>cumulative</a:t>
            </a:r>
            <a:r>
              <a:rPr lang="es-ES" baseline="0" dirty="0" smtClean="0"/>
              <a:t> </a:t>
            </a:r>
            <a:r>
              <a:rPr lang="es-ES" baseline="0" dirty="0" err="1" smtClean="0"/>
              <a:t>fields</a:t>
            </a:r>
            <a:r>
              <a:rPr lang="es-ES" baseline="0" dirty="0" smtClean="0"/>
              <a:t> are </a:t>
            </a:r>
            <a:r>
              <a:rPr lang="es-ES" baseline="0" dirty="0" err="1" smtClean="0"/>
              <a:t>generated</a:t>
            </a:r>
            <a:r>
              <a:rPr lang="es-ES" baseline="0" dirty="0" smtClean="0"/>
              <a:t> and </a:t>
            </a:r>
            <a:r>
              <a:rPr lang="es-ES" baseline="0" dirty="0" err="1" smtClean="0"/>
              <a:t>distributed</a:t>
            </a:r>
            <a:r>
              <a:rPr lang="es-ES" baseline="0" dirty="0" smtClean="0"/>
              <a:t> at NOAA/AOML.</a:t>
            </a:r>
          </a:p>
          <a:p>
            <a:endParaRPr lang="es-ES" dirty="0" smtClean="0"/>
          </a:p>
        </p:txBody>
      </p:sp>
      <p:sp>
        <p:nvSpPr>
          <p:cNvPr id="24580"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56CD8162-4B9F-4AFE-8D1A-E987CF8A2DB6}" type="slidenum">
              <a:rPr lang="en-US" sz="1200" i="0" u="none" smtClean="0">
                <a:solidFill>
                  <a:schemeClr val="tx1"/>
                </a:solidFill>
                <a:latin typeface="Arial" charset="0"/>
              </a:rPr>
              <a:pPr eaLnBrk="1" hangingPunct="1">
                <a:lnSpc>
                  <a:spcPct val="100000"/>
                </a:lnSpc>
                <a:spcBef>
                  <a:spcPct val="0"/>
                </a:spcBef>
                <a:buClrTx/>
                <a:buSzTx/>
                <a:buFontTx/>
                <a:buNone/>
                <a:defRPr/>
              </a:pPr>
              <a:t>46</a:t>
            </a:fld>
            <a:endParaRPr lang="en-US" sz="1200" i="0" u="none" smtClean="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The MOC variability at 34.5°S appears to be somewhat more energetic, particularly at short time scales (i.e. &lt; 30 days).  This may be due as much to the small differences the methods used to calculate the MOC at the two latitudes as due to ocean differences.  The longer and better resolving records that will come in the next few years will allow us to be more definitive.  </a:t>
            </a:r>
          </a:p>
          <a:p>
            <a:endParaRPr lang="en-US" dirty="0" smtClean="0"/>
          </a:p>
          <a:p>
            <a:r>
              <a:rPr lang="en-US" sz="1200" b="1" u="sng" dirty="0" smtClean="0">
                <a:solidFill>
                  <a:srgbClr val="FF0000"/>
                </a:solidFill>
              </a:rPr>
              <a:t>MOC time series</a:t>
            </a:r>
            <a:endParaRPr lang="en-US" sz="1200" dirty="0" smtClean="0">
              <a:solidFill>
                <a:srgbClr val="FF0000"/>
              </a:solidFill>
            </a:endParaRPr>
          </a:p>
          <a:p>
            <a:r>
              <a:rPr lang="en-US" sz="1200" dirty="0" smtClean="0">
                <a:solidFill>
                  <a:srgbClr val="FF0000"/>
                </a:solidFill>
              </a:rPr>
              <a:t>(10-day </a:t>
            </a:r>
            <a:r>
              <a:rPr lang="en-US" sz="1200" dirty="0" err="1" smtClean="0">
                <a:solidFill>
                  <a:srgbClr val="FF0000"/>
                </a:solidFill>
              </a:rPr>
              <a:t>lowpass</a:t>
            </a:r>
            <a:r>
              <a:rPr lang="en-US" sz="1200" dirty="0" smtClean="0">
                <a:solidFill>
                  <a:srgbClr val="FF0000"/>
                </a:solidFill>
              </a:rPr>
              <a:t> filtered)</a:t>
            </a:r>
          </a:p>
          <a:p>
            <a:endParaRPr lang="en-US" sz="500" dirty="0" smtClean="0">
              <a:solidFill>
                <a:srgbClr val="FF0000"/>
              </a:solidFill>
            </a:endParaRPr>
          </a:p>
          <a:p>
            <a:r>
              <a:rPr lang="en-US" sz="1200" i="1" u="sng" dirty="0" smtClean="0">
                <a:solidFill>
                  <a:srgbClr val="FF0000"/>
                </a:solidFill>
              </a:rPr>
              <a:t>At 26.5°N</a:t>
            </a:r>
          </a:p>
          <a:p>
            <a:r>
              <a:rPr lang="en-US" sz="1200" dirty="0" smtClean="0">
                <a:solidFill>
                  <a:srgbClr val="FF0000"/>
                </a:solidFill>
              </a:rPr>
              <a:t>Mean = 17.0 Sv </a:t>
            </a:r>
          </a:p>
          <a:p>
            <a:r>
              <a:rPr lang="en-US" sz="1200" dirty="0" smtClean="0">
                <a:solidFill>
                  <a:srgbClr val="FF0000"/>
                </a:solidFill>
              </a:rPr>
              <a:t>STD = 4.6 Sv</a:t>
            </a:r>
          </a:p>
          <a:p>
            <a:r>
              <a:rPr lang="en-US" sz="1200" dirty="0" smtClean="0">
                <a:solidFill>
                  <a:srgbClr val="FF0000"/>
                </a:solidFill>
              </a:rPr>
              <a:t>Integral time scale </a:t>
            </a:r>
            <a:r>
              <a:rPr lang="en-US" sz="1200" dirty="0" smtClean="0">
                <a:solidFill>
                  <a:srgbClr val="FF0000"/>
                </a:solidFill>
                <a:sym typeface="Symbol"/>
              </a:rPr>
              <a:t>~</a:t>
            </a:r>
            <a:r>
              <a:rPr lang="en-US" sz="1200" dirty="0" smtClean="0">
                <a:solidFill>
                  <a:srgbClr val="FF0000"/>
                </a:solidFill>
              </a:rPr>
              <a:t> 30 days</a:t>
            </a:r>
          </a:p>
          <a:p>
            <a:endParaRPr lang="en-US" sz="500" dirty="0" smtClean="0">
              <a:solidFill>
                <a:srgbClr val="FF0000"/>
              </a:solidFill>
            </a:endParaRPr>
          </a:p>
          <a:p>
            <a:r>
              <a:rPr lang="en-US" sz="1200" dirty="0" smtClean="0">
                <a:solidFill>
                  <a:srgbClr val="FF0000"/>
                </a:solidFill>
              </a:rPr>
              <a:t>Trend = -4.2 </a:t>
            </a:r>
            <a:r>
              <a:rPr lang="en-US" sz="1000" dirty="0" smtClean="0">
                <a:solidFill>
                  <a:srgbClr val="FF0000"/>
                </a:solidFill>
              </a:rPr>
              <a:t>+/-</a:t>
            </a:r>
            <a:r>
              <a:rPr lang="en-US" sz="1200" dirty="0" smtClean="0">
                <a:solidFill>
                  <a:srgbClr val="FF0000"/>
                </a:solidFill>
              </a:rPr>
              <a:t> 4.4 Sv/decade</a:t>
            </a:r>
          </a:p>
          <a:p>
            <a:r>
              <a:rPr lang="en-US" sz="1000" dirty="0" smtClean="0">
                <a:solidFill>
                  <a:srgbClr val="FF0000"/>
                </a:solidFill>
              </a:rPr>
              <a:t>(95% confidence limits assuming two 30-day integral time scales per degree of freedom)</a:t>
            </a:r>
          </a:p>
          <a:p>
            <a:endParaRPr lang="en-US" sz="1200" i="1" u="sng" dirty="0" smtClean="0">
              <a:solidFill>
                <a:srgbClr val="FF0000"/>
              </a:solidFill>
            </a:endParaRPr>
          </a:p>
          <a:p>
            <a:endParaRPr lang="en-US" sz="1200" i="1" u="sng" dirty="0" smtClean="0">
              <a:solidFill>
                <a:srgbClr val="FF0000"/>
              </a:solidFill>
            </a:endParaRPr>
          </a:p>
          <a:p>
            <a:r>
              <a:rPr lang="en-US" sz="1200" i="1" u="sng" dirty="0" smtClean="0">
                <a:solidFill>
                  <a:srgbClr val="FF0000"/>
                </a:solidFill>
              </a:rPr>
              <a:t>At 34.5°S</a:t>
            </a:r>
          </a:p>
          <a:p>
            <a:r>
              <a:rPr lang="en-US" sz="1200" dirty="0" smtClean="0">
                <a:solidFill>
                  <a:srgbClr val="FF0000"/>
                </a:solidFill>
              </a:rPr>
              <a:t>Mean = 21.3 Sv</a:t>
            </a:r>
          </a:p>
          <a:p>
            <a:r>
              <a:rPr lang="en-US" sz="1200" dirty="0" smtClean="0">
                <a:solidFill>
                  <a:srgbClr val="FF0000"/>
                </a:solidFill>
              </a:rPr>
              <a:t>STD = 7.6 Sv</a:t>
            </a:r>
          </a:p>
          <a:p>
            <a:r>
              <a:rPr lang="en-US" sz="1200" dirty="0" smtClean="0">
                <a:solidFill>
                  <a:srgbClr val="FF0000"/>
                </a:solidFill>
              </a:rPr>
              <a:t>Integral time scale </a:t>
            </a:r>
            <a:r>
              <a:rPr lang="en-US" sz="1200" dirty="0" smtClean="0">
                <a:solidFill>
                  <a:srgbClr val="FF0000"/>
                </a:solidFill>
                <a:sym typeface="Symbol"/>
              </a:rPr>
              <a:t>~</a:t>
            </a:r>
            <a:r>
              <a:rPr lang="en-US" sz="1200" dirty="0" smtClean="0">
                <a:solidFill>
                  <a:srgbClr val="FF0000"/>
                </a:solidFill>
              </a:rPr>
              <a:t> 10 days</a:t>
            </a:r>
          </a:p>
          <a:p>
            <a:endParaRPr lang="en-US" sz="500" dirty="0" smtClean="0">
              <a:solidFill>
                <a:srgbClr val="FF0000"/>
              </a:solidFill>
            </a:endParaRPr>
          </a:p>
          <a:p>
            <a:r>
              <a:rPr lang="en-US" sz="1200" dirty="0" smtClean="0">
                <a:solidFill>
                  <a:srgbClr val="FF0000"/>
                </a:solidFill>
              </a:rPr>
              <a:t>Trend = -54.6 </a:t>
            </a:r>
            <a:r>
              <a:rPr lang="en-US" sz="1000" dirty="0" smtClean="0">
                <a:solidFill>
                  <a:srgbClr val="FF0000"/>
                </a:solidFill>
              </a:rPr>
              <a:t>+/-</a:t>
            </a:r>
            <a:r>
              <a:rPr lang="en-US" sz="1200" dirty="0" smtClean="0">
                <a:solidFill>
                  <a:srgbClr val="FF0000"/>
                </a:solidFill>
              </a:rPr>
              <a:t> 55.1 Sv/decade</a:t>
            </a:r>
          </a:p>
          <a:p>
            <a:r>
              <a:rPr lang="en-US" sz="1000" dirty="0" smtClean="0">
                <a:solidFill>
                  <a:srgbClr val="FF0000"/>
                </a:solidFill>
              </a:rPr>
              <a:t>(95% confidence limits assuming two 10-day integral time scales per degree of freedom)</a:t>
            </a:r>
          </a:p>
          <a:p>
            <a:endParaRPr lang="en-US" sz="1000" dirty="0" smtClean="0">
              <a:solidFill>
                <a:srgbClr val="FF0000"/>
              </a:solidFill>
            </a:endParaRPr>
          </a:p>
          <a:p>
            <a:pPr>
              <a:buFont typeface="Arial" pitchFamily="-105" charset="0"/>
              <a:buChar char="•"/>
            </a:pPr>
            <a:r>
              <a:rPr lang="en-US" sz="1000" dirty="0" smtClean="0">
                <a:solidFill>
                  <a:srgbClr val="FF0000"/>
                </a:solidFill>
              </a:rPr>
              <a:t>The MOC array at 26.5°N has now collected 10 years of data, which clearly shows variations that are large and may reflect crucial climate system changes, however the record is too short to definitively demonstrate that these changes are not common-place interannual variability.  It will be crucial to continue collecting data for several more years (at least) to try and answer this question.  </a:t>
            </a:r>
          </a:p>
          <a:p>
            <a:endParaRPr lang="en-US" sz="1000" dirty="0" smtClean="0">
              <a:solidFill>
                <a:srgbClr val="FF0000"/>
              </a:solidFill>
            </a:endParaRPr>
          </a:p>
          <a:p>
            <a:pPr>
              <a:buFont typeface="Arial" pitchFamily="-105" charset="0"/>
              <a:buChar char="•"/>
            </a:pPr>
            <a:r>
              <a:rPr lang="en-US" sz="1000" dirty="0" smtClean="0">
                <a:solidFill>
                  <a:srgbClr val="FF0000"/>
                </a:solidFill>
              </a:rPr>
              <a:t>The MOC array at 34.5°S has identified similar levels of variability over a shorter record, and these variations are uncorrelated with the variations at 26.5°N.  This illustrates the need for long-term observations of the MOC at multiple latitudes to understand how these latitudinal variations impact and/or control the role of the MOC in the broader climate system.  </a:t>
            </a:r>
          </a:p>
          <a:p>
            <a:pPr>
              <a:buFont typeface="Arial" pitchFamily="-105" charset="0"/>
              <a:buChar char="•"/>
            </a:pPr>
            <a:endParaRPr lang="en-US" sz="1000" dirty="0" smtClean="0">
              <a:solidFill>
                <a:srgbClr val="FF0000"/>
              </a:solidFill>
            </a:endParaRPr>
          </a:p>
          <a:p>
            <a:pPr>
              <a:buFont typeface="Arial" pitchFamily="-105" charset="0"/>
              <a:buChar char="•"/>
            </a:pPr>
            <a:r>
              <a:rPr lang="en-US" sz="1000" dirty="0" smtClean="0">
                <a:solidFill>
                  <a:srgbClr val="FF0000"/>
                </a:solidFill>
              </a:rPr>
              <a:t>Continued evaluation of multiple systems (e.g. moored instruments, ship section data, satellite observations) is critical for determining both what these systems can bring to the analysis of the MOC and how cost efficiencies can be found to save funds in the future.  </a:t>
            </a:r>
          </a:p>
          <a:p>
            <a:endParaRPr lang="en-US" sz="1000" dirty="0" smtClean="0">
              <a:solidFill>
                <a:srgbClr val="FF0000"/>
              </a:solidFill>
            </a:endParaRPr>
          </a:p>
          <a:p>
            <a:endParaRPr lang="en-US" sz="1000" dirty="0" smtClean="0">
              <a:solidFill>
                <a:srgbClr val="FF0000"/>
              </a:solidFill>
            </a:endParaRPr>
          </a:p>
          <a:p>
            <a:r>
              <a:rPr lang="en-US" sz="1000" dirty="0" smtClean="0">
                <a:solidFill>
                  <a:srgbClr val="FF0000"/>
                </a:solidFill>
              </a:rPr>
              <a:t>The accuracy/quality/value of the MOC estimates at all of these latitudes will be greatly improved by ongoing improvements/enhancements/expansions of the MOC time series arrays, while the continuing global arrays (e.g. Argo) and ship sections (CTD, XBT) will provide invaluable data throughout the basins.  This is a good time to be studying the MOC!  </a:t>
            </a:r>
          </a:p>
          <a:p>
            <a:endParaRPr lang="en-US" sz="10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AE2700BE-C775-0C4B-8493-72B03DC7CACB}" type="slidenum">
              <a:rPr lang="en-US" smtClean="0"/>
              <a:t>11</a:t>
            </a:fld>
            <a:endParaRPr lang="en-US"/>
          </a:p>
        </p:txBody>
      </p:sp>
    </p:spTree>
    <p:extLst>
      <p:ext uri="{BB962C8B-B14F-4D97-AF65-F5344CB8AC3E}">
        <p14:creationId xmlns:p14="http://schemas.microsoft.com/office/powerpoint/2010/main" val="374816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ChangeArrowheads="1"/>
          </p:cNvSpPr>
          <p:nvPr>
            <p:ph type="body" idx="1"/>
          </p:nvPr>
        </p:nvSpPr>
        <p:spPr bwMode="auto">
          <a:xfrm>
            <a:off x="685956" y="4344144"/>
            <a:ext cx="5486088"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Latitude = 35S </a:t>
            </a:r>
            <a:br>
              <a:rPr lang="en-US" dirty="0" smtClean="0"/>
            </a:br>
            <a:r>
              <a:rPr lang="en-US" dirty="0" smtClean="0"/>
              <a:t/>
            </a:r>
            <a:br>
              <a:rPr lang="en-US" dirty="0" smtClean="0"/>
            </a:br>
            <a:r>
              <a:rPr lang="en-US" dirty="0" smtClean="0"/>
              <a:t>PIs: Claudia </a:t>
            </a:r>
            <a:r>
              <a:rPr lang="en-US" dirty="0" err="1" smtClean="0"/>
              <a:t>Schmid</a:t>
            </a:r>
            <a:r>
              <a:rPr lang="en-US" dirty="0" smtClean="0"/>
              <a:t> &amp; George </a:t>
            </a:r>
            <a:r>
              <a:rPr lang="en-US" dirty="0" err="1" smtClean="0"/>
              <a:t>Halliwell</a:t>
            </a:r>
            <a:r>
              <a:rPr lang="en-US" dirty="0" smtClean="0"/>
              <a:t> </a:t>
            </a:r>
            <a:br>
              <a:rPr lang="en-US" dirty="0" smtClean="0"/>
            </a:br>
            <a:r>
              <a:rPr lang="en-US" dirty="0" smtClean="0"/>
              <a:t/>
            </a:r>
            <a:br>
              <a:rPr lang="en-US" dirty="0" smtClean="0"/>
            </a:br>
            <a:r>
              <a:rPr lang="en-US" dirty="0" smtClean="0"/>
              <a:t>Proposal: Transport in the upper branch of the South Atlantic </a:t>
            </a:r>
            <a:br>
              <a:rPr lang="en-US" dirty="0" smtClean="0"/>
            </a:br>
            <a:r>
              <a:rPr lang="en-US" dirty="0" smtClean="0"/>
              <a:t>Meridional Overturning Circulation.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XBTST to increase visibility</a:t>
            </a:r>
            <a:r>
              <a:rPr lang="en-US" baseline="0" dirty="0" smtClean="0"/>
              <a:t> and show benefits.</a:t>
            </a:r>
            <a:endParaRPr lang="en-US" dirty="0"/>
          </a:p>
        </p:txBody>
      </p:sp>
      <p:sp>
        <p:nvSpPr>
          <p:cNvPr id="4" name="Slide Number Placeholder 3"/>
          <p:cNvSpPr>
            <a:spLocks noGrp="1"/>
          </p:cNvSpPr>
          <p:nvPr>
            <p:ph type="sldNum" sz="quarter" idx="10"/>
          </p:nvPr>
        </p:nvSpPr>
        <p:spPr/>
        <p:txBody>
          <a:bodyPr/>
          <a:lstStyle/>
          <a:p>
            <a:fld id="{9554156A-90BB-C746-A344-B5A11BC6443E}"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09BF2-EBCB-4740-BFA0-DDC7DE59B0DD}" type="slidenum">
              <a:rPr lang="en-US" smtClean="0"/>
              <a:pPr>
                <a:defRPr/>
              </a:pPr>
              <a:t>21</a:t>
            </a:fld>
            <a:endParaRPr lang="en-US"/>
          </a:p>
        </p:txBody>
      </p:sp>
    </p:spTree>
    <p:extLst>
      <p:ext uri="{BB962C8B-B14F-4D97-AF65-F5344CB8AC3E}">
        <p14:creationId xmlns:p14="http://schemas.microsoft.com/office/powerpoint/2010/main" val="69995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2700BE-C775-0C4B-8493-72B03DC7CACB}" type="slidenum">
              <a:rPr lang="en-US" smtClean="0"/>
              <a:t>24</a:t>
            </a:fld>
            <a:endParaRPr lang="en-US"/>
          </a:p>
        </p:txBody>
      </p:sp>
    </p:spTree>
    <p:extLst>
      <p:ext uri="{BB962C8B-B14F-4D97-AF65-F5344CB8AC3E}">
        <p14:creationId xmlns:p14="http://schemas.microsoft.com/office/powerpoint/2010/main" val="23104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25</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defTabSz="864931" fontAlgn="base">
              <a:spcBef>
                <a:spcPct val="30000"/>
              </a:spcBef>
              <a:spcAft>
                <a:spcPct val="0"/>
              </a:spcAft>
              <a:defRPr/>
            </a:pPr>
            <a:r>
              <a:rPr lang="en-US" sz="1100" dirty="0">
                <a:latin typeface="Arial"/>
                <a:cs typeface="Arial"/>
              </a:rPr>
              <a:t>Figure Caption: Seasonal cycle of MOC along 34.5°S for (a) XBT observations 2002-2008 and three GFDL simulations: (b) CM2.1, (c) CM2.5, and (d) CM2.5 CORE. Shading corresponds to standard errors of total MOC and components.  Note, XBT standard errors computed as the standard deviation of the seasonal cycle residuals computed over a sliding 3-month window divided the square root of the (N</a:t>
            </a:r>
            <a:r>
              <a:rPr lang="en-US" sz="1100" baseline="-25000" dirty="0">
                <a:latin typeface="Arial"/>
                <a:cs typeface="Arial"/>
              </a:rPr>
              <a:t>3months</a:t>
            </a:r>
            <a:r>
              <a:rPr lang="en-US" sz="1100" dirty="0">
                <a:latin typeface="Arial"/>
                <a:cs typeface="Arial"/>
              </a:rPr>
              <a:t>-1) sampled.  Model standard errors computed as the standard deviation of monthly values divided by the square root of the (N</a:t>
            </a:r>
            <a:r>
              <a:rPr lang="en-US" sz="1100" baseline="-25000" dirty="0">
                <a:latin typeface="Arial"/>
                <a:cs typeface="Arial"/>
              </a:rPr>
              <a:t>years</a:t>
            </a:r>
            <a:r>
              <a:rPr lang="en-US" sz="1100" dirty="0">
                <a:latin typeface="Arial"/>
                <a:cs typeface="Arial"/>
              </a:rPr>
              <a:t>-1) sampled.</a:t>
            </a:r>
          </a:p>
          <a:p>
            <a:endParaRPr lang="en-US" dirty="0" smtClean="0">
              <a:latin typeface="Arial"/>
              <a:cs typeface="Arial"/>
            </a:endParaRPr>
          </a:p>
          <a:p>
            <a:r>
              <a:rPr lang="en-US" dirty="0" smtClean="0">
                <a:latin typeface="Arial"/>
                <a:cs typeface="Arial"/>
              </a:rPr>
              <a:t>Take home</a:t>
            </a:r>
            <a:r>
              <a:rPr lang="en-US" baseline="0" dirty="0" smtClean="0">
                <a:latin typeface="Arial"/>
                <a:cs typeface="Arial"/>
              </a:rPr>
              <a:t> message:</a:t>
            </a:r>
            <a:endParaRPr lang="en-US" dirty="0" smtClean="0">
              <a:latin typeface="Arial"/>
              <a:cs typeface="Arial"/>
            </a:endParaRPr>
          </a:p>
          <a:p>
            <a:r>
              <a:rPr lang="en-US" dirty="0" smtClean="0">
                <a:latin typeface="Arial"/>
                <a:cs typeface="Arial"/>
              </a:rPr>
              <a:t>The amplitude of the </a:t>
            </a:r>
            <a:r>
              <a:rPr lang="en-US" dirty="0" err="1" smtClean="0">
                <a:latin typeface="Arial"/>
                <a:cs typeface="Arial"/>
              </a:rPr>
              <a:t>geostrophic</a:t>
            </a:r>
            <a:r>
              <a:rPr lang="en-US" dirty="0" smtClean="0">
                <a:latin typeface="Arial"/>
                <a:cs typeface="Arial"/>
              </a:rPr>
              <a:t> component of</a:t>
            </a:r>
            <a:r>
              <a:rPr lang="en-US" baseline="0" dirty="0" smtClean="0">
                <a:latin typeface="Arial"/>
                <a:cs typeface="Arial"/>
              </a:rPr>
              <a:t> the </a:t>
            </a:r>
            <a:r>
              <a:rPr lang="en-US" dirty="0" smtClean="0">
                <a:latin typeface="Arial"/>
                <a:cs typeface="Arial"/>
              </a:rPr>
              <a:t>seasonal</a:t>
            </a:r>
            <a:r>
              <a:rPr lang="en-US" baseline="0" dirty="0" smtClean="0">
                <a:latin typeface="Arial"/>
                <a:cs typeface="Arial"/>
              </a:rPr>
              <a:t> cycle at 34.5S is still weak in the ¼ degree NOAA/GFDL coupled climate model (CM2.5) and CORE-forced ocean only simulation (CM2.5 CORE).</a:t>
            </a:r>
          </a:p>
          <a:p>
            <a:endParaRPr lang="en-US" baseline="0" dirty="0" smtClean="0">
              <a:latin typeface="Arial"/>
              <a:cs typeface="Arial"/>
            </a:endParaRPr>
          </a:p>
          <a:p>
            <a:r>
              <a:rPr lang="en-US" baseline="0" dirty="0" smtClean="0">
                <a:latin typeface="Arial"/>
                <a:cs typeface="Arial"/>
              </a:rPr>
              <a:t>Partners:</a:t>
            </a:r>
          </a:p>
          <a:p>
            <a:r>
              <a:rPr lang="en-US" baseline="0" dirty="0" smtClean="0">
                <a:latin typeface="Arial"/>
                <a:cs typeface="Arial"/>
              </a:rPr>
              <a:t>This work is being done by researchers at AOML in collaboration with </a:t>
            </a:r>
            <a:r>
              <a:rPr lang="en-US" baseline="0" dirty="0" err="1" smtClean="0">
                <a:latin typeface="Arial"/>
                <a:cs typeface="Arial"/>
              </a:rPr>
              <a:t>Rym</a:t>
            </a:r>
            <a:r>
              <a:rPr lang="en-US" baseline="0" dirty="0" smtClean="0">
                <a:latin typeface="Arial"/>
                <a:cs typeface="Arial"/>
              </a:rPr>
              <a:t> </a:t>
            </a:r>
            <a:r>
              <a:rPr lang="en-US" baseline="0" dirty="0" err="1" smtClean="0">
                <a:latin typeface="Arial"/>
                <a:cs typeface="Arial"/>
              </a:rPr>
              <a:t>Msadek</a:t>
            </a:r>
            <a:r>
              <a:rPr lang="en-US" baseline="0" dirty="0" smtClean="0">
                <a:latin typeface="Arial"/>
                <a:cs typeface="Arial"/>
              </a:rPr>
              <a:t> at NOAA/GFDL and Bill Johns and </a:t>
            </a:r>
            <a:r>
              <a:rPr lang="en-US" baseline="0" dirty="0" err="1" smtClean="0">
                <a:latin typeface="Arial"/>
                <a:cs typeface="Arial"/>
              </a:rPr>
              <a:t>Jian</a:t>
            </a:r>
            <a:r>
              <a:rPr lang="en-US" baseline="0" dirty="0" smtClean="0">
                <a:latin typeface="Arial"/>
                <a:cs typeface="Arial"/>
              </a:rPr>
              <a:t> </a:t>
            </a:r>
            <a:r>
              <a:rPr lang="en-US" baseline="0" dirty="0" err="1" smtClean="0">
                <a:latin typeface="Arial"/>
                <a:cs typeface="Arial"/>
              </a:rPr>
              <a:t>Zha</a:t>
            </a:r>
            <a:r>
              <a:rPr lang="en-US" baseline="0" dirty="0" smtClean="0">
                <a:latin typeface="Arial"/>
                <a:cs typeface="Arial"/>
              </a:rPr>
              <a:t> at UM/RSMAS.  XBT data collected in partnership with South Africa, Argentina and Brazil (Garzoli et al. 2013).</a:t>
            </a:r>
            <a:endParaRPr lang="en-US" dirty="0">
              <a:latin typeface="Arial"/>
              <a:cs typeface="Arial"/>
            </a:endParaRPr>
          </a:p>
        </p:txBody>
      </p:sp>
      <p:sp>
        <p:nvSpPr>
          <p:cNvPr id="2" name="Date Placeholder 1"/>
          <p:cNvSpPr>
            <a:spLocks noGrp="1"/>
          </p:cNvSpPr>
          <p:nvPr>
            <p:ph type="dt" idx="10"/>
          </p:nvPr>
        </p:nvSpPr>
        <p:spPr/>
        <p:txBody>
          <a:bodyPr/>
          <a:lstStyle/>
          <a:p>
            <a:fld id="{D86B4C0A-DFAB-B949-952D-109A4FA12C26}" type="datetime1">
              <a:rPr lang="en-US" smtClean="0"/>
              <a:t>5/7/15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C59C2-9F1D-014E-9F7F-B6B723F0E9C2}" type="slidenum">
              <a:rPr lang="en-US" sz="1200"/>
              <a:pPr eaLnBrk="1" hangingPunct="1"/>
              <a:t>30</a:t>
            </a:fld>
            <a:endParaRPr lang="en-US" sz="1200"/>
          </a:p>
        </p:txBody>
      </p:sp>
      <p:sp>
        <p:nvSpPr>
          <p:cNvPr id="21507"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1508" name="Notes Placeholder 1"/>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1509" name="Notes Placeholder 1"/>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3558" name="Notes Placeholder 2"/>
          <p:cNvSpPr>
            <a:spLocks noGrp="1"/>
          </p:cNvSpPr>
          <p:nvPr>
            <p:ph type="body"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altLang="en-US" sz="1200" b="0" baseline="0" dirty="0" smtClean="0">
                <a:latin typeface="+mn-lt"/>
              </a:rPr>
              <a:t>The objective of this project</a:t>
            </a:r>
            <a:r>
              <a:rPr lang="en-US" altLang="en-US" sz="1200" b="0" dirty="0" smtClean="0">
                <a:latin typeface="+mn-lt"/>
              </a:rPr>
              <a:t> </a:t>
            </a:r>
            <a:r>
              <a:rPr lang="en-US" altLang="en-US" sz="1200" b="0" baseline="0" dirty="0" smtClean="0">
                <a:latin typeface="+mn-lt"/>
              </a:rPr>
              <a:t>is to improve our understanding of the pathways of the upper and lower limbs of the MOC in the SA.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altLang="en-US" sz="1200" b="1"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altLang="en-US" sz="1200" baseline="0" dirty="0" smtClean="0">
                <a:latin typeface="+mn-lt"/>
              </a:rPr>
              <a:t>Our research is focused on the analysis of state-of-the-art high-resolution NOAA/GFDL coupled climate model and ocean-only simulations, non-eddying CMIP and IPCC AR5 models including the NOAA/GFDL coarse resolution models, process-oriented numerical experiments using a regional ocean models, and observations.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As an example of one of the pathways we are studying with one of the models:</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We are studying NADW pathway in a series of ROMS simulations. Passive tracers were released between NADW levels (1500-3000m) in the northwest corner to examine how the “realistic” pathway of NADW differs from the pathway when the Vitoria-</a:t>
            </a:r>
            <a:r>
              <a:rPr lang="en-US" sz="1200" baseline="0" dirty="0" err="1" smtClean="0">
                <a:latin typeface="+mn-lt"/>
              </a:rPr>
              <a:t>Trindade</a:t>
            </a:r>
            <a:r>
              <a:rPr lang="en-US" sz="1200" baseline="0" dirty="0" smtClean="0">
                <a:latin typeface="+mn-lt"/>
              </a:rPr>
              <a:t> Ridge is removed.</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In the “realistic” pathway (large image) after 20-years there are three offshore intrusions of NADW near 10S, 20S, and 45S. </a:t>
            </a:r>
            <a:r>
              <a:rPr lang="en-US" sz="1200" dirty="0" smtClean="0"/>
              <a:t>The most remarkable is the one observed near 20S, which is the approximate location of the VT Ridge, because there is no clearly defined offshore mean flow in this location. The offshore detrainment of the deep waters in this location appears to be a largely eddy-driven process. The question, therefore, is whether these eddies driving this outflow are produced locally (e.g., through interaction between the western boundary current and the VT Ridge) or are the deep-ocean expression of surface eddies.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dirty="0" smtClean="0"/>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dirty="0" smtClean="0"/>
              <a:t>Preliminary analysis with the V-T seamount</a:t>
            </a:r>
            <a:r>
              <a:rPr lang="en-US" sz="1200" baseline="0" dirty="0" smtClean="0"/>
              <a:t> removed</a:t>
            </a:r>
            <a:r>
              <a:rPr lang="en-US" sz="1200" dirty="0" smtClean="0"/>
              <a:t> shows a reduced offshore spreading pattern of </a:t>
            </a:r>
            <a:r>
              <a:rPr lang="en-US" sz="1200" smtClean="0"/>
              <a:t>NADW near 20S </a:t>
            </a:r>
            <a:r>
              <a:rPr lang="en-US" sz="1200" dirty="0" smtClean="0"/>
              <a:t>although a substantial portion of the NADW is still detrained in the offshore direction at this particular location.</a:t>
            </a:r>
            <a:r>
              <a:rPr lang="en-US" sz="1200" baseline="0" dirty="0" smtClean="0"/>
              <a:t> </a:t>
            </a:r>
            <a:r>
              <a:rPr lang="en-US" sz="1200" b="1" baseline="0" dirty="0" smtClean="0">
                <a:latin typeface="+mn-lt"/>
              </a:rPr>
              <a:t>Note, these simulations are being re-run by V. </a:t>
            </a:r>
            <a:r>
              <a:rPr lang="en-US" sz="1200" b="1" baseline="0" dirty="0" err="1" smtClean="0">
                <a:latin typeface="+mn-lt"/>
              </a:rPr>
              <a:t>Combes</a:t>
            </a:r>
            <a:r>
              <a:rPr lang="en-US" sz="1200" b="1" baseline="0" dirty="0" smtClean="0">
                <a:latin typeface="+mn-lt"/>
              </a:rPr>
              <a:t> and R. </a:t>
            </a:r>
            <a:r>
              <a:rPr lang="en-US" sz="1200" b="1" baseline="0" dirty="0" err="1" smtClean="0">
                <a:latin typeface="+mn-lt"/>
              </a:rPr>
              <a:t>Matano</a:t>
            </a:r>
            <a:r>
              <a:rPr lang="en-US" sz="1200" b="1" baseline="0" dirty="0" smtClean="0">
                <a:latin typeface="+mn-lt"/>
              </a:rPr>
              <a:t> because a spurious diffusion detected due to sigma-coordinates – so these results may change.</a:t>
            </a:r>
            <a:endParaRPr lang="en-US" dirty="0">
              <a:latin typeface="+mj-lt"/>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2700BE-C775-0C4B-8493-72B03DC7CACB}" type="slidenum">
              <a:rPr lang="en-US" smtClean="0"/>
              <a:t>31</a:t>
            </a:fld>
            <a:endParaRPr lang="en-US"/>
          </a:p>
        </p:txBody>
      </p:sp>
    </p:spTree>
    <p:extLst>
      <p:ext uri="{BB962C8B-B14F-4D97-AF65-F5344CB8AC3E}">
        <p14:creationId xmlns:p14="http://schemas.microsoft.com/office/powerpoint/2010/main" val="225795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945444" y="6460091"/>
            <a:ext cx="1645356" cy="365125"/>
          </a:xfrm>
        </p:spPr>
        <p:txBody>
          <a:bodyPr/>
          <a:lstStyle>
            <a:lvl1pPr>
              <a:defRPr>
                <a:solidFill>
                  <a:srgbClr val="000000"/>
                </a:solidFill>
              </a:defRPr>
            </a:lvl1pPr>
          </a:lstStyle>
          <a:p>
            <a:fld id="{CA5B2179-7388-5B43-9833-F0066911EE99}" type="datetime1">
              <a:rPr lang="en-US" smtClean="0"/>
              <a:t>5/7/15</a:t>
            </a:fld>
            <a:endParaRPr lang="en-US" dirty="0"/>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a:xfrm>
            <a:off x="6877755" y="6460091"/>
            <a:ext cx="2133600" cy="365125"/>
          </a:xfrm>
        </p:spPr>
        <p:txBody>
          <a:bodyPr/>
          <a:lstStyle>
            <a:lvl1pPr>
              <a:defRPr b="1"/>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10687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C789A3-20E5-984F-B0B0-91B7A54DDCD0}" type="datetime1">
              <a:rPr lang="en-US" smtClean="0"/>
              <a:t>5/7/15</a:t>
            </a:fld>
            <a:endParaRPr lang="en-US"/>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t>‹#›</a:t>
            </a:fld>
            <a:endParaRPr lang="en-US"/>
          </a:p>
        </p:txBody>
      </p:sp>
    </p:spTree>
    <p:extLst>
      <p:ext uri="{BB962C8B-B14F-4D97-AF65-F5344CB8AC3E}">
        <p14:creationId xmlns:p14="http://schemas.microsoft.com/office/powerpoint/2010/main" val="151963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728CB-509A-234A-A3C4-DC6EBFED94C5}" type="datetime1">
              <a:rPr lang="en-US" smtClean="0"/>
              <a:t>5/7/15</a:t>
            </a:fld>
            <a:endParaRPr lang="en-US"/>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t>‹#›</a:t>
            </a:fld>
            <a:endParaRPr lang="en-US"/>
          </a:p>
        </p:txBody>
      </p:sp>
    </p:spTree>
    <p:extLst>
      <p:ext uri="{BB962C8B-B14F-4D97-AF65-F5344CB8AC3E}">
        <p14:creationId xmlns:p14="http://schemas.microsoft.com/office/powerpoint/2010/main" val="1181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60778" y="6492875"/>
            <a:ext cx="1730022" cy="365125"/>
          </a:xfrm>
        </p:spPr>
        <p:txBody>
          <a:bodyPr/>
          <a:lstStyle>
            <a:lvl1pPr>
              <a:defRPr>
                <a:solidFill>
                  <a:srgbClr val="000000"/>
                </a:solidFill>
              </a:defRPr>
            </a:lvl1pPr>
          </a:lstStyle>
          <a:p>
            <a:fld id="{9C83FA95-A0B6-9244-8B36-5B9A0203A80E}" type="datetime1">
              <a:rPr lang="en-US" smtClean="0"/>
              <a:t>5/7/15</a:t>
            </a:fld>
            <a:endParaRPr lang="en-US" dirty="0"/>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a:xfrm>
            <a:off x="6694311" y="6492875"/>
            <a:ext cx="2133600" cy="365125"/>
          </a:xfrm>
        </p:spPr>
        <p:txBody>
          <a:bodyPr/>
          <a:lstStyle>
            <a:lvl1pPr>
              <a:defRPr b="1"/>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262746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89000" y="6492875"/>
            <a:ext cx="2000780" cy="365125"/>
          </a:xfrm>
        </p:spPr>
        <p:txBody>
          <a:bodyPr/>
          <a:lstStyle>
            <a:lvl1pPr>
              <a:defRPr>
                <a:solidFill>
                  <a:srgbClr val="000000"/>
                </a:solidFill>
              </a:defRPr>
            </a:lvl1pPr>
          </a:lstStyle>
          <a:p>
            <a:fld id="{831CA11B-BC7B-C847-BE5D-3390DF11E20C}" type="datetime1">
              <a:rPr lang="en-US" smtClean="0"/>
              <a:t>5/7/15</a:t>
            </a:fld>
            <a:endParaRPr lang="en-US" dirty="0"/>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a:xfrm>
            <a:off x="6736644" y="6460091"/>
            <a:ext cx="2133600" cy="365125"/>
          </a:xfrm>
        </p:spPr>
        <p:txBody>
          <a:bodyPr/>
          <a:lstStyle>
            <a:lvl1pPr>
              <a:defRPr b="1">
                <a:solidFill>
                  <a:srgbClr val="000000"/>
                </a:solidFill>
              </a:defRPr>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237252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89000" y="6460091"/>
            <a:ext cx="1701800" cy="365125"/>
          </a:xfrm>
        </p:spPr>
        <p:txBody>
          <a:bodyPr/>
          <a:lstStyle>
            <a:lvl1pPr>
              <a:defRPr>
                <a:solidFill>
                  <a:srgbClr val="000000"/>
                </a:solidFill>
              </a:defRPr>
            </a:lvl1pPr>
          </a:lstStyle>
          <a:p>
            <a:fld id="{4495C2CD-6816-764C-B88D-141E54ED3EEE}" type="datetime1">
              <a:rPr lang="en-US" smtClean="0"/>
              <a:t>5/7/15</a:t>
            </a:fld>
            <a:endParaRPr lang="en-US" dirty="0"/>
          </a:p>
        </p:txBody>
      </p:sp>
      <p:sp>
        <p:nvSpPr>
          <p:cNvPr id="6" name="Footer Placeholder 5"/>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a:xfrm>
            <a:off x="6553200" y="6450566"/>
            <a:ext cx="2133600" cy="365125"/>
          </a:xfrm>
        </p:spPr>
        <p:txBody>
          <a:bodyPr/>
          <a:lstStyle>
            <a:lvl1pPr>
              <a:defRPr b="1">
                <a:solidFill>
                  <a:srgbClr val="000000"/>
                </a:solidFill>
              </a:defRPr>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257904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89000" y="6460091"/>
            <a:ext cx="1701800" cy="365125"/>
          </a:xfrm>
        </p:spPr>
        <p:txBody>
          <a:bodyPr/>
          <a:lstStyle>
            <a:lvl1pPr>
              <a:defRPr>
                <a:solidFill>
                  <a:srgbClr val="000000"/>
                </a:solidFill>
              </a:defRPr>
            </a:lvl1pPr>
          </a:lstStyle>
          <a:p>
            <a:fld id="{B0B0CDCA-07C2-5C40-8084-01F7845FDEFF}" type="datetime1">
              <a:rPr lang="en-US" smtClean="0"/>
              <a:t>5/7/15</a:t>
            </a:fld>
            <a:endParaRPr lang="en-US" dirty="0"/>
          </a:p>
        </p:txBody>
      </p:sp>
      <p:sp>
        <p:nvSpPr>
          <p:cNvPr id="8" name="Footer Placeholder 7"/>
          <p:cNvSpPr>
            <a:spLocks noGrp="1"/>
          </p:cNvSpPr>
          <p:nvPr>
            <p:ph type="ftr" sz="quarter" idx="11"/>
          </p:nvPr>
        </p:nvSpPr>
        <p:spPr/>
        <p:txBody>
          <a:bodyPr/>
          <a:lstStyle/>
          <a:p>
            <a:r>
              <a:rPr lang="en-US" smtClean="0"/>
              <a:t>PHOD Retreat May 12, 2015</a:t>
            </a:r>
            <a:endParaRPr lang="en-US"/>
          </a:p>
        </p:txBody>
      </p:sp>
      <p:sp>
        <p:nvSpPr>
          <p:cNvPr id="9" name="Slide Number Placeholder 8"/>
          <p:cNvSpPr>
            <a:spLocks noGrp="1"/>
          </p:cNvSpPr>
          <p:nvPr>
            <p:ph type="sldNum" sz="quarter" idx="12"/>
          </p:nvPr>
        </p:nvSpPr>
        <p:spPr>
          <a:xfrm>
            <a:off x="6722534" y="6460091"/>
            <a:ext cx="2133600" cy="365125"/>
          </a:xfrm>
        </p:spPr>
        <p:txBody>
          <a:bodyPr/>
          <a:lstStyle>
            <a:lvl1pPr>
              <a:defRPr b="1">
                <a:solidFill>
                  <a:srgbClr val="000000"/>
                </a:solidFill>
              </a:defRPr>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233659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7A60BE-F290-3D4D-B970-4E23AF8F1AB9}" type="datetime1">
              <a:rPr lang="en-US" smtClean="0"/>
              <a:t>5/7/15</a:t>
            </a:fld>
            <a:endParaRPr lang="en-US"/>
          </a:p>
        </p:txBody>
      </p:sp>
      <p:sp>
        <p:nvSpPr>
          <p:cNvPr id="4" name="Footer Placeholder 3"/>
          <p:cNvSpPr>
            <a:spLocks noGrp="1"/>
          </p:cNvSpPr>
          <p:nvPr>
            <p:ph type="ftr" sz="quarter" idx="11"/>
          </p:nvPr>
        </p:nvSpPr>
        <p:spPr/>
        <p:txBody>
          <a:bodyPr/>
          <a:lstStyle/>
          <a:p>
            <a:r>
              <a:rPr lang="en-US" smtClean="0"/>
              <a:t>PHOD Retreat May 12, 2015</a:t>
            </a:r>
            <a:endParaRPr lang="en-US"/>
          </a:p>
        </p:txBody>
      </p:sp>
      <p:sp>
        <p:nvSpPr>
          <p:cNvPr id="5" name="Slide Number Placeholder 4"/>
          <p:cNvSpPr>
            <a:spLocks noGrp="1"/>
          </p:cNvSpPr>
          <p:nvPr>
            <p:ph type="sldNum" sz="quarter" idx="12"/>
          </p:nvPr>
        </p:nvSpPr>
        <p:spPr/>
        <p:txBody>
          <a:bodyPr/>
          <a:lstStyle/>
          <a:p>
            <a:fld id="{D83F1629-0A22-8243-9EB9-7CCC1A3118DD}" type="slidenum">
              <a:rPr lang="en-US" smtClean="0"/>
              <a:t>‹#›</a:t>
            </a:fld>
            <a:endParaRPr lang="en-US"/>
          </a:p>
        </p:txBody>
      </p:sp>
    </p:spTree>
    <p:extLst>
      <p:ext uri="{BB962C8B-B14F-4D97-AF65-F5344CB8AC3E}">
        <p14:creationId xmlns:p14="http://schemas.microsoft.com/office/powerpoint/2010/main" val="226456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2556" y="6460091"/>
            <a:ext cx="1758244" cy="365125"/>
          </a:xfrm>
        </p:spPr>
        <p:txBody>
          <a:bodyPr/>
          <a:lstStyle>
            <a:lvl1pPr>
              <a:defRPr>
                <a:solidFill>
                  <a:srgbClr val="000000"/>
                </a:solidFill>
              </a:defRPr>
            </a:lvl1pPr>
          </a:lstStyle>
          <a:p>
            <a:fld id="{1F269E1A-0B68-6447-8CAE-7B89301919B5}" type="datetime1">
              <a:rPr lang="en-US" smtClean="0"/>
              <a:t>5/7/15</a:t>
            </a:fld>
            <a:endParaRPr lang="en-US"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a:xfrm>
            <a:off x="6553200" y="6460091"/>
            <a:ext cx="2133600" cy="365125"/>
          </a:xfrm>
        </p:spPr>
        <p:txBody>
          <a:bodyPr/>
          <a:lstStyle>
            <a:lvl1pPr>
              <a:defRPr b="1"/>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363659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8256D-44E0-F54B-83D1-A235BBCB8EB5}" type="datetime1">
              <a:rPr lang="en-US" smtClean="0"/>
              <a:t>5/7/15</a:t>
            </a:fld>
            <a:endParaRPr lang="en-US"/>
          </a:p>
        </p:txBody>
      </p:sp>
      <p:sp>
        <p:nvSpPr>
          <p:cNvPr id="6" name="Footer Placeholder 5"/>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p:txBody>
          <a:bodyPr/>
          <a:lstStyle/>
          <a:p>
            <a:fld id="{D83F1629-0A22-8243-9EB9-7CCC1A3118DD}" type="slidenum">
              <a:rPr lang="en-US" smtClean="0"/>
              <a:t>‹#›</a:t>
            </a:fld>
            <a:endParaRPr lang="en-US"/>
          </a:p>
        </p:txBody>
      </p:sp>
    </p:spTree>
    <p:extLst>
      <p:ext uri="{BB962C8B-B14F-4D97-AF65-F5344CB8AC3E}">
        <p14:creationId xmlns:p14="http://schemas.microsoft.com/office/powerpoint/2010/main" val="397390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04332" y="6538912"/>
            <a:ext cx="1786467" cy="365125"/>
          </a:xfrm>
        </p:spPr>
        <p:txBody>
          <a:bodyPr/>
          <a:lstStyle>
            <a:lvl1pPr>
              <a:defRPr>
                <a:solidFill>
                  <a:srgbClr val="000000"/>
                </a:solidFill>
              </a:defRPr>
            </a:lvl1pPr>
          </a:lstStyle>
          <a:p>
            <a:fld id="{9723F83F-2CD7-F840-909C-30D32F77F372}" type="datetime1">
              <a:rPr lang="en-US" smtClean="0"/>
              <a:t>5/7/15</a:t>
            </a:fld>
            <a:endParaRPr lang="en-US" dirty="0"/>
          </a:p>
        </p:txBody>
      </p:sp>
      <p:sp>
        <p:nvSpPr>
          <p:cNvPr id="6" name="Footer Placeholder 5"/>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a:xfrm>
            <a:off x="6680200" y="6460091"/>
            <a:ext cx="2133600" cy="365125"/>
          </a:xfrm>
        </p:spPr>
        <p:txBody>
          <a:bodyPr/>
          <a:lstStyle>
            <a:lvl1pPr>
              <a:defRPr b="1">
                <a:solidFill>
                  <a:srgbClr val="000000"/>
                </a:solidFill>
              </a:defRPr>
            </a:lvl1pPr>
          </a:lstStyle>
          <a:p>
            <a:fld id="{D83F1629-0A22-8243-9EB9-7CCC1A3118DD}" type="slidenum">
              <a:rPr lang="en-US" smtClean="0"/>
              <a:pPr/>
              <a:t>‹#›</a:t>
            </a:fld>
            <a:endParaRPr lang="en-US" dirty="0"/>
          </a:p>
        </p:txBody>
      </p:sp>
    </p:spTree>
    <p:extLst>
      <p:ext uri="{BB962C8B-B14F-4D97-AF65-F5344CB8AC3E}">
        <p14:creationId xmlns:p14="http://schemas.microsoft.com/office/powerpoint/2010/main" val="10101727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09D7C43F-C45C-D74F-A14C-53B687706ACE}" type="datetime1">
              <a:rPr lang="en-US" smtClean="0"/>
              <a:t>5/7/15</a:t>
            </a:fld>
            <a:endParaRPr lang="en-US" dirty="0"/>
          </a:p>
        </p:txBody>
      </p:sp>
      <p:sp>
        <p:nvSpPr>
          <p:cNvPr id="5" name="Footer Placeholder 4"/>
          <p:cNvSpPr>
            <a:spLocks noGrp="1"/>
          </p:cNvSpPr>
          <p:nvPr>
            <p:ph type="ftr" sz="quarter" idx="3"/>
          </p:nvPr>
        </p:nvSpPr>
        <p:spPr>
          <a:xfrm>
            <a:off x="3124200" y="6460091"/>
            <a:ext cx="2895600" cy="365125"/>
          </a:xfrm>
          <a:prstGeom prst="rect">
            <a:avLst/>
          </a:prstGeom>
        </p:spPr>
        <p:txBody>
          <a:bodyPr vert="horz" lIns="91440" tIns="45720" rIns="91440" bIns="45720" rtlCol="0" anchor="ctr"/>
          <a:lstStyle>
            <a:lvl1pPr algn="ctr">
              <a:defRPr sz="1800">
                <a:solidFill>
                  <a:srgbClr val="000000"/>
                </a:solidFill>
              </a:defRPr>
            </a:lvl1pPr>
          </a:lstStyle>
          <a:p>
            <a:r>
              <a:rPr lang="en-US" dirty="0" smtClean="0"/>
              <a:t>PHOD Retreat May 12, 2015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a:solidFill>
                  <a:srgbClr val="000000"/>
                </a:solidFill>
              </a:defRPr>
            </a:lvl1pPr>
          </a:lstStyle>
          <a:p>
            <a:fld id="{D83F1629-0A22-8243-9EB9-7CCC1A3118DD}" type="slidenum">
              <a:rPr lang="en-US" smtClean="0"/>
              <a:pPr/>
              <a:t>‹#›</a:t>
            </a:fld>
            <a:endParaRPr lang="en-US" dirty="0"/>
          </a:p>
        </p:txBody>
      </p:sp>
      <p:pic>
        <p:nvPicPr>
          <p:cNvPr id="7" name="Picture 5" descr="C:\Documents and Settings\lumpkin.AOML\My Documents\My Pictures\logos\noaa logo.bmp"/>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120719"/>
            <a:ext cx="685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880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7" Type="http://schemas.openxmlformats.org/officeDocument/2006/relationships/image" Target="../media/image25.emf"/><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 Id="rId3"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4.tif"/><Relationship Id="rId4"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Word_97_-_2004_Document1.doc"/><Relationship Id="rId5" Type="http://schemas.openxmlformats.org/officeDocument/2006/relationships/image" Target="../media/image56.emf"/><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gif"/><Relationship Id="rId5"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72.tif"/><Relationship Id="rId4" Type="http://schemas.openxmlformats.org/officeDocument/2006/relationships/image" Target="../media/image73.emf"/><Relationship Id="rId5"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image" Target="../media/image71.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1" Type="http://schemas.openxmlformats.org/officeDocument/2006/relationships/slideLayout" Target="../slideLayouts/slideLayout1.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0914"/>
            <a:ext cx="7772400" cy="1470025"/>
          </a:xfrm>
        </p:spPr>
        <p:txBody>
          <a:bodyPr/>
          <a:lstStyle/>
          <a:p>
            <a:r>
              <a:rPr lang="en-US" dirty="0" smtClean="0"/>
              <a:t>Oceans and Climate</a:t>
            </a:r>
            <a:endParaRPr lang="en-US" dirty="0"/>
          </a:p>
        </p:txBody>
      </p:sp>
      <p:sp>
        <p:nvSpPr>
          <p:cNvPr id="3" name="Subtitle 2"/>
          <p:cNvSpPr>
            <a:spLocks noGrp="1"/>
          </p:cNvSpPr>
          <p:nvPr>
            <p:ph type="subTitle" idx="1"/>
          </p:nvPr>
        </p:nvSpPr>
        <p:spPr>
          <a:xfrm>
            <a:off x="1371600" y="1756090"/>
            <a:ext cx="6400800" cy="1752600"/>
          </a:xfrm>
        </p:spPr>
        <p:txBody>
          <a:bodyPr/>
          <a:lstStyle/>
          <a:p>
            <a:r>
              <a:rPr lang="en-US" dirty="0" smtClean="0">
                <a:solidFill>
                  <a:srgbClr val="000000"/>
                </a:solidFill>
              </a:rPr>
              <a:t>Molly Baringer, presenter</a:t>
            </a:r>
            <a:endParaRPr lang="en-US" dirty="0">
              <a:solidFill>
                <a:srgbClr val="000000"/>
              </a:solidFill>
            </a:endParaRPr>
          </a:p>
        </p:txBody>
      </p:sp>
      <p:sp>
        <p:nvSpPr>
          <p:cNvPr id="4" name="TextBox 3"/>
          <p:cNvSpPr txBox="1"/>
          <p:nvPr/>
        </p:nvSpPr>
        <p:spPr>
          <a:xfrm>
            <a:off x="1092431" y="2990347"/>
            <a:ext cx="6991567" cy="2308324"/>
          </a:xfrm>
          <a:prstGeom prst="rect">
            <a:avLst/>
          </a:prstGeom>
          <a:noFill/>
        </p:spPr>
        <p:txBody>
          <a:bodyPr wrap="square" rtlCol="0">
            <a:spAutoFit/>
          </a:bodyPr>
          <a:lstStyle/>
          <a:p>
            <a:r>
              <a:rPr lang="en-US" sz="2400" dirty="0" smtClean="0"/>
              <a:t>Studies </a:t>
            </a:r>
            <a:r>
              <a:rPr lang="en-US" sz="2400" dirty="0"/>
              <a:t>of large-scale ocean circulation processes that impact climate.  This includes climate data as well as climate science, e.g. the global ocean observing system as well as long-lead time, large spatial scale studies of circulation, sea-level and climate related trends.</a:t>
            </a:r>
            <a:r>
              <a:rPr lang="en-US" sz="2400" dirty="0" smtClean="0">
                <a:effectLst/>
              </a:rPr>
              <a:t> </a:t>
            </a:r>
            <a:endParaRPr lang="en-US" sz="2400" dirty="0"/>
          </a:p>
        </p:txBody>
      </p:sp>
      <p:pic>
        <p:nvPicPr>
          <p:cNvPr id="5" name="Picture 5" descr="C:\Documents and Settings\lumpkin.AOML\My Documents\My Pictures\logos\noaa log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120719"/>
            <a:ext cx="685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p:txBody>
          <a:bodyPr/>
          <a:lstStyle/>
          <a:p>
            <a:fld id="{D83F1629-0A22-8243-9EB9-7CCC1A3118DD}" type="slidenum">
              <a:rPr lang="en-US" smtClean="0"/>
              <a:t>1</a:t>
            </a:fld>
            <a:endParaRPr lang="en-US"/>
          </a:p>
        </p:txBody>
      </p:sp>
    </p:spTree>
    <p:extLst>
      <p:ext uri="{BB962C8B-B14F-4D97-AF65-F5344CB8AC3E}">
        <p14:creationId xmlns:p14="http://schemas.microsoft.com/office/powerpoint/2010/main" val="12692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9935" y="558400"/>
            <a:ext cx="2723714" cy="246221"/>
          </a:xfrm>
          <a:prstGeom prst="rect">
            <a:avLst/>
          </a:prstGeom>
          <a:solidFill>
            <a:schemeClr val="bg1">
              <a:alpha val="65000"/>
            </a:schemeClr>
          </a:solidFill>
        </p:spPr>
        <p:txBody>
          <a:bodyPr wrap="none" rtlCol="0">
            <a:spAutoFit/>
          </a:bodyPr>
          <a:lstStyle/>
          <a:p>
            <a:r>
              <a:rPr lang="en-US" sz="1000" dirty="0">
                <a:solidFill>
                  <a:prstClr val="black"/>
                </a:solidFill>
                <a:latin typeface="Calibri"/>
              </a:rPr>
              <a:t>EOF-1 of the non-seasonal </a:t>
            </a:r>
            <a:r>
              <a:rPr lang="en-US" sz="1000" dirty="0" err="1" smtClean="0">
                <a:solidFill>
                  <a:prstClr val="black"/>
                </a:solidFill>
                <a:latin typeface="Calibri"/>
              </a:rPr>
              <a:t>OcM</a:t>
            </a:r>
            <a:r>
              <a:rPr lang="en-US" sz="1000" baseline="-25000" dirty="0" smtClean="0">
                <a:solidFill>
                  <a:prstClr val="black"/>
                </a:solidFill>
                <a:latin typeface="Calibri"/>
              </a:rPr>
              <a:t> </a:t>
            </a:r>
            <a:r>
              <a:rPr lang="en-US" sz="1000" dirty="0">
                <a:solidFill>
                  <a:prstClr val="black"/>
                </a:solidFill>
                <a:latin typeface="Calibri"/>
              </a:rPr>
              <a:t>(68.2% exp. var.)</a:t>
            </a:r>
          </a:p>
        </p:txBody>
      </p:sp>
      <p:pic>
        <p:nvPicPr>
          <p:cNvPr id="6" name="Picture 5" descr="EOF1_OcM_Volkov2014.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5" y="804621"/>
            <a:ext cx="3022468" cy="2578802"/>
          </a:xfrm>
          <a:prstGeom prst="rect">
            <a:avLst/>
          </a:prstGeom>
        </p:spPr>
      </p:pic>
      <p:sp>
        <p:nvSpPr>
          <p:cNvPr id="7" name="TextBox 6"/>
          <p:cNvSpPr txBox="1"/>
          <p:nvPr/>
        </p:nvSpPr>
        <p:spPr>
          <a:xfrm>
            <a:off x="3184330" y="4306503"/>
            <a:ext cx="5821040" cy="2477602"/>
          </a:xfrm>
          <a:prstGeom prst="rect">
            <a:avLst/>
          </a:prstGeom>
          <a:noFill/>
          <a:ln w="28575" cmpd="sng">
            <a:solidFill>
              <a:srgbClr val="0000FF"/>
            </a:solidFill>
          </a:ln>
        </p:spPr>
        <p:txBody>
          <a:bodyPr wrap="square" rtlCol="0">
            <a:spAutoFit/>
          </a:bodyPr>
          <a:lstStyle/>
          <a:p>
            <a:pPr>
              <a:spcBef>
                <a:spcPts val="600"/>
              </a:spcBef>
            </a:pPr>
            <a:r>
              <a:rPr lang="en-US" sz="1400" b="1" u="sng" dirty="0" smtClean="0">
                <a:solidFill>
                  <a:srgbClr val="0000FF"/>
                </a:solidFill>
              </a:rPr>
              <a:t>Main results:</a:t>
            </a:r>
          </a:p>
          <a:p>
            <a:pPr marL="285750" indent="-285750">
              <a:spcBef>
                <a:spcPts val="600"/>
              </a:spcBef>
              <a:buFont typeface="Arial"/>
              <a:buChar char="•"/>
            </a:pPr>
            <a:r>
              <a:rPr lang="en-US" sz="1400" dirty="0" smtClean="0"/>
              <a:t>Satellites have observed coherent, basin-uniform oscillations of the mass component of the Arctic Ocean sea level; oscillations in the Nordic Seas monitored by altimetry satellites are largely </a:t>
            </a:r>
            <a:r>
              <a:rPr lang="en-US" sz="1400" dirty="0" err="1" smtClean="0"/>
              <a:t>barotropic</a:t>
            </a:r>
            <a:r>
              <a:rPr lang="en-US" sz="1400" dirty="0" smtClean="0"/>
              <a:t> and coherent with the Arctic interior </a:t>
            </a:r>
          </a:p>
          <a:p>
            <a:pPr marL="285750" indent="-285750">
              <a:spcBef>
                <a:spcPts val="600"/>
              </a:spcBef>
              <a:buFont typeface="Arial"/>
              <a:buChar char="•"/>
            </a:pPr>
            <a:r>
              <a:rPr lang="en-US" sz="1400" dirty="0" smtClean="0">
                <a:solidFill>
                  <a:prstClr val="black"/>
                </a:solidFill>
              </a:rPr>
              <a:t>We find that these oscillations are mainly induced the </a:t>
            </a:r>
            <a:r>
              <a:rPr lang="en-US" sz="1400" dirty="0">
                <a:solidFill>
                  <a:prstClr val="black"/>
                </a:solidFill>
              </a:rPr>
              <a:t>meridional Ekman transport anomalies in the northeastern North Atlantic (south of 65°N</a:t>
            </a:r>
            <a:r>
              <a:rPr lang="en-US" sz="1400" dirty="0" smtClean="0">
                <a:solidFill>
                  <a:prstClr val="black"/>
                </a:solidFill>
              </a:rPr>
              <a:t>)</a:t>
            </a:r>
          </a:p>
          <a:p>
            <a:pPr marL="285750" indent="-285750">
              <a:spcBef>
                <a:spcPts val="600"/>
              </a:spcBef>
              <a:buFont typeface="Arial"/>
              <a:buChar char="•"/>
            </a:pPr>
            <a:r>
              <a:rPr lang="en-US" sz="1400" dirty="0" smtClean="0">
                <a:solidFill>
                  <a:prstClr val="black"/>
                </a:solidFill>
              </a:rPr>
              <a:t>This processes is also relevant for the </a:t>
            </a:r>
            <a:r>
              <a:rPr lang="en-US" sz="1400" dirty="0" err="1" smtClean="0">
                <a:solidFill>
                  <a:prstClr val="black"/>
                </a:solidFill>
              </a:rPr>
              <a:t>interannual</a:t>
            </a:r>
            <a:r>
              <a:rPr lang="en-US" sz="1400" dirty="0" smtClean="0">
                <a:solidFill>
                  <a:prstClr val="black"/>
                </a:solidFill>
              </a:rPr>
              <a:t> changes, which needs to be </a:t>
            </a:r>
            <a:r>
              <a:rPr lang="en-US" sz="1400" dirty="0">
                <a:solidFill>
                  <a:prstClr val="black"/>
                </a:solidFill>
              </a:rPr>
              <a:t>accounted for when interpreting the long-term changes of the Arctic Ocean sea </a:t>
            </a:r>
            <a:r>
              <a:rPr lang="en-US" sz="1400" dirty="0" smtClean="0">
                <a:solidFill>
                  <a:prstClr val="black"/>
                </a:solidFill>
              </a:rPr>
              <a:t>level</a:t>
            </a:r>
            <a:endParaRPr lang="en-US" sz="1400" dirty="0">
              <a:solidFill>
                <a:prstClr val="black"/>
              </a:solidFill>
            </a:endParaRPr>
          </a:p>
        </p:txBody>
      </p:sp>
      <p:pic>
        <p:nvPicPr>
          <p:cNvPr id="10" name="Picture 9" descr="PC1_OcM_Volkov2014.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1" y="3434474"/>
            <a:ext cx="2955358" cy="1502584"/>
          </a:xfrm>
          <a:prstGeom prst="rect">
            <a:avLst/>
          </a:prstGeom>
        </p:spPr>
      </p:pic>
      <p:pic>
        <p:nvPicPr>
          <p:cNvPr id="13" name="Picture 12" descr="SLA_OcM_Nordi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3" y="5235519"/>
            <a:ext cx="2926332" cy="1508760"/>
          </a:xfrm>
          <a:prstGeom prst="rect">
            <a:avLst/>
          </a:prstGeom>
        </p:spPr>
      </p:pic>
      <p:sp>
        <p:nvSpPr>
          <p:cNvPr id="18" name="TextBox 17"/>
          <p:cNvSpPr txBox="1"/>
          <p:nvPr/>
        </p:nvSpPr>
        <p:spPr>
          <a:xfrm>
            <a:off x="171167" y="5020578"/>
            <a:ext cx="2858675" cy="246221"/>
          </a:xfrm>
          <a:prstGeom prst="rect">
            <a:avLst/>
          </a:prstGeom>
          <a:solidFill>
            <a:schemeClr val="bg1">
              <a:alpha val="65000"/>
            </a:schemeClr>
          </a:solidFill>
        </p:spPr>
        <p:txBody>
          <a:bodyPr wrap="none" rtlCol="0">
            <a:spAutoFit/>
          </a:bodyPr>
          <a:lstStyle/>
          <a:p>
            <a:r>
              <a:rPr lang="en-US" sz="1000" dirty="0" smtClean="0">
                <a:solidFill>
                  <a:prstClr val="black"/>
                </a:solidFill>
                <a:latin typeface="Calibri"/>
              </a:rPr>
              <a:t>SSH and ocean mass averaged over the Nordic Seas</a:t>
            </a:r>
            <a:endParaRPr lang="en-US" sz="1000" dirty="0">
              <a:solidFill>
                <a:prstClr val="black"/>
              </a:solidFill>
              <a:latin typeface="Calibri"/>
            </a:endParaRPr>
          </a:p>
        </p:txBody>
      </p:sp>
      <p:pic>
        <p:nvPicPr>
          <p:cNvPr id="15" name="Picture 14" descr="RegressMap_UV10m_CPC1slp_50w50e_40n80n_1995_201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6733" y="2526530"/>
            <a:ext cx="2262381" cy="1614016"/>
          </a:xfrm>
          <a:prstGeom prst="rect">
            <a:avLst/>
          </a:prstGeom>
        </p:spPr>
      </p:pic>
      <p:sp>
        <p:nvSpPr>
          <p:cNvPr id="19" name="TextBox 18"/>
          <p:cNvSpPr txBox="1"/>
          <p:nvPr/>
        </p:nvSpPr>
        <p:spPr>
          <a:xfrm>
            <a:off x="3384809" y="497694"/>
            <a:ext cx="5492527" cy="400110"/>
          </a:xfrm>
          <a:prstGeom prst="rect">
            <a:avLst/>
          </a:prstGeom>
          <a:solidFill>
            <a:srgbClr val="FFFFFF"/>
          </a:solidFill>
          <a:ln>
            <a:noFill/>
          </a:ln>
        </p:spPr>
        <p:txBody>
          <a:bodyPr wrap="square" rtlCol="0">
            <a:spAutoFit/>
          </a:bodyPr>
          <a:lstStyle/>
          <a:p>
            <a:r>
              <a:rPr lang="en-US" sz="1000" dirty="0" smtClean="0"/>
              <a:t>Spatial patterns of coupled EOF-1 between the altimetry sea level anomaly (SLA)</a:t>
            </a:r>
            <a:r>
              <a:rPr lang="en-US" sz="1000" baseline="-25000" dirty="0" smtClean="0"/>
              <a:t> </a:t>
            </a:r>
            <a:r>
              <a:rPr lang="en-US" sz="1000" dirty="0" smtClean="0"/>
              <a:t>and ERA-Interim sea level pressure (SLP) and their temporal evolution</a:t>
            </a:r>
            <a:endParaRPr lang="en-US" sz="1000" dirty="0"/>
          </a:p>
        </p:txBody>
      </p:sp>
      <p:sp>
        <p:nvSpPr>
          <p:cNvPr id="20" name="TextBox 19"/>
          <p:cNvSpPr txBox="1"/>
          <p:nvPr/>
        </p:nvSpPr>
        <p:spPr>
          <a:xfrm>
            <a:off x="4266870" y="3515997"/>
            <a:ext cx="2476119" cy="553998"/>
          </a:xfrm>
          <a:prstGeom prst="rect">
            <a:avLst/>
          </a:prstGeom>
          <a:noFill/>
        </p:spPr>
        <p:txBody>
          <a:bodyPr wrap="square" rtlCol="0">
            <a:spAutoFit/>
          </a:bodyPr>
          <a:lstStyle/>
          <a:p>
            <a:pPr algn="r"/>
            <a:r>
              <a:rPr lang="en-US" sz="1000" dirty="0" smtClean="0"/>
              <a:t>Regression map of ERA-Interim winds projected on the </a:t>
            </a:r>
            <a:r>
              <a:rPr lang="en-US" sz="1000" dirty="0" err="1" smtClean="0"/>
              <a:t>nonseasonal</a:t>
            </a:r>
            <a:r>
              <a:rPr lang="en-US" sz="1000" dirty="0" smtClean="0"/>
              <a:t> cPC-1 of SLP (similar for </a:t>
            </a:r>
            <a:r>
              <a:rPr lang="en-US" sz="1000" dirty="0" err="1" smtClean="0"/>
              <a:t>interannual</a:t>
            </a:r>
            <a:r>
              <a:rPr lang="en-US" sz="1000" dirty="0" smtClean="0"/>
              <a:t>)</a:t>
            </a:r>
            <a:endParaRPr lang="en-US" sz="1000" dirty="0"/>
          </a:p>
        </p:txBody>
      </p:sp>
      <p:sp>
        <p:nvSpPr>
          <p:cNvPr id="22" name="Rectangle 21"/>
          <p:cNvSpPr/>
          <p:nvPr/>
        </p:nvSpPr>
        <p:spPr>
          <a:xfrm>
            <a:off x="77445" y="521365"/>
            <a:ext cx="3022468" cy="627251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cPC1_SLA_SLP_EkmanTrans.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2989" y="774687"/>
            <a:ext cx="2192085" cy="1731249"/>
          </a:xfrm>
          <a:prstGeom prst="rect">
            <a:avLst/>
          </a:prstGeom>
        </p:spPr>
      </p:pic>
      <p:pic>
        <p:nvPicPr>
          <p:cNvPr id="17" name="Picture 16" descr="CEOF1_SLA_SLP.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8408" y="871701"/>
            <a:ext cx="3520837" cy="2414629"/>
          </a:xfrm>
          <a:prstGeom prst="rect">
            <a:avLst/>
          </a:prstGeom>
        </p:spPr>
      </p:pic>
      <p:sp>
        <p:nvSpPr>
          <p:cNvPr id="24" name="Rectangle 23"/>
          <p:cNvSpPr/>
          <p:nvPr/>
        </p:nvSpPr>
        <p:spPr>
          <a:xfrm>
            <a:off x="3184330" y="521365"/>
            <a:ext cx="5814784" cy="3676325"/>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7445" y="50047"/>
            <a:ext cx="8921669" cy="403855"/>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FF00"/>
                </a:solidFill>
              </a:rPr>
              <a:t>Arctic Ocean Mass and Sea Level </a:t>
            </a:r>
            <a:r>
              <a:rPr lang="en-US" dirty="0" smtClean="0">
                <a:solidFill>
                  <a:srgbClr val="FFFF00"/>
                </a:solidFill>
              </a:rPr>
              <a:t>(D. Volkov)</a:t>
            </a:r>
            <a:endParaRPr lang="en-US" b="1" dirty="0">
              <a:solidFill>
                <a:srgbClr val="FFFF00"/>
              </a:solidFill>
            </a:endParaRPr>
          </a:p>
        </p:txBody>
      </p:sp>
      <p:pic>
        <p:nvPicPr>
          <p:cNvPr id="16" name="Picture 5" descr="C:\Documents and Settings\lumpkin.AOML\My Documents\My Pictures\logos\noaa logo.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938" y="6289411"/>
            <a:ext cx="582062" cy="56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10</a:t>
            </a:fld>
            <a:endParaRPr lang="en-US" dirty="0"/>
          </a:p>
        </p:txBody>
      </p:sp>
    </p:spTree>
    <p:extLst>
      <p:ext uri="{BB962C8B-B14F-4D97-AF65-F5344CB8AC3E}">
        <p14:creationId xmlns:p14="http://schemas.microsoft.com/office/powerpoint/2010/main" val="16684792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t>11</a:t>
            </a:fld>
            <a:endParaRPr lang="en-US"/>
          </a:p>
        </p:txBody>
      </p:sp>
      <p:pic>
        <p:nvPicPr>
          <p:cNvPr id="5" name="Picture 4" descr="Chap3MOC3_23.eps"/>
          <p:cNvPicPr>
            <a:picLocks noChangeAspect="1"/>
          </p:cNvPicPr>
          <p:nvPr/>
        </p:nvPicPr>
        <p:blipFill rotWithShape="1">
          <a:blip r:embed="rId3">
            <a:extLst>
              <a:ext uri="{28A0092B-C50C-407E-A947-70E740481C1C}">
                <a14:useLocalDpi xmlns:a14="http://schemas.microsoft.com/office/drawing/2010/main" val="0"/>
              </a:ext>
            </a:extLst>
          </a:blip>
          <a:srcRect l="6914" t="5167" r="6973" b="4673"/>
          <a:stretch/>
        </p:blipFill>
        <p:spPr>
          <a:xfrm>
            <a:off x="4397383" y="1061652"/>
            <a:ext cx="4701947" cy="3692276"/>
          </a:xfrm>
          <a:prstGeom prst="rect">
            <a:avLst/>
          </a:prstGeom>
        </p:spPr>
      </p:pic>
      <p:pic>
        <p:nvPicPr>
          <p:cNvPr id="6" name="Picture 5" descr="MOC_comparison_new.jpg"/>
          <p:cNvPicPr>
            <a:picLocks noChangeAspect="1"/>
          </p:cNvPicPr>
          <p:nvPr/>
        </p:nvPicPr>
        <p:blipFill rotWithShape="1">
          <a:blip r:embed="rId4"/>
          <a:srcRect l="6242" t="52692" r="7211" b="5333"/>
          <a:stretch/>
        </p:blipFill>
        <p:spPr>
          <a:xfrm>
            <a:off x="4397383" y="4753928"/>
            <a:ext cx="4676349" cy="1752600"/>
          </a:xfrm>
          <a:prstGeom prst="rect">
            <a:avLst/>
          </a:prstGeom>
        </p:spPr>
      </p:pic>
      <p:sp>
        <p:nvSpPr>
          <p:cNvPr id="7" name="TextBox 6"/>
          <p:cNvSpPr txBox="1"/>
          <p:nvPr/>
        </p:nvSpPr>
        <p:spPr>
          <a:xfrm>
            <a:off x="3929193" y="241300"/>
            <a:ext cx="4965700" cy="553998"/>
          </a:xfrm>
          <a:prstGeom prst="rect">
            <a:avLst/>
          </a:prstGeom>
          <a:noFill/>
        </p:spPr>
        <p:txBody>
          <a:bodyPr wrap="square" rtlCol="0">
            <a:spAutoFit/>
          </a:bodyPr>
          <a:lstStyle/>
          <a:p>
            <a:r>
              <a:rPr lang="en-US" sz="3000" b="1" dirty="0" smtClean="0">
                <a:solidFill>
                  <a:srgbClr val="000090"/>
                </a:solidFill>
                <a:latin typeface="Arial"/>
                <a:cs typeface="Arial"/>
              </a:rPr>
              <a:t>Observations of the </a:t>
            </a:r>
            <a:r>
              <a:rPr lang="en-US" sz="3000" b="1" dirty="0" smtClean="0">
                <a:solidFill>
                  <a:srgbClr val="000090"/>
                </a:solidFill>
                <a:latin typeface="Arial"/>
                <a:cs typeface="Arial"/>
              </a:rPr>
              <a:t>MOC</a:t>
            </a:r>
            <a:endParaRPr lang="en-US" sz="3000" b="1" dirty="0">
              <a:solidFill>
                <a:srgbClr val="000090"/>
              </a:solidFill>
              <a:latin typeface="Arial"/>
              <a:cs typeface="Arial"/>
            </a:endParaRPr>
          </a:p>
        </p:txBody>
      </p:sp>
      <p:sp>
        <p:nvSpPr>
          <p:cNvPr id="9" name="Rectangle 8"/>
          <p:cNvSpPr/>
          <p:nvPr/>
        </p:nvSpPr>
        <p:spPr>
          <a:xfrm>
            <a:off x="230793" y="3586888"/>
            <a:ext cx="4330764" cy="2031325"/>
          </a:xfrm>
          <a:prstGeom prst="rect">
            <a:avLst/>
          </a:prstGeom>
        </p:spPr>
        <p:txBody>
          <a:bodyPr wrap="square">
            <a:spAutoFit/>
          </a:bodyPr>
          <a:lstStyle/>
          <a:p>
            <a:r>
              <a:rPr lang="en-US" b="1" i="1" dirty="0">
                <a:solidFill>
                  <a:srgbClr val="000000"/>
                </a:solidFill>
                <a:latin typeface="Arial"/>
                <a:cs typeface="Arial"/>
              </a:rPr>
              <a:t>Our goals support NOAA’s mission to assess the state of the climate system and improve scientific understanding of a changing climate and its impacts.  This leverages a long term NOAA program and a key strength in PHOD. </a:t>
            </a:r>
            <a:endParaRPr lang="en-US" b="1" i="1" dirty="0">
              <a:solidFill>
                <a:srgbClr val="000000"/>
              </a:solidFill>
              <a:latin typeface="Arial"/>
              <a:cs typeface="Arial"/>
            </a:endParaRPr>
          </a:p>
        </p:txBody>
      </p:sp>
      <p:sp>
        <p:nvSpPr>
          <p:cNvPr id="10" name="Rectangle 9"/>
          <p:cNvSpPr/>
          <p:nvPr/>
        </p:nvSpPr>
        <p:spPr>
          <a:xfrm>
            <a:off x="230793" y="1832561"/>
            <a:ext cx="4572000" cy="1754327"/>
          </a:xfrm>
          <a:prstGeom prst="rect">
            <a:avLst/>
          </a:prstGeom>
        </p:spPr>
        <p:txBody>
          <a:bodyPr>
            <a:spAutoFit/>
          </a:bodyPr>
          <a:lstStyle/>
          <a:p>
            <a:pPr fontAlgn="auto">
              <a:spcBef>
                <a:spcPts val="300"/>
              </a:spcBef>
              <a:spcAft>
                <a:spcPts val="0"/>
              </a:spcAft>
              <a:buSzPct val="100000"/>
              <a:defRPr/>
            </a:pPr>
            <a:r>
              <a:rPr lang="en-US" b="1" dirty="0">
                <a:latin typeface="Arial"/>
                <a:cs typeface="Arial"/>
              </a:rPr>
              <a:t>Goals</a:t>
            </a:r>
            <a:r>
              <a:rPr lang="en-US" dirty="0">
                <a:latin typeface="Arial"/>
                <a:cs typeface="Arial"/>
              </a:rPr>
              <a:t>: NOAA partners with the National Science Foundation and the National Environmental Research Council to measure the MOC at 26°N, with Brazil, France, Argentina and South Africa at 34.5°S</a:t>
            </a:r>
            <a:endParaRPr lang="en-US" dirty="0">
              <a:latin typeface="Arial"/>
              <a:cs typeface="Arial"/>
            </a:endParaRPr>
          </a:p>
        </p:txBody>
      </p:sp>
      <p:sp>
        <p:nvSpPr>
          <p:cNvPr id="15" name="Rectangle 14"/>
          <p:cNvSpPr/>
          <p:nvPr/>
        </p:nvSpPr>
        <p:spPr>
          <a:xfrm>
            <a:off x="1055416" y="5618213"/>
            <a:ext cx="2737526" cy="923330"/>
          </a:xfrm>
          <a:prstGeom prst="rect">
            <a:avLst/>
          </a:prstGeom>
        </p:spPr>
        <p:txBody>
          <a:bodyPr wrap="square">
            <a:spAutoFit/>
          </a:bodyPr>
          <a:lstStyle/>
          <a:p>
            <a:r>
              <a:rPr lang="en-US" dirty="0">
                <a:solidFill>
                  <a:srgbClr val="000000"/>
                </a:solidFill>
                <a:latin typeface="Arial"/>
                <a:cs typeface="Arial"/>
              </a:rPr>
              <a:t>Baringer et al. (2015); </a:t>
            </a:r>
            <a:endParaRPr lang="en-US" dirty="0" smtClean="0">
              <a:solidFill>
                <a:srgbClr val="000000"/>
              </a:solidFill>
              <a:latin typeface="Arial"/>
              <a:cs typeface="Arial"/>
            </a:endParaRPr>
          </a:p>
          <a:p>
            <a:r>
              <a:rPr lang="en-US" dirty="0" err="1" smtClean="0">
                <a:solidFill>
                  <a:srgbClr val="000000"/>
                </a:solidFill>
                <a:latin typeface="Arial"/>
                <a:cs typeface="Arial"/>
              </a:rPr>
              <a:t>Smeed</a:t>
            </a:r>
            <a:r>
              <a:rPr lang="en-US" dirty="0" smtClean="0">
                <a:solidFill>
                  <a:srgbClr val="000000"/>
                </a:solidFill>
                <a:latin typeface="Arial"/>
                <a:cs typeface="Arial"/>
              </a:rPr>
              <a:t> </a:t>
            </a:r>
            <a:r>
              <a:rPr lang="en-US" dirty="0">
                <a:solidFill>
                  <a:srgbClr val="000000"/>
                </a:solidFill>
                <a:latin typeface="Arial"/>
                <a:cs typeface="Arial"/>
              </a:rPr>
              <a:t>et al. (2014)</a:t>
            </a:r>
            <a:r>
              <a:rPr lang="en-US" dirty="0" smtClean="0">
                <a:solidFill>
                  <a:srgbClr val="000000"/>
                </a:solidFill>
                <a:latin typeface="Arial"/>
                <a:cs typeface="Arial"/>
              </a:rPr>
              <a:t>;</a:t>
            </a:r>
          </a:p>
          <a:p>
            <a:r>
              <a:rPr lang="en-US" dirty="0" smtClean="0">
                <a:solidFill>
                  <a:srgbClr val="000000"/>
                </a:solidFill>
                <a:latin typeface="Arial"/>
                <a:cs typeface="Arial"/>
              </a:rPr>
              <a:t>Meinen </a:t>
            </a:r>
            <a:r>
              <a:rPr lang="en-US" dirty="0">
                <a:solidFill>
                  <a:srgbClr val="000000"/>
                </a:solidFill>
                <a:latin typeface="Arial"/>
                <a:cs typeface="Arial"/>
              </a:rPr>
              <a:t>et al (2013)</a:t>
            </a:r>
            <a:endParaRPr lang="en-US" dirty="0">
              <a:solidFill>
                <a:srgbClr val="000000"/>
              </a:solidFill>
              <a:latin typeface="Arial"/>
              <a:cs typeface="Arial"/>
            </a:endParaRPr>
          </a:p>
        </p:txBody>
      </p:sp>
      <p:pic>
        <p:nvPicPr>
          <p:cNvPr id="1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896" y="0"/>
            <a:ext cx="3254046" cy="168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12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PHOD Retreat May 12, 2015</a:t>
            </a:r>
            <a:endParaRPr lang="en-US"/>
          </a:p>
        </p:txBody>
      </p:sp>
      <p:sp>
        <p:nvSpPr>
          <p:cNvPr id="5" name="Slide Number Placeholder 4"/>
          <p:cNvSpPr>
            <a:spLocks noGrp="1"/>
          </p:cNvSpPr>
          <p:nvPr>
            <p:ph type="sldNum" sz="quarter" idx="12"/>
          </p:nvPr>
        </p:nvSpPr>
        <p:spPr/>
        <p:txBody>
          <a:bodyPr/>
          <a:lstStyle/>
          <a:p>
            <a:fld id="{D83F1629-0A22-8243-9EB9-7CCC1A3118DD}" type="slidenum">
              <a:rPr lang="en-US" smtClean="0"/>
              <a:pPr/>
              <a:t>12</a:t>
            </a:fld>
            <a:endParaRPr lang="en-US" dirty="0"/>
          </a:p>
        </p:txBody>
      </p:sp>
      <p:pic>
        <p:nvPicPr>
          <p:cNvPr id="6" name="Picture 5" descr="Chap3MHT3_25.eps"/>
          <p:cNvPicPr>
            <a:picLocks noChangeAspect="1"/>
          </p:cNvPicPr>
          <p:nvPr/>
        </p:nvPicPr>
        <p:blipFill rotWithShape="1">
          <a:blip r:embed="rId2">
            <a:extLst>
              <a:ext uri="{28A0092B-C50C-407E-A947-70E740481C1C}">
                <a14:useLocalDpi xmlns:a14="http://schemas.microsoft.com/office/drawing/2010/main" val="0"/>
              </a:ext>
            </a:extLst>
          </a:blip>
          <a:srcRect l="4553" t="14815" r="4858" b="5802"/>
          <a:stretch/>
        </p:blipFill>
        <p:spPr>
          <a:xfrm>
            <a:off x="4145770" y="1016000"/>
            <a:ext cx="4800600" cy="5444091"/>
          </a:xfrm>
          <a:prstGeom prst="rect">
            <a:avLst/>
          </a:prstGeom>
        </p:spPr>
      </p:pic>
      <p:sp>
        <p:nvSpPr>
          <p:cNvPr id="7" name="TextBox 6"/>
          <p:cNvSpPr txBox="1"/>
          <p:nvPr/>
        </p:nvSpPr>
        <p:spPr>
          <a:xfrm>
            <a:off x="3929193" y="241300"/>
            <a:ext cx="4965700" cy="553998"/>
          </a:xfrm>
          <a:prstGeom prst="rect">
            <a:avLst/>
          </a:prstGeom>
          <a:noFill/>
        </p:spPr>
        <p:txBody>
          <a:bodyPr wrap="square" rtlCol="0">
            <a:spAutoFit/>
          </a:bodyPr>
          <a:lstStyle/>
          <a:p>
            <a:r>
              <a:rPr lang="en-US" sz="3000" b="1" dirty="0" smtClean="0">
                <a:solidFill>
                  <a:srgbClr val="000090"/>
                </a:solidFill>
                <a:latin typeface="Arial"/>
                <a:cs typeface="Arial"/>
              </a:rPr>
              <a:t>Observations of the </a:t>
            </a:r>
            <a:r>
              <a:rPr lang="en-US" sz="3000" b="1" dirty="0" smtClean="0">
                <a:solidFill>
                  <a:srgbClr val="000090"/>
                </a:solidFill>
                <a:latin typeface="Arial"/>
                <a:cs typeface="Arial"/>
              </a:rPr>
              <a:t>MHT</a:t>
            </a:r>
            <a:endParaRPr lang="en-US" sz="3000" b="1" dirty="0">
              <a:solidFill>
                <a:srgbClr val="000090"/>
              </a:solidFill>
              <a:latin typeface="Arial"/>
              <a:cs typeface="Arial"/>
            </a:endParaRPr>
          </a:p>
        </p:txBody>
      </p:sp>
    </p:spTree>
    <p:extLst>
      <p:ext uri="{BB962C8B-B14F-4D97-AF65-F5344CB8AC3E}">
        <p14:creationId xmlns:p14="http://schemas.microsoft.com/office/powerpoint/2010/main" val="169452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1195"/>
            <a:ext cx="6038850" cy="485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Text Box 2"/>
          <p:cNvSpPr txBox="1">
            <a:spLocks noChangeArrowheads="1"/>
          </p:cNvSpPr>
          <p:nvPr/>
        </p:nvSpPr>
        <p:spPr bwMode="auto">
          <a:xfrm>
            <a:off x="731838" y="166688"/>
            <a:ext cx="738505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9pPr>
          </a:lstStyle>
          <a:p>
            <a:pPr algn="ctr"/>
            <a:r>
              <a:rPr lang="en-US"/>
              <a:t>MOC volume and heat transport (VT, HT) estimates  from Argo and AX18 (with NCEP2 wind) and 3 models</a:t>
            </a:r>
          </a:p>
        </p:txBody>
      </p:sp>
      <p:sp>
        <p:nvSpPr>
          <p:cNvPr id="3075" name="Text Box 3"/>
          <p:cNvSpPr txBox="1">
            <a:spLocks noChangeArrowheads="1"/>
          </p:cNvSpPr>
          <p:nvPr/>
        </p:nvSpPr>
        <p:spPr bwMode="auto">
          <a:xfrm>
            <a:off x="6038850" y="1092677"/>
            <a:ext cx="3017838" cy="530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UMing HK" charset="0"/>
              </a:defRPr>
            </a:lvl9pPr>
          </a:lstStyle>
          <a:p>
            <a:r>
              <a:rPr lang="en-US" sz="1800" dirty="0"/>
              <a:t>Argo and the models reveal a seasonal cycle of HT and VT with maxima typically in the austral winter months.</a:t>
            </a:r>
          </a:p>
          <a:p>
            <a:endParaRPr lang="en-US" sz="1800" dirty="0"/>
          </a:p>
          <a:p>
            <a:r>
              <a:rPr lang="en-US" sz="1800" dirty="0"/>
              <a:t>Heat transports from Argo are frequently on the high end due to an underestimation of the southward heat transport in the Brazil Current.</a:t>
            </a:r>
          </a:p>
          <a:p>
            <a:endParaRPr lang="en-US" sz="1800" dirty="0"/>
          </a:p>
          <a:p>
            <a:r>
              <a:rPr lang="en-US" sz="1800" dirty="0"/>
              <a:t>HYCOM-r frequently has relatively low heat transports due to an underestimation of the northward heat transport in the </a:t>
            </a:r>
            <a:r>
              <a:rPr lang="en-US" sz="1800" dirty="0" err="1"/>
              <a:t>Benguela</a:t>
            </a:r>
            <a:r>
              <a:rPr lang="en-US" sz="1800" dirty="0"/>
              <a:t> Current region.</a:t>
            </a:r>
          </a:p>
          <a:p>
            <a:endParaRPr lang="en-US" sz="1800" dirty="0"/>
          </a:p>
          <a:p>
            <a:r>
              <a:rPr lang="en-US" sz="1800" dirty="0"/>
              <a:t>AX18 and SODA are mostly in good agreement.</a:t>
            </a:r>
          </a:p>
        </p:txBody>
      </p:sp>
    </p:spTree>
    <p:extLst>
      <p:ext uri="{BB962C8B-B14F-4D97-AF65-F5344CB8AC3E}">
        <p14:creationId xmlns:p14="http://schemas.microsoft.com/office/powerpoint/2010/main" val="2936588084"/>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PHOD Retreat May 12, 2015</a:t>
            </a:r>
            <a:endParaRPr lang="en-US"/>
          </a:p>
        </p:txBody>
      </p:sp>
      <p:sp>
        <p:nvSpPr>
          <p:cNvPr id="5" name="Slide Number Placeholder 4"/>
          <p:cNvSpPr>
            <a:spLocks noGrp="1"/>
          </p:cNvSpPr>
          <p:nvPr>
            <p:ph type="sldNum" sz="quarter" idx="12"/>
          </p:nvPr>
        </p:nvSpPr>
        <p:spPr/>
        <p:txBody>
          <a:bodyPr/>
          <a:lstStyle/>
          <a:p>
            <a:fld id="{D83F1629-0A22-8243-9EB9-7CCC1A3118DD}" type="slidenum">
              <a:rPr lang="en-US" smtClean="0"/>
              <a:pPr/>
              <a:t>14</a:t>
            </a:fld>
            <a:endParaRPr lang="en-US" dirty="0"/>
          </a:p>
        </p:txBody>
      </p:sp>
      <p:grpSp>
        <p:nvGrpSpPr>
          <p:cNvPr id="6" name="Group 5"/>
          <p:cNvGrpSpPr/>
          <p:nvPr/>
        </p:nvGrpSpPr>
        <p:grpSpPr>
          <a:xfrm>
            <a:off x="5098639" y="1324150"/>
            <a:ext cx="3727790" cy="4683981"/>
            <a:chOff x="5181600" y="1676400"/>
            <a:chExt cx="3727790" cy="4683981"/>
          </a:xfrm>
        </p:grpSpPr>
        <p:pic>
          <p:nvPicPr>
            <p:cNvPr id="7" name="Picture 6" descr="moc_mht_yearly_smooth.jpg"/>
            <p:cNvPicPr>
              <a:picLocks noChangeAspect="1"/>
            </p:cNvPicPr>
            <p:nvPr/>
          </p:nvPicPr>
          <p:blipFill rotWithShape="1">
            <a:blip r:embed="rId2"/>
            <a:srcRect l="6737" t="7264" r="56362"/>
            <a:stretch/>
          </p:blipFill>
          <p:spPr>
            <a:xfrm>
              <a:off x="5181600" y="1676400"/>
              <a:ext cx="3727790" cy="4683981"/>
            </a:xfrm>
            <a:prstGeom prst="rect">
              <a:avLst/>
            </a:prstGeom>
          </p:spPr>
        </p:pic>
        <p:grpSp>
          <p:nvGrpSpPr>
            <p:cNvPr id="8" name="Group 7"/>
            <p:cNvGrpSpPr/>
            <p:nvPr/>
          </p:nvGrpSpPr>
          <p:grpSpPr>
            <a:xfrm>
              <a:off x="6019800" y="2438400"/>
              <a:ext cx="1734022" cy="2743200"/>
              <a:chOff x="6019800" y="2438400"/>
              <a:chExt cx="1734022" cy="2743200"/>
            </a:xfrm>
          </p:grpSpPr>
          <p:sp>
            <p:nvSpPr>
              <p:cNvPr id="14" name="TextBox 13"/>
              <p:cNvSpPr txBox="1"/>
              <p:nvPr/>
            </p:nvSpPr>
            <p:spPr>
              <a:xfrm>
                <a:off x="6400800" y="4419600"/>
                <a:ext cx="903087" cy="369332"/>
              </a:xfrm>
              <a:prstGeom prst="rect">
                <a:avLst/>
              </a:prstGeom>
              <a:noFill/>
            </p:spPr>
            <p:txBody>
              <a:bodyPr wrap="none" rtlCol="0">
                <a:spAutoFit/>
              </a:bodyPr>
              <a:lstStyle/>
              <a:p>
                <a:r>
                  <a:rPr lang="en-US" dirty="0" smtClean="0">
                    <a:solidFill>
                      <a:srgbClr val="139605"/>
                    </a:solidFill>
                    <a:latin typeface="Arial"/>
                    <a:cs typeface="Arial"/>
                  </a:rPr>
                  <a:t>Ekman</a:t>
                </a:r>
                <a:endParaRPr lang="en-US" dirty="0">
                  <a:solidFill>
                    <a:srgbClr val="139605"/>
                  </a:solidFill>
                  <a:latin typeface="Arial"/>
                  <a:cs typeface="Arial"/>
                </a:endParaRPr>
              </a:p>
            </p:txBody>
          </p:sp>
          <p:grpSp>
            <p:nvGrpSpPr>
              <p:cNvPr id="15" name="Group 14"/>
              <p:cNvGrpSpPr/>
              <p:nvPr/>
            </p:nvGrpSpPr>
            <p:grpSpPr>
              <a:xfrm>
                <a:off x="6019800" y="2438400"/>
                <a:ext cx="1734022" cy="2743200"/>
                <a:chOff x="6019800" y="2438400"/>
                <a:chExt cx="1734022" cy="2743200"/>
              </a:xfrm>
            </p:grpSpPr>
            <p:sp>
              <p:nvSpPr>
                <p:cNvPr id="16" name="TextBox 15"/>
                <p:cNvSpPr txBox="1"/>
                <p:nvPr/>
              </p:nvSpPr>
              <p:spPr>
                <a:xfrm>
                  <a:off x="6324600" y="3505200"/>
                  <a:ext cx="1429222" cy="369332"/>
                </a:xfrm>
                <a:prstGeom prst="rect">
                  <a:avLst/>
                </a:prstGeom>
                <a:noFill/>
              </p:spPr>
              <p:txBody>
                <a:bodyPr wrap="none" rtlCol="0">
                  <a:spAutoFit/>
                </a:bodyPr>
                <a:lstStyle/>
                <a:p>
                  <a:r>
                    <a:rPr lang="en-US" dirty="0" smtClean="0">
                      <a:solidFill>
                        <a:srgbClr val="B60000"/>
                      </a:solidFill>
                      <a:latin typeface="Arial"/>
                      <a:cs typeface="Arial"/>
                    </a:rPr>
                    <a:t>Geostrophic</a:t>
                  </a:r>
                  <a:endParaRPr lang="en-US" dirty="0">
                    <a:solidFill>
                      <a:srgbClr val="B60000"/>
                    </a:solidFill>
                    <a:latin typeface="Arial"/>
                    <a:cs typeface="Arial"/>
                  </a:endParaRPr>
                </a:p>
              </p:txBody>
            </p:sp>
            <p:grpSp>
              <p:nvGrpSpPr>
                <p:cNvPr id="17" name="Group 16"/>
                <p:cNvGrpSpPr/>
                <p:nvPr/>
              </p:nvGrpSpPr>
              <p:grpSpPr>
                <a:xfrm>
                  <a:off x="6019800" y="2438400"/>
                  <a:ext cx="1223637" cy="2743200"/>
                  <a:chOff x="6019800" y="2438400"/>
                  <a:chExt cx="1223637" cy="2743200"/>
                </a:xfrm>
              </p:grpSpPr>
              <p:cxnSp>
                <p:nvCxnSpPr>
                  <p:cNvPr id="18" name="Straight Arrow Connector 17"/>
                  <p:cNvCxnSpPr/>
                  <p:nvPr/>
                </p:nvCxnSpPr>
                <p:spPr>
                  <a:xfrm>
                    <a:off x="6477000" y="2819400"/>
                    <a:ext cx="685800" cy="7620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19800" y="2438400"/>
                    <a:ext cx="1223637" cy="369332"/>
                  </a:xfrm>
                  <a:prstGeom prst="rect">
                    <a:avLst/>
                  </a:prstGeom>
                  <a:noFill/>
                </p:spPr>
                <p:txBody>
                  <a:bodyPr wrap="none" rtlCol="0">
                    <a:spAutoFit/>
                  </a:bodyPr>
                  <a:lstStyle/>
                  <a:p>
                    <a:r>
                      <a:rPr lang="en-US" dirty="0" smtClean="0">
                        <a:latin typeface="Arial"/>
                        <a:cs typeface="Arial"/>
                      </a:rPr>
                      <a:t>MOC total</a:t>
                    </a:r>
                    <a:endParaRPr lang="en-US" dirty="0">
                      <a:latin typeface="Arial"/>
                      <a:cs typeface="Arial"/>
                    </a:endParaRPr>
                  </a:p>
                </p:txBody>
              </p:sp>
              <p:cxnSp>
                <p:nvCxnSpPr>
                  <p:cNvPr id="20" name="Straight Arrow Connector 19"/>
                  <p:cNvCxnSpPr/>
                  <p:nvPr/>
                </p:nvCxnSpPr>
                <p:spPr>
                  <a:xfrm flipH="1">
                    <a:off x="6096000" y="4800600"/>
                    <a:ext cx="685800" cy="381000"/>
                  </a:xfrm>
                  <a:prstGeom prst="straightConnector1">
                    <a:avLst/>
                  </a:prstGeom>
                  <a:ln w="28575" cmpd="sng">
                    <a:solidFill>
                      <a:srgbClr val="139605"/>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324600" y="3886200"/>
                    <a:ext cx="685800" cy="228600"/>
                  </a:xfrm>
                  <a:prstGeom prst="straightConnector1">
                    <a:avLst/>
                  </a:prstGeom>
                  <a:ln w="28575" cmpd="sng">
                    <a:solidFill>
                      <a:srgbClr val="B60000"/>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9" name="TextBox 8"/>
            <p:cNvSpPr txBox="1"/>
            <p:nvPr/>
          </p:nvSpPr>
          <p:spPr>
            <a:xfrm>
              <a:off x="5715000" y="1752600"/>
              <a:ext cx="575911" cy="307777"/>
            </a:xfrm>
            <a:prstGeom prst="rect">
              <a:avLst/>
            </a:prstGeom>
            <a:noFill/>
          </p:spPr>
          <p:txBody>
            <a:bodyPr wrap="none" rtlCol="0">
              <a:spAutoFit/>
            </a:bodyPr>
            <a:lstStyle/>
            <a:p>
              <a:r>
                <a:rPr lang="en-US" sz="1400" dirty="0" smtClean="0">
                  <a:latin typeface="Arial"/>
                  <a:cs typeface="Arial"/>
                </a:rPr>
                <a:t>20°S</a:t>
              </a:r>
              <a:endParaRPr lang="en-US" sz="1400" dirty="0">
                <a:latin typeface="Arial"/>
                <a:cs typeface="Arial"/>
              </a:endParaRPr>
            </a:p>
          </p:txBody>
        </p:sp>
        <p:sp>
          <p:nvSpPr>
            <p:cNvPr id="10" name="TextBox 9"/>
            <p:cNvSpPr txBox="1"/>
            <p:nvPr/>
          </p:nvSpPr>
          <p:spPr>
            <a:xfrm>
              <a:off x="5638800" y="2819400"/>
              <a:ext cx="575911" cy="307777"/>
            </a:xfrm>
            <a:prstGeom prst="rect">
              <a:avLst/>
            </a:prstGeom>
            <a:noFill/>
          </p:spPr>
          <p:txBody>
            <a:bodyPr wrap="none" rtlCol="0">
              <a:spAutoFit/>
            </a:bodyPr>
            <a:lstStyle/>
            <a:p>
              <a:r>
                <a:rPr lang="en-US" sz="1400" dirty="0" smtClean="0">
                  <a:latin typeface="Arial"/>
                  <a:cs typeface="Arial"/>
                </a:rPr>
                <a:t>25°S</a:t>
              </a:r>
              <a:endParaRPr lang="en-US" sz="1400" dirty="0">
                <a:latin typeface="Arial"/>
                <a:cs typeface="Arial"/>
              </a:endParaRPr>
            </a:p>
          </p:txBody>
        </p:sp>
        <p:sp>
          <p:nvSpPr>
            <p:cNvPr id="11" name="TextBox 10"/>
            <p:cNvSpPr txBox="1"/>
            <p:nvPr/>
          </p:nvSpPr>
          <p:spPr>
            <a:xfrm>
              <a:off x="5638800" y="3657600"/>
              <a:ext cx="575911" cy="307777"/>
            </a:xfrm>
            <a:prstGeom prst="rect">
              <a:avLst/>
            </a:prstGeom>
            <a:noFill/>
          </p:spPr>
          <p:txBody>
            <a:bodyPr wrap="none" rtlCol="0">
              <a:spAutoFit/>
            </a:bodyPr>
            <a:lstStyle/>
            <a:p>
              <a:r>
                <a:rPr lang="en-US" sz="1400" dirty="0">
                  <a:latin typeface="Arial"/>
                  <a:cs typeface="Arial"/>
                </a:rPr>
                <a:t>3</a:t>
              </a:r>
              <a:r>
                <a:rPr lang="en-US" sz="1400" dirty="0" smtClean="0">
                  <a:latin typeface="Arial"/>
                  <a:cs typeface="Arial"/>
                </a:rPr>
                <a:t>0°S</a:t>
              </a:r>
              <a:endParaRPr lang="en-US" sz="1400" dirty="0">
                <a:latin typeface="Arial"/>
                <a:cs typeface="Arial"/>
              </a:endParaRPr>
            </a:p>
          </p:txBody>
        </p:sp>
        <p:sp>
          <p:nvSpPr>
            <p:cNvPr id="12" name="TextBox 11"/>
            <p:cNvSpPr txBox="1"/>
            <p:nvPr/>
          </p:nvSpPr>
          <p:spPr>
            <a:xfrm>
              <a:off x="5562600" y="4648200"/>
              <a:ext cx="725642" cy="307777"/>
            </a:xfrm>
            <a:prstGeom prst="rect">
              <a:avLst/>
            </a:prstGeom>
            <a:noFill/>
          </p:spPr>
          <p:txBody>
            <a:bodyPr wrap="none" rtlCol="0">
              <a:spAutoFit/>
            </a:bodyPr>
            <a:lstStyle/>
            <a:p>
              <a:r>
                <a:rPr lang="en-US" sz="1400" dirty="0" smtClean="0">
                  <a:latin typeface="Arial"/>
                  <a:cs typeface="Arial"/>
                </a:rPr>
                <a:t>34.5°S</a:t>
              </a:r>
              <a:endParaRPr lang="en-US" sz="1400" dirty="0">
                <a:latin typeface="Arial"/>
                <a:cs typeface="Arial"/>
              </a:endParaRPr>
            </a:p>
          </p:txBody>
        </p:sp>
        <p:cxnSp>
          <p:nvCxnSpPr>
            <p:cNvPr id="13" name="Straight Connector 12"/>
            <p:cNvCxnSpPr/>
            <p:nvPr/>
          </p:nvCxnSpPr>
          <p:spPr>
            <a:xfrm>
              <a:off x="7924800" y="1752600"/>
              <a:ext cx="0" cy="4038600"/>
            </a:xfrm>
            <a:prstGeom prst="line">
              <a:avLst/>
            </a:prstGeom>
            <a:ln w="76200" cmpd="sng">
              <a:solidFill>
                <a:schemeClr val="bg1">
                  <a:lumMod val="85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37075" y="4067350"/>
            <a:ext cx="4572000" cy="1908215"/>
          </a:xfrm>
          <a:prstGeom prst="rect">
            <a:avLst/>
          </a:prstGeom>
        </p:spPr>
        <p:txBody>
          <a:bodyPr>
            <a:spAutoFit/>
          </a:bodyPr>
          <a:lstStyle/>
          <a:p>
            <a:pPr marL="112713" indent="-112713">
              <a:spcBef>
                <a:spcPts val="600"/>
              </a:spcBef>
              <a:buFont typeface="Arial"/>
              <a:buChar char="•"/>
            </a:pPr>
            <a:r>
              <a:rPr lang="en-US" dirty="0">
                <a:solidFill>
                  <a:srgbClr val="000000"/>
                </a:solidFill>
                <a:latin typeface="Arial"/>
                <a:cs typeface="Arial"/>
              </a:rPr>
              <a:t>Largely dominated by geostrophic component before 2006.</a:t>
            </a:r>
          </a:p>
          <a:p>
            <a:pPr marL="112713" indent="-112713">
              <a:spcBef>
                <a:spcPts val="600"/>
              </a:spcBef>
              <a:buFont typeface="Arial"/>
              <a:buChar char="•"/>
            </a:pPr>
            <a:r>
              <a:rPr lang="en-US" dirty="0">
                <a:solidFill>
                  <a:srgbClr val="000000"/>
                </a:solidFill>
                <a:latin typeface="Arial"/>
                <a:cs typeface="Arial"/>
              </a:rPr>
              <a:t>Largely dominated by Ekman component after 2006 (except 25°S).</a:t>
            </a:r>
          </a:p>
          <a:p>
            <a:pPr marL="112713" indent="-112713">
              <a:spcBef>
                <a:spcPts val="600"/>
              </a:spcBef>
              <a:buFont typeface="Arial"/>
              <a:buChar char="•"/>
            </a:pPr>
            <a:r>
              <a:rPr lang="en-US" dirty="0">
                <a:solidFill>
                  <a:srgbClr val="000000"/>
                </a:solidFill>
                <a:latin typeface="Arial"/>
                <a:cs typeface="Arial"/>
              </a:rPr>
              <a:t>At 34.5°S, long period variability with high in mid 2000’s and low in mid 1990s.</a:t>
            </a:r>
          </a:p>
        </p:txBody>
      </p:sp>
      <p:grpSp>
        <p:nvGrpSpPr>
          <p:cNvPr id="23" name="Group 22"/>
          <p:cNvGrpSpPr/>
          <p:nvPr/>
        </p:nvGrpSpPr>
        <p:grpSpPr>
          <a:xfrm>
            <a:off x="152400" y="1752600"/>
            <a:ext cx="4749772" cy="2458457"/>
            <a:chOff x="296749" y="1050485"/>
            <a:chExt cx="6755882" cy="4000968"/>
          </a:xfrm>
        </p:grpSpPr>
        <p:pic>
          <p:nvPicPr>
            <p:cNvPr id="24" name="Picture 23" descr="moc_alt_xbt_ax18_full.png"/>
            <p:cNvPicPr>
              <a:picLocks noChangeAspect="1"/>
            </p:cNvPicPr>
            <p:nvPr/>
          </p:nvPicPr>
          <p:blipFill>
            <a:blip r:embed="rId3"/>
            <a:stretch>
              <a:fillRect/>
            </a:stretch>
          </p:blipFill>
          <p:spPr>
            <a:xfrm>
              <a:off x="296749" y="1050485"/>
              <a:ext cx="6755882" cy="2125288"/>
            </a:xfrm>
            <a:prstGeom prst="rect">
              <a:avLst/>
            </a:prstGeom>
          </p:spPr>
        </p:pic>
        <p:pic>
          <p:nvPicPr>
            <p:cNvPr id="25" name="Picture 24" descr="mht_alt_xbt_ax18_full.png"/>
            <p:cNvPicPr>
              <a:picLocks noChangeAspect="1"/>
            </p:cNvPicPr>
            <p:nvPr/>
          </p:nvPicPr>
          <p:blipFill>
            <a:blip r:embed="rId4"/>
            <a:stretch>
              <a:fillRect/>
            </a:stretch>
          </p:blipFill>
          <p:spPr>
            <a:xfrm>
              <a:off x="300880" y="2986074"/>
              <a:ext cx="6751751" cy="2065379"/>
            </a:xfrm>
            <a:prstGeom prst="rect">
              <a:avLst/>
            </a:prstGeom>
          </p:spPr>
        </p:pic>
      </p:grpSp>
      <p:sp>
        <p:nvSpPr>
          <p:cNvPr id="26" name="Rectangle 25"/>
          <p:cNvSpPr/>
          <p:nvPr/>
        </p:nvSpPr>
        <p:spPr>
          <a:xfrm>
            <a:off x="259975" y="872184"/>
            <a:ext cx="8812133" cy="646331"/>
          </a:xfrm>
          <a:prstGeom prst="rect">
            <a:avLst/>
          </a:prstGeom>
        </p:spPr>
        <p:txBody>
          <a:bodyPr wrap="square">
            <a:spAutoFit/>
          </a:bodyPr>
          <a:lstStyle/>
          <a:p>
            <a:r>
              <a:rPr lang="en-US" u="sng" dirty="0">
                <a:latin typeface="Arial"/>
                <a:cs typeface="Arial"/>
              </a:rPr>
              <a:t>South Atlantic MOC and heat transport (MHT) estimates based on altimetry shows different leading contributors at different times</a:t>
            </a:r>
            <a:endParaRPr lang="en-US" u="sng" dirty="0">
              <a:latin typeface="Arial"/>
              <a:cs typeface="Arial"/>
            </a:endParaRPr>
          </a:p>
        </p:txBody>
      </p:sp>
      <p:sp>
        <p:nvSpPr>
          <p:cNvPr id="27" name="Rectangle 26"/>
          <p:cNvSpPr/>
          <p:nvPr/>
        </p:nvSpPr>
        <p:spPr>
          <a:xfrm>
            <a:off x="155304" y="31484"/>
            <a:ext cx="8496257" cy="954107"/>
          </a:xfrm>
          <a:prstGeom prst="rect">
            <a:avLst/>
          </a:prstGeom>
        </p:spPr>
        <p:txBody>
          <a:bodyPr wrap="square">
            <a:spAutoFit/>
          </a:bodyPr>
          <a:lstStyle/>
          <a:p>
            <a:r>
              <a:rPr lang="en-US" sz="2800" b="1" dirty="0">
                <a:solidFill>
                  <a:srgbClr val="000090"/>
                </a:solidFill>
                <a:latin typeface="Arial"/>
                <a:cs typeface="Arial"/>
              </a:rPr>
              <a:t>South Atlantic altimetry-derived MOC temporal and spatial variability</a:t>
            </a:r>
            <a:endParaRPr lang="en-US" sz="2800" b="1" dirty="0">
              <a:solidFill>
                <a:srgbClr val="000090"/>
              </a:solidFill>
              <a:latin typeface="Arial"/>
              <a:cs typeface="Arial"/>
            </a:endParaRPr>
          </a:p>
        </p:txBody>
      </p:sp>
    </p:spTree>
    <p:extLst>
      <p:ext uri="{BB962C8B-B14F-4D97-AF65-F5344CB8AC3E}">
        <p14:creationId xmlns:p14="http://schemas.microsoft.com/office/powerpoint/2010/main" val="3032489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206980" y="135507"/>
            <a:ext cx="6634749" cy="1077218"/>
          </a:xfrm>
          <a:prstGeom prst="rect">
            <a:avLst/>
          </a:prstGeom>
          <a:noFill/>
          <a:ln w="9525">
            <a:noFill/>
            <a:miter lim="800000"/>
            <a:headEnd/>
            <a:tailEnd/>
          </a:ln>
        </p:spPr>
        <p:txBody>
          <a:bodyPr wrap="none">
            <a:prstTxWarp prst="textNoShape">
              <a:avLst/>
            </a:prstTxWarp>
            <a:spAutoFit/>
          </a:bodyPr>
          <a:lstStyle/>
          <a:p>
            <a:pPr algn="ctr"/>
            <a:r>
              <a:rPr lang="en-US" sz="3200" b="1" dirty="0" err="1" smtClean="0"/>
              <a:t>Altimtery</a:t>
            </a:r>
            <a:r>
              <a:rPr lang="en-US" sz="3200" b="1" dirty="0" smtClean="0"/>
              <a:t>-derived meridional changes </a:t>
            </a:r>
          </a:p>
          <a:p>
            <a:pPr algn="ctr"/>
            <a:r>
              <a:rPr lang="en-US" sz="3200" b="1" dirty="0"/>
              <a:t>s</a:t>
            </a:r>
            <a:r>
              <a:rPr lang="en-US" sz="3200" b="1" dirty="0" smtClean="0"/>
              <a:t>easonal cycle of SAMOC</a:t>
            </a:r>
            <a:endParaRPr lang="en-US" sz="3200" b="1" dirty="0"/>
          </a:p>
        </p:txBody>
      </p:sp>
      <p:pic>
        <p:nvPicPr>
          <p:cNvPr id="10" name="Picture 9" descr="fig03_seasonal_v2.jpg"/>
          <p:cNvPicPr/>
          <p:nvPr/>
        </p:nvPicPr>
        <p:blipFill>
          <a:blip r:embed="rId3"/>
          <a:stretch>
            <a:fillRect/>
          </a:stretch>
        </p:blipFill>
        <p:spPr>
          <a:xfrm>
            <a:off x="113479" y="1348889"/>
            <a:ext cx="6494926" cy="4328773"/>
          </a:xfrm>
          <a:prstGeom prst="rect">
            <a:avLst/>
          </a:prstGeom>
        </p:spPr>
      </p:pic>
      <p:grpSp>
        <p:nvGrpSpPr>
          <p:cNvPr id="11" name="Group 10"/>
          <p:cNvGrpSpPr/>
          <p:nvPr/>
        </p:nvGrpSpPr>
        <p:grpSpPr>
          <a:xfrm>
            <a:off x="6848670" y="1666918"/>
            <a:ext cx="1713429" cy="872027"/>
            <a:chOff x="6771267" y="979557"/>
            <a:chExt cx="1713429" cy="872027"/>
          </a:xfrm>
        </p:grpSpPr>
        <p:cxnSp>
          <p:nvCxnSpPr>
            <p:cNvPr id="12" name="Straight Connector 11"/>
            <p:cNvCxnSpPr/>
            <p:nvPr/>
          </p:nvCxnSpPr>
          <p:spPr>
            <a:xfrm>
              <a:off x="6771267" y="1164223"/>
              <a:ext cx="383618"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771267" y="1415846"/>
              <a:ext cx="383618"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771267" y="1667469"/>
              <a:ext cx="383618"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154885" y="979557"/>
              <a:ext cx="659743" cy="369332"/>
            </a:xfrm>
            <a:prstGeom prst="rect">
              <a:avLst/>
            </a:prstGeom>
            <a:noFill/>
          </p:spPr>
          <p:txBody>
            <a:bodyPr wrap="none" rtlCol="0">
              <a:spAutoFit/>
            </a:bodyPr>
            <a:lstStyle/>
            <a:p>
              <a:r>
                <a:rPr lang="en-US" dirty="0" smtClean="0"/>
                <a:t>Total</a:t>
              </a:r>
              <a:endParaRPr lang="en-US" dirty="0"/>
            </a:p>
          </p:txBody>
        </p:sp>
        <p:sp>
          <p:nvSpPr>
            <p:cNvPr id="16" name="TextBox 15"/>
            <p:cNvSpPr txBox="1"/>
            <p:nvPr/>
          </p:nvSpPr>
          <p:spPr>
            <a:xfrm>
              <a:off x="7154885" y="1230905"/>
              <a:ext cx="1329811" cy="369332"/>
            </a:xfrm>
            <a:prstGeom prst="rect">
              <a:avLst/>
            </a:prstGeom>
            <a:noFill/>
          </p:spPr>
          <p:txBody>
            <a:bodyPr wrap="none" rtlCol="0">
              <a:spAutoFit/>
            </a:bodyPr>
            <a:lstStyle/>
            <a:p>
              <a:r>
                <a:rPr lang="en-US" dirty="0" smtClean="0"/>
                <a:t>Geostrophic</a:t>
              </a:r>
              <a:endParaRPr lang="en-US" dirty="0"/>
            </a:p>
          </p:txBody>
        </p:sp>
        <p:sp>
          <p:nvSpPr>
            <p:cNvPr id="17" name="TextBox 16"/>
            <p:cNvSpPr txBox="1"/>
            <p:nvPr/>
          </p:nvSpPr>
          <p:spPr>
            <a:xfrm>
              <a:off x="7154885" y="1482252"/>
              <a:ext cx="818553" cy="369332"/>
            </a:xfrm>
            <a:prstGeom prst="rect">
              <a:avLst/>
            </a:prstGeom>
            <a:noFill/>
          </p:spPr>
          <p:txBody>
            <a:bodyPr wrap="none" rtlCol="0">
              <a:spAutoFit/>
            </a:bodyPr>
            <a:lstStyle/>
            <a:p>
              <a:r>
                <a:rPr lang="en-US" dirty="0" smtClean="0"/>
                <a:t>Ekman</a:t>
              </a:r>
              <a:endParaRPr lang="en-US" dirty="0"/>
            </a:p>
          </p:txBody>
        </p:sp>
      </p:grpSp>
      <p:sp>
        <p:nvSpPr>
          <p:cNvPr id="2" name="TextBox 1"/>
          <p:cNvSpPr txBox="1"/>
          <p:nvPr/>
        </p:nvSpPr>
        <p:spPr>
          <a:xfrm>
            <a:off x="6561096" y="2650399"/>
            <a:ext cx="2535595" cy="3139321"/>
          </a:xfrm>
          <a:prstGeom prst="rect">
            <a:avLst/>
          </a:prstGeom>
          <a:noFill/>
        </p:spPr>
        <p:txBody>
          <a:bodyPr wrap="square" rtlCol="0">
            <a:spAutoFit/>
          </a:bodyPr>
          <a:lstStyle/>
          <a:p>
            <a:pPr marL="285750" indent="-285750">
              <a:buFont typeface="Arial"/>
              <a:buChar char="•"/>
            </a:pPr>
            <a:r>
              <a:rPr lang="en-US" dirty="0" smtClean="0"/>
              <a:t>Amplitude is smaller at 25S, crossing the ST gyre</a:t>
            </a:r>
          </a:p>
          <a:p>
            <a:pPr marL="285750" indent="-285750">
              <a:buFont typeface="Arial"/>
              <a:buChar char="•"/>
            </a:pPr>
            <a:endParaRPr lang="en-US" dirty="0" smtClean="0"/>
          </a:p>
          <a:p>
            <a:pPr marL="285750" indent="-285750">
              <a:buFont typeface="Arial"/>
              <a:buChar char="•"/>
            </a:pPr>
            <a:r>
              <a:rPr lang="en-US" dirty="0" smtClean="0"/>
              <a:t>Geostrophic and Ekman have similar amplitudes</a:t>
            </a:r>
          </a:p>
          <a:p>
            <a:pPr marL="285750" indent="-285750">
              <a:buFont typeface="Arial"/>
              <a:buChar char="•"/>
            </a:pPr>
            <a:endParaRPr lang="en-US" dirty="0"/>
          </a:p>
          <a:p>
            <a:pPr marL="285750" indent="-285750">
              <a:buFont typeface="Arial"/>
              <a:buChar char="•"/>
            </a:pPr>
            <a:r>
              <a:rPr lang="en-US" dirty="0" smtClean="0"/>
              <a:t>Amplitude is larger at 34.5S, the Confluence region.</a:t>
            </a:r>
            <a:endParaRPr lang="en-US" dirty="0"/>
          </a:p>
        </p:txBody>
      </p:sp>
      <p:sp>
        <p:nvSpPr>
          <p:cNvPr id="18" name="TextBox 17"/>
          <p:cNvSpPr txBox="1"/>
          <p:nvPr/>
        </p:nvSpPr>
        <p:spPr>
          <a:xfrm>
            <a:off x="6022033" y="6451447"/>
            <a:ext cx="3012363" cy="369332"/>
          </a:xfrm>
          <a:prstGeom prst="rect">
            <a:avLst/>
          </a:prstGeom>
          <a:noFill/>
        </p:spPr>
        <p:txBody>
          <a:bodyPr wrap="none" rtlCol="0">
            <a:spAutoFit/>
          </a:bodyPr>
          <a:lstStyle/>
          <a:p>
            <a:r>
              <a:rPr lang="en-US" dirty="0" smtClean="0"/>
              <a:t>Dong, Goni, and Bringas, 2015</a:t>
            </a:r>
            <a:endParaRPr lang="en-US"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pPr/>
              <a:t>15</a:t>
            </a:fld>
            <a:endParaRPr lang="en-US" dirty="0"/>
          </a:p>
        </p:txBody>
      </p:sp>
    </p:spTree>
    <p:extLst>
      <p:ext uri="{BB962C8B-B14F-4D97-AF65-F5344CB8AC3E}">
        <p14:creationId xmlns:p14="http://schemas.microsoft.com/office/powerpoint/2010/main" val="42872477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913254"/>
          </a:xfrm>
        </p:spPr>
        <p:txBody>
          <a:bodyPr>
            <a:noAutofit/>
          </a:bodyPr>
          <a:lstStyle/>
          <a:p>
            <a:r>
              <a:rPr lang="en-US" sz="11500" dirty="0" smtClean="0"/>
              <a:t>H</a:t>
            </a:r>
            <a:r>
              <a:rPr lang="en-US" sz="8800" dirty="0" smtClean="0"/>
              <a:t>ow do these changes </a:t>
            </a:r>
            <a:r>
              <a:rPr lang="en-US" sz="8800" dirty="0" smtClean="0"/>
              <a:t>affect </a:t>
            </a:r>
            <a:r>
              <a:rPr lang="en-US" sz="8800" dirty="0" smtClean="0"/>
              <a:t>us?</a:t>
            </a:r>
            <a:endParaRPr lang="en-US" sz="8800"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t>16</a:t>
            </a:fld>
            <a:endParaRPr lang="en-US"/>
          </a:p>
        </p:txBody>
      </p:sp>
    </p:spTree>
    <p:extLst>
      <p:ext uri="{BB962C8B-B14F-4D97-AF65-F5344CB8AC3E}">
        <p14:creationId xmlns:p14="http://schemas.microsoft.com/office/powerpoint/2010/main" val="34884981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4"/>
          <p:cNvSpPr txBox="1">
            <a:spLocks noChangeArrowheads="1"/>
          </p:cNvSpPr>
          <p:nvPr/>
        </p:nvSpPr>
        <p:spPr bwMode="auto">
          <a:xfrm>
            <a:off x="422275" y="58738"/>
            <a:ext cx="8369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dirty="0">
                <a:solidFill>
                  <a:srgbClr val="000000"/>
                </a:solidFill>
              </a:rPr>
              <a:t>Impact of Atlantic warm pool (AWP) on United States Drought</a:t>
            </a:r>
          </a:p>
        </p:txBody>
      </p:sp>
      <p:sp>
        <p:nvSpPr>
          <p:cNvPr id="27650" name="TextBox 4"/>
          <p:cNvSpPr txBox="1">
            <a:spLocks noChangeArrowheads="1"/>
          </p:cNvSpPr>
          <p:nvPr/>
        </p:nvSpPr>
        <p:spPr bwMode="auto">
          <a:xfrm>
            <a:off x="4833938" y="3548063"/>
            <a:ext cx="4343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algn="l" eaLnBrk="1" hangingPunct="1"/>
            <a:r>
              <a:rPr lang="en-US" sz="1800" dirty="0">
                <a:solidFill>
                  <a:srgbClr val="000000"/>
                </a:solidFill>
              </a:rPr>
              <a:t>A large (small) AWP is associated with reduced (enhanced) rainfall in the U. S. during summer and fall.  The mechanism is that a large (small) AWP decreases (increases) the moisture transport to the U. S. from the </a:t>
            </a:r>
            <a:r>
              <a:rPr lang="en-US" sz="1800" dirty="0" smtClean="0">
                <a:solidFill>
                  <a:srgbClr val="000000"/>
                </a:solidFill>
              </a:rPr>
              <a:t>AWP.  </a:t>
            </a:r>
            <a:r>
              <a:rPr lang="en-US" sz="1800" dirty="0">
                <a:solidFill>
                  <a:srgbClr val="000000"/>
                </a:solidFill>
              </a:rPr>
              <a:t>A decreased rainfall can cause drought in the U. S. when the large AWP persists for a long time.</a:t>
            </a: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0854" t="91864" b="1993"/>
          <a:stretch/>
        </p:blipFill>
        <p:spPr bwMode="auto">
          <a:xfrm>
            <a:off x="58738" y="2901950"/>
            <a:ext cx="48434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9354" t="15885" r="2559" b="51641"/>
          <a:stretch/>
        </p:blipFill>
        <p:spPr bwMode="auto">
          <a:xfrm>
            <a:off x="171450" y="939800"/>
            <a:ext cx="4506913" cy="2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3" name="TextBox 11"/>
          <p:cNvSpPr txBox="1">
            <a:spLocks noChangeArrowheads="1"/>
          </p:cNvSpPr>
          <p:nvPr/>
        </p:nvSpPr>
        <p:spPr bwMode="auto">
          <a:xfrm>
            <a:off x="490538" y="660400"/>
            <a:ext cx="3519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1600" dirty="0">
                <a:solidFill>
                  <a:srgbClr val="000000"/>
                </a:solidFill>
              </a:rPr>
              <a:t>Regression of rainfall onto AWP index </a:t>
            </a:r>
          </a:p>
        </p:txBody>
      </p:sp>
      <p:grpSp>
        <p:nvGrpSpPr>
          <p:cNvPr id="27654" name="Group 14"/>
          <p:cNvGrpSpPr>
            <a:grpSpLocks/>
          </p:cNvGrpSpPr>
          <p:nvPr/>
        </p:nvGrpSpPr>
        <p:grpSpPr bwMode="auto">
          <a:xfrm>
            <a:off x="127000" y="3548063"/>
            <a:ext cx="4724400" cy="3208337"/>
            <a:chOff x="533400" y="3496736"/>
            <a:chExt cx="4724400" cy="3208853"/>
          </a:xfrm>
        </p:grpSpPr>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666" t="92320" b="1"/>
            <a:stretch/>
          </p:blipFill>
          <p:spPr bwMode="auto">
            <a:xfrm>
              <a:off x="544513" y="6197507"/>
              <a:ext cx="4713287" cy="50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666" t="15455" b="48855"/>
            <a:stretch/>
          </p:blipFill>
          <p:spPr bwMode="auto">
            <a:xfrm>
              <a:off x="533400" y="3776181"/>
              <a:ext cx="4713288" cy="236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61" name="TextBox 12"/>
            <p:cNvSpPr txBox="1">
              <a:spLocks noChangeArrowheads="1"/>
            </p:cNvSpPr>
            <p:nvPr/>
          </p:nvSpPr>
          <p:spPr bwMode="auto">
            <a:xfrm>
              <a:off x="833516" y="3496736"/>
              <a:ext cx="4019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1600" dirty="0">
                  <a:solidFill>
                    <a:srgbClr val="000000"/>
                  </a:solidFill>
                </a:rPr>
                <a:t>Regression of moisture flux onto AWP index </a:t>
              </a:r>
            </a:p>
          </p:txBody>
        </p:sp>
      </p:grpSp>
      <p:grpSp>
        <p:nvGrpSpPr>
          <p:cNvPr id="27655" name="Group 2"/>
          <p:cNvGrpSpPr>
            <a:grpSpLocks/>
          </p:cNvGrpSpPr>
          <p:nvPr/>
        </p:nvGrpSpPr>
        <p:grpSpPr bwMode="auto">
          <a:xfrm>
            <a:off x="5080000" y="668338"/>
            <a:ext cx="3903663" cy="2592387"/>
            <a:chOff x="5080017" y="668851"/>
            <a:chExt cx="3903663" cy="2591324"/>
          </a:xfrm>
        </p:grpSpPr>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316" t="19236" b="15881"/>
            <a:stretch/>
          </p:blipFill>
          <p:spPr bwMode="auto">
            <a:xfrm>
              <a:off x="5080017" y="1143318"/>
              <a:ext cx="3903663" cy="211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658" name="TextBox 1"/>
            <p:cNvSpPr txBox="1">
              <a:spLocks noChangeArrowheads="1"/>
            </p:cNvSpPr>
            <p:nvPr/>
          </p:nvSpPr>
          <p:spPr bwMode="auto">
            <a:xfrm>
              <a:off x="5317090" y="668851"/>
              <a:ext cx="3615262" cy="49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algn="l" eaLnBrk="1" hangingPunct="1">
                <a:lnSpc>
                  <a:spcPct val="80000"/>
                </a:lnSpc>
              </a:pPr>
              <a:r>
                <a:rPr lang="en-US" sz="1600" dirty="0">
                  <a:solidFill>
                    <a:srgbClr val="000000"/>
                  </a:solidFill>
                </a:rPr>
                <a:t>19 IPCC-AR5 climate models fail to simulate the decreased rainfall in U. S. </a:t>
              </a:r>
            </a:p>
          </p:txBody>
        </p:sp>
      </p:grpSp>
      <p:sp>
        <p:nvSpPr>
          <p:cNvPr id="2" name="TextBox 1"/>
          <p:cNvSpPr txBox="1"/>
          <p:nvPr/>
        </p:nvSpPr>
        <p:spPr>
          <a:xfrm>
            <a:off x="6895839" y="6188075"/>
            <a:ext cx="1284663" cy="383790"/>
          </a:xfrm>
          <a:prstGeom prst="rect">
            <a:avLst/>
          </a:prstGeom>
          <a:noFill/>
        </p:spPr>
        <p:txBody>
          <a:bodyPr wrap="square" rtlCol="0">
            <a:spAutoFit/>
          </a:bodyPr>
          <a:lstStyle/>
          <a:p>
            <a:r>
              <a:rPr lang="en-US" dirty="0" smtClean="0"/>
              <a:t>Wang</a:t>
            </a:r>
            <a:endParaRPr lang="en-US"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pPr/>
              <a:t>17</a:t>
            </a:fld>
            <a:endParaRPr lang="en-US" dirty="0"/>
          </a:p>
        </p:txBody>
      </p:sp>
    </p:spTree>
    <p:extLst>
      <p:ext uri="{BB962C8B-B14F-4D97-AF65-F5344CB8AC3E}">
        <p14:creationId xmlns:p14="http://schemas.microsoft.com/office/powerpoint/2010/main" val="2906032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36" y="25400"/>
            <a:ext cx="8373361" cy="830997"/>
          </a:xfrm>
          <a:prstGeom prst="rect">
            <a:avLst/>
          </a:prstGeom>
          <a:noFill/>
        </p:spPr>
        <p:txBody>
          <a:bodyPr wrap="square" rtlCol="0">
            <a:spAutoFit/>
          </a:bodyPr>
          <a:lstStyle/>
          <a:p>
            <a:r>
              <a:rPr lang="en-US" sz="2400" b="1" dirty="0" smtClean="0">
                <a:solidFill>
                  <a:srgbClr val="000000"/>
                </a:solidFill>
              </a:rPr>
              <a:t>Model rainfall (color) and  SLP (contour) response to the AWP: (LAWP – SAWP)/2 runs </a:t>
            </a:r>
            <a:endParaRPr lang="en-US" sz="2400" b="1" dirty="0">
              <a:solidFill>
                <a:srgbClr val="000000"/>
              </a:solidFill>
            </a:endParaRPr>
          </a:p>
        </p:txBody>
      </p:sp>
      <p:grpSp>
        <p:nvGrpSpPr>
          <p:cNvPr id="3" name="Group 2"/>
          <p:cNvGrpSpPr/>
          <p:nvPr/>
        </p:nvGrpSpPr>
        <p:grpSpPr>
          <a:xfrm>
            <a:off x="152400" y="914400"/>
            <a:ext cx="7594605" cy="5777248"/>
            <a:chOff x="558795" y="1032935"/>
            <a:chExt cx="7594605" cy="5777248"/>
          </a:xfrm>
        </p:grpSpPr>
        <p:pic>
          <p:nvPicPr>
            <p:cNvPr id="4" name="Picture 3"/>
            <p:cNvPicPr>
              <a:picLocks noChangeAspect="1"/>
            </p:cNvPicPr>
            <p:nvPr/>
          </p:nvPicPr>
          <p:blipFill rotWithShape="1">
            <a:blip r:embed="rId2"/>
            <a:srcRect t="5551"/>
            <a:stretch/>
          </p:blipFill>
          <p:spPr>
            <a:xfrm>
              <a:off x="558795" y="1032935"/>
              <a:ext cx="7239000" cy="5777248"/>
            </a:xfrm>
            <a:prstGeom prst="rect">
              <a:avLst/>
            </a:prstGeom>
          </p:spPr>
        </p:pic>
        <p:cxnSp>
          <p:nvCxnSpPr>
            <p:cNvPr id="5" name="Straight Arrow Connector 4"/>
            <p:cNvCxnSpPr/>
            <p:nvPr/>
          </p:nvCxnSpPr>
          <p:spPr bwMode="auto">
            <a:xfrm flipH="1" flipV="1">
              <a:off x="5715000" y="1981200"/>
              <a:ext cx="2438400" cy="154633"/>
            </a:xfrm>
            <a:prstGeom prst="straightConnector1">
              <a:avLst/>
            </a:prstGeom>
            <a:solidFill>
              <a:schemeClr val="accent1"/>
            </a:solidFill>
            <a:ln w="38100" cap="flat" cmpd="sng" algn="ctr">
              <a:solidFill>
                <a:srgbClr val="07DAFF"/>
              </a:solidFill>
              <a:prstDash val="solid"/>
              <a:round/>
              <a:headEnd type="none" w="med" len="med"/>
              <a:tailEnd type="arrow"/>
            </a:ln>
            <a:effectLst/>
          </p:spPr>
        </p:cxnSp>
        <p:cxnSp>
          <p:nvCxnSpPr>
            <p:cNvPr id="6" name="Straight Arrow Connector 5"/>
            <p:cNvCxnSpPr/>
            <p:nvPr/>
          </p:nvCxnSpPr>
          <p:spPr bwMode="auto">
            <a:xfrm flipH="1" flipV="1">
              <a:off x="5774507" y="4478869"/>
              <a:ext cx="2302693" cy="400164"/>
            </a:xfrm>
            <a:prstGeom prst="straightConnector1">
              <a:avLst/>
            </a:prstGeom>
            <a:solidFill>
              <a:schemeClr val="accent1"/>
            </a:solidFill>
            <a:ln w="38100" cap="flat" cmpd="sng" algn="ctr">
              <a:solidFill>
                <a:srgbClr val="07DAFF"/>
              </a:solidFill>
              <a:prstDash val="solid"/>
              <a:round/>
              <a:headEnd type="none" w="med" len="med"/>
              <a:tailEnd type="arrow"/>
            </a:ln>
            <a:effectLst/>
          </p:spPr>
        </p:cxnSp>
      </p:grpSp>
      <p:sp>
        <p:nvSpPr>
          <p:cNvPr id="8" name="TextBox 7"/>
          <p:cNvSpPr txBox="1"/>
          <p:nvPr/>
        </p:nvSpPr>
        <p:spPr>
          <a:xfrm>
            <a:off x="7772400" y="1769534"/>
            <a:ext cx="697627" cy="461665"/>
          </a:xfrm>
          <a:prstGeom prst="rect">
            <a:avLst/>
          </a:prstGeom>
          <a:noFill/>
        </p:spPr>
        <p:txBody>
          <a:bodyPr wrap="none" rtlCol="0">
            <a:spAutoFit/>
          </a:bodyPr>
          <a:lstStyle/>
          <a:p>
            <a:r>
              <a:rPr lang="en-US" dirty="0" smtClean="0">
                <a:solidFill>
                  <a:srgbClr val="000000"/>
                </a:solidFill>
              </a:rPr>
              <a:t>Dry</a:t>
            </a:r>
            <a:endParaRPr lang="en-US" dirty="0">
              <a:solidFill>
                <a:srgbClr val="000000"/>
              </a:solidFill>
            </a:endParaRPr>
          </a:p>
        </p:txBody>
      </p:sp>
      <p:sp>
        <p:nvSpPr>
          <p:cNvPr id="9" name="TextBox 8"/>
          <p:cNvSpPr txBox="1"/>
          <p:nvPr/>
        </p:nvSpPr>
        <p:spPr>
          <a:xfrm>
            <a:off x="7653865" y="4529668"/>
            <a:ext cx="697627" cy="461665"/>
          </a:xfrm>
          <a:prstGeom prst="rect">
            <a:avLst/>
          </a:prstGeom>
          <a:noFill/>
        </p:spPr>
        <p:txBody>
          <a:bodyPr wrap="none" rtlCol="0">
            <a:spAutoFit/>
          </a:bodyPr>
          <a:lstStyle/>
          <a:p>
            <a:r>
              <a:rPr lang="en-US" dirty="0" smtClean="0">
                <a:solidFill>
                  <a:srgbClr val="000000"/>
                </a:solidFill>
              </a:rPr>
              <a:t>Dry</a:t>
            </a:r>
            <a:endParaRPr lang="en-US" dirty="0">
              <a:solidFill>
                <a:srgbClr val="000000"/>
              </a:solidFill>
            </a:endParaRPr>
          </a:p>
        </p:txBody>
      </p:sp>
      <p:sp>
        <p:nvSpPr>
          <p:cNvPr id="7" name="TextBox 6"/>
          <p:cNvSpPr txBox="1"/>
          <p:nvPr/>
        </p:nvSpPr>
        <p:spPr>
          <a:xfrm>
            <a:off x="7929476" y="6040209"/>
            <a:ext cx="1018871" cy="369332"/>
          </a:xfrm>
          <a:prstGeom prst="rect">
            <a:avLst/>
          </a:prstGeom>
          <a:noFill/>
        </p:spPr>
        <p:txBody>
          <a:bodyPr wrap="square" rtlCol="0">
            <a:spAutoFit/>
          </a:bodyPr>
          <a:lstStyle/>
          <a:p>
            <a:r>
              <a:rPr lang="en-US" dirty="0" smtClean="0"/>
              <a:t>Wang</a:t>
            </a:r>
            <a:endParaRPr lang="en-US" dirty="0"/>
          </a:p>
        </p:txBody>
      </p:sp>
      <p:sp>
        <p:nvSpPr>
          <p:cNvPr id="10" name="Footer Placeholder 9"/>
          <p:cNvSpPr>
            <a:spLocks noGrp="1"/>
          </p:cNvSpPr>
          <p:nvPr>
            <p:ph type="ftr" sz="quarter" idx="11"/>
          </p:nvPr>
        </p:nvSpPr>
        <p:spPr/>
        <p:txBody>
          <a:bodyPr/>
          <a:lstStyle/>
          <a:p>
            <a:r>
              <a:rPr lang="en-US" smtClean="0"/>
              <a:t>PHOD Retreat May 12, 2015</a:t>
            </a:r>
            <a:endParaRPr lang="en-US"/>
          </a:p>
        </p:txBody>
      </p:sp>
      <p:sp>
        <p:nvSpPr>
          <p:cNvPr id="11" name="Slide Number Placeholder 10"/>
          <p:cNvSpPr>
            <a:spLocks noGrp="1"/>
          </p:cNvSpPr>
          <p:nvPr>
            <p:ph type="sldNum" sz="quarter" idx="12"/>
          </p:nvPr>
        </p:nvSpPr>
        <p:spPr/>
        <p:txBody>
          <a:bodyPr/>
          <a:lstStyle/>
          <a:p>
            <a:fld id="{D83F1629-0A22-8243-9EB9-7CCC1A3118DD}" type="slidenum">
              <a:rPr lang="en-US" smtClean="0"/>
              <a:pPr/>
              <a:t>18</a:t>
            </a:fld>
            <a:endParaRPr lang="en-US" dirty="0"/>
          </a:p>
        </p:txBody>
      </p:sp>
    </p:spTree>
    <p:extLst>
      <p:ext uri="{BB962C8B-B14F-4D97-AF65-F5344CB8AC3E}">
        <p14:creationId xmlns:p14="http://schemas.microsoft.com/office/powerpoint/2010/main" val="615190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33189"/>
            <a:ext cx="9144000" cy="463846"/>
          </a:xfrm>
          <a:prstGeom prst="rect">
            <a:avLst/>
          </a:prstGeom>
          <a:noFill/>
          <a:ln w="9525">
            <a:noFill/>
            <a:miter lim="800000"/>
            <a:headEnd/>
            <a:tailEnd/>
          </a:ln>
        </p:spPr>
        <p:txBody>
          <a:bodyPr lIns="92075" tIns="46038" rIns="92075" bIns="46038" anchor="ctr">
            <a:spAutoFit/>
          </a:bodyPr>
          <a:lstStyle/>
          <a:p>
            <a:pPr algn="ctr">
              <a:lnSpc>
                <a:spcPct val="120000"/>
              </a:lnSpc>
            </a:pPr>
            <a:r>
              <a:rPr lang="en-US" sz="2200" b="1" dirty="0" smtClean="0">
                <a:latin typeface="+mj-lt"/>
              </a:rPr>
              <a:t>Springtime ENSO phase evolution and its relation to rainfall in the U.S.</a:t>
            </a:r>
            <a:endParaRPr lang="en-US" altLang="en-US" sz="2200" b="1" dirty="0">
              <a:latin typeface="+mj-lt"/>
              <a:cs typeface="Times New Roman" pitchFamily="18" charset="0"/>
            </a:endParaRPr>
          </a:p>
        </p:txBody>
      </p:sp>
      <p:sp>
        <p:nvSpPr>
          <p:cNvPr id="3078" name="Text Box 30"/>
          <p:cNvSpPr txBox="1">
            <a:spLocks noChangeArrowheads="1"/>
          </p:cNvSpPr>
          <p:nvPr/>
        </p:nvSpPr>
        <p:spPr bwMode="auto">
          <a:xfrm>
            <a:off x="4953000" y="762000"/>
            <a:ext cx="4191000" cy="5339923"/>
          </a:xfrm>
          <a:prstGeom prst="rect">
            <a:avLst/>
          </a:prstGeom>
          <a:solidFill>
            <a:schemeClr val="bg1"/>
          </a:solidFill>
          <a:ln w="9525">
            <a:noFill/>
            <a:miter lim="800000"/>
            <a:headEnd/>
            <a:tailEnd/>
          </a:ln>
          <a:effectLst/>
        </p:spPr>
        <p:txBody>
          <a:bodyPr wrap="square">
            <a:spAutoFit/>
          </a:bodyPr>
          <a:lstStyle/>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Funding: NOAA CPO </a:t>
            </a:r>
          </a:p>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Personnel: Lee, Wang &amp; Enfield</a:t>
            </a:r>
          </a:p>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Collaborations: RSMAS &amp; CPC</a:t>
            </a:r>
          </a:p>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Highlights (Lee et al., 2014):</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ENSO SST anomalies weaker &amp; less coherent in spring compared to those in winter.</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Showed unique and significant patterns of U.S. rainfall anomalies frequently appearing during the onset and decay phases of ENSO. </a:t>
            </a:r>
          </a:p>
          <a:p>
            <a:pPr marL="574675" indent="-342900">
              <a:spcBef>
                <a:spcPts val="600"/>
              </a:spcBef>
              <a:buClr>
                <a:srgbClr val="0099FF"/>
              </a:buClr>
              <a:buSzPct val="100000"/>
              <a:buFont typeface="+mj-lt"/>
              <a:buAutoNum type="arabicPeriod"/>
            </a:pPr>
            <a:r>
              <a:rPr lang="en-US" altLang="en-US" sz="1800" b="1" dirty="0" smtClean="0">
                <a:cs typeface="Times New Roman" pitchFamily="18" charset="0"/>
              </a:rPr>
              <a:t>In late spring of a developing El Niño: wet in the South U.S. and dry over the Ohio Valley.</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In early spring of a decaying El Niño: wet across the southern U.S. and dry over the Ohio River. </a:t>
            </a:r>
          </a:p>
        </p:txBody>
      </p:sp>
      <p:pic>
        <p:nvPicPr>
          <p:cNvPr id="6" name="Picture 5" descr="fig02.jpg"/>
          <p:cNvPicPr>
            <a:picLocks noChangeAspect="1"/>
          </p:cNvPicPr>
          <p:nvPr/>
        </p:nvPicPr>
        <p:blipFill>
          <a:blip r:embed="rId2" cstate="print"/>
          <a:srcRect t="54010"/>
          <a:stretch>
            <a:fillRect/>
          </a:stretch>
        </p:blipFill>
        <p:spPr>
          <a:xfrm>
            <a:off x="457200" y="3886200"/>
            <a:ext cx="4452104" cy="2336448"/>
          </a:xfrm>
          <a:prstGeom prst="rect">
            <a:avLst/>
          </a:prstGeom>
        </p:spPr>
      </p:pic>
      <p:pic>
        <p:nvPicPr>
          <p:cNvPr id="5" name="Picture 4" descr="fig02.jpg"/>
          <p:cNvPicPr>
            <a:picLocks noChangeAspect="1"/>
          </p:cNvPicPr>
          <p:nvPr/>
        </p:nvPicPr>
        <p:blipFill>
          <a:blip r:embed="rId2" cstate="print"/>
          <a:srcRect t="5401" b="48609"/>
          <a:stretch>
            <a:fillRect/>
          </a:stretch>
        </p:blipFill>
        <p:spPr>
          <a:xfrm>
            <a:off x="457200" y="990600"/>
            <a:ext cx="4452104" cy="2336441"/>
          </a:xfrm>
          <a:prstGeom prst="rect">
            <a:avLst/>
          </a:prstGeom>
        </p:spPr>
      </p:pic>
      <p:sp>
        <p:nvSpPr>
          <p:cNvPr id="7" name="TextBox 6"/>
          <p:cNvSpPr txBox="1"/>
          <p:nvPr/>
        </p:nvSpPr>
        <p:spPr>
          <a:xfrm rot="16200000">
            <a:off x="-462465" y="1910267"/>
            <a:ext cx="1263487" cy="338554"/>
          </a:xfrm>
          <a:prstGeom prst="rect">
            <a:avLst/>
          </a:prstGeom>
          <a:noFill/>
        </p:spPr>
        <p:txBody>
          <a:bodyPr wrap="none" rtlCol="0">
            <a:spAutoFit/>
          </a:bodyPr>
          <a:lstStyle/>
          <a:p>
            <a:r>
              <a:rPr lang="en-US" sz="1600" b="1" dirty="0" smtClean="0"/>
              <a:t>Onset Phase</a:t>
            </a:r>
            <a:endParaRPr lang="en-US" sz="1600" b="1" dirty="0"/>
          </a:p>
        </p:txBody>
      </p:sp>
      <p:sp>
        <p:nvSpPr>
          <p:cNvPr id="8" name="TextBox 7"/>
          <p:cNvSpPr txBox="1"/>
          <p:nvPr/>
        </p:nvSpPr>
        <p:spPr>
          <a:xfrm rot="16200000">
            <a:off x="-472884" y="4805867"/>
            <a:ext cx="1284326" cy="338554"/>
          </a:xfrm>
          <a:prstGeom prst="rect">
            <a:avLst/>
          </a:prstGeom>
          <a:noFill/>
        </p:spPr>
        <p:txBody>
          <a:bodyPr wrap="none" rtlCol="0">
            <a:spAutoFit/>
          </a:bodyPr>
          <a:lstStyle/>
          <a:p>
            <a:r>
              <a:rPr lang="en-US" sz="1600" b="1" dirty="0" smtClean="0"/>
              <a:t>Decay Phase</a:t>
            </a:r>
            <a:endParaRPr lang="en-US" sz="1600" b="1" dirty="0"/>
          </a:p>
        </p:txBody>
      </p:sp>
      <p:sp>
        <p:nvSpPr>
          <p:cNvPr id="9" name="TextBox 8"/>
          <p:cNvSpPr txBox="1"/>
          <p:nvPr/>
        </p:nvSpPr>
        <p:spPr>
          <a:xfrm>
            <a:off x="1143000" y="685800"/>
            <a:ext cx="1343125" cy="307777"/>
          </a:xfrm>
          <a:prstGeom prst="rect">
            <a:avLst/>
          </a:prstGeom>
          <a:noFill/>
        </p:spPr>
        <p:txBody>
          <a:bodyPr wrap="none" rtlCol="0">
            <a:spAutoFit/>
          </a:bodyPr>
          <a:lstStyle/>
          <a:p>
            <a:r>
              <a:rPr lang="en-US" sz="1400" b="1" dirty="0" smtClean="0"/>
              <a:t>SST Anomalies</a:t>
            </a:r>
            <a:endParaRPr lang="en-US" sz="1400" b="1" dirty="0"/>
          </a:p>
        </p:txBody>
      </p:sp>
      <p:sp>
        <p:nvSpPr>
          <p:cNvPr id="10" name="TextBox 9"/>
          <p:cNvSpPr txBox="1"/>
          <p:nvPr/>
        </p:nvSpPr>
        <p:spPr>
          <a:xfrm>
            <a:off x="3200400" y="685800"/>
            <a:ext cx="1644617" cy="307777"/>
          </a:xfrm>
          <a:prstGeom prst="rect">
            <a:avLst/>
          </a:prstGeom>
          <a:noFill/>
        </p:spPr>
        <p:txBody>
          <a:bodyPr wrap="none" rtlCol="0">
            <a:spAutoFit/>
          </a:bodyPr>
          <a:lstStyle/>
          <a:p>
            <a:r>
              <a:rPr lang="en-US" sz="1400" b="1" dirty="0" smtClean="0"/>
              <a:t>Rainfall Anomalies</a:t>
            </a:r>
            <a:endParaRPr lang="en-US" sz="1400" b="1" dirty="0"/>
          </a:p>
        </p:txBody>
      </p:sp>
      <p:sp>
        <p:nvSpPr>
          <p:cNvPr id="11" name="TextBox 10"/>
          <p:cNvSpPr txBox="1"/>
          <p:nvPr/>
        </p:nvSpPr>
        <p:spPr>
          <a:xfrm>
            <a:off x="1143000" y="3581400"/>
            <a:ext cx="1343125" cy="307777"/>
          </a:xfrm>
          <a:prstGeom prst="rect">
            <a:avLst/>
          </a:prstGeom>
          <a:noFill/>
        </p:spPr>
        <p:txBody>
          <a:bodyPr wrap="none" rtlCol="0">
            <a:spAutoFit/>
          </a:bodyPr>
          <a:lstStyle/>
          <a:p>
            <a:r>
              <a:rPr lang="en-US" sz="1400" b="1" dirty="0" smtClean="0"/>
              <a:t>SST Anomalies</a:t>
            </a:r>
            <a:endParaRPr lang="en-US" sz="1400" b="1" dirty="0"/>
          </a:p>
        </p:txBody>
      </p:sp>
      <p:sp>
        <p:nvSpPr>
          <p:cNvPr id="12" name="TextBox 11"/>
          <p:cNvSpPr txBox="1"/>
          <p:nvPr/>
        </p:nvSpPr>
        <p:spPr>
          <a:xfrm>
            <a:off x="3276600" y="3581400"/>
            <a:ext cx="1644617" cy="307777"/>
          </a:xfrm>
          <a:prstGeom prst="rect">
            <a:avLst/>
          </a:prstGeom>
          <a:noFill/>
        </p:spPr>
        <p:txBody>
          <a:bodyPr wrap="none" rtlCol="0">
            <a:spAutoFit/>
          </a:bodyPr>
          <a:lstStyle/>
          <a:p>
            <a:r>
              <a:rPr lang="en-US" sz="1400" b="1" dirty="0" smtClean="0"/>
              <a:t>Rainfall Anomalies</a:t>
            </a:r>
            <a:endParaRPr lang="en-US" sz="1400" b="1" dirty="0"/>
          </a:p>
        </p:txBody>
      </p: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19</a:t>
            </a:fld>
            <a:endParaRPr lang="en-US" dirty="0"/>
          </a:p>
        </p:txBody>
      </p:sp>
    </p:spTree>
    <p:extLst>
      <p:ext uri="{BB962C8B-B14F-4D97-AF65-F5344CB8AC3E}">
        <p14:creationId xmlns:p14="http://schemas.microsoft.com/office/powerpoint/2010/main" val="29469668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972327"/>
          </a:xfrm>
        </p:spPr>
        <p:txBody>
          <a:bodyPr>
            <a:noAutofit/>
          </a:bodyPr>
          <a:lstStyle/>
          <a:p>
            <a:r>
              <a:rPr lang="en-US" sz="11500" dirty="0" smtClean="0"/>
              <a:t>H</a:t>
            </a:r>
            <a:r>
              <a:rPr lang="en-US" sz="8800" dirty="0" smtClean="0"/>
              <a:t>ow is our climate changing?</a:t>
            </a:r>
            <a:endParaRPr lang="en-US" sz="8800"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t>2</a:t>
            </a:fld>
            <a:endParaRPr lang="en-US"/>
          </a:p>
        </p:txBody>
      </p:sp>
    </p:spTree>
    <p:extLst>
      <p:ext uri="{BB962C8B-B14F-4D97-AF65-F5344CB8AC3E}">
        <p14:creationId xmlns:p14="http://schemas.microsoft.com/office/powerpoint/2010/main" val="426903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28330" y="76200"/>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100" b="1" dirty="0" smtClean="0">
                <a:solidFill>
                  <a:srgbClr val="000000"/>
                </a:solidFill>
                <a:ea typeface="宋体" charset="0"/>
                <a:cs typeface="宋体" charset="0"/>
              </a:rPr>
              <a:t>A New Classification of El Nino Events: </a:t>
            </a:r>
            <a:r>
              <a:rPr lang="en-US" altLang="zh-CN" sz="2100" b="1" dirty="0" err="1" smtClean="0">
                <a:solidFill>
                  <a:srgbClr val="000000"/>
                </a:solidFill>
                <a:ea typeface="宋体" charset="0"/>
                <a:cs typeface="宋体" charset="0"/>
              </a:rPr>
              <a:t>Modoki</a:t>
            </a:r>
            <a:r>
              <a:rPr lang="en-US" altLang="zh-CN" sz="2100" b="1" dirty="0" smtClean="0">
                <a:solidFill>
                  <a:srgbClr val="000000"/>
                </a:solidFill>
                <a:ea typeface="宋体" charset="0"/>
                <a:cs typeface="宋体" charset="0"/>
              </a:rPr>
              <a:t> I and II</a:t>
            </a:r>
            <a:endParaRPr lang="en-US" altLang="zh-CN" sz="2100" b="1" dirty="0">
              <a:solidFill>
                <a:srgbClr val="000000"/>
              </a:solidFill>
              <a:ea typeface="宋体" charset="0"/>
              <a:cs typeface="宋体" charset="0"/>
            </a:endParaRPr>
          </a:p>
        </p:txBody>
      </p:sp>
      <p:pic>
        <p:nvPicPr>
          <p:cNvPr id="3" name="Picture 1" descr="Fig_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980" y="710104"/>
            <a:ext cx="4202113"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4724400" y="912554"/>
            <a:ext cx="4343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buClr>
                <a:srgbClr val="0099FF"/>
              </a:buClr>
              <a:buFont typeface="Wingdings" charset="0"/>
              <a:buChar char="l"/>
            </a:pPr>
            <a:r>
              <a:rPr lang="en-US" b="1" dirty="0">
                <a:cs typeface="Times New Roman" charset="0"/>
              </a:rPr>
              <a:t>El Nino </a:t>
            </a:r>
            <a:r>
              <a:rPr lang="en-US" b="1" dirty="0" err="1">
                <a:cs typeface="Times New Roman" charset="0"/>
              </a:rPr>
              <a:t>Modoki</a:t>
            </a:r>
            <a:r>
              <a:rPr lang="en-US" b="1" dirty="0">
                <a:cs typeface="Times New Roman" charset="0"/>
              </a:rPr>
              <a:t> I and II are named and identified, based on their opposite impacts on rainfall in </a:t>
            </a:r>
            <a:r>
              <a:rPr lang="en-US" b="1" dirty="0" smtClean="0">
                <a:cs typeface="Times New Roman" charset="0"/>
              </a:rPr>
              <a:t>China </a:t>
            </a:r>
            <a:r>
              <a:rPr lang="en-US" b="1" dirty="0">
                <a:cs typeface="Times New Roman" charset="0"/>
              </a:rPr>
              <a:t>and typhoon landfall activity.</a:t>
            </a:r>
          </a:p>
          <a:p>
            <a:pPr algn="l" eaLnBrk="1" hangingPunct="1">
              <a:spcBef>
                <a:spcPct val="50000"/>
              </a:spcBef>
              <a:buClr>
                <a:srgbClr val="0099FF"/>
              </a:buClr>
              <a:buFont typeface="Wingdings" charset="0"/>
              <a:buChar char="l"/>
            </a:pPr>
            <a:r>
              <a:rPr lang="en-US" b="1" dirty="0">
                <a:cs typeface="Times New Roman" charset="0"/>
              </a:rPr>
              <a:t>For canonical El Nino and El Nino </a:t>
            </a:r>
            <a:r>
              <a:rPr lang="en-US" b="1" dirty="0" err="1">
                <a:cs typeface="Times New Roman" charset="0"/>
              </a:rPr>
              <a:t>Modoki</a:t>
            </a:r>
            <a:r>
              <a:rPr lang="en-US" b="1" dirty="0">
                <a:cs typeface="Times New Roman" charset="0"/>
              </a:rPr>
              <a:t> I, the eastern Indian Ocean has negative rainfall </a:t>
            </a:r>
            <a:r>
              <a:rPr lang="en-US" b="1" dirty="0" smtClean="0">
                <a:cs typeface="Times New Roman" charset="0"/>
              </a:rPr>
              <a:t>anomalies (top two panels); </a:t>
            </a:r>
            <a:r>
              <a:rPr lang="en-US" b="1" dirty="0">
                <a:cs typeface="Times New Roman" charset="0"/>
              </a:rPr>
              <a:t>however, for El Nino </a:t>
            </a:r>
            <a:r>
              <a:rPr lang="en-US" b="1" dirty="0" err="1">
                <a:cs typeface="Times New Roman" charset="0"/>
              </a:rPr>
              <a:t>Modoki</a:t>
            </a:r>
            <a:r>
              <a:rPr lang="en-US" b="1" dirty="0">
                <a:cs typeface="Times New Roman" charset="0"/>
              </a:rPr>
              <a:t> II it shows positive rainfall </a:t>
            </a:r>
            <a:r>
              <a:rPr lang="en-US" b="1" dirty="0" smtClean="0">
                <a:cs typeface="Times New Roman" charset="0"/>
              </a:rPr>
              <a:t>anomalies </a:t>
            </a:r>
            <a:r>
              <a:rPr lang="en-US" b="1" dirty="0" smtClean="0">
                <a:solidFill>
                  <a:schemeClr val="bg1"/>
                </a:solidFill>
                <a:cs typeface="Times New Roman" charset="0"/>
              </a:rPr>
              <a:t>(</a:t>
            </a:r>
            <a:r>
              <a:rPr lang="en-US" sz="1700" b="1" dirty="0" smtClean="0">
                <a:solidFill>
                  <a:schemeClr val="bg1"/>
                </a:solidFill>
                <a:cs typeface="Times New Roman" charset="0"/>
              </a:rPr>
              <a:t>low panel).  </a:t>
            </a:r>
            <a:endParaRPr lang="en-US" sz="1700" b="1" dirty="0">
              <a:solidFill>
                <a:schemeClr val="bg1"/>
              </a:solidFill>
              <a:cs typeface="Times New Roman" charset="0"/>
            </a:endParaRPr>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pPr/>
              <a:t>20</a:t>
            </a:fld>
            <a:endParaRPr lang="en-US" dirty="0"/>
          </a:p>
        </p:txBody>
      </p:sp>
    </p:spTree>
    <p:extLst>
      <p:ext uri="{BB962C8B-B14F-4D97-AF65-F5344CB8AC3E}">
        <p14:creationId xmlns:p14="http://schemas.microsoft.com/office/powerpoint/2010/main" val="198495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3200400" y="0"/>
            <a:ext cx="556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2000" dirty="0">
                <a:solidFill>
                  <a:srgbClr val="000000"/>
                </a:solidFill>
              </a:rPr>
              <a:t>Different Impacts </a:t>
            </a:r>
            <a:r>
              <a:rPr lang="en-US" sz="2000" dirty="0" smtClean="0">
                <a:solidFill>
                  <a:srgbClr val="000000"/>
                </a:solidFill>
              </a:rPr>
              <a:t>of Various El Nino Events on </a:t>
            </a:r>
            <a:r>
              <a:rPr lang="en-US" sz="2000" dirty="0">
                <a:solidFill>
                  <a:srgbClr val="000000"/>
                </a:solidFill>
              </a:rPr>
              <a:t>the </a:t>
            </a:r>
            <a:r>
              <a:rPr lang="en-US" sz="2000" dirty="0" smtClean="0">
                <a:solidFill>
                  <a:srgbClr val="000000"/>
                </a:solidFill>
              </a:rPr>
              <a:t>Indian Ocean Dipole (IOD)</a:t>
            </a:r>
            <a:endParaRPr lang="en-US" sz="2000" dirty="0">
              <a:solidFill>
                <a:srgbClr val="000000"/>
              </a:solidFill>
            </a:endParaRPr>
          </a:p>
        </p:txBody>
      </p:sp>
      <p:grpSp>
        <p:nvGrpSpPr>
          <p:cNvPr id="3" name="Group 2"/>
          <p:cNvGrpSpPr/>
          <p:nvPr/>
        </p:nvGrpSpPr>
        <p:grpSpPr>
          <a:xfrm>
            <a:off x="228599" y="914400"/>
            <a:ext cx="3793069" cy="5948363"/>
            <a:chOff x="7938" y="609600"/>
            <a:chExt cx="4038600" cy="6253163"/>
          </a:xfrm>
        </p:grpSpPr>
        <p:pic>
          <p:nvPicPr>
            <p:cNvPr id="4" name="Picture 1" descr="Fig_2.jpg"/>
            <p:cNvPicPr>
              <a:picLocks noChangeAspect="1"/>
            </p:cNvPicPr>
            <p:nvPr/>
          </p:nvPicPr>
          <p:blipFill>
            <a:blip r:embed="rId3">
              <a:extLst>
                <a:ext uri="{28A0092B-C50C-407E-A947-70E740481C1C}">
                  <a14:useLocalDpi xmlns:a14="http://schemas.microsoft.com/office/drawing/2010/main" val="0"/>
                </a:ext>
              </a:extLst>
            </a:blip>
            <a:srcRect t="48605" r="66792" b="28021"/>
            <a:stretch>
              <a:fillRect/>
            </a:stretch>
          </p:blipFill>
          <p:spPr bwMode="auto">
            <a:xfrm>
              <a:off x="7938" y="609600"/>
              <a:ext cx="4038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ig_2.jpg"/>
            <p:cNvPicPr>
              <a:picLocks noChangeAspect="1"/>
            </p:cNvPicPr>
            <p:nvPr/>
          </p:nvPicPr>
          <p:blipFill>
            <a:blip r:embed="rId3">
              <a:extLst>
                <a:ext uri="{28A0092B-C50C-407E-A947-70E740481C1C}">
                  <a14:useLocalDpi xmlns:a14="http://schemas.microsoft.com/office/drawing/2010/main" val="0"/>
                </a:ext>
              </a:extLst>
            </a:blip>
            <a:srcRect l="33107" t="48605" r="33398" b="28021"/>
            <a:stretch>
              <a:fillRect/>
            </a:stretch>
          </p:blipFill>
          <p:spPr bwMode="auto">
            <a:xfrm>
              <a:off x="15875" y="2709863"/>
              <a:ext cx="40227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Fig_2.jpg"/>
            <p:cNvPicPr>
              <a:picLocks noChangeAspect="1"/>
            </p:cNvPicPr>
            <p:nvPr/>
          </p:nvPicPr>
          <p:blipFill>
            <a:blip r:embed="rId3">
              <a:extLst>
                <a:ext uri="{28A0092B-C50C-407E-A947-70E740481C1C}">
                  <a14:useLocalDpi xmlns:a14="http://schemas.microsoft.com/office/drawing/2010/main" val="0"/>
                </a:ext>
              </a:extLst>
            </a:blip>
            <a:srcRect l="66508" t="48605" b="28021"/>
            <a:stretch>
              <a:fillRect/>
            </a:stretch>
          </p:blipFill>
          <p:spPr bwMode="auto">
            <a:xfrm>
              <a:off x="15875" y="4783138"/>
              <a:ext cx="403066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7"/>
          <p:cNvSpPr txBox="1">
            <a:spLocks noChangeArrowheads="1"/>
          </p:cNvSpPr>
          <p:nvPr/>
        </p:nvSpPr>
        <p:spPr bwMode="auto">
          <a:xfrm>
            <a:off x="1346781" y="609084"/>
            <a:ext cx="1474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1600" dirty="0">
                <a:solidFill>
                  <a:srgbClr val="000000"/>
                </a:solidFill>
              </a:rPr>
              <a:t>SST anomalies</a:t>
            </a:r>
          </a:p>
        </p:txBody>
      </p:sp>
      <p:sp>
        <p:nvSpPr>
          <p:cNvPr id="10" name="TextBox 1"/>
          <p:cNvSpPr txBox="1">
            <a:spLocks noChangeArrowheads="1"/>
          </p:cNvSpPr>
          <p:nvPr/>
        </p:nvSpPr>
        <p:spPr bwMode="auto">
          <a:xfrm rot="16200000">
            <a:off x="3435348" y="1649951"/>
            <a:ext cx="15954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1400" dirty="0">
                <a:solidFill>
                  <a:srgbClr val="000000"/>
                </a:solidFill>
              </a:rPr>
              <a:t>Canonical El Nino</a:t>
            </a:r>
          </a:p>
        </p:txBody>
      </p:sp>
      <p:sp>
        <p:nvSpPr>
          <p:cNvPr id="11" name="TextBox 2"/>
          <p:cNvSpPr txBox="1">
            <a:spLocks noChangeArrowheads="1"/>
          </p:cNvSpPr>
          <p:nvPr/>
        </p:nvSpPr>
        <p:spPr bwMode="auto">
          <a:xfrm rot="16200000">
            <a:off x="3460748" y="3657605"/>
            <a:ext cx="152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1400" dirty="0">
                <a:solidFill>
                  <a:srgbClr val="000000"/>
                </a:solidFill>
              </a:rPr>
              <a:t>El Nino </a:t>
            </a:r>
            <a:r>
              <a:rPr lang="en-US" sz="1400" dirty="0" err="1">
                <a:solidFill>
                  <a:srgbClr val="000000"/>
                </a:solidFill>
              </a:rPr>
              <a:t>Modoki</a:t>
            </a:r>
            <a:r>
              <a:rPr lang="en-US" sz="1400" dirty="0">
                <a:solidFill>
                  <a:srgbClr val="000000"/>
                </a:solidFill>
              </a:rPr>
              <a:t> I</a:t>
            </a:r>
          </a:p>
        </p:txBody>
      </p:sp>
      <p:sp>
        <p:nvSpPr>
          <p:cNvPr id="12" name="TextBox 3"/>
          <p:cNvSpPr txBox="1">
            <a:spLocks noChangeArrowheads="1"/>
          </p:cNvSpPr>
          <p:nvPr/>
        </p:nvSpPr>
        <p:spPr bwMode="auto">
          <a:xfrm rot="16200000">
            <a:off x="3427939" y="5698602"/>
            <a:ext cx="1597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eaLnBrk="1" hangingPunct="1"/>
            <a:r>
              <a:rPr lang="en-US" sz="1400" dirty="0">
                <a:solidFill>
                  <a:srgbClr val="000000"/>
                </a:solidFill>
              </a:rPr>
              <a:t>El Nino </a:t>
            </a:r>
            <a:r>
              <a:rPr lang="en-US" sz="1400" dirty="0" err="1">
                <a:solidFill>
                  <a:srgbClr val="000000"/>
                </a:solidFill>
              </a:rPr>
              <a:t>Modoki</a:t>
            </a:r>
            <a:r>
              <a:rPr lang="en-US" sz="1400" dirty="0">
                <a:solidFill>
                  <a:srgbClr val="000000"/>
                </a:solidFill>
              </a:rPr>
              <a:t> II</a:t>
            </a:r>
          </a:p>
        </p:txBody>
      </p:sp>
      <p:sp>
        <p:nvSpPr>
          <p:cNvPr id="13" name="Text Box 13"/>
          <p:cNvSpPr txBox="1">
            <a:spLocks noChangeArrowheads="1"/>
          </p:cNvSpPr>
          <p:nvPr/>
        </p:nvSpPr>
        <p:spPr bwMode="auto">
          <a:xfrm>
            <a:off x="4636004" y="1027168"/>
            <a:ext cx="4343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buClr>
                <a:srgbClr val="0099FF"/>
              </a:buClr>
              <a:buFont typeface="Wingdings" charset="0"/>
              <a:buChar char="l"/>
            </a:pPr>
            <a:r>
              <a:rPr lang="en-US" dirty="0">
                <a:solidFill>
                  <a:srgbClr val="000000"/>
                </a:solidFill>
                <a:cs typeface="Times New Roman" charset="0"/>
              </a:rPr>
              <a:t>Canonical El Nino and El Nino </a:t>
            </a:r>
            <a:r>
              <a:rPr lang="en-US" dirty="0" err="1">
                <a:solidFill>
                  <a:srgbClr val="000000"/>
                </a:solidFill>
                <a:cs typeface="Times New Roman" charset="0"/>
              </a:rPr>
              <a:t>Modoki</a:t>
            </a:r>
            <a:r>
              <a:rPr lang="en-US" dirty="0">
                <a:solidFill>
                  <a:srgbClr val="000000"/>
                </a:solidFill>
                <a:cs typeface="Times New Roman" charset="0"/>
              </a:rPr>
              <a:t> I are associated with a positive Indian Ocean Dipole (IOD), whereas El Nino </a:t>
            </a:r>
            <a:r>
              <a:rPr lang="en-US" dirty="0" err="1">
                <a:solidFill>
                  <a:srgbClr val="000000"/>
                </a:solidFill>
                <a:cs typeface="Times New Roman" charset="0"/>
              </a:rPr>
              <a:t>Modoki</a:t>
            </a:r>
            <a:r>
              <a:rPr lang="en-US" dirty="0">
                <a:solidFill>
                  <a:srgbClr val="000000"/>
                </a:solidFill>
                <a:cs typeface="Times New Roman" charset="0"/>
              </a:rPr>
              <a:t> II is favorable for a negative IOD. </a:t>
            </a:r>
          </a:p>
          <a:p>
            <a:pPr algn="l" eaLnBrk="1" hangingPunct="1">
              <a:spcBef>
                <a:spcPct val="50000"/>
              </a:spcBef>
              <a:buClr>
                <a:srgbClr val="0099FF"/>
              </a:buClr>
              <a:buFont typeface="Wingdings" charset="0"/>
              <a:buChar char="l"/>
            </a:pPr>
            <a:r>
              <a:rPr lang="en-US" dirty="0">
                <a:solidFill>
                  <a:srgbClr val="000000"/>
                </a:solidFill>
                <a:cs typeface="Times New Roman" charset="0"/>
              </a:rPr>
              <a:t>The mechanism is that El Nino </a:t>
            </a:r>
            <a:r>
              <a:rPr lang="en-US" dirty="0" err="1">
                <a:solidFill>
                  <a:srgbClr val="000000"/>
                </a:solidFill>
                <a:cs typeface="Times New Roman" charset="0"/>
              </a:rPr>
              <a:t>Modoki</a:t>
            </a:r>
            <a:r>
              <a:rPr lang="en-US" dirty="0">
                <a:solidFill>
                  <a:srgbClr val="000000"/>
                </a:solidFill>
                <a:cs typeface="Times New Roman" charset="0"/>
              </a:rPr>
              <a:t> I (and canonical El Nino) and El Nino </a:t>
            </a:r>
            <a:r>
              <a:rPr lang="en-US" dirty="0" err="1">
                <a:solidFill>
                  <a:srgbClr val="000000"/>
                </a:solidFill>
                <a:cs typeface="Times New Roman" charset="0"/>
              </a:rPr>
              <a:t>Modoki</a:t>
            </a:r>
            <a:r>
              <a:rPr lang="en-US" dirty="0">
                <a:solidFill>
                  <a:srgbClr val="000000"/>
                </a:solidFill>
                <a:cs typeface="Times New Roman" charset="0"/>
              </a:rPr>
              <a:t> II induce an opposite </a:t>
            </a:r>
            <a:r>
              <a:rPr lang="en-US" dirty="0" smtClean="0">
                <a:solidFill>
                  <a:srgbClr val="000000"/>
                </a:solidFill>
                <a:cs typeface="Times New Roman" charset="0"/>
              </a:rPr>
              <a:t>Walker </a:t>
            </a:r>
            <a:r>
              <a:rPr lang="en-US" dirty="0">
                <a:solidFill>
                  <a:srgbClr val="000000"/>
                </a:solidFill>
                <a:cs typeface="Times New Roman" charset="0"/>
              </a:rPr>
              <a:t>circulation which produces an opposite variation in the Indian Ocean</a:t>
            </a:r>
            <a:r>
              <a:rPr lang="en-US" dirty="0" smtClean="0">
                <a:solidFill>
                  <a:srgbClr val="000000"/>
                </a:solidFill>
                <a:cs typeface="Times New Roman" charset="0"/>
              </a:rPr>
              <a:t>.</a:t>
            </a:r>
            <a:endParaRPr lang="en-US" b="1" dirty="0">
              <a:solidFill>
                <a:srgbClr val="000000"/>
              </a:solidFill>
              <a:cs typeface="Times New Roman" charset="0"/>
            </a:endParaRPr>
          </a:p>
        </p:txBody>
      </p:sp>
      <p:sp>
        <p:nvSpPr>
          <p:cNvPr id="7" name="Footer Placeholder 6"/>
          <p:cNvSpPr>
            <a:spLocks noGrp="1"/>
          </p:cNvSpPr>
          <p:nvPr>
            <p:ph type="ftr" sz="quarter" idx="11"/>
          </p:nvPr>
        </p:nvSpPr>
        <p:spPr/>
        <p:txBody>
          <a:bodyPr/>
          <a:lstStyle/>
          <a:p>
            <a:r>
              <a:rPr lang="en-US" smtClean="0"/>
              <a:t>PHOD Retreat May 12, 2015</a:t>
            </a:r>
            <a:endParaRPr lang="en-US"/>
          </a:p>
        </p:txBody>
      </p:sp>
      <p:sp>
        <p:nvSpPr>
          <p:cNvPr id="8" name="Slide Number Placeholder 7"/>
          <p:cNvSpPr>
            <a:spLocks noGrp="1"/>
          </p:cNvSpPr>
          <p:nvPr>
            <p:ph type="sldNum" sz="quarter" idx="12"/>
          </p:nvPr>
        </p:nvSpPr>
        <p:spPr/>
        <p:txBody>
          <a:bodyPr/>
          <a:lstStyle/>
          <a:p>
            <a:fld id="{D83F1629-0A22-8243-9EB9-7CCC1A3118DD}" type="slidenum">
              <a:rPr lang="en-US" smtClean="0"/>
              <a:pPr/>
              <a:t>21</a:t>
            </a:fld>
            <a:endParaRPr lang="en-US" dirty="0"/>
          </a:p>
        </p:txBody>
      </p:sp>
    </p:spTree>
    <p:extLst>
      <p:ext uri="{BB962C8B-B14F-4D97-AF65-F5344CB8AC3E}">
        <p14:creationId xmlns:p14="http://schemas.microsoft.com/office/powerpoint/2010/main" val="680708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model:hosmay:Work:Figures2:Timeseries:Component_timeseries_at_30S.eps"/>
          <p:cNvPicPr/>
          <p:nvPr/>
        </p:nvPicPr>
        <p:blipFill rotWithShape="1">
          <a:blip r:embed="rId2">
            <a:extLst>
              <a:ext uri="{28A0092B-C50C-407E-A947-70E740481C1C}">
                <a14:useLocalDpi xmlns:a14="http://schemas.microsoft.com/office/drawing/2010/main" val="0"/>
              </a:ext>
            </a:extLst>
          </a:blip>
          <a:srcRect t="3481" b="69001"/>
          <a:stretch/>
        </p:blipFill>
        <p:spPr bwMode="auto">
          <a:xfrm>
            <a:off x="181159" y="1166509"/>
            <a:ext cx="8520693" cy="1034815"/>
          </a:xfrm>
          <a:prstGeom prst="rect">
            <a:avLst/>
          </a:prstGeom>
          <a:noFill/>
          <a:ln>
            <a:noFill/>
          </a:ln>
        </p:spPr>
      </p:pic>
      <p:pic>
        <p:nvPicPr>
          <p:cNvPr id="3" name="Picture 2" descr="heat95_compos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60" y="2271975"/>
            <a:ext cx="3542348" cy="2045582"/>
          </a:xfrm>
          <a:prstGeom prst="rect">
            <a:avLst/>
          </a:prstGeom>
        </p:spPr>
      </p:pic>
      <p:pic>
        <p:nvPicPr>
          <p:cNvPr id="4" name="Picture 3" descr="ndaydry95_compos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59" y="4396845"/>
            <a:ext cx="3542349" cy="2045582"/>
          </a:xfrm>
          <a:prstGeom prst="rect">
            <a:avLst/>
          </a:prstGeom>
        </p:spPr>
      </p:pic>
      <p:sp>
        <p:nvSpPr>
          <p:cNvPr id="6" name="Rectangle 5"/>
          <p:cNvSpPr/>
          <p:nvPr/>
        </p:nvSpPr>
        <p:spPr>
          <a:xfrm>
            <a:off x="395111" y="109575"/>
            <a:ext cx="8306741" cy="646331"/>
          </a:xfrm>
          <a:prstGeom prst="rect">
            <a:avLst/>
          </a:prstGeom>
        </p:spPr>
        <p:txBody>
          <a:bodyPr wrap="square">
            <a:spAutoFit/>
          </a:bodyPr>
          <a:lstStyle/>
          <a:p>
            <a:pPr algn="ctr"/>
            <a:r>
              <a:rPr lang="en-US" b="1" u="sng" dirty="0"/>
              <a:t>Multi-decadal South Atlantic Meridional Overturning Circulation variability and its slow modulations of </a:t>
            </a:r>
            <a:r>
              <a:rPr lang="en-US" b="1" u="sng" dirty="0" smtClean="0"/>
              <a:t>extreme weather events.</a:t>
            </a:r>
            <a:endParaRPr lang="en-US" u="sng" dirty="0"/>
          </a:p>
        </p:txBody>
      </p:sp>
      <p:sp>
        <p:nvSpPr>
          <p:cNvPr id="7" name="TextBox 6"/>
          <p:cNvSpPr txBox="1"/>
          <p:nvPr/>
        </p:nvSpPr>
        <p:spPr>
          <a:xfrm>
            <a:off x="1586916" y="865482"/>
            <a:ext cx="7114936" cy="369332"/>
          </a:xfrm>
          <a:prstGeom prst="rect">
            <a:avLst/>
          </a:prstGeom>
          <a:noFill/>
        </p:spPr>
        <p:txBody>
          <a:bodyPr wrap="none" rtlCol="0">
            <a:spAutoFit/>
          </a:bodyPr>
          <a:lstStyle/>
          <a:p>
            <a:r>
              <a:rPr lang="en-US" dirty="0" smtClean="0"/>
              <a:t>CESM1 meridional heat transport (MHT) at 30S (11-years running average)</a:t>
            </a:r>
            <a:endParaRPr lang="en-US" dirty="0"/>
          </a:p>
        </p:txBody>
      </p:sp>
      <p:sp>
        <p:nvSpPr>
          <p:cNvPr id="8" name="TextBox 7"/>
          <p:cNvSpPr txBox="1"/>
          <p:nvPr/>
        </p:nvSpPr>
        <p:spPr>
          <a:xfrm>
            <a:off x="3906314" y="2404648"/>
            <a:ext cx="5060892" cy="181588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i="1" dirty="0" smtClean="0"/>
              <a:t>Composite difference of number of days with heat wave conditions during weak minus strong MHT at 30S.</a:t>
            </a:r>
          </a:p>
          <a:p>
            <a:pPr algn="ctr"/>
            <a:endParaRPr lang="en-US" sz="1600" dirty="0"/>
          </a:p>
          <a:p>
            <a:pPr marL="285750" indent="-285750">
              <a:buFont typeface="Arial"/>
              <a:buChar char="•"/>
            </a:pPr>
            <a:r>
              <a:rPr lang="en-US" sz="1600" dirty="0" smtClean="0"/>
              <a:t>More heat waves over the US during weak MHT at 30S.</a:t>
            </a:r>
          </a:p>
          <a:p>
            <a:pPr marL="285750" indent="-285750">
              <a:buFont typeface="Arial"/>
              <a:buChar char="•"/>
            </a:pPr>
            <a:r>
              <a:rPr lang="en-US" sz="1600" dirty="0" smtClean="0"/>
              <a:t>Due to northward shift of the jet stream from anomalous Hadley circulation and less eddies “storms” activity.</a:t>
            </a:r>
          </a:p>
        </p:txBody>
      </p:sp>
      <p:sp>
        <p:nvSpPr>
          <p:cNvPr id="9" name="TextBox 8"/>
          <p:cNvSpPr txBox="1"/>
          <p:nvPr/>
        </p:nvSpPr>
        <p:spPr>
          <a:xfrm>
            <a:off x="3906314" y="4522284"/>
            <a:ext cx="5060891" cy="181588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i="1" dirty="0" smtClean="0"/>
              <a:t>Composite difference of number of days with drought conditions during weak minus strong MHT at 30S.</a:t>
            </a:r>
          </a:p>
          <a:p>
            <a:pPr marL="285750" indent="-285750">
              <a:buFont typeface="Arial"/>
              <a:buChar char="•"/>
            </a:pPr>
            <a:endParaRPr lang="en-US" sz="1600" dirty="0" smtClean="0"/>
          </a:p>
          <a:p>
            <a:pPr marL="285750" indent="-285750">
              <a:buFont typeface="Arial"/>
              <a:buChar char="•"/>
            </a:pPr>
            <a:r>
              <a:rPr lang="en-US" sz="1600" dirty="0" smtClean="0"/>
              <a:t>Stronger North American summer monsoon during weak MHT at 30S</a:t>
            </a:r>
          </a:p>
          <a:p>
            <a:pPr marL="285750" indent="-285750">
              <a:buFont typeface="Arial"/>
              <a:buChar char="•"/>
            </a:pPr>
            <a:r>
              <a:rPr lang="en-US" sz="1600" dirty="0" smtClean="0"/>
              <a:t>Due to northward shift of ITCZ from anomalous Hadley circulation.</a:t>
            </a:r>
          </a:p>
        </p:txBody>
      </p:sp>
      <p:sp>
        <p:nvSpPr>
          <p:cNvPr id="10" name="TextBox 9"/>
          <p:cNvSpPr txBox="1"/>
          <p:nvPr/>
        </p:nvSpPr>
        <p:spPr>
          <a:xfrm>
            <a:off x="385489" y="6490537"/>
            <a:ext cx="4878083" cy="307777"/>
          </a:xfrm>
          <a:prstGeom prst="rect">
            <a:avLst/>
          </a:prstGeom>
          <a:noFill/>
        </p:spPr>
        <p:txBody>
          <a:bodyPr wrap="square" rtlCol="0">
            <a:spAutoFit/>
          </a:bodyPr>
          <a:lstStyle/>
          <a:p>
            <a:r>
              <a:rPr lang="en-US" sz="1400" b="1" dirty="0" smtClean="0"/>
              <a:t>Hatched contour show 95% confidence level by a Kendall-</a:t>
            </a:r>
            <a:r>
              <a:rPr lang="en-US" sz="1400" b="1" dirty="0" err="1" smtClean="0"/>
              <a:t>τ</a:t>
            </a:r>
            <a:r>
              <a:rPr lang="en-US" sz="1400" b="1" dirty="0" smtClean="0"/>
              <a:t> test.</a:t>
            </a:r>
            <a:endParaRPr lang="en-US" sz="1400" b="1" dirty="0"/>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11" name="Slide Number Placeholder 10"/>
          <p:cNvSpPr>
            <a:spLocks noGrp="1"/>
          </p:cNvSpPr>
          <p:nvPr>
            <p:ph type="sldNum" sz="quarter" idx="12"/>
          </p:nvPr>
        </p:nvSpPr>
        <p:spPr/>
        <p:txBody>
          <a:bodyPr/>
          <a:lstStyle/>
          <a:p>
            <a:fld id="{D83F1629-0A22-8243-9EB9-7CCC1A3118DD}" type="slidenum">
              <a:rPr lang="en-US" smtClean="0"/>
              <a:pPr/>
              <a:t>22</a:t>
            </a:fld>
            <a:endParaRPr lang="en-US" dirty="0"/>
          </a:p>
        </p:txBody>
      </p:sp>
    </p:spTree>
    <p:extLst>
      <p:ext uri="{BB962C8B-B14F-4D97-AF65-F5344CB8AC3E}">
        <p14:creationId xmlns:p14="http://schemas.microsoft.com/office/powerpoint/2010/main" val="636175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081713"/>
          </a:xfrm>
        </p:spPr>
        <p:txBody>
          <a:bodyPr>
            <a:noAutofit/>
          </a:bodyPr>
          <a:lstStyle/>
          <a:p>
            <a:r>
              <a:rPr lang="en-US" sz="11500" dirty="0" smtClean="0"/>
              <a:t>H</a:t>
            </a:r>
            <a:r>
              <a:rPr lang="en-US" sz="8800" dirty="0" smtClean="0"/>
              <a:t>ow </a:t>
            </a:r>
            <a:r>
              <a:rPr lang="en-US" sz="8800" dirty="0" smtClean="0"/>
              <a:t>are we helping to improve forecasts?</a:t>
            </a:r>
            <a:endParaRPr lang="en-US" sz="8800"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t>23</a:t>
            </a:fld>
            <a:endParaRPr lang="en-US"/>
          </a:p>
        </p:txBody>
      </p:sp>
    </p:spTree>
    <p:extLst>
      <p:ext uri="{BB962C8B-B14F-4D97-AF65-F5344CB8AC3E}">
        <p14:creationId xmlns:p14="http://schemas.microsoft.com/office/powerpoint/2010/main" val="34884981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opical_sst_bias.jpg"/>
          <p:cNvPicPr>
            <a:picLocks noChangeAspect="1"/>
          </p:cNvPicPr>
          <p:nvPr/>
        </p:nvPicPr>
        <p:blipFill>
          <a:blip r:embed="rId3">
            <a:extLst>
              <a:ext uri="{28A0092B-C50C-407E-A947-70E740481C1C}">
                <a14:useLocalDpi xmlns:a14="http://schemas.microsoft.com/office/drawing/2010/main" val="0"/>
              </a:ext>
            </a:extLst>
          </a:blip>
          <a:srcRect l="1004" t="15372" r="1204" b="49046"/>
          <a:stretch>
            <a:fillRect/>
          </a:stretch>
        </p:blipFill>
        <p:spPr bwMode="auto">
          <a:xfrm>
            <a:off x="42863" y="101600"/>
            <a:ext cx="5824537"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ig_4.jpg"/>
          <p:cNvPicPr>
            <a:picLocks noChangeAspect="1"/>
          </p:cNvPicPr>
          <p:nvPr/>
        </p:nvPicPr>
        <p:blipFill>
          <a:blip r:embed="rId4">
            <a:extLst>
              <a:ext uri="{28A0092B-C50C-407E-A947-70E740481C1C}">
                <a14:useLocalDpi xmlns:a14="http://schemas.microsoft.com/office/drawing/2010/main" val="0"/>
              </a:ext>
            </a:extLst>
          </a:blip>
          <a:srcRect l="2055" t="967" r="11835" b="15160"/>
          <a:stretch>
            <a:fillRect/>
          </a:stretch>
        </p:blipFill>
        <p:spPr bwMode="auto">
          <a:xfrm>
            <a:off x="152400" y="2701925"/>
            <a:ext cx="44196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943600" y="685800"/>
            <a:ext cx="320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dirty="0" err="1">
                <a:solidFill>
                  <a:srgbClr val="000000"/>
                </a:solidFill>
              </a:rPr>
              <a:t>Interhemispheric</a:t>
            </a:r>
            <a:r>
              <a:rPr lang="en-US" sz="2000" b="1" dirty="0">
                <a:solidFill>
                  <a:srgbClr val="000000"/>
                </a:solidFill>
              </a:rPr>
              <a:t> influence of the AWP or TNA on the southeastern Pacific</a:t>
            </a:r>
          </a:p>
        </p:txBody>
      </p:sp>
      <p:sp>
        <p:nvSpPr>
          <p:cNvPr id="5" name="Rectangle 3"/>
          <p:cNvSpPr>
            <a:spLocks noChangeArrowheads="1"/>
          </p:cNvSpPr>
          <p:nvPr/>
        </p:nvSpPr>
        <p:spPr bwMode="auto">
          <a:xfrm>
            <a:off x="4876800" y="2617788"/>
            <a:ext cx="4114800" cy="333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algn="l" eaLnBrk="0" hangingPunct="0">
              <a:lnSpc>
                <a:spcPct val="90000"/>
              </a:lnSpc>
              <a:buFontTx/>
              <a:buChar char="•"/>
            </a:pPr>
            <a:r>
              <a:rPr lang="en-US" sz="1800" dirty="0">
                <a:solidFill>
                  <a:srgbClr val="000000"/>
                </a:solidFill>
              </a:rPr>
              <a:t>Shown are the spatial patterns of SST biases and the relationship between the SST biases in the TNA and tropical southeastern Pacific (SEP). </a:t>
            </a:r>
          </a:p>
          <a:p>
            <a:pPr marL="169863" indent="-169863" algn="l" eaLnBrk="0" hangingPunct="0">
              <a:lnSpc>
                <a:spcPct val="90000"/>
              </a:lnSpc>
            </a:pPr>
            <a:endParaRPr lang="en-US" sz="1800" dirty="0">
              <a:solidFill>
                <a:srgbClr val="000000"/>
              </a:solidFill>
            </a:endParaRPr>
          </a:p>
          <a:p>
            <a:pPr marL="169863" indent="-169863" algn="l" eaLnBrk="0" hangingPunct="0">
              <a:lnSpc>
                <a:spcPct val="90000"/>
              </a:lnSpc>
              <a:buFontTx/>
              <a:buChar char="•"/>
            </a:pPr>
            <a:r>
              <a:rPr lang="en-US" sz="1800" dirty="0">
                <a:solidFill>
                  <a:srgbClr val="000000"/>
                </a:solidFill>
              </a:rPr>
              <a:t>The cold SST bias in the TNA is related to the warm SST bias in the SEP in the boreal summer and fall.</a:t>
            </a:r>
          </a:p>
          <a:p>
            <a:pPr marL="169863" indent="-169863" algn="l" eaLnBrk="0" hangingPunct="0">
              <a:lnSpc>
                <a:spcPct val="90000"/>
              </a:lnSpc>
              <a:buFontTx/>
              <a:buChar char="•"/>
            </a:pPr>
            <a:endParaRPr lang="en-US" sz="1800" dirty="0">
              <a:solidFill>
                <a:srgbClr val="000000"/>
              </a:solidFill>
            </a:endParaRPr>
          </a:p>
          <a:p>
            <a:pPr marL="169863" indent="-169863" algn="l" eaLnBrk="0" hangingPunct="0">
              <a:lnSpc>
                <a:spcPct val="90000"/>
              </a:lnSpc>
              <a:buFontTx/>
              <a:buChar char="•"/>
            </a:pPr>
            <a:r>
              <a:rPr lang="en-US" sz="1800" dirty="0">
                <a:solidFill>
                  <a:srgbClr val="000000"/>
                </a:solidFill>
              </a:rPr>
              <a:t>The mechanism for the remote influence is through the Hadley circulation induced by the AWP heating.</a:t>
            </a:r>
          </a:p>
        </p:txBody>
      </p:sp>
      <p:sp>
        <p:nvSpPr>
          <p:cNvPr id="6" name="TextBox 5"/>
          <p:cNvSpPr txBox="1"/>
          <p:nvPr/>
        </p:nvSpPr>
        <p:spPr>
          <a:xfrm>
            <a:off x="6482384" y="5955625"/>
            <a:ext cx="915507" cy="369332"/>
          </a:xfrm>
          <a:prstGeom prst="rect">
            <a:avLst/>
          </a:prstGeom>
          <a:noFill/>
        </p:spPr>
        <p:txBody>
          <a:bodyPr wrap="square" rtlCol="0">
            <a:spAutoFit/>
          </a:bodyPr>
          <a:lstStyle/>
          <a:p>
            <a:r>
              <a:rPr lang="en-US" dirty="0" smtClean="0"/>
              <a:t>Wang</a:t>
            </a:r>
            <a:endParaRPr lang="en-US" dirty="0"/>
          </a:p>
        </p:txBody>
      </p:sp>
      <p:sp>
        <p:nvSpPr>
          <p:cNvPr id="7" name="Footer Placeholder 6"/>
          <p:cNvSpPr>
            <a:spLocks noGrp="1"/>
          </p:cNvSpPr>
          <p:nvPr>
            <p:ph type="ftr" sz="quarter" idx="11"/>
          </p:nvPr>
        </p:nvSpPr>
        <p:spPr/>
        <p:txBody>
          <a:bodyPr/>
          <a:lstStyle/>
          <a:p>
            <a:r>
              <a:rPr lang="en-US" smtClean="0"/>
              <a:t>PHOD Retreat May 12, 2015</a:t>
            </a:r>
            <a:endParaRPr lang="en-US"/>
          </a:p>
        </p:txBody>
      </p:sp>
      <p:sp>
        <p:nvSpPr>
          <p:cNvPr id="8" name="Slide Number Placeholder 7"/>
          <p:cNvSpPr>
            <a:spLocks noGrp="1"/>
          </p:cNvSpPr>
          <p:nvPr>
            <p:ph type="sldNum" sz="quarter" idx="12"/>
          </p:nvPr>
        </p:nvSpPr>
        <p:spPr/>
        <p:txBody>
          <a:bodyPr/>
          <a:lstStyle/>
          <a:p>
            <a:fld id="{D83F1629-0A22-8243-9EB9-7CCC1A3118DD}" type="slidenum">
              <a:rPr lang="en-US" smtClean="0"/>
              <a:pPr/>
              <a:t>24</a:t>
            </a:fld>
            <a:endParaRPr lang="en-US" dirty="0"/>
          </a:p>
        </p:txBody>
      </p:sp>
    </p:spTree>
    <p:extLst>
      <p:ext uri="{BB962C8B-B14F-4D97-AF65-F5344CB8AC3E}">
        <p14:creationId xmlns:p14="http://schemas.microsoft.com/office/powerpoint/2010/main" val="109420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1CCD630D-598A-2A49-9033-BFA2AE0D02D8}" type="slidenum">
              <a:rPr lang="en-US" smtClean="0">
                <a:latin typeface="+mj-lt"/>
              </a:rPr>
              <a:pPr/>
              <a:t>25</a:t>
            </a:fld>
            <a:endParaRPr lang="en-US" dirty="0">
              <a:latin typeface="+mj-lt"/>
            </a:endParaRPr>
          </a:p>
        </p:txBody>
      </p:sp>
      <p:sp>
        <p:nvSpPr>
          <p:cNvPr id="7" name="Title 6"/>
          <p:cNvSpPr>
            <a:spLocks noGrp="1"/>
          </p:cNvSpPr>
          <p:nvPr>
            <p:ph type="title"/>
          </p:nvPr>
        </p:nvSpPr>
        <p:spPr>
          <a:xfrm>
            <a:off x="152400" y="0"/>
            <a:ext cx="8991600" cy="1066800"/>
          </a:xfrm>
        </p:spPr>
        <p:txBody>
          <a:bodyPr/>
          <a:lstStyle/>
          <a:p>
            <a:pPr algn="l"/>
            <a:r>
              <a:rPr lang="en-US" sz="3000" dirty="0" smtClean="0">
                <a:solidFill>
                  <a:srgbClr val="000090"/>
                </a:solidFill>
                <a:latin typeface="Arial"/>
                <a:cs typeface="Arial"/>
              </a:rPr>
              <a:t>MOC seasonal cycle in observations not reproduced in models</a:t>
            </a:r>
            <a:endParaRPr lang="en-US" sz="3000" dirty="0">
              <a:solidFill>
                <a:srgbClr val="000090"/>
              </a:solidFill>
              <a:latin typeface="Arial"/>
              <a:cs typeface="Arial"/>
            </a:endParaRPr>
          </a:p>
        </p:txBody>
      </p:sp>
      <p:sp>
        <p:nvSpPr>
          <p:cNvPr id="8" name="Slide Number Placeholder 4"/>
          <p:cNvSpPr txBox="1">
            <a:spLocks/>
          </p:cNvSpPr>
          <p:nvPr/>
        </p:nvSpPr>
        <p:spPr bwMode="auto">
          <a:xfrm>
            <a:off x="533400" y="6381750"/>
            <a:ext cx="2895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400" dirty="0" smtClean="0">
                <a:solidFill>
                  <a:srgbClr val="FFFFFF"/>
                </a:solidFill>
                <a:latin typeface="Calibri"/>
                <a:cs typeface="Calibri"/>
              </a:rPr>
              <a:t>Perez et al. (2014)</a:t>
            </a:r>
            <a:endParaRPr kumimoji="0" lang="en-US" sz="1400" b="0" i="0" u="none" strike="noStrike" kern="1200" cap="none" spc="0" normalizeH="0" baseline="0" noProof="0" dirty="0">
              <a:ln>
                <a:noFill/>
              </a:ln>
              <a:solidFill>
                <a:srgbClr val="FFFFFF"/>
              </a:solidFill>
              <a:effectLst/>
              <a:uLnTx/>
              <a:uFillTx/>
              <a:latin typeface="Calibri"/>
              <a:cs typeface="Calibri"/>
            </a:endParaRPr>
          </a:p>
        </p:txBody>
      </p:sp>
      <p:sp>
        <p:nvSpPr>
          <p:cNvPr id="9" name="Footer Placeholder 3"/>
          <p:cNvSpPr>
            <a:spLocks noGrp="1"/>
          </p:cNvSpPr>
          <p:nvPr>
            <p:ph type="ftr" sz="quarter" idx="10"/>
          </p:nvPr>
        </p:nvSpPr>
        <p:spPr>
          <a:xfrm>
            <a:off x="5410200" y="6381750"/>
            <a:ext cx="3733800" cy="476250"/>
          </a:xfrm>
        </p:spPr>
        <p:txBody>
          <a:bodyPr/>
          <a:lstStyle/>
          <a:p>
            <a:r>
              <a:rPr lang="en-US" sz="1600" smtClean="0">
                <a:solidFill>
                  <a:srgbClr val="FFFFFF"/>
                </a:solidFill>
                <a:latin typeface="+mj-lt"/>
              </a:rPr>
              <a:t>PHOD Retreat May 12, 2015</a:t>
            </a:r>
            <a:endParaRPr lang="en-US" sz="1600" dirty="0">
              <a:solidFill>
                <a:srgbClr val="FFFFFF"/>
              </a:solidFill>
              <a:latin typeface="+mj-lt"/>
            </a:endParaRPr>
          </a:p>
        </p:txBody>
      </p:sp>
      <p:sp>
        <p:nvSpPr>
          <p:cNvPr id="11" name="TextBox 10"/>
          <p:cNvSpPr txBox="1"/>
          <p:nvPr/>
        </p:nvSpPr>
        <p:spPr>
          <a:xfrm>
            <a:off x="0" y="990600"/>
            <a:ext cx="9133840" cy="400110"/>
          </a:xfrm>
          <a:prstGeom prst="rect">
            <a:avLst/>
          </a:prstGeom>
          <a:noFill/>
        </p:spPr>
        <p:txBody>
          <a:bodyPr wrap="square" rtlCol="0">
            <a:spAutoFit/>
          </a:bodyPr>
          <a:lstStyle/>
          <a:p>
            <a:pPr algn="ctr"/>
            <a:r>
              <a:rPr lang="en-US" sz="2000" u="sng" dirty="0" smtClean="0">
                <a:latin typeface="Arial"/>
                <a:cs typeface="Arial"/>
              </a:rPr>
              <a:t>Models do not reproduce seasonal cycle at 35°S, regardless of resolution</a:t>
            </a:r>
            <a:endParaRPr lang="en-US" sz="2000" u="sng" dirty="0">
              <a:latin typeface="Arial"/>
              <a:cs typeface="Arial"/>
            </a:endParaRPr>
          </a:p>
        </p:txBody>
      </p:sp>
      <p:sp>
        <p:nvSpPr>
          <p:cNvPr id="2" name="TextBox 1"/>
          <p:cNvSpPr txBox="1"/>
          <p:nvPr/>
        </p:nvSpPr>
        <p:spPr>
          <a:xfrm>
            <a:off x="7391400" y="1828800"/>
            <a:ext cx="1600199" cy="4185762"/>
          </a:xfrm>
          <a:prstGeom prst="rect">
            <a:avLst/>
          </a:prstGeom>
          <a:noFill/>
          <a:ln w="19050" cmpd="sng">
            <a:solidFill>
              <a:srgbClr val="B60000"/>
            </a:solidFill>
          </a:ln>
        </p:spPr>
        <p:txBody>
          <a:bodyPr wrap="square" rtlCol="0">
            <a:spAutoFit/>
          </a:bodyPr>
          <a:lstStyle/>
          <a:p>
            <a:pPr marL="117475" indent="-117475">
              <a:spcBef>
                <a:spcPts val="600"/>
              </a:spcBef>
              <a:buFont typeface="Arial"/>
              <a:buChar char="•"/>
            </a:pPr>
            <a:r>
              <a:rPr lang="en-US" sz="1600" dirty="0" smtClean="0">
                <a:solidFill>
                  <a:srgbClr val="B60000"/>
                </a:solidFill>
                <a:latin typeface="Arial"/>
                <a:cs typeface="Arial"/>
              </a:rPr>
              <a:t>Amplitude of geostrophic heat transport is too weak in models</a:t>
            </a:r>
          </a:p>
          <a:p>
            <a:pPr marL="117475" indent="-117475">
              <a:spcBef>
                <a:spcPts val="600"/>
              </a:spcBef>
              <a:buFont typeface="Arial"/>
              <a:buChar char="•"/>
            </a:pPr>
            <a:r>
              <a:rPr lang="en-US" sz="1600" dirty="0" smtClean="0">
                <a:solidFill>
                  <a:srgbClr val="B60000"/>
                </a:solidFill>
                <a:latin typeface="Arial"/>
                <a:cs typeface="Arial"/>
              </a:rPr>
              <a:t>Observations show opposing Ekman and geostrophic components </a:t>
            </a:r>
          </a:p>
          <a:p>
            <a:pPr marL="117475" indent="-117475">
              <a:spcBef>
                <a:spcPts val="600"/>
              </a:spcBef>
              <a:buFont typeface="Arial"/>
              <a:buChar char="•"/>
            </a:pPr>
            <a:r>
              <a:rPr lang="en-US" sz="1600" dirty="0" smtClean="0">
                <a:solidFill>
                  <a:srgbClr val="B60000"/>
                </a:solidFill>
                <a:latin typeface="Arial"/>
                <a:cs typeface="Arial"/>
              </a:rPr>
              <a:t>Model heat transport is dominated by Ekman heat transport</a:t>
            </a:r>
            <a:endParaRPr lang="en-US" sz="1600" dirty="0">
              <a:solidFill>
                <a:srgbClr val="B60000"/>
              </a:solidFill>
              <a:latin typeface="Arial"/>
              <a:cs typeface="Arial"/>
            </a:endParaRPr>
          </a:p>
        </p:txBody>
      </p:sp>
      <p:pic>
        <p:nvPicPr>
          <p:cNvPr id="13" name="Picture 12" descr="Fig4.eps"/>
          <p:cNvPicPr>
            <a:picLocks noChangeAspect="1"/>
          </p:cNvPicPr>
          <p:nvPr/>
        </p:nvPicPr>
        <p:blipFill rotWithShape="1">
          <a:blip r:embed="rId3"/>
          <a:srcRect r="96336" b="51402"/>
          <a:stretch/>
        </p:blipFill>
        <p:spPr>
          <a:xfrm>
            <a:off x="152400" y="3810000"/>
            <a:ext cx="261055" cy="2561390"/>
          </a:xfrm>
          <a:prstGeom prst="rect">
            <a:avLst/>
          </a:prstGeom>
        </p:spPr>
      </p:pic>
      <p:pic>
        <p:nvPicPr>
          <p:cNvPr id="3" name="Picture 2" descr="Fig4.eps"/>
          <p:cNvPicPr>
            <a:picLocks noChangeAspect="1"/>
          </p:cNvPicPr>
          <p:nvPr/>
        </p:nvPicPr>
        <p:blipFill rotWithShape="1">
          <a:blip r:embed="rId4">
            <a:extLst>
              <a:ext uri="{28A0092B-C50C-407E-A947-70E740481C1C}">
                <a14:useLocalDpi xmlns:a14="http://schemas.microsoft.com/office/drawing/2010/main" val="0"/>
              </a:ext>
            </a:extLst>
          </a:blip>
          <a:srcRect l="327" t="1045" b="51764"/>
          <a:stretch/>
        </p:blipFill>
        <p:spPr>
          <a:xfrm>
            <a:off x="152400" y="1371600"/>
            <a:ext cx="7101409" cy="2487281"/>
          </a:xfrm>
          <a:prstGeom prst="rect">
            <a:avLst/>
          </a:prstGeom>
        </p:spPr>
      </p:pic>
      <p:pic>
        <p:nvPicPr>
          <p:cNvPr id="14" name="Picture 13" descr="Fig4.eps"/>
          <p:cNvPicPr>
            <a:picLocks noChangeAspect="1"/>
          </p:cNvPicPr>
          <p:nvPr/>
        </p:nvPicPr>
        <p:blipFill rotWithShape="1">
          <a:blip r:embed="rId5">
            <a:extLst>
              <a:ext uri="{28A0092B-C50C-407E-A947-70E740481C1C}">
                <a14:useLocalDpi xmlns:a14="http://schemas.microsoft.com/office/drawing/2010/main" val="0"/>
              </a:ext>
            </a:extLst>
          </a:blip>
          <a:srcRect l="3631" t="53329"/>
          <a:stretch/>
        </p:blipFill>
        <p:spPr>
          <a:xfrm>
            <a:off x="381000" y="3886200"/>
            <a:ext cx="6866036" cy="2459796"/>
          </a:xfrm>
          <a:prstGeom prst="rect">
            <a:avLst/>
          </a:prstGeom>
        </p:spPr>
      </p:pic>
    </p:spTree>
    <p:extLst>
      <p:ext uri="{BB962C8B-B14F-4D97-AF65-F5344CB8AC3E}">
        <p14:creationId xmlns:p14="http://schemas.microsoft.com/office/powerpoint/2010/main" val="6591052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9144000" cy="549275"/>
          </a:xfrm>
          <a:solidFill>
            <a:srgbClr val="DBEEF4"/>
          </a:solidFill>
        </p:spPr>
        <p:txBody>
          <a:bodyPr/>
          <a:lstStyle/>
          <a:p>
            <a:r>
              <a:rPr lang="en-US" altLang="x-none" sz="2800" b="1" smtClean="0">
                <a:latin typeface="Times New Roman" pitchFamily="18" charset="0"/>
                <a:ea typeface="ＭＳ Ｐゴシック" pitchFamily="34" charset="-128"/>
                <a:cs typeface="Times New Roman" pitchFamily="18" charset="0"/>
              </a:rPr>
              <a:t>Model Evaluation: MOC from CMIP5 Models</a:t>
            </a:r>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5734" t="4399" r="2538" b="4401"/>
          <a:stretch>
            <a:fillRect/>
          </a:stretch>
        </p:blipFill>
        <p:spPr bwMode="auto">
          <a:xfrm>
            <a:off x="155575" y="682625"/>
            <a:ext cx="73406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l="5202" t="4401" r="23096" b="7600"/>
          <a:stretch>
            <a:fillRect/>
          </a:stretch>
        </p:blipFill>
        <p:spPr bwMode="auto">
          <a:xfrm>
            <a:off x="4370388" y="2882900"/>
            <a:ext cx="45085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t>26</a:t>
            </a:fld>
            <a:endParaRPr lang="en-US"/>
          </a:p>
        </p:txBody>
      </p:sp>
    </p:spTree>
    <p:extLst>
      <p:ext uri="{BB962C8B-B14F-4D97-AF65-F5344CB8AC3E}">
        <p14:creationId xmlns:p14="http://schemas.microsoft.com/office/powerpoint/2010/main" val="2834848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0502"/>
          <a:stretch/>
        </p:blipFill>
        <p:spPr>
          <a:xfrm>
            <a:off x="838200" y="745066"/>
            <a:ext cx="7255568" cy="3060700"/>
          </a:xfrm>
          <a:prstGeom prst="rect">
            <a:avLst/>
          </a:prstGeom>
        </p:spPr>
      </p:pic>
      <p:sp>
        <p:nvSpPr>
          <p:cNvPr id="3" name="TextBox 2"/>
          <p:cNvSpPr txBox="1"/>
          <p:nvPr/>
        </p:nvSpPr>
        <p:spPr>
          <a:xfrm>
            <a:off x="381000" y="160870"/>
            <a:ext cx="8469304" cy="430887"/>
          </a:xfrm>
          <a:prstGeom prst="rect">
            <a:avLst/>
          </a:prstGeom>
          <a:noFill/>
        </p:spPr>
        <p:txBody>
          <a:bodyPr wrap="square" rtlCol="0">
            <a:spAutoFit/>
          </a:bodyPr>
          <a:lstStyle/>
          <a:p>
            <a:pPr algn="ctr">
              <a:lnSpc>
                <a:spcPct val="90000"/>
              </a:lnSpc>
            </a:pPr>
            <a:r>
              <a:rPr lang="en-US" sz="2400" b="1" dirty="0" smtClean="0">
                <a:solidFill>
                  <a:srgbClr val="000000"/>
                </a:solidFill>
                <a:latin typeface="Times"/>
                <a:cs typeface="Times"/>
              </a:rPr>
              <a:t>Influence of the Atlantic Ocean on Pacific climate</a:t>
            </a:r>
            <a:endParaRPr lang="en-US" sz="2400" b="1" dirty="0">
              <a:solidFill>
                <a:srgbClr val="000000"/>
              </a:solidFill>
            </a:endParaRPr>
          </a:p>
        </p:txBody>
      </p:sp>
      <p:sp>
        <p:nvSpPr>
          <p:cNvPr id="4" name="TextBox 3"/>
          <p:cNvSpPr txBox="1">
            <a:spLocks noChangeArrowheads="1"/>
          </p:cNvSpPr>
          <p:nvPr/>
        </p:nvSpPr>
        <p:spPr bwMode="auto">
          <a:xfrm>
            <a:off x="381000" y="4343400"/>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2400" b="1">
                <a:solidFill>
                  <a:schemeClr val="tx1"/>
                </a:solidFill>
                <a:latin typeface="Times" charset="0"/>
                <a:ea typeface="ＭＳ Ｐゴシック" charset="0"/>
                <a:cs typeface="ＭＳ Ｐゴシック" charset="0"/>
              </a:defRPr>
            </a:lvl1pPr>
            <a:lvl2pPr marL="742950" indent="-285750" eaLnBrk="0" hangingPunct="0">
              <a:defRPr kumimoji="1" sz="2400" b="1">
                <a:solidFill>
                  <a:schemeClr val="tx1"/>
                </a:solidFill>
                <a:latin typeface="Times" charset="0"/>
                <a:ea typeface="ＭＳ Ｐゴシック" charset="0"/>
              </a:defRPr>
            </a:lvl2pPr>
            <a:lvl3pPr marL="1143000" indent="-228600" eaLnBrk="0" hangingPunct="0">
              <a:defRPr kumimoji="1" sz="2400" b="1">
                <a:solidFill>
                  <a:schemeClr val="tx1"/>
                </a:solidFill>
                <a:latin typeface="Times" charset="0"/>
                <a:ea typeface="ＭＳ Ｐゴシック" charset="0"/>
              </a:defRPr>
            </a:lvl3pPr>
            <a:lvl4pPr marL="1600200" indent="-228600" eaLnBrk="0" hangingPunct="0">
              <a:defRPr kumimoji="1" sz="2400" b="1">
                <a:solidFill>
                  <a:schemeClr val="tx1"/>
                </a:solidFill>
                <a:latin typeface="Times" charset="0"/>
                <a:ea typeface="ＭＳ Ｐゴシック" charset="0"/>
              </a:defRPr>
            </a:lvl4pPr>
            <a:lvl5pPr marL="2057400" indent="-228600" eaLnBrk="0" hangingPunct="0">
              <a:defRPr kumimoji="1" sz="2400" b="1">
                <a:solidFill>
                  <a:schemeClr val="tx1"/>
                </a:solidFill>
                <a:latin typeface="Times"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Times"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Times"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Times"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Times" charset="0"/>
                <a:ea typeface="ＭＳ Ｐゴシック" charset="0"/>
              </a:defRPr>
            </a:lvl9pPr>
          </a:lstStyle>
          <a:p>
            <a:pPr algn="l" eaLnBrk="1" hangingPunct="1">
              <a:buSzPct val="140000"/>
              <a:buFont typeface="Arial" charset="0"/>
              <a:buChar char="•"/>
            </a:pPr>
            <a:r>
              <a:rPr lang="en-US" sz="2000" dirty="0" smtClean="0">
                <a:solidFill>
                  <a:srgbClr val="000000"/>
                </a:solidFill>
              </a:rPr>
              <a:t>It is well-known that ENSO affects the tropical North Atlantic (TNA).</a:t>
            </a:r>
            <a:endParaRPr lang="en-US" sz="2000" dirty="0">
              <a:solidFill>
                <a:srgbClr val="000000"/>
              </a:solidFill>
            </a:endParaRPr>
          </a:p>
          <a:p>
            <a:pPr algn="l" eaLnBrk="1" hangingPunct="1">
              <a:buSzPct val="140000"/>
              <a:buFont typeface="Arial" charset="0"/>
              <a:buChar char="•"/>
            </a:pPr>
            <a:r>
              <a:rPr lang="en-US" sz="2000" dirty="0" smtClean="0">
                <a:solidFill>
                  <a:srgbClr val="000000"/>
                </a:solidFill>
              </a:rPr>
              <a:t>We also show that warming/cooling in the TNA can affect tropical Pacific SST. </a:t>
            </a:r>
            <a:endParaRPr lang="en-US" sz="2000" dirty="0">
              <a:solidFill>
                <a:srgbClr val="000000"/>
              </a:solidFill>
            </a:endParaRPr>
          </a:p>
          <a:p>
            <a:pPr algn="l" eaLnBrk="1" hangingPunct="1">
              <a:buSzPct val="140000"/>
              <a:buFont typeface="Arial" charset="0"/>
              <a:buChar char="•"/>
            </a:pPr>
            <a:r>
              <a:rPr lang="en-US" sz="2000" dirty="0" smtClean="0">
                <a:solidFill>
                  <a:srgbClr val="000000"/>
                </a:solidFill>
              </a:rPr>
              <a:t>The coupled model experiments show that a cold TNA in summer/fall can initiate a warm El Nino event next spring in the tropical Pacific (above figure).</a:t>
            </a:r>
            <a:endParaRPr lang="en-US" sz="2000" dirty="0">
              <a:solidFill>
                <a:srgbClr val="000000"/>
              </a:solidFill>
            </a:endParaRPr>
          </a:p>
        </p:txBody>
      </p:sp>
      <p:sp>
        <p:nvSpPr>
          <p:cNvPr id="5" name="TextBox 4"/>
          <p:cNvSpPr txBox="1"/>
          <p:nvPr/>
        </p:nvSpPr>
        <p:spPr>
          <a:xfrm>
            <a:off x="5744071" y="6282392"/>
            <a:ext cx="1077936" cy="369332"/>
          </a:xfrm>
          <a:prstGeom prst="rect">
            <a:avLst/>
          </a:prstGeom>
          <a:noFill/>
        </p:spPr>
        <p:txBody>
          <a:bodyPr wrap="square" rtlCol="0">
            <a:spAutoFit/>
          </a:bodyPr>
          <a:lstStyle/>
          <a:p>
            <a:r>
              <a:rPr lang="en-US" dirty="0" smtClean="0"/>
              <a:t>Wang</a:t>
            </a:r>
            <a:endParaRPr lang="en-US" dirty="0"/>
          </a:p>
        </p:txBody>
      </p:sp>
      <p:sp>
        <p:nvSpPr>
          <p:cNvPr id="6" name="Footer Placeholder 5"/>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p:txBody>
          <a:bodyPr/>
          <a:lstStyle/>
          <a:p>
            <a:fld id="{D83F1629-0A22-8243-9EB9-7CCC1A3118DD}" type="slidenum">
              <a:rPr lang="en-US" smtClean="0"/>
              <a:pPr/>
              <a:t>27</a:t>
            </a:fld>
            <a:endParaRPr lang="en-US" dirty="0"/>
          </a:p>
        </p:txBody>
      </p:sp>
    </p:spTree>
    <p:extLst>
      <p:ext uri="{BB962C8B-B14F-4D97-AF65-F5344CB8AC3E}">
        <p14:creationId xmlns:p14="http://schemas.microsoft.com/office/powerpoint/2010/main" val="2652390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50086"/>
            <a:ext cx="9144000" cy="430055"/>
          </a:xfrm>
          <a:prstGeom prst="rect">
            <a:avLst/>
          </a:prstGeom>
          <a:noFill/>
          <a:ln w="9525">
            <a:noFill/>
            <a:miter lim="800000"/>
            <a:headEnd/>
            <a:tailEnd/>
          </a:ln>
        </p:spPr>
        <p:txBody>
          <a:bodyPr lIns="92075" tIns="46038" rIns="92075" bIns="46038" anchor="ctr">
            <a:spAutoFit/>
          </a:bodyPr>
          <a:lstStyle/>
          <a:p>
            <a:pPr algn="ctr">
              <a:lnSpc>
                <a:spcPct val="120000"/>
              </a:lnSpc>
            </a:pPr>
            <a:r>
              <a:rPr lang="en-US" sz="2000" b="1" dirty="0" smtClean="0"/>
              <a:t>Replicating the 1970s’ Weddell Polynya using a global ocean-sea ice model</a:t>
            </a:r>
            <a:endParaRPr lang="en-US" altLang="en-US" sz="2200" b="1" dirty="0">
              <a:latin typeface="+mj-lt"/>
              <a:cs typeface="Times New Roman" pitchFamily="18" charset="0"/>
            </a:endParaRPr>
          </a:p>
        </p:txBody>
      </p:sp>
      <p:sp>
        <p:nvSpPr>
          <p:cNvPr id="3078" name="Text Box 30"/>
          <p:cNvSpPr txBox="1">
            <a:spLocks noChangeArrowheads="1"/>
          </p:cNvSpPr>
          <p:nvPr/>
        </p:nvSpPr>
        <p:spPr bwMode="auto">
          <a:xfrm>
            <a:off x="5257800" y="762000"/>
            <a:ext cx="3886200" cy="5863144"/>
          </a:xfrm>
          <a:prstGeom prst="rect">
            <a:avLst/>
          </a:prstGeom>
          <a:solidFill>
            <a:schemeClr val="bg1"/>
          </a:solidFill>
          <a:ln w="9525">
            <a:noFill/>
            <a:miter lim="800000"/>
            <a:headEnd/>
            <a:tailEnd/>
          </a:ln>
          <a:effectLst/>
        </p:spPr>
        <p:txBody>
          <a:bodyPr wrap="square">
            <a:spAutoFit/>
          </a:bodyPr>
          <a:lstStyle/>
          <a:p>
            <a:pPr marL="346075" indent="-346075">
              <a:spcBef>
                <a:spcPts val="600"/>
              </a:spcBef>
              <a:buClr>
                <a:srgbClr val="0099FF"/>
              </a:buClr>
              <a:buSzPct val="150000"/>
              <a:buFont typeface="Arial" pitchFamily="34" charset="0"/>
              <a:buChar char="•"/>
            </a:pPr>
            <a:r>
              <a:rPr lang="en-US" altLang="en-US" sz="1600" b="1" dirty="0" smtClean="0">
                <a:latin typeface="+mn-lt"/>
                <a:cs typeface="Times New Roman" pitchFamily="18" charset="0"/>
              </a:rPr>
              <a:t>Funding: AOML (internal) </a:t>
            </a:r>
          </a:p>
          <a:p>
            <a:pPr marL="346075" indent="-346075">
              <a:spcBef>
                <a:spcPts val="600"/>
              </a:spcBef>
              <a:buClr>
                <a:srgbClr val="0099FF"/>
              </a:buClr>
              <a:buSzPct val="150000"/>
              <a:buFont typeface="Arial" pitchFamily="34" charset="0"/>
              <a:buChar char="•"/>
            </a:pPr>
            <a:r>
              <a:rPr lang="en-US" altLang="en-US" sz="1600" b="1" dirty="0" smtClean="0">
                <a:latin typeface="+mn-lt"/>
                <a:cs typeface="Times New Roman" pitchFamily="18" charset="0"/>
              </a:rPr>
              <a:t>Personnel: S.-K. Lee &amp; Y. Liu</a:t>
            </a:r>
          </a:p>
          <a:p>
            <a:pPr marL="346075" indent="-346075">
              <a:spcBef>
                <a:spcPts val="600"/>
              </a:spcBef>
              <a:buClr>
                <a:srgbClr val="0099FF"/>
              </a:buClr>
              <a:buSzPct val="150000"/>
              <a:buFont typeface="Arial" pitchFamily="34" charset="0"/>
              <a:buChar char="•"/>
            </a:pPr>
            <a:r>
              <a:rPr lang="en-US" altLang="en-US" sz="1600" b="1" dirty="0" smtClean="0">
                <a:latin typeface="+mn-lt"/>
                <a:cs typeface="Times New Roman" pitchFamily="18" charset="0"/>
              </a:rPr>
              <a:t>Collaborations: ADD (South Korea) &amp; LDEO</a:t>
            </a:r>
          </a:p>
          <a:p>
            <a:pPr marL="346075" indent="-346075">
              <a:spcBef>
                <a:spcPts val="600"/>
              </a:spcBef>
              <a:buClr>
                <a:srgbClr val="0099FF"/>
              </a:buClr>
              <a:buSzPct val="150000"/>
              <a:buFont typeface="Arial" pitchFamily="34" charset="0"/>
              <a:buChar char="•"/>
            </a:pPr>
            <a:r>
              <a:rPr lang="en-US" altLang="en-US" sz="1600" b="1" dirty="0" smtClean="0">
                <a:latin typeface="+mn-lt"/>
                <a:cs typeface="Times New Roman" pitchFamily="18" charset="0"/>
              </a:rPr>
              <a:t>Highlights (</a:t>
            </a:r>
            <a:r>
              <a:rPr lang="en-US" altLang="en-US" sz="1600" b="1" dirty="0" err="1" smtClean="0">
                <a:latin typeface="+mn-lt"/>
                <a:cs typeface="Times New Roman" pitchFamily="18" charset="0"/>
              </a:rPr>
              <a:t>Cheon</a:t>
            </a:r>
            <a:r>
              <a:rPr lang="en-US" altLang="en-US" sz="1600" b="1" dirty="0" smtClean="0">
                <a:latin typeface="+mn-lt"/>
                <a:cs typeface="Times New Roman" pitchFamily="18" charset="0"/>
              </a:rPr>
              <a:t> &amp; Lee et al., submitted):</a:t>
            </a:r>
          </a:p>
          <a:p>
            <a:pPr marL="574675" indent="-342900">
              <a:spcBef>
                <a:spcPts val="600"/>
              </a:spcBef>
              <a:buClr>
                <a:srgbClr val="0099FF"/>
              </a:buClr>
              <a:buSzPct val="100000"/>
              <a:buFont typeface="+mj-lt"/>
              <a:buAutoNum type="arabicPeriod"/>
            </a:pPr>
            <a:r>
              <a:rPr lang="en-US" sz="1600" b="1" dirty="0" smtClean="0">
                <a:latin typeface="+mn-lt"/>
              </a:rPr>
              <a:t>The so-called “Weddell Polynya” was observed only from 1974-1976.</a:t>
            </a:r>
          </a:p>
          <a:p>
            <a:pPr marL="574675" indent="-342900">
              <a:spcBef>
                <a:spcPts val="600"/>
              </a:spcBef>
              <a:buClr>
                <a:srgbClr val="0099FF"/>
              </a:buClr>
              <a:buSzPct val="100000"/>
              <a:buFont typeface="+mj-lt"/>
              <a:buAutoNum type="arabicPeriod"/>
            </a:pPr>
            <a:r>
              <a:rPr lang="en-US" sz="1600" b="1" dirty="0" smtClean="0">
                <a:latin typeface="+mn-lt"/>
              </a:rPr>
              <a:t>A global ocean-sea ice model reproduced the Weddell Polynya (this is the first time). </a:t>
            </a:r>
          </a:p>
          <a:p>
            <a:pPr marL="574675" indent="-342900">
              <a:spcBef>
                <a:spcPts val="600"/>
              </a:spcBef>
              <a:buClr>
                <a:srgbClr val="0099FF"/>
              </a:buClr>
              <a:buSzPct val="100000"/>
              <a:buFont typeface="+mj-lt"/>
              <a:buAutoNum type="arabicPeriod"/>
            </a:pPr>
            <a:r>
              <a:rPr lang="en-US" sz="1600" b="1" dirty="0" smtClean="0">
                <a:latin typeface="+mn-lt"/>
              </a:rPr>
              <a:t>A chain of key processes identified: a sudden shift of the westerlies</a:t>
            </a:r>
            <a:r>
              <a:rPr lang="en-US" sz="1600" b="1" dirty="0" smtClean="0">
                <a:sym typeface="Wingdings 3"/>
              </a:rPr>
              <a:t> </a:t>
            </a:r>
            <a:r>
              <a:rPr lang="en-US" sz="1600" b="1" dirty="0" smtClean="0">
                <a:latin typeface="+mn-lt"/>
              </a:rPr>
              <a:t>  intensification of the Weddell gyre</a:t>
            </a:r>
            <a:r>
              <a:rPr lang="en-US" sz="1600" b="1" dirty="0" smtClean="0">
                <a:sym typeface="Wingdings 3"/>
              </a:rPr>
              <a:t> </a:t>
            </a:r>
            <a:r>
              <a:rPr lang="en-US" sz="1600" b="1" dirty="0" smtClean="0">
                <a:latin typeface="+mn-lt"/>
              </a:rPr>
              <a:t> upwelling of warm and salty Weddell Sea Deep Water (WDW)</a:t>
            </a:r>
            <a:r>
              <a:rPr lang="en-US" sz="1600" b="1" dirty="0" smtClean="0">
                <a:sym typeface="Wingdings 3"/>
              </a:rPr>
              <a:t>  melting of the sea ice</a:t>
            </a:r>
            <a:r>
              <a:rPr lang="en-US" sz="1600" b="1" dirty="0" smtClean="0">
                <a:latin typeface="+mn-lt"/>
              </a:rPr>
              <a:t>. </a:t>
            </a:r>
          </a:p>
          <a:p>
            <a:pPr marL="574675" indent="-342900">
              <a:spcBef>
                <a:spcPts val="600"/>
              </a:spcBef>
              <a:buClr>
                <a:srgbClr val="0099FF"/>
              </a:buClr>
              <a:buSzPct val="100000"/>
              <a:buFont typeface="+mj-lt"/>
              <a:buAutoNum type="arabicPeriod"/>
            </a:pPr>
            <a:r>
              <a:rPr lang="en-US" sz="1600" b="1" dirty="0" smtClean="0">
                <a:latin typeface="+mn-lt"/>
              </a:rPr>
              <a:t>Sufficiently high heat content of the WDW built up to the mid-1970s was a necessary condition to establish the Weddell Polynya.</a:t>
            </a:r>
            <a:endParaRPr lang="en-US" sz="1800" dirty="0" smtClean="0"/>
          </a:p>
        </p:txBody>
      </p:sp>
      <p:pic>
        <p:nvPicPr>
          <p:cNvPr id="6" name="그림 1"/>
          <p:cNvPicPr/>
          <p:nvPr/>
        </p:nvPicPr>
        <p:blipFill rotWithShape="1">
          <a:blip r:embed="rId2" cstate="print">
            <a:extLst>
              <a:ext uri="{28A0092B-C50C-407E-A947-70E740481C1C}">
                <a14:useLocalDpi xmlns:a14="http://schemas.microsoft.com/office/drawing/2010/main" val="0"/>
              </a:ext>
            </a:extLst>
          </a:blip>
          <a:srcRect l="4841" t="21831" r="7261" b="16195"/>
          <a:stretch/>
        </p:blipFill>
        <p:spPr bwMode="auto">
          <a:xfrm>
            <a:off x="228600" y="990600"/>
            <a:ext cx="5039962" cy="5029200"/>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609600" y="685800"/>
            <a:ext cx="4725204" cy="338554"/>
          </a:xfrm>
          <a:prstGeom prst="rect">
            <a:avLst/>
          </a:prstGeom>
          <a:noFill/>
        </p:spPr>
        <p:txBody>
          <a:bodyPr wrap="none" rtlCol="0">
            <a:spAutoFit/>
          </a:bodyPr>
          <a:lstStyle/>
          <a:p>
            <a:r>
              <a:rPr lang="en-US" sz="1600" b="1" dirty="0" smtClean="0"/>
              <a:t>Simulated Sea ice concentration in the Weddell Sea</a:t>
            </a:r>
            <a:endParaRPr lang="en-US" sz="1600" b="1" dirty="0"/>
          </a:p>
        </p:txBody>
      </p: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28</a:t>
            </a:fld>
            <a:endParaRPr lang="en-US" dirty="0"/>
          </a:p>
        </p:txBody>
      </p:sp>
    </p:spTree>
    <p:extLst>
      <p:ext uri="{BB962C8B-B14F-4D97-AF65-F5344CB8AC3E}">
        <p14:creationId xmlns:p14="http://schemas.microsoft.com/office/powerpoint/2010/main" val="676256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93850"/>
          </a:xfrm>
        </p:spPr>
        <p:txBody>
          <a:bodyPr>
            <a:noAutofit/>
          </a:bodyPr>
          <a:lstStyle/>
          <a:p>
            <a:r>
              <a:rPr lang="en-US" sz="11500" dirty="0" smtClean="0"/>
              <a:t>N</a:t>
            </a:r>
            <a:r>
              <a:rPr lang="en-US" sz="8800" dirty="0" smtClean="0"/>
              <a:t>ew advances</a:t>
            </a:r>
            <a:endParaRPr lang="en-US" sz="8800"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t>29</a:t>
            </a:fld>
            <a:endParaRPr lang="en-US"/>
          </a:p>
        </p:txBody>
      </p:sp>
    </p:spTree>
    <p:extLst>
      <p:ext uri="{BB962C8B-B14F-4D97-AF65-F5344CB8AC3E}">
        <p14:creationId xmlns:p14="http://schemas.microsoft.com/office/powerpoint/2010/main" val="23737718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PHOD Retreat May 12, 2015</a:t>
            </a:r>
            <a:endParaRPr lang="en-US" dirty="0"/>
          </a:p>
        </p:txBody>
      </p:sp>
      <p:sp>
        <p:nvSpPr>
          <p:cNvPr id="5" name="Slide Number Placeholder 4"/>
          <p:cNvSpPr>
            <a:spLocks noGrp="1"/>
          </p:cNvSpPr>
          <p:nvPr>
            <p:ph type="sldNum" sz="quarter" idx="12"/>
          </p:nvPr>
        </p:nvSpPr>
        <p:spPr/>
        <p:txBody>
          <a:bodyPr/>
          <a:lstStyle/>
          <a:p>
            <a:fld id="{D83F1629-0A22-8243-9EB9-7CCC1A3118DD}" type="slidenum">
              <a:rPr lang="en-US" smtClean="0"/>
              <a:pPr/>
              <a:t>3</a:t>
            </a:fld>
            <a:endParaRPr lang="en-US" dirty="0"/>
          </a:p>
        </p:txBody>
      </p:sp>
      <p:pic>
        <p:nvPicPr>
          <p:cNvPr id="11" name="Picture 10"/>
          <p:cNvPicPr>
            <a:picLocks noChangeAspect="1"/>
          </p:cNvPicPr>
          <p:nvPr/>
        </p:nvPicPr>
        <p:blipFill>
          <a:blip r:embed="rId2"/>
          <a:stretch>
            <a:fillRect/>
          </a:stretch>
        </p:blipFill>
        <p:spPr>
          <a:xfrm>
            <a:off x="-152448" y="1014269"/>
            <a:ext cx="1872079" cy="1717721"/>
          </a:xfrm>
          <a:prstGeom prst="rect">
            <a:avLst/>
          </a:prstGeom>
        </p:spPr>
      </p:pic>
      <p:pic>
        <p:nvPicPr>
          <p:cNvPr id="12" name="Picture 11"/>
          <p:cNvPicPr>
            <a:picLocks noChangeAspect="1"/>
          </p:cNvPicPr>
          <p:nvPr/>
        </p:nvPicPr>
        <p:blipFill>
          <a:blip r:embed="rId3"/>
          <a:stretch>
            <a:fillRect/>
          </a:stretch>
        </p:blipFill>
        <p:spPr>
          <a:xfrm>
            <a:off x="4089624" y="-18935"/>
            <a:ext cx="2123580" cy="2946672"/>
          </a:xfrm>
          <a:prstGeom prst="rect">
            <a:avLst/>
          </a:prstGeom>
        </p:spPr>
      </p:pic>
      <p:pic>
        <p:nvPicPr>
          <p:cNvPr id="13" name="Picture 12"/>
          <p:cNvPicPr>
            <a:picLocks noChangeAspect="1"/>
          </p:cNvPicPr>
          <p:nvPr/>
        </p:nvPicPr>
        <p:blipFill rotWithShape="1">
          <a:blip r:embed="rId4"/>
          <a:srcRect l="12265" r="13933"/>
          <a:stretch/>
        </p:blipFill>
        <p:spPr>
          <a:xfrm>
            <a:off x="1676400" y="0"/>
            <a:ext cx="2416775" cy="2183119"/>
          </a:xfrm>
          <a:prstGeom prst="rect">
            <a:avLst/>
          </a:prstGeom>
        </p:spPr>
      </p:pic>
      <p:pic>
        <p:nvPicPr>
          <p:cNvPr id="14" name="Picture 13"/>
          <p:cNvPicPr>
            <a:picLocks noChangeAspect="1"/>
          </p:cNvPicPr>
          <p:nvPr/>
        </p:nvPicPr>
        <p:blipFill>
          <a:blip r:embed="rId5"/>
          <a:stretch>
            <a:fillRect/>
          </a:stretch>
        </p:blipFill>
        <p:spPr>
          <a:xfrm>
            <a:off x="6213204" y="2267848"/>
            <a:ext cx="2841000" cy="1894000"/>
          </a:xfrm>
          <a:prstGeom prst="rect">
            <a:avLst/>
          </a:prstGeom>
        </p:spPr>
      </p:pic>
      <p:pic>
        <p:nvPicPr>
          <p:cNvPr id="15" name="Picture 14"/>
          <p:cNvPicPr>
            <a:picLocks noChangeAspect="1"/>
          </p:cNvPicPr>
          <p:nvPr/>
        </p:nvPicPr>
        <p:blipFill>
          <a:blip r:embed="rId6"/>
          <a:stretch>
            <a:fillRect/>
          </a:stretch>
        </p:blipFill>
        <p:spPr>
          <a:xfrm>
            <a:off x="6361818" y="205528"/>
            <a:ext cx="2782182" cy="1854788"/>
          </a:xfrm>
          <a:prstGeom prst="rect">
            <a:avLst/>
          </a:prstGeom>
        </p:spPr>
      </p:pic>
      <p:pic>
        <p:nvPicPr>
          <p:cNvPr id="16" name="Picture 15"/>
          <p:cNvPicPr>
            <a:picLocks noChangeAspect="1"/>
          </p:cNvPicPr>
          <p:nvPr/>
        </p:nvPicPr>
        <p:blipFill>
          <a:blip r:embed="rId7"/>
          <a:stretch>
            <a:fillRect/>
          </a:stretch>
        </p:blipFill>
        <p:spPr>
          <a:xfrm>
            <a:off x="885548" y="4760858"/>
            <a:ext cx="2585100" cy="1732017"/>
          </a:xfrm>
          <a:prstGeom prst="rect">
            <a:avLst/>
          </a:prstGeom>
        </p:spPr>
      </p:pic>
      <p:pic>
        <p:nvPicPr>
          <p:cNvPr id="17" name="Picture 16"/>
          <p:cNvPicPr>
            <a:picLocks noChangeAspect="1"/>
          </p:cNvPicPr>
          <p:nvPr/>
        </p:nvPicPr>
        <p:blipFill>
          <a:blip r:embed="rId8"/>
          <a:stretch>
            <a:fillRect/>
          </a:stretch>
        </p:blipFill>
        <p:spPr>
          <a:xfrm>
            <a:off x="726631" y="2731990"/>
            <a:ext cx="2841001" cy="1894000"/>
          </a:xfrm>
          <a:prstGeom prst="rect">
            <a:avLst/>
          </a:prstGeom>
        </p:spPr>
      </p:pic>
      <p:sp>
        <p:nvSpPr>
          <p:cNvPr id="18" name="TextBox 17"/>
          <p:cNvSpPr txBox="1"/>
          <p:nvPr/>
        </p:nvSpPr>
        <p:spPr>
          <a:xfrm>
            <a:off x="1968963" y="224463"/>
            <a:ext cx="1360666" cy="523220"/>
          </a:xfrm>
          <a:prstGeom prst="rect">
            <a:avLst/>
          </a:prstGeom>
          <a:noFill/>
        </p:spPr>
        <p:txBody>
          <a:bodyPr wrap="square" rtlCol="0">
            <a:spAutoFit/>
          </a:bodyPr>
          <a:lstStyle/>
          <a:p>
            <a:r>
              <a:rPr lang="en-US" sz="2800" b="1" dirty="0" smtClean="0"/>
              <a:t>Drifters</a:t>
            </a:r>
            <a:endParaRPr lang="en-US" b="1" dirty="0"/>
          </a:p>
        </p:txBody>
      </p:sp>
      <p:sp>
        <p:nvSpPr>
          <p:cNvPr id="19" name="TextBox 18"/>
          <p:cNvSpPr txBox="1"/>
          <p:nvPr/>
        </p:nvSpPr>
        <p:spPr>
          <a:xfrm>
            <a:off x="4328876" y="1388069"/>
            <a:ext cx="1605231" cy="646331"/>
          </a:xfrm>
          <a:prstGeom prst="rect">
            <a:avLst/>
          </a:prstGeom>
          <a:noFill/>
        </p:spPr>
        <p:txBody>
          <a:bodyPr wrap="square" rtlCol="0">
            <a:spAutoFit/>
          </a:bodyPr>
          <a:lstStyle/>
          <a:p>
            <a:r>
              <a:rPr lang="en-US" sz="3600" b="1" dirty="0" smtClean="0"/>
              <a:t>Argo</a:t>
            </a:r>
            <a:endParaRPr lang="en-US" sz="3600" b="1" dirty="0"/>
          </a:p>
        </p:txBody>
      </p:sp>
      <p:sp>
        <p:nvSpPr>
          <p:cNvPr id="20" name="TextBox 19"/>
          <p:cNvSpPr txBox="1"/>
          <p:nvPr/>
        </p:nvSpPr>
        <p:spPr>
          <a:xfrm>
            <a:off x="6958835" y="1439901"/>
            <a:ext cx="1205161" cy="646331"/>
          </a:xfrm>
          <a:prstGeom prst="rect">
            <a:avLst/>
          </a:prstGeom>
          <a:noFill/>
        </p:spPr>
        <p:txBody>
          <a:bodyPr wrap="square" rtlCol="0">
            <a:spAutoFit/>
          </a:bodyPr>
          <a:lstStyle/>
          <a:p>
            <a:r>
              <a:rPr lang="en-US" sz="3600" b="1" dirty="0" smtClean="0"/>
              <a:t>PNE</a:t>
            </a:r>
            <a:endParaRPr lang="en-US" sz="3600" b="1" dirty="0"/>
          </a:p>
        </p:txBody>
      </p:sp>
      <p:sp>
        <p:nvSpPr>
          <p:cNvPr id="21" name="TextBox 20"/>
          <p:cNvSpPr txBox="1"/>
          <p:nvPr/>
        </p:nvSpPr>
        <p:spPr>
          <a:xfrm>
            <a:off x="6984752" y="2635349"/>
            <a:ext cx="1503212" cy="584776"/>
          </a:xfrm>
          <a:prstGeom prst="rect">
            <a:avLst/>
          </a:prstGeom>
          <a:noFill/>
        </p:spPr>
        <p:txBody>
          <a:bodyPr wrap="square" rtlCol="0">
            <a:spAutoFit/>
          </a:bodyPr>
          <a:lstStyle/>
          <a:p>
            <a:r>
              <a:rPr lang="en-US" sz="3200" b="1" dirty="0" smtClean="0"/>
              <a:t>WBTS</a:t>
            </a:r>
            <a:endParaRPr lang="en-US" sz="3200" b="1" dirty="0"/>
          </a:p>
        </p:txBody>
      </p:sp>
      <p:pic>
        <p:nvPicPr>
          <p:cNvPr id="22" name="Picture 21"/>
          <p:cNvPicPr>
            <a:picLocks noChangeAspect="1"/>
          </p:cNvPicPr>
          <p:nvPr/>
        </p:nvPicPr>
        <p:blipFill rotWithShape="1">
          <a:blip r:embed="rId9"/>
          <a:srcRect l="27659"/>
          <a:stretch/>
        </p:blipFill>
        <p:spPr>
          <a:xfrm>
            <a:off x="6298009" y="4161848"/>
            <a:ext cx="2756195" cy="2540000"/>
          </a:xfrm>
          <a:prstGeom prst="rect">
            <a:avLst/>
          </a:prstGeom>
        </p:spPr>
      </p:pic>
      <p:pic>
        <p:nvPicPr>
          <p:cNvPr id="10" name="Picture 9"/>
          <p:cNvPicPr>
            <a:picLocks noChangeAspect="1"/>
          </p:cNvPicPr>
          <p:nvPr/>
        </p:nvPicPr>
        <p:blipFill>
          <a:blip r:embed="rId10"/>
          <a:stretch>
            <a:fillRect/>
          </a:stretch>
        </p:blipFill>
        <p:spPr>
          <a:xfrm>
            <a:off x="3555436" y="3071037"/>
            <a:ext cx="2657768" cy="3132750"/>
          </a:xfrm>
          <a:prstGeom prst="rect">
            <a:avLst/>
          </a:prstGeom>
        </p:spPr>
      </p:pic>
      <p:sp>
        <p:nvSpPr>
          <p:cNvPr id="23" name="TextBox 22"/>
          <p:cNvSpPr txBox="1"/>
          <p:nvPr/>
        </p:nvSpPr>
        <p:spPr>
          <a:xfrm>
            <a:off x="90711" y="1095681"/>
            <a:ext cx="907111" cy="584776"/>
          </a:xfrm>
          <a:prstGeom prst="rect">
            <a:avLst/>
          </a:prstGeom>
          <a:noFill/>
        </p:spPr>
        <p:txBody>
          <a:bodyPr wrap="square" rtlCol="0">
            <a:spAutoFit/>
          </a:bodyPr>
          <a:lstStyle/>
          <a:p>
            <a:r>
              <a:rPr lang="en-US" sz="3200" b="1" dirty="0" smtClean="0"/>
              <a:t>TSG</a:t>
            </a:r>
            <a:endParaRPr lang="en-US" b="1" dirty="0"/>
          </a:p>
        </p:txBody>
      </p:sp>
      <p:sp>
        <p:nvSpPr>
          <p:cNvPr id="24" name="TextBox 23"/>
          <p:cNvSpPr txBox="1"/>
          <p:nvPr/>
        </p:nvSpPr>
        <p:spPr>
          <a:xfrm>
            <a:off x="726631" y="3355844"/>
            <a:ext cx="1749427" cy="584776"/>
          </a:xfrm>
          <a:prstGeom prst="rect">
            <a:avLst/>
          </a:prstGeom>
          <a:noFill/>
        </p:spPr>
        <p:txBody>
          <a:bodyPr wrap="square" rtlCol="0">
            <a:spAutoFit/>
          </a:bodyPr>
          <a:lstStyle/>
          <a:p>
            <a:r>
              <a:rPr lang="en-US" sz="3200" b="1" dirty="0" smtClean="0"/>
              <a:t>SAMOC</a:t>
            </a:r>
            <a:endParaRPr lang="en-US" sz="3200" b="1" dirty="0"/>
          </a:p>
        </p:txBody>
      </p:sp>
      <p:sp>
        <p:nvSpPr>
          <p:cNvPr id="25" name="TextBox 24"/>
          <p:cNvSpPr txBox="1"/>
          <p:nvPr/>
        </p:nvSpPr>
        <p:spPr>
          <a:xfrm>
            <a:off x="885548" y="4631277"/>
            <a:ext cx="1957915" cy="646331"/>
          </a:xfrm>
          <a:prstGeom prst="rect">
            <a:avLst/>
          </a:prstGeom>
          <a:noFill/>
        </p:spPr>
        <p:txBody>
          <a:bodyPr wrap="square" rtlCol="0">
            <a:spAutoFit/>
          </a:bodyPr>
          <a:lstStyle/>
          <a:p>
            <a:r>
              <a:rPr lang="en-US" sz="3600" b="1" dirty="0" smtClean="0"/>
              <a:t>Gliders</a:t>
            </a:r>
            <a:endParaRPr lang="en-US" sz="3600" b="1" dirty="0"/>
          </a:p>
        </p:txBody>
      </p:sp>
      <p:sp>
        <p:nvSpPr>
          <p:cNvPr id="26" name="TextBox 25"/>
          <p:cNvSpPr txBox="1"/>
          <p:nvPr/>
        </p:nvSpPr>
        <p:spPr>
          <a:xfrm>
            <a:off x="4457801" y="5417827"/>
            <a:ext cx="1321790" cy="646331"/>
          </a:xfrm>
          <a:prstGeom prst="rect">
            <a:avLst/>
          </a:prstGeom>
          <a:noFill/>
        </p:spPr>
        <p:txBody>
          <a:bodyPr wrap="square" rtlCol="0">
            <a:spAutoFit/>
          </a:bodyPr>
          <a:lstStyle/>
          <a:p>
            <a:r>
              <a:rPr lang="en-US" sz="3600" b="1" dirty="0" smtClean="0"/>
              <a:t>XBTs</a:t>
            </a:r>
            <a:endParaRPr lang="en-US" b="1" dirty="0"/>
          </a:p>
        </p:txBody>
      </p:sp>
      <p:sp>
        <p:nvSpPr>
          <p:cNvPr id="27" name="TextBox 26"/>
          <p:cNvSpPr txBox="1"/>
          <p:nvPr/>
        </p:nvSpPr>
        <p:spPr>
          <a:xfrm>
            <a:off x="6298009" y="4161848"/>
            <a:ext cx="2882648" cy="1569660"/>
          </a:xfrm>
          <a:prstGeom prst="rect">
            <a:avLst/>
          </a:prstGeom>
          <a:noFill/>
        </p:spPr>
        <p:txBody>
          <a:bodyPr wrap="square" rtlCol="0">
            <a:spAutoFit/>
          </a:bodyPr>
          <a:lstStyle/>
          <a:p>
            <a:r>
              <a:rPr lang="en-US" sz="3200" b="1" dirty="0" smtClean="0"/>
              <a:t>GO-SHIP Repeat Hydrography</a:t>
            </a:r>
            <a:endParaRPr lang="en-US" sz="3200" b="1" dirty="0"/>
          </a:p>
        </p:txBody>
      </p:sp>
    </p:spTree>
    <p:extLst>
      <p:ext uri="{BB962C8B-B14F-4D97-AF65-F5344CB8AC3E}">
        <p14:creationId xmlns:p14="http://schemas.microsoft.com/office/powerpoint/2010/main" val="39227342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74320" y="0"/>
            <a:ext cx="8604504" cy="1128889"/>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defTabSz="914400" fontAlgn="auto">
              <a:spcAft>
                <a:spcPts val="0"/>
              </a:spcAft>
              <a:defRPr/>
            </a:pPr>
            <a:r>
              <a:rPr lang="en-US" sz="2800" b="1" dirty="0" smtClean="0">
                <a:solidFill>
                  <a:schemeClr val="tx2"/>
                </a:solidFill>
                <a:latin typeface="+mj-lt"/>
                <a:ea typeface="+mj-ea"/>
                <a:cs typeface="+mj-cs"/>
              </a:rPr>
              <a:t>Simulating SAMOC Water Mass Pathways: </a:t>
            </a:r>
          </a:p>
          <a:p>
            <a:pPr algn="ctr" defTabSz="914400" fontAlgn="auto">
              <a:spcAft>
                <a:spcPts val="0"/>
              </a:spcAft>
              <a:defRPr/>
            </a:pPr>
            <a:r>
              <a:rPr lang="en-US" sz="2800" b="1" dirty="0" smtClean="0">
                <a:solidFill>
                  <a:schemeClr val="tx2"/>
                </a:solidFill>
                <a:latin typeface="+mj-lt"/>
                <a:ea typeface="+mj-ea"/>
                <a:cs typeface="+mj-cs"/>
              </a:rPr>
              <a:t>Vitoria-</a:t>
            </a:r>
            <a:r>
              <a:rPr lang="en-US" sz="2800" b="1" dirty="0" err="1" smtClean="0">
                <a:solidFill>
                  <a:schemeClr val="tx2"/>
                </a:solidFill>
                <a:latin typeface="+mj-lt"/>
                <a:ea typeface="+mj-ea"/>
                <a:cs typeface="+mj-cs"/>
              </a:rPr>
              <a:t>Trindade</a:t>
            </a:r>
            <a:r>
              <a:rPr lang="en-US" sz="2800" b="1" dirty="0" smtClean="0">
                <a:solidFill>
                  <a:schemeClr val="tx2"/>
                </a:solidFill>
                <a:latin typeface="+mj-lt"/>
                <a:ea typeface="+mj-ea"/>
                <a:cs typeface="+mj-cs"/>
              </a:rPr>
              <a:t> Ridge ROMS Experiment</a:t>
            </a:r>
            <a:endParaRPr lang="en-US" sz="2800" b="1" dirty="0">
              <a:solidFill>
                <a:schemeClr val="tx2"/>
              </a:solidFill>
              <a:latin typeface="+mj-lt"/>
              <a:ea typeface="+mj-ea"/>
              <a:cs typeface="+mj-cs"/>
            </a:endParaRPr>
          </a:p>
        </p:txBody>
      </p:sp>
      <p:sp>
        <p:nvSpPr>
          <p:cNvPr id="20483" name="TextBox 7"/>
          <p:cNvSpPr txBox="1">
            <a:spLocks noChangeArrowheads="1"/>
          </p:cNvSpPr>
          <p:nvPr/>
        </p:nvSpPr>
        <p:spPr bwMode="auto">
          <a:xfrm>
            <a:off x="-982663" y="333533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2" name="Picture 1" descr="Fig_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886200"/>
            <a:ext cx="6581285" cy="2286000"/>
          </a:xfrm>
          <a:prstGeom prst="rect">
            <a:avLst/>
          </a:prstGeom>
        </p:spPr>
      </p:pic>
      <p:pic>
        <p:nvPicPr>
          <p:cNvPr id="3" name="Picture 2" descr="Fig_8.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43000"/>
            <a:ext cx="4918582" cy="2743200"/>
          </a:xfrm>
          <a:prstGeom prst="rect">
            <a:avLst/>
          </a:prstGeom>
        </p:spPr>
      </p:pic>
      <p:sp>
        <p:nvSpPr>
          <p:cNvPr id="25" name="Rectangle 24"/>
          <p:cNvSpPr/>
          <p:nvPr/>
        </p:nvSpPr>
        <p:spPr>
          <a:xfrm>
            <a:off x="92074" y="6400800"/>
            <a:ext cx="8950325" cy="457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3"/>
          <p:cNvSpPr txBox="1">
            <a:spLocks noChangeArrowheads="1"/>
          </p:cNvSpPr>
          <p:nvPr/>
        </p:nvSpPr>
        <p:spPr bwMode="auto">
          <a:xfrm>
            <a:off x="92074" y="6400800"/>
            <a:ext cx="87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b="1" dirty="0" smtClean="0">
                <a:latin typeface="+mj-lt"/>
              </a:rPr>
              <a:t>NOAA project: Perez, </a:t>
            </a:r>
            <a:r>
              <a:rPr lang="en-US" sz="1800" b="1" dirty="0" err="1" smtClean="0">
                <a:latin typeface="+mj-lt"/>
              </a:rPr>
              <a:t>Garzoli</a:t>
            </a:r>
            <a:r>
              <a:rPr lang="en-US" sz="1800" b="1" dirty="0" smtClean="0">
                <a:latin typeface="+mj-lt"/>
              </a:rPr>
              <a:t>, </a:t>
            </a:r>
            <a:r>
              <a:rPr lang="en-US" sz="1800" b="1" dirty="0" err="1" smtClean="0">
                <a:latin typeface="+mj-lt"/>
              </a:rPr>
              <a:t>Matano</a:t>
            </a:r>
            <a:r>
              <a:rPr lang="en-US" sz="1800" b="1" dirty="0" smtClean="0">
                <a:latin typeface="+mj-lt"/>
              </a:rPr>
              <a:t>, </a:t>
            </a:r>
            <a:r>
              <a:rPr lang="en-US" sz="1800" b="1" dirty="0" err="1" smtClean="0">
                <a:latin typeface="+mj-lt"/>
              </a:rPr>
              <a:t>Msadek</a:t>
            </a:r>
            <a:r>
              <a:rPr lang="en-US" sz="1800" b="1" dirty="0" smtClean="0">
                <a:latin typeface="+mj-lt"/>
              </a:rPr>
              <a:t> (Figure by R. </a:t>
            </a:r>
            <a:r>
              <a:rPr lang="en-US" sz="1800" b="1" dirty="0" err="1" smtClean="0">
                <a:latin typeface="+mj-lt"/>
              </a:rPr>
              <a:t>Matano</a:t>
            </a:r>
            <a:r>
              <a:rPr lang="en-US" sz="1800" b="1" dirty="0" smtClean="0">
                <a:latin typeface="+mj-lt"/>
              </a:rPr>
              <a:t> and V. </a:t>
            </a:r>
            <a:r>
              <a:rPr lang="en-US" sz="1800" b="1" dirty="0" err="1" smtClean="0">
                <a:latin typeface="+mj-lt"/>
              </a:rPr>
              <a:t>Combes</a:t>
            </a:r>
            <a:r>
              <a:rPr lang="en-US" sz="1800" b="1" dirty="0" smtClean="0">
                <a:latin typeface="+mj-lt"/>
              </a:rPr>
              <a:t>) </a:t>
            </a:r>
            <a:endParaRPr lang="en-US" sz="1800" b="1" dirty="0">
              <a:latin typeface="+mj-lt"/>
            </a:endParaRPr>
          </a:p>
        </p:txBody>
      </p:sp>
      <p:sp>
        <p:nvSpPr>
          <p:cNvPr id="27" name="TextBox 3"/>
          <p:cNvSpPr txBox="1">
            <a:spLocks noChangeArrowheads="1"/>
          </p:cNvSpPr>
          <p:nvPr/>
        </p:nvSpPr>
        <p:spPr bwMode="auto">
          <a:xfrm>
            <a:off x="5486400" y="2184400"/>
            <a:ext cx="342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latin typeface="+mj-lt"/>
              </a:rPr>
              <a:t>Average tracer distribution after 20-years of ROMS benchmark simulation</a:t>
            </a:r>
          </a:p>
          <a:p>
            <a:pPr algn="ctr" eaLnBrk="1" hangingPunct="1">
              <a:defRPr/>
            </a:pPr>
            <a:endParaRPr lang="en-US" sz="1800" b="1" dirty="0">
              <a:latin typeface="+mj-lt"/>
            </a:endParaRPr>
          </a:p>
        </p:txBody>
      </p:sp>
      <p:sp>
        <p:nvSpPr>
          <p:cNvPr id="28" name="TextBox 3"/>
          <p:cNvSpPr txBox="1">
            <a:spLocks noChangeArrowheads="1"/>
          </p:cNvSpPr>
          <p:nvPr/>
        </p:nvSpPr>
        <p:spPr bwMode="auto">
          <a:xfrm>
            <a:off x="7086600" y="41148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latin typeface="+mj-lt"/>
              </a:rPr>
              <a:t>After 10-years of ROMS benchmark simulation and simulation without VT Ridge</a:t>
            </a:r>
          </a:p>
          <a:p>
            <a:pPr algn="ctr" eaLnBrk="1" hangingPunct="1">
              <a:defRPr/>
            </a:pPr>
            <a:endParaRPr lang="en-US" sz="1800" b="1" dirty="0">
              <a:latin typeface="+mj-lt"/>
            </a:endParaRPr>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pPr/>
              <a:t>30</a:t>
            </a:fld>
            <a:endParaRPr lang="en-US" dirty="0"/>
          </a:p>
        </p:txBody>
      </p:sp>
    </p:spTree>
    <p:extLst>
      <p:ext uri="{BB962C8B-B14F-4D97-AF65-F5344CB8AC3E}">
        <p14:creationId xmlns:p14="http://schemas.microsoft.com/office/powerpoint/2010/main" val="1363195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295400" y="304800"/>
            <a:ext cx="11620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37931725" indent="-37474525" eaLnBrk="0" hangingPunct="0">
              <a:defRPr kumimoji="1" sz="2400" b="1">
                <a:solidFill>
                  <a:schemeClr val="tx1"/>
                </a:solidFill>
                <a:latin typeface="Times" charset="0"/>
                <a:ea typeface="ＭＳ Ｐゴシック" charset="0"/>
              </a:defRPr>
            </a:lvl2pPr>
            <a:lvl3pPr eaLnBrk="0" hangingPunct="0">
              <a:defRPr kumimoji="1" sz="2400" b="1">
                <a:solidFill>
                  <a:schemeClr val="tx1"/>
                </a:solidFill>
                <a:latin typeface="Times" charset="0"/>
                <a:ea typeface="ＭＳ Ｐゴシック" charset="0"/>
              </a:defRPr>
            </a:lvl3pPr>
            <a:lvl4pPr eaLnBrk="0" hangingPunct="0">
              <a:defRPr kumimoji="1" sz="2400" b="1">
                <a:solidFill>
                  <a:schemeClr val="tx1"/>
                </a:solidFill>
                <a:latin typeface="Times" charset="0"/>
                <a:ea typeface="ＭＳ Ｐゴシック" charset="0"/>
              </a:defRPr>
            </a:lvl4pPr>
            <a:lvl5pPr eaLnBrk="0" hangingPunct="0">
              <a:defRPr kumimoji="1" sz="2400" b="1">
                <a:solidFill>
                  <a:schemeClr val="tx1"/>
                </a:solidFill>
                <a:latin typeface="Times" charset="0"/>
                <a:ea typeface="ＭＳ Ｐゴシック" charset="0"/>
              </a:defRPr>
            </a:lvl5pPr>
            <a:lvl6pPr marL="457200" eaLnBrk="0" fontAlgn="base" hangingPunct="0">
              <a:spcBef>
                <a:spcPct val="0"/>
              </a:spcBef>
              <a:spcAft>
                <a:spcPct val="0"/>
              </a:spcAft>
              <a:defRPr kumimoji="1" sz="2400" b="1">
                <a:solidFill>
                  <a:schemeClr val="tx1"/>
                </a:solidFill>
                <a:latin typeface="Times" charset="0"/>
                <a:ea typeface="ＭＳ Ｐゴシック" charset="0"/>
              </a:defRPr>
            </a:lvl6pPr>
            <a:lvl7pPr marL="914400" eaLnBrk="0" fontAlgn="base" hangingPunct="0">
              <a:spcBef>
                <a:spcPct val="0"/>
              </a:spcBef>
              <a:spcAft>
                <a:spcPct val="0"/>
              </a:spcAft>
              <a:defRPr kumimoji="1" sz="2400" b="1">
                <a:solidFill>
                  <a:schemeClr val="tx1"/>
                </a:solidFill>
                <a:latin typeface="Times" charset="0"/>
                <a:ea typeface="ＭＳ Ｐゴシック" charset="0"/>
              </a:defRPr>
            </a:lvl7pPr>
            <a:lvl8pPr marL="1371600" eaLnBrk="0" fontAlgn="base" hangingPunct="0">
              <a:spcBef>
                <a:spcPct val="0"/>
              </a:spcBef>
              <a:spcAft>
                <a:spcPct val="0"/>
              </a:spcAft>
              <a:defRPr kumimoji="1" sz="2400" b="1">
                <a:solidFill>
                  <a:schemeClr val="tx1"/>
                </a:solidFill>
                <a:latin typeface="Times" charset="0"/>
                <a:ea typeface="ＭＳ Ｐゴシック" charset="0"/>
              </a:defRPr>
            </a:lvl8pPr>
            <a:lvl9pPr marL="1828800" eaLnBrk="0" fontAlgn="base" hangingPunct="0">
              <a:spcBef>
                <a:spcPct val="0"/>
              </a:spcBef>
              <a:spcAft>
                <a:spcPct val="0"/>
              </a:spcAft>
              <a:defRPr kumimoji="1" sz="2400" b="1">
                <a:solidFill>
                  <a:schemeClr val="tx1"/>
                </a:solidFill>
                <a:latin typeface="Times" charset="0"/>
                <a:ea typeface="ＭＳ Ｐゴシック" charset="0"/>
              </a:defRPr>
            </a:lvl9pPr>
          </a:lstStyle>
          <a:p>
            <a:pPr algn="l"/>
            <a:r>
              <a:rPr kumimoji="0" lang="en-US" sz="2800" i="1" dirty="0">
                <a:solidFill>
                  <a:srgbClr val="FF0000"/>
                </a:solidFill>
                <a:latin typeface="Times New Roman" charset="0"/>
              </a:rPr>
              <a:t>           </a:t>
            </a:r>
          </a:p>
          <a:p>
            <a:pPr algn="l"/>
            <a:endParaRPr kumimoji="0" lang="en-US" sz="1800" b="0" dirty="0">
              <a:latin typeface="Times New Roman" charset="0"/>
            </a:endParaRPr>
          </a:p>
          <a:p>
            <a:pPr algn="l"/>
            <a:endParaRPr kumimoji="0" lang="en-US" sz="2800" dirty="0">
              <a:solidFill>
                <a:schemeClr val="accent2"/>
              </a:solidFill>
              <a:latin typeface="Times New Roman" charset="0"/>
            </a:endParaRPr>
          </a:p>
        </p:txBody>
      </p:sp>
      <p:sp>
        <p:nvSpPr>
          <p:cNvPr id="3" name="Text Box 5"/>
          <p:cNvSpPr txBox="1">
            <a:spLocks noChangeArrowheads="1"/>
          </p:cNvSpPr>
          <p:nvPr/>
        </p:nvSpPr>
        <p:spPr bwMode="auto">
          <a:xfrm>
            <a:off x="3810000" y="2514600"/>
            <a:ext cx="58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37931725" indent="-37474525" eaLnBrk="0" hangingPunct="0">
              <a:defRPr kumimoji="1" sz="2400" b="1">
                <a:solidFill>
                  <a:schemeClr val="tx1"/>
                </a:solidFill>
                <a:latin typeface="Times" charset="0"/>
                <a:ea typeface="ＭＳ Ｐゴシック" charset="0"/>
              </a:defRPr>
            </a:lvl2pPr>
            <a:lvl3pPr eaLnBrk="0" hangingPunct="0">
              <a:defRPr kumimoji="1" sz="2400" b="1">
                <a:solidFill>
                  <a:schemeClr val="tx1"/>
                </a:solidFill>
                <a:latin typeface="Times" charset="0"/>
                <a:ea typeface="ＭＳ Ｐゴシック" charset="0"/>
              </a:defRPr>
            </a:lvl3pPr>
            <a:lvl4pPr eaLnBrk="0" hangingPunct="0">
              <a:defRPr kumimoji="1" sz="2400" b="1">
                <a:solidFill>
                  <a:schemeClr val="tx1"/>
                </a:solidFill>
                <a:latin typeface="Times" charset="0"/>
                <a:ea typeface="ＭＳ Ｐゴシック" charset="0"/>
              </a:defRPr>
            </a:lvl4pPr>
            <a:lvl5pPr eaLnBrk="0" hangingPunct="0">
              <a:defRPr kumimoji="1" sz="2400" b="1">
                <a:solidFill>
                  <a:schemeClr val="tx1"/>
                </a:solidFill>
                <a:latin typeface="Times" charset="0"/>
                <a:ea typeface="ＭＳ Ｐゴシック" charset="0"/>
              </a:defRPr>
            </a:lvl5pPr>
            <a:lvl6pPr marL="457200" eaLnBrk="0" fontAlgn="base" hangingPunct="0">
              <a:spcBef>
                <a:spcPct val="0"/>
              </a:spcBef>
              <a:spcAft>
                <a:spcPct val="0"/>
              </a:spcAft>
              <a:defRPr kumimoji="1" sz="2400" b="1">
                <a:solidFill>
                  <a:schemeClr val="tx1"/>
                </a:solidFill>
                <a:latin typeface="Times" charset="0"/>
                <a:ea typeface="ＭＳ Ｐゴシック" charset="0"/>
              </a:defRPr>
            </a:lvl6pPr>
            <a:lvl7pPr marL="914400" eaLnBrk="0" fontAlgn="base" hangingPunct="0">
              <a:spcBef>
                <a:spcPct val="0"/>
              </a:spcBef>
              <a:spcAft>
                <a:spcPct val="0"/>
              </a:spcAft>
              <a:defRPr kumimoji="1" sz="2400" b="1">
                <a:solidFill>
                  <a:schemeClr val="tx1"/>
                </a:solidFill>
                <a:latin typeface="Times" charset="0"/>
                <a:ea typeface="ＭＳ Ｐゴシック" charset="0"/>
              </a:defRPr>
            </a:lvl7pPr>
            <a:lvl8pPr marL="1371600" eaLnBrk="0" fontAlgn="base" hangingPunct="0">
              <a:spcBef>
                <a:spcPct val="0"/>
              </a:spcBef>
              <a:spcAft>
                <a:spcPct val="0"/>
              </a:spcAft>
              <a:defRPr kumimoji="1" sz="2400" b="1">
                <a:solidFill>
                  <a:schemeClr val="tx1"/>
                </a:solidFill>
                <a:latin typeface="Times" charset="0"/>
                <a:ea typeface="ＭＳ Ｐゴシック" charset="0"/>
              </a:defRPr>
            </a:lvl8pPr>
            <a:lvl9pPr marL="1828800" eaLnBrk="0" fontAlgn="base" hangingPunct="0">
              <a:spcBef>
                <a:spcPct val="0"/>
              </a:spcBef>
              <a:spcAft>
                <a:spcPct val="0"/>
              </a:spcAft>
              <a:defRPr kumimoji="1" sz="2400" b="1">
                <a:solidFill>
                  <a:schemeClr val="tx1"/>
                </a:solidFill>
                <a:latin typeface="Times" charset="0"/>
                <a:ea typeface="ＭＳ Ｐゴシック" charset="0"/>
              </a:defRPr>
            </a:lvl9pPr>
          </a:lstStyle>
          <a:p>
            <a:pPr algn="l"/>
            <a:r>
              <a:rPr kumimoji="0" lang="en-US" sz="1800" b="0" dirty="0">
                <a:solidFill>
                  <a:srgbClr val="000000"/>
                </a:solidFill>
                <a:latin typeface="Times New Roman" charset="0"/>
              </a:rPr>
              <a:t>       </a:t>
            </a:r>
          </a:p>
        </p:txBody>
      </p:sp>
      <p:sp>
        <p:nvSpPr>
          <p:cNvPr id="4" name="Text Box 6"/>
          <p:cNvSpPr txBox="1">
            <a:spLocks noChangeArrowheads="1"/>
          </p:cNvSpPr>
          <p:nvPr/>
        </p:nvSpPr>
        <p:spPr bwMode="auto">
          <a:xfrm>
            <a:off x="1127125" y="522446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37931725" indent="-37474525" eaLnBrk="0" hangingPunct="0">
              <a:defRPr kumimoji="1" sz="2400" b="1">
                <a:solidFill>
                  <a:schemeClr val="tx1"/>
                </a:solidFill>
                <a:latin typeface="Times" charset="0"/>
                <a:ea typeface="ＭＳ Ｐゴシック" charset="0"/>
              </a:defRPr>
            </a:lvl2pPr>
            <a:lvl3pPr eaLnBrk="0" hangingPunct="0">
              <a:defRPr kumimoji="1" sz="2400" b="1">
                <a:solidFill>
                  <a:schemeClr val="tx1"/>
                </a:solidFill>
                <a:latin typeface="Times" charset="0"/>
                <a:ea typeface="ＭＳ Ｐゴシック" charset="0"/>
              </a:defRPr>
            </a:lvl3pPr>
            <a:lvl4pPr eaLnBrk="0" hangingPunct="0">
              <a:defRPr kumimoji="1" sz="2400" b="1">
                <a:solidFill>
                  <a:schemeClr val="tx1"/>
                </a:solidFill>
                <a:latin typeface="Times" charset="0"/>
                <a:ea typeface="ＭＳ Ｐゴシック" charset="0"/>
              </a:defRPr>
            </a:lvl4pPr>
            <a:lvl5pPr eaLnBrk="0" hangingPunct="0">
              <a:defRPr kumimoji="1" sz="2400" b="1">
                <a:solidFill>
                  <a:schemeClr val="tx1"/>
                </a:solidFill>
                <a:latin typeface="Times" charset="0"/>
                <a:ea typeface="ＭＳ Ｐゴシック" charset="0"/>
              </a:defRPr>
            </a:lvl5pPr>
            <a:lvl6pPr marL="457200" eaLnBrk="0" fontAlgn="base" hangingPunct="0">
              <a:spcBef>
                <a:spcPct val="0"/>
              </a:spcBef>
              <a:spcAft>
                <a:spcPct val="0"/>
              </a:spcAft>
              <a:defRPr kumimoji="1" sz="2400" b="1">
                <a:solidFill>
                  <a:schemeClr val="tx1"/>
                </a:solidFill>
                <a:latin typeface="Times" charset="0"/>
                <a:ea typeface="ＭＳ Ｐゴシック" charset="0"/>
              </a:defRPr>
            </a:lvl6pPr>
            <a:lvl7pPr marL="914400" eaLnBrk="0" fontAlgn="base" hangingPunct="0">
              <a:spcBef>
                <a:spcPct val="0"/>
              </a:spcBef>
              <a:spcAft>
                <a:spcPct val="0"/>
              </a:spcAft>
              <a:defRPr kumimoji="1" sz="2400" b="1">
                <a:solidFill>
                  <a:schemeClr val="tx1"/>
                </a:solidFill>
                <a:latin typeface="Times" charset="0"/>
                <a:ea typeface="ＭＳ Ｐゴシック" charset="0"/>
              </a:defRPr>
            </a:lvl7pPr>
            <a:lvl8pPr marL="1371600" eaLnBrk="0" fontAlgn="base" hangingPunct="0">
              <a:spcBef>
                <a:spcPct val="0"/>
              </a:spcBef>
              <a:spcAft>
                <a:spcPct val="0"/>
              </a:spcAft>
              <a:defRPr kumimoji="1" sz="2400" b="1">
                <a:solidFill>
                  <a:schemeClr val="tx1"/>
                </a:solidFill>
                <a:latin typeface="Times" charset="0"/>
                <a:ea typeface="ＭＳ Ｐゴシック" charset="0"/>
              </a:defRPr>
            </a:lvl8pPr>
            <a:lvl9pPr marL="1828800" eaLnBrk="0" fontAlgn="base" hangingPunct="0">
              <a:spcBef>
                <a:spcPct val="0"/>
              </a:spcBef>
              <a:spcAft>
                <a:spcPct val="0"/>
              </a:spcAft>
              <a:defRPr kumimoji="1" sz="2400" b="1">
                <a:solidFill>
                  <a:schemeClr val="tx1"/>
                </a:solidFill>
                <a:latin typeface="Times" charset="0"/>
                <a:ea typeface="ＭＳ Ｐゴシック" charset="0"/>
              </a:defRPr>
            </a:lvl9pPr>
          </a:lstStyle>
          <a:p>
            <a:pPr algn="l"/>
            <a:r>
              <a:rPr kumimoji="0" lang="en-US" sz="1800" b="0" dirty="0">
                <a:latin typeface="Arial" charset="0"/>
              </a:rPr>
              <a:t>    </a:t>
            </a:r>
          </a:p>
        </p:txBody>
      </p:sp>
      <p:sp>
        <p:nvSpPr>
          <p:cNvPr id="5" name="Rectangle 8"/>
          <p:cNvSpPr>
            <a:spLocks noChangeArrowheads="1"/>
          </p:cNvSpPr>
          <p:nvPr/>
        </p:nvSpPr>
        <p:spPr bwMode="auto">
          <a:xfrm>
            <a:off x="5943600" y="60198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r>
              <a:rPr kumimoji="0" lang="en-US" sz="1800" dirty="0">
                <a:latin typeface="Arial" charset="0"/>
              </a:rPr>
              <a:t> </a:t>
            </a:r>
          </a:p>
        </p:txBody>
      </p:sp>
      <p:sp>
        <p:nvSpPr>
          <p:cNvPr id="6" name="Text Box 16"/>
          <p:cNvSpPr txBox="1">
            <a:spLocks noChangeArrowheads="1"/>
          </p:cNvSpPr>
          <p:nvPr/>
        </p:nvSpPr>
        <p:spPr bwMode="auto">
          <a:xfrm>
            <a:off x="1295400" y="304800"/>
            <a:ext cx="11620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37931725" indent="-37474525" eaLnBrk="0" hangingPunct="0">
              <a:defRPr kumimoji="1" sz="2400" b="1">
                <a:solidFill>
                  <a:schemeClr val="tx1"/>
                </a:solidFill>
                <a:latin typeface="Times" charset="0"/>
                <a:ea typeface="ＭＳ Ｐゴシック" charset="0"/>
              </a:defRPr>
            </a:lvl2pPr>
            <a:lvl3pPr eaLnBrk="0" hangingPunct="0">
              <a:defRPr kumimoji="1" sz="2400" b="1">
                <a:solidFill>
                  <a:schemeClr val="tx1"/>
                </a:solidFill>
                <a:latin typeface="Times" charset="0"/>
                <a:ea typeface="ＭＳ Ｐゴシック" charset="0"/>
              </a:defRPr>
            </a:lvl3pPr>
            <a:lvl4pPr eaLnBrk="0" hangingPunct="0">
              <a:defRPr kumimoji="1" sz="2400" b="1">
                <a:solidFill>
                  <a:schemeClr val="tx1"/>
                </a:solidFill>
                <a:latin typeface="Times" charset="0"/>
                <a:ea typeface="ＭＳ Ｐゴシック" charset="0"/>
              </a:defRPr>
            </a:lvl4pPr>
            <a:lvl5pPr eaLnBrk="0" hangingPunct="0">
              <a:defRPr kumimoji="1" sz="2400" b="1">
                <a:solidFill>
                  <a:schemeClr val="tx1"/>
                </a:solidFill>
                <a:latin typeface="Times" charset="0"/>
                <a:ea typeface="ＭＳ Ｐゴシック" charset="0"/>
              </a:defRPr>
            </a:lvl5pPr>
            <a:lvl6pPr marL="457200" eaLnBrk="0" fontAlgn="base" hangingPunct="0">
              <a:spcBef>
                <a:spcPct val="0"/>
              </a:spcBef>
              <a:spcAft>
                <a:spcPct val="0"/>
              </a:spcAft>
              <a:defRPr kumimoji="1" sz="2400" b="1">
                <a:solidFill>
                  <a:schemeClr val="tx1"/>
                </a:solidFill>
                <a:latin typeface="Times" charset="0"/>
                <a:ea typeface="ＭＳ Ｐゴシック" charset="0"/>
              </a:defRPr>
            </a:lvl6pPr>
            <a:lvl7pPr marL="914400" eaLnBrk="0" fontAlgn="base" hangingPunct="0">
              <a:spcBef>
                <a:spcPct val="0"/>
              </a:spcBef>
              <a:spcAft>
                <a:spcPct val="0"/>
              </a:spcAft>
              <a:defRPr kumimoji="1" sz="2400" b="1">
                <a:solidFill>
                  <a:schemeClr val="tx1"/>
                </a:solidFill>
                <a:latin typeface="Times" charset="0"/>
                <a:ea typeface="ＭＳ Ｐゴシック" charset="0"/>
              </a:defRPr>
            </a:lvl7pPr>
            <a:lvl8pPr marL="1371600" eaLnBrk="0" fontAlgn="base" hangingPunct="0">
              <a:spcBef>
                <a:spcPct val="0"/>
              </a:spcBef>
              <a:spcAft>
                <a:spcPct val="0"/>
              </a:spcAft>
              <a:defRPr kumimoji="1" sz="2400" b="1">
                <a:solidFill>
                  <a:schemeClr val="tx1"/>
                </a:solidFill>
                <a:latin typeface="Times" charset="0"/>
                <a:ea typeface="ＭＳ Ｐゴシック" charset="0"/>
              </a:defRPr>
            </a:lvl8pPr>
            <a:lvl9pPr marL="1828800" eaLnBrk="0" fontAlgn="base" hangingPunct="0">
              <a:spcBef>
                <a:spcPct val="0"/>
              </a:spcBef>
              <a:spcAft>
                <a:spcPct val="0"/>
              </a:spcAft>
              <a:defRPr kumimoji="1" sz="2400" b="1">
                <a:solidFill>
                  <a:schemeClr val="tx1"/>
                </a:solidFill>
                <a:latin typeface="Times" charset="0"/>
                <a:ea typeface="ＭＳ Ｐゴシック" charset="0"/>
              </a:defRPr>
            </a:lvl9pPr>
          </a:lstStyle>
          <a:p>
            <a:pPr algn="l" eaLnBrk="1" hangingPunct="1"/>
            <a:r>
              <a:rPr kumimoji="0" lang="en-US" sz="2800" i="1" dirty="0">
                <a:solidFill>
                  <a:srgbClr val="FF0000"/>
                </a:solidFill>
                <a:latin typeface="Times New Roman" charset="0"/>
              </a:rPr>
              <a:t>           </a:t>
            </a:r>
          </a:p>
          <a:p>
            <a:pPr algn="l" eaLnBrk="1" hangingPunct="1"/>
            <a:endParaRPr kumimoji="0" lang="en-US" sz="1800" b="0" dirty="0">
              <a:latin typeface="Times New Roman" charset="0"/>
            </a:endParaRPr>
          </a:p>
          <a:p>
            <a:pPr algn="l" eaLnBrk="1" hangingPunct="1"/>
            <a:endParaRPr kumimoji="0" lang="en-US" sz="2800" dirty="0">
              <a:solidFill>
                <a:schemeClr val="accent2"/>
              </a:solidFill>
              <a:latin typeface="Times New Roman" charset="0"/>
            </a:endParaRPr>
          </a:p>
        </p:txBody>
      </p:sp>
      <p:sp>
        <p:nvSpPr>
          <p:cNvPr id="7" name="Text Box 19"/>
          <p:cNvSpPr txBox="1">
            <a:spLocks noChangeArrowheads="1"/>
          </p:cNvSpPr>
          <p:nvPr/>
        </p:nvSpPr>
        <p:spPr bwMode="auto">
          <a:xfrm>
            <a:off x="1127125" y="522446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charset="0"/>
                <a:ea typeface="ＭＳ Ｐゴシック" charset="0"/>
                <a:cs typeface="ＭＳ Ｐゴシック" charset="0"/>
              </a:defRPr>
            </a:lvl1pPr>
            <a:lvl2pPr marL="37931725" indent="-37474525" eaLnBrk="0" hangingPunct="0">
              <a:defRPr kumimoji="1" sz="2400" b="1">
                <a:solidFill>
                  <a:schemeClr val="tx1"/>
                </a:solidFill>
                <a:latin typeface="Times" charset="0"/>
                <a:ea typeface="ＭＳ Ｐゴシック" charset="0"/>
              </a:defRPr>
            </a:lvl2pPr>
            <a:lvl3pPr eaLnBrk="0" hangingPunct="0">
              <a:defRPr kumimoji="1" sz="2400" b="1">
                <a:solidFill>
                  <a:schemeClr val="tx1"/>
                </a:solidFill>
                <a:latin typeface="Times" charset="0"/>
                <a:ea typeface="ＭＳ Ｐゴシック" charset="0"/>
              </a:defRPr>
            </a:lvl3pPr>
            <a:lvl4pPr eaLnBrk="0" hangingPunct="0">
              <a:defRPr kumimoji="1" sz="2400" b="1">
                <a:solidFill>
                  <a:schemeClr val="tx1"/>
                </a:solidFill>
                <a:latin typeface="Times" charset="0"/>
                <a:ea typeface="ＭＳ Ｐゴシック" charset="0"/>
              </a:defRPr>
            </a:lvl4pPr>
            <a:lvl5pPr eaLnBrk="0" hangingPunct="0">
              <a:defRPr kumimoji="1" sz="2400" b="1">
                <a:solidFill>
                  <a:schemeClr val="tx1"/>
                </a:solidFill>
                <a:latin typeface="Times" charset="0"/>
                <a:ea typeface="ＭＳ Ｐゴシック" charset="0"/>
              </a:defRPr>
            </a:lvl5pPr>
            <a:lvl6pPr marL="457200" eaLnBrk="0" fontAlgn="base" hangingPunct="0">
              <a:spcBef>
                <a:spcPct val="0"/>
              </a:spcBef>
              <a:spcAft>
                <a:spcPct val="0"/>
              </a:spcAft>
              <a:defRPr kumimoji="1" sz="2400" b="1">
                <a:solidFill>
                  <a:schemeClr val="tx1"/>
                </a:solidFill>
                <a:latin typeface="Times" charset="0"/>
                <a:ea typeface="ＭＳ Ｐゴシック" charset="0"/>
              </a:defRPr>
            </a:lvl6pPr>
            <a:lvl7pPr marL="914400" eaLnBrk="0" fontAlgn="base" hangingPunct="0">
              <a:spcBef>
                <a:spcPct val="0"/>
              </a:spcBef>
              <a:spcAft>
                <a:spcPct val="0"/>
              </a:spcAft>
              <a:defRPr kumimoji="1" sz="2400" b="1">
                <a:solidFill>
                  <a:schemeClr val="tx1"/>
                </a:solidFill>
                <a:latin typeface="Times" charset="0"/>
                <a:ea typeface="ＭＳ Ｐゴシック" charset="0"/>
              </a:defRPr>
            </a:lvl7pPr>
            <a:lvl8pPr marL="1371600" eaLnBrk="0" fontAlgn="base" hangingPunct="0">
              <a:spcBef>
                <a:spcPct val="0"/>
              </a:spcBef>
              <a:spcAft>
                <a:spcPct val="0"/>
              </a:spcAft>
              <a:defRPr kumimoji="1" sz="2400" b="1">
                <a:solidFill>
                  <a:schemeClr val="tx1"/>
                </a:solidFill>
                <a:latin typeface="Times" charset="0"/>
                <a:ea typeface="ＭＳ Ｐゴシック" charset="0"/>
              </a:defRPr>
            </a:lvl8pPr>
            <a:lvl9pPr marL="1828800" eaLnBrk="0" fontAlgn="base" hangingPunct="0">
              <a:spcBef>
                <a:spcPct val="0"/>
              </a:spcBef>
              <a:spcAft>
                <a:spcPct val="0"/>
              </a:spcAft>
              <a:defRPr kumimoji="1" sz="2400" b="1">
                <a:solidFill>
                  <a:schemeClr val="tx1"/>
                </a:solidFill>
                <a:latin typeface="Times" charset="0"/>
                <a:ea typeface="ＭＳ Ｐゴシック" charset="0"/>
              </a:defRPr>
            </a:lvl9pPr>
          </a:lstStyle>
          <a:p>
            <a:pPr algn="l" eaLnBrk="1" hangingPunct="1"/>
            <a:r>
              <a:rPr kumimoji="0" lang="en-US" sz="1800" b="0" dirty="0">
                <a:latin typeface="Arial" charset="0"/>
              </a:rPr>
              <a:t>    </a:t>
            </a:r>
          </a:p>
        </p:txBody>
      </p:sp>
      <p:sp>
        <p:nvSpPr>
          <p:cNvPr id="8" name="Rectangle 18"/>
          <p:cNvSpPr>
            <a:spLocks noChangeArrowheads="1"/>
          </p:cNvSpPr>
          <p:nvPr/>
        </p:nvSpPr>
        <p:spPr bwMode="auto">
          <a:xfrm>
            <a:off x="177800" y="177807"/>
            <a:ext cx="8763000" cy="110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kumimoji="0" lang="en-US" sz="2400" b="1" dirty="0">
                <a:solidFill>
                  <a:srgbClr val="000000"/>
                </a:solidFill>
                <a:latin typeface="Times"/>
                <a:cs typeface="Times"/>
              </a:rPr>
              <a:t>IASCLIP = </a:t>
            </a:r>
            <a:r>
              <a:rPr lang="en-US" sz="2400" b="1" dirty="0">
                <a:solidFill>
                  <a:srgbClr val="000000"/>
                </a:solidFill>
                <a:latin typeface="Times"/>
                <a:cs typeface="Times"/>
              </a:rPr>
              <a:t>Intra Americas Study of Climate Processes</a:t>
            </a:r>
            <a:endParaRPr kumimoji="0" lang="en-US" sz="2400" b="1" dirty="0">
              <a:solidFill>
                <a:srgbClr val="000000"/>
              </a:solidFill>
              <a:latin typeface="Times"/>
              <a:cs typeface="Times"/>
            </a:endParaRPr>
          </a:p>
          <a:p>
            <a:pPr algn="ctr">
              <a:lnSpc>
                <a:spcPct val="110000"/>
              </a:lnSpc>
            </a:pPr>
            <a:r>
              <a:rPr kumimoji="0" lang="en-US" sz="1800" b="0" dirty="0" smtClean="0">
                <a:solidFill>
                  <a:srgbClr val="000000"/>
                </a:solidFill>
                <a:latin typeface="Times"/>
                <a:cs typeface="Times"/>
              </a:rPr>
              <a:t>An International CLIVAR Program</a:t>
            </a:r>
            <a:endParaRPr kumimoji="0" lang="en-US" sz="1800" b="0" dirty="0">
              <a:solidFill>
                <a:srgbClr val="000000"/>
              </a:solidFill>
              <a:latin typeface="Times"/>
              <a:cs typeface="Times"/>
            </a:endParaRPr>
          </a:p>
          <a:p>
            <a:pPr algn="ctr">
              <a:lnSpc>
                <a:spcPct val="110000"/>
              </a:lnSpc>
            </a:pPr>
            <a:r>
              <a:rPr kumimoji="0" lang="en-US" sz="1800" b="0" dirty="0" smtClean="0">
                <a:solidFill>
                  <a:srgbClr val="000000"/>
                </a:solidFill>
                <a:latin typeface="Times"/>
                <a:cs typeface="Times"/>
              </a:rPr>
              <a:t>Atlantic Warm </a:t>
            </a:r>
            <a:r>
              <a:rPr kumimoji="0" lang="en-US" sz="1800" b="0" dirty="0">
                <a:solidFill>
                  <a:srgbClr val="000000"/>
                </a:solidFill>
                <a:latin typeface="Times"/>
                <a:cs typeface="Times"/>
              </a:rPr>
              <a:t>Pool is the centerpiece of the IASCLIP Science/Implementation Pl</a:t>
            </a:r>
            <a:r>
              <a:rPr kumimoji="0" lang="en-US" sz="1600" b="0" dirty="0">
                <a:solidFill>
                  <a:srgbClr val="000000"/>
                </a:solidFill>
                <a:latin typeface="Times"/>
                <a:cs typeface="Times"/>
              </a:rPr>
              <a:t>an</a:t>
            </a:r>
          </a:p>
        </p:txBody>
      </p:sp>
      <p:grpSp>
        <p:nvGrpSpPr>
          <p:cNvPr id="9" name="Group 20"/>
          <p:cNvGrpSpPr>
            <a:grpSpLocks/>
          </p:cNvGrpSpPr>
          <p:nvPr/>
        </p:nvGrpSpPr>
        <p:grpSpPr bwMode="auto">
          <a:xfrm>
            <a:off x="1837264" y="1456267"/>
            <a:ext cx="5638800" cy="5181600"/>
            <a:chOff x="816" y="709"/>
            <a:chExt cx="4128" cy="3538"/>
          </a:xfrm>
        </p:grpSpPr>
        <p:sp>
          <p:nvSpPr>
            <p:cNvPr id="10" name="Text Box 21"/>
            <p:cNvSpPr txBox="1">
              <a:spLocks noChangeArrowheads="1"/>
            </p:cNvSpPr>
            <p:nvPr/>
          </p:nvSpPr>
          <p:spPr bwMode="auto">
            <a:xfrm>
              <a:off x="2400" y="1584"/>
              <a:ext cx="36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imes" charset="0"/>
                  <a:ea typeface="ＭＳ Ｐゴシック" charset="0"/>
                  <a:cs typeface="ＭＳ Ｐゴシック" charset="0"/>
                </a:defRPr>
              </a:lvl1pPr>
              <a:lvl2pPr marL="37931725" indent="-37474525" eaLnBrk="0" hangingPunct="0">
                <a:defRPr kumimoji="1" sz="2400" b="1">
                  <a:solidFill>
                    <a:schemeClr val="tx1"/>
                  </a:solidFill>
                  <a:latin typeface="Times" charset="0"/>
                  <a:ea typeface="ＭＳ Ｐゴシック" charset="0"/>
                </a:defRPr>
              </a:lvl2pPr>
              <a:lvl3pPr eaLnBrk="0" hangingPunct="0">
                <a:defRPr kumimoji="1" sz="2400" b="1">
                  <a:solidFill>
                    <a:schemeClr val="tx1"/>
                  </a:solidFill>
                  <a:latin typeface="Times" charset="0"/>
                  <a:ea typeface="ＭＳ Ｐゴシック" charset="0"/>
                </a:defRPr>
              </a:lvl3pPr>
              <a:lvl4pPr eaLnBrk="0" hangingPunct="0">
                <a:defRPr kumimoji="1" sz="2400" b="1">
                  <a:solidFill>
                    <a:schemeClr val="tx1"/>
                  </a:solidFill>
                  <a:latin typeface="Times" charset="0"/>
                  <a:ea typeface="ＭＳ Ｐゴシック" charset="0"/>
                </a:defRPr>
              </a:lvl4pPr>
              <a:lvl5pPr eaLnBrk="0" hangingPunct="0">
                <a:defRPr kumimoji="1" sz="2400" b="1">
                  <a:solidFill>
                    <a:schemeClr val="tx1"/>
                  </a:solidFill>
                  <a:latin typeface="Times" charset="0"/>
                  <a:ea typeface="ＭＳ Ｐゴシック" charset="0"/>
                </a:defRPr>
              </a:lvl5pPr>
              <a:lvl6pPr marL="457200" eaLnBrk="0" fontAlgn="base" hangingPunct="0">
                <a:spcBef>
                  <a:spcPct val="0"/>
                </a:spcBef>
                <a:spcAft>
                  <a:spcPct val="0"/>
                </a:spcAft>
                <a:defRPr kumimoji="1" sz="2400" b="1">
                  <a:solidFill>
                    <a:schemeClr val="tx1"/>
                  </a:solidFill>
                  <a:latin typeface="Times" charset="0"/>
                  <a:ea typeface="ＭＳ Ｐゴシック" charset="0"/>
                </a:defRPr>
              </a:lvl6pPr>
              <a:lvl7pPr marL="914400" eaLnBrk="0" fontAlgn="base" hangingPunct="0">
                <a:spcBef>
                  <a:spcPct val="0"/>
                </a:spcBef>
                <a:spcAft>
                  <a:spcPct val="0"/>
                </a:spcAft>
                <a:defRPr kumimoji="1" sz="2400" b="1">
                  <a:solidFill>
                    <a:schemeClr val="tx1"/>
                  </a:solidFill>
                  <a:latin typeface="Times" charset="0"/>
                  <a:ea typeface="ＭＳ Ｐゴシック" charset="0"/>
                </a:defRPr>
              </a:lvl7pPr>
              <a:lvl8pPr marL="1371600" eaLnBrk="0" fontAlgn="base" hangingPunct="0">
                <a:spcBef>
                  <a:spcPct val="0"/>
                </a:spcBef>
                <a:spcAft>
                  <a:spcPct val="0"/>
                </a:spcAft>
                <a:defRPr kumimoji="1" sz="2400" b="1">
                  <a:solidFill>
                    <a:schemeClr val="tx1"/>
                  </a:solidFill>
                  <a:latin typeface="Times" charset="0"/>
                  <a:ea typeface="ＭＳ Ｐゴシック" charset="0"/>
                </a:defRPr>
              </a:lvl8pPr>
              <a:lvl9pPr marL="1828800" eaLnBrk="0" fontAlgn="base" hangingPunct="0">
                <a:spcBef>
                  <a:spcPct val="0"/>
                </a:spcBef>
                <a:spcAft>
                  <a:spcPct val="0"/>
                </a:spcAft>
                <a:defRPr kumimoji="1" sz="2400" b="1">
                  <a:solidFill>
                    <a:schemeClr val="tx1"/>
                  </a:solidFill>
                  <a:latin typeface="Times" charset="0"/>
                  <a:ea typeface="ＭＳ Ｐゴシック" charset="0"/>
                </a:defRPr>
              </a:lvl9pPr>
            </a:lstStyle>
            <a:p>
              <a:pPr algn="l" eaLnBrk="1" hangingPunct="1"/>
              <a:r>
                <a:rPr kumimoji="0" lang="en-US" sz="1800" b="0" dirty="0">
                  <a:solidFill>
                    <a:srgbClr val="000000"/>
                  </a:solidFill>
                  <a:latin typeface="Times New Roman" charset="0"/>
                </a:rPr>
                <a:t>       </a:t>
              </a:r>
            </a:p>
          </p:txBody>
        </p:sp>
        <p:sp>
          <p:nvSpPr>
            <p:cNvPr id="11" name="Rectangle 22"/>
            <p:cNvSpPr>
              <a:spLocks noChangeArrowheads="1"/>
            </p:cNvSpPr>
            <p:nvPr/>
          </p:nvSpPr>
          <p:spPr bwMode="auto">
            <a:xfrm>
              <a:off x="3744" y="3792"/>
              <a:ext cx="156"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kumimoji="0" lang="en-US" sz="1800" dirty="0">
                  <a:latin typeface="Arial" charset="0"/>
                </a:rPr>
                <a:t> </a:t>
              </a:r>
            </a:p>
          </p:txBody>
        </p:sp>
        <p:graphicFrame>
          <p:nvGraphicFramePr>
            <p:cNvPr id="12" name="Object 2"/>
            <p:cNvGraphicFramePr>
              <a:graphicFrameLocks noChangeAspect="1"/>
            </p:cNvGraphicFramePr>
            <p:nvPr/>
          </p:nvGraphicFramePr>
          <p:xfrm>
            <a:off x="816" y="709"/>
            <a:ext cx="4128" cy="3538"/>
          </p:xfrm>
          <a:graphic>
            <a:graphicData uri="http://schemas.openxmlformats.org/presentationml/2006/ole">
              <mc:AlternateContent xmlns:mc="http://schemas.openxmlformats.org/markup-compatibility/2006">
                <mc:Choice xmlns:v="urn:schemas-microsoft-com:vml" Requires="v">
                  <p:oleObj spid="_x0000_s1069" name="Document" r:id="rId4" imgW="5486400" imgH="4703064" progId="Word.Document.8">
                    <p:embed/>
                  </p:oleObj>
                </mc:Choice>
                <mc:Fallback>
                  <p:oleObj name="Document" r:id="rId4" imgW="5486400" imgH="470306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709"/>
                          <a:ext cx="4128" cy="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3" name="Group 24"/>
            <p:cNvGrpSpPr>
              <a:grpSpLocks/>
            </p:cNvGrpSpPr>
            <p:nvPr/>
          </p:nvGrpSpPr>
          <p:grpSpPr bwMode="auto">
            <a:xfrm>
              <a:off x="902" y="2976"/>
              <a:ext cx="1824" cy="1152"/>
              <a:chOff x="144" y="2112"/>
              <a:chExt cx="1728" cy="1104"/>
            </a:xfrm>
          </p:grpSpPr>
          <p:sp>
            <p:nvSpPr>
              <p:cNvPr id="18" name="Rectangle 25"/>
              <p:cNvSpPr>
                <a:spLocks noChangeArrowheads="1"/>
              </p:cNvSpPr>
              <p:nvPr/>
            </p:nvSpPr>
            <p:spPr bwMode="auto">
              <a:xfrm>
                <a:off x="144" y="2112"/>
                <a:ext cx="1728" cy="1104"/>
              </a:xfrm>
              <a:prstGeom prst="rect">
                <a:avLst/>
              </a:prstGeom>
              <a:solidFill>
                <a:schemeClr val="accent1"/>
              </a:solidFill>
              <a:ln w="12700">
                <a:solidFill>
                  <a:schemeClr val="tx1"/>
                </a:solidFill>
                <a:miter lim="800000"/>
                <a:headEnd/>
                <a:tailEnd/>
              </a:ln>
              <a:effectLst>
                <a:outerShdw blurRad="63500" dist="76199" dir="2700000" algn="ctr" rotWithShape="0">
                  <a:schemeClr val="bg2">
                    <a:alpha val="75000"/>
                  </a:schemeClr>
                </a:outerShdw>
              </a:effectLst>
            </p:spPr>
            <p:txBody>
              <a:bodyPr wrap="none" anchor="ctr"/>
              <a:lstStyle/>
              <a:p>
                <a:pPr>
                  <a:defRPr/>
                </a:pPr>
                <a:endParaRPr lang="en-US" dirty="0">
                  <a:latin typeface="Times" pitchFamily="-110" charset="0"/>
                  <a:ea typeface="+mn-ea"/>
                  <a:cs typeface="+mn-cs"/>
                </a:endParaRPr>
              </a:p>
            </p:txBody>
          </p:sp>
          <p:pic>
            <p:nvPicPr>
              <p:cNvPr id="19" name="Picture 26" descr="IASCLIP diorama"/>
              <p:cNvPicPr>
                <a:picLocks noChangeAspect="1" noChangeArrowheads="1"/>
              </p:cNvPicPr>
              <p:nvPr/>
            </p:nvPicPr>
            <p:blipFill>
              <a:blip r:embed="rId6"/>
              <a:srcRect/>
              <a:stretch>
                <a:fillRect/>
              </a:stretch>
            </p:blipFill>
            <p:spPr bwMode="auto">
              <a:xfrm>
                <a:off x="154" y="2117"/>
                <a:ext cx="1715" cy="1092"/>
              </a:xfrm>
              <a:prstGeom prst="rect">
                <a:avLst/>
              </a:prstGeom>
              <a:noFill/>
              <a:ln w="12700">
                <a:solidFill>
                  <a:schemeClr val="tx1"/>
                </a:solidFill>
                <a:miter lim="800000"/>
                <a:headEnd/>
                <a:tailEnd/>
              </a:ln>
              <a:effectLst>
                <a:outerShdw blurRad="63500" dist="76199" dir="2700000" algn="ctr" rotWithShape="0">
                  <a:srgbClr val="000000">
                    <a:alpha val="75000"/>
                  </a:srgbClr>
                </a:outerShdw>
              </a:effectLst>
            </p:spPr>
          </p:pic>
        </p:grpSp>
        <p:sp>
          <p:nvSpPr>
            <p:cNvPr id="14" name="Line 27"/>
            <p:cNvSpPr>
              <a:spLocks noChangeShapeType="1"/>
            </p:cNvSpPr>
            <p:nvPr/>
          </p:nvSpPr>
          <p:spPr bwMode="auto">
            <a:xfrm flipH="1">
              <a:off x="2726" y="2448"/>
              <a:ext cx="1056" cy="1680"/>
            </a:xfrm>
            <a:prstGeom prst="line">
              <a:avLst/>
            </a:prstGeom>
            <a:noFill/>
            <a:ln w="28575">
              <a:solidFill>
                <a:srgbClr val="FFF20E"/>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 name="Line 28"/>
            <p:cNvSpPr>
              <a:spLocks noChangeShapeType="1"/>
            </p:cNvSpPr>
            <p:nvPr/>
          </p:nvSpPr>
          <p:spPr bwMode="auto">
            <a:xfrm flipV="1">
              <a:off x="912" y="2822"/>
              <a:ext cx="192" cy="144"/>
            </a:xfrm>
            <a:prstGeom prst="line">
              <a:avLst/>
            </a:prstGeom>
            <a:noFill/>
            <a:ln w="28575">
              <a:solidFill>
                <a:srgbClr val="FFF20E"/>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 name="Line 29"/>
            <p:cNvSpPr>
              <a:spLocks noChangeShapeType="1"/>
            </p:cNvSpPr>
            <p:nvPr/>
          </p:nvSpPr>
          <p:spPr bwMode="auto">
            <a:xfrm flipH="1">
              <a:off x="1814" y="1680"/>
              <a:ext cx="768" cy="624"/>
            </a:xfrm>
            <a:prstGeom prst="line">
              <a:avLst/>
            </a:prstGeom>
            <a:noFill/>
            <a:ln w="28575">
              <a:solidFill>
                <a:srgbClr val="FFF20E"/>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17"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6" y="2976"/>
              <a:ext cx="418"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p:cNvSpPr txBox="1"/>
          <p:nvPr/>
        </p:nvSpPr>
        <p:spPr>
          <a:xfrm>
            <a:off x="7959008" y="6173123"/>
            <a:ext cx="981792" cy="369332"/>
          </a:xfrm>
          <a:prstGeom prst="rect">
            <a:avLst/>
          </a:prstGeom>
          <a:noFill/>
        </p:spPr>
        <p:txBody>
          <a:bodyPr wrap="square" rtlCol="0">
            <a:spAutoFit/>
          </a:bodyPr>
          <a:lstStyle/>
          <a:p>
            <a:r>
              <a:rPr lang="en-US" dirty="0" smtClean="0"/>
              <a:t>Wang</a:t>
            </a:r>
            <a:endParaRPr lang="en-US" dirty="0"/>
          </a:p>
        </p:txBody>
      </p:sp>
      <p:sp>
        <p:nvSpPr>
          <p:cNvPr id="21" name="Footer Placeholder 20"/>
          <p:cNvSpPr>
            <a:spLocks noGrp="1"/>
          </p:cNvSpPr>
          <p:nvPr>
            <p:ph type="ftr" sz="quarter" idx="11"/>
          </p:nvPr>
        </p:nvSpPr>
        <p:spPr/>
        <p:txBody>
          <a:bodyPr/>
          <a:lstStyle/>
          <a:p>
            <a:r>
              <a:rPr lang="en-US" smtClean="0"/>
              <a:t>PHOD Retreat May 12, 2015</a:t>
            </a:r>
            <a:endParaRPr lang="en-US"/>
          </a:p>
        </p:txBody>
      </p:sp>
      <p:sp>
        <p:nvSpPr>
          <p:cNvPr id="22" name="Slide Number Placeholder 21"/>
          <p:cNvSpPr>
            <a:spLocks noGrp="1"/>
          </p:cNvSpPr>
          <p:nvPr>
            <p:ph type="sldNum" sz="quarter" idx="12"/>
          </p:nvPr>
        </p:nvSpPr>
        <p:spPr/>
        <p:txBody>
          <a:bodyPr/>
          <a:lstStyle/>
          <a:p>
            <a:fld id="{D83F1629-0A22-8243-9EB9-7CCC1A3118DD}" type="slidenum">
              <a:rPr lang="en-US" smtClean="0"/>
              <a:pPr/>
              <a:t>31</a:t>
            </a:fld>
            <a:endParaRPr lang="en-US" dirty="0"/>
          </a:p>
        </p:txBody>
      </p:sp>
    </p:spTree>
    <p:extLst>
      <p:ext uri="{BB962C8B-B14F-4D97-AF65-F5344CB8AC3E}">
        <p14:creationId xmlns:p14="http://schemas.microsoft.com/office/powerpoint/2010/main" val="172380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258669"/>
            <a:ext cx="7688067" cy="646331"/>
          </a:xfrm>
          <a:prstGeom prst="rect">
            <a:avLst/>
          </a:prstGeom>
          <a:noFill/>
        </p:spPr>
        <p:txBody>
          <a:bodyPr wrap="none" rtlCol="0">
            <a:spAutoFit/>
          </a:bodyPr>
          <a:lstStyle/>
          <a:p>
            <a:r>
              <a:rPr lang="en-US" dirty="0" smtClean="0"/>
              <a:t>17 PIRATA (Prediction and Research Moored Array in the Tropical Atlantic) buoys</a:t>
            </a:r>
          </a:p>
          <a:p>
            <a:r>
              <a:rPr lang="en-US" dirty="0" smtClean="0"/>
              <a:t>are maintained, many with records extending back to 1998.</a:t>
            </a:r>
            <a:endParaRPr lang="en-US" dirty="0"/>
          </a:p>
        </p:txBody>
      </p:sp>
      <p:sp>
        <p:nvSpPr>
          <p:cNvPr id="5" name="TextBox 4"/>
          <p:cNvSpPr txBox="1"/>
          <p:nvPr/>
        </p:nvSpPr>
        <p:spPr>
          <a:xfrm>
            <a:off x="685800" y="2228165"/>
            <a:ext cx="6824561" cy="646331"/>
          </a:xfrm>
          <a:prstGeom prst="rect">
            <a:avLst/>
          </a:prstGeom>
          <a:noFill/>
        </p:spPr>
        <p:txBody>
          <a:bodyPr wrap="none" rtlCol="0">
            <a:spAutoFit/>
          </a:bodyPr>
          <a:lstStyle/>
          <a:p>
            <a:r>
              <a:rPr lang="en-US" dirty="0" smtClean="0"/>
              <a:t>The records have vertical and temporal gaps and occasional biases that</a:t>
            </a:r>
          </a:p>
          <a:p>
            <a:r>
              <a:rPr lang="en-US" dirty="0" smtClean="0"/>
              <a:t>complicate their use for studies of tropical Atlantic variability.</a:t>
            </a:r>
            <a:endParaRPr lang="en-US" dirty="0"/>
          </a:p>
        </p:txBody>
      </p:sp>
      <p:sp>
        <p:nvSpPr>
          <p:cNvPr id="6" name="TextBox 5"/>
          <p:cNvSpPr txBox="1"/>
          <p:nvPr/>
        </p:nvSpPr>
        <p:spPr>
          <a:xfrm>
            <a:off x="533400" y="3352800"/>
            <a:ext cx="3886200" cy="2031325"/>
          </a:xfrm>
          <a:prstGeom prst="rect">
            <a:avLst/>
          </a:prstGeom>
          <a:noFill/>
        </p:spPr>
        <p:txBody>
          <a:bodyPr wrap="square" rtlCol="0">
            <a:spAutoFit/>
          </a:bodyPr>
          <a:lstStyle/>
          <a:p>
            <a:r>
              <a:rPr lang="en-US" dirty="0" smtClean="0"/>
              <a:t>We are developing a data set consisting of continuous, daily-averaged, bias-corrected time series of the mixed layer heat budget components at each PIRATA mooring location for diagnosing the causes of short-term climate events and longer timescale climate changes.</a:t>
            </a:r>
            <a:endParaRPr lang="en-US" dirty="0"/>
          </a:p>
        </p:txBody>
      </p:sp>
      <p:sp>
        <p:nvSpPr>
          <p:cNvPr id="7" name="TextBox 6"/>
          <p:cNvSpPr txBox="1"/>
          <p:nvPr/>
        </p:nvSpPr>
        <p:spPr>
          <a:xfrm>
            <a:off x="5029200" y="2895600"/>
            <a:ext cx="3279872" cy="523220"/>
          </a:xfrm>
          <a:prstGeom prst="rect">
            <a:avLst/>
          </a:prstGeom>
          <a:noFill/>
        </p:spPr>
        <p:txBody>
          <a:bodyPr wrap="none" rtlCol="0">
            <a:spAutoFit/>
          </a:bodyPr>
          <a:lstStyle/>
          <a:p>
            <a:r>
              <a:rPr lang="en-US" sz="1400" dirty="0" smtClean="0"/>
              <a:t>SST and rainfall anomalies during JAS 2010</a:t>
            </a:r>
          </a:p>
          <a:p>
            <a:r>
              <a:rPr lang="en-US" sz="1400" dirty="0" smtClean="0"/>
              <a:t>and locations of PIRATA moorings</a:t>
            </a:r>
            <a:endParaRPr lang="en-US" sz="1400" dirty="0"/>
          </a:p>
        </p:txBody>
      </p:sp>
      <p:pic>
        <p:nvPicPr>
          <p:cNvPr id="8" name="Picture 7" descr="pirata_2010.png"/>
          <p:cNvPicPr>
            <a:picLocks noChangeAspect="1"/>
          </p:cNvPicPr>
          <p:nvPr/>
        </p:nvPicPr>
        <p:blipFill>
          <a:blip r:embed="rId2" cstate="print"/>
          <a:stretch>
            <a:fillRect/>
          </a:stretch>
        </p:blipFill>
        <p:spPr>
          <a:xfrm>
            <a:off x="4648200" y="3369609"/>
            <a:ext cx="3962400" cy="3335991"/>
          </a:xfrm>
          <a:prstGeom prst="rect">
            <a:avLst/>
          </a:prstGeom>
        </p:spPr>
      </p:pic>
      <p:sp>
        <p:nvSpPr>
          <p:cNvPr id="9" name="TextBox 8"/>
          <p:cNvSpPr txBox="1"/>
          <p:nvPr/>
        </p:nvSpPr>
        <p:spPr>
          <a:xfrm>
            <a:off x="685800" y="6019800"/>
            <a:ext cx="3031856" cy="523220"/>
          </a:xfrm>
          <a:prstGeom prst="rect">
            <a:avLst/>
          </a:prstGeom>
          <a:noFill/>
        </p:spPr>
        <p:txBody>
          <a:bodyPr wrap="none" rtlCol="0">
            <a:spAutoFit/>
          </a:bodyPr>
          <a:lstStyle/>
          <a:p>
            <a:r>
              <a:rPr lang="en-US" sz="1400" dirty="0" smtClean="0"/>
              <a:t>Funded CPO proposal (2014-2016), PIs:</a:t>
            </a:r>
          </a:p>
          <a:p>
            <a:r>
              <a:rPr lang="en-US" sz="1400" dirty="0" smtClean="0"/>
              <a:t>Foltz, </a:t>
            </a:r>
            <a:r>
              <a:rPr lang="en-US" sz="1400" dirty="0" err="1" smtClean="0"/>
              <a:t>Schmid</a:t>
            </a:r>
            <a:r>
              <a:rPr lang="en-US" sz="1400" dirty="0" smtClean="0"/>
              <a:t>, Lumpkin</a:t>
            </a:r>
            <a:endParaRPr lang="en-US" sz="1400" dirty="0"/>
          </a:p>
        </p:txBody>
      </p:sp>
      <p:sp>
        <p:nvSpPr>
          <p:cNvPr id="2" name="TextBox 1"/>
          <p:cNvSpPr txBox="1"/>
          <p:nvPr/>
        </p:nvSpPr>
        <p:spPr>
          <a:xfrm>
            <a:off x="473737" y="286055"/>
            <a:ext cx="8136863" cy="830997"/>
          </a:xfrm>
          <a:prstGeom prst="rect">
            <a:avLst/>
          </a:prstGeom>
          <a:noFill/>
        </p:spPr>
        <p:txBody>
          <a:bodyPr wrap="square" rtlCol="0">
            <a:spAutoFit/>
          </a:bodyPr>
          <a:lstStyle/>
          <a:p>
            <a:r>
              <a:rPr lang="en-US" sz="2400" b="1" dirty="0"/>
              <a:t>C</a:t>
            </a:r>
            <a:r>
              <a:rPr lang="en-US" sz="2400" b="1" dirty="0" smtClean="0"/>
              <a:t>reating an enhanced Tropical Atlantic data set for diagnosing climate events</a:t>
            </a:r>
            <a:endParaRPr lang="en-US" sz="2400" b="1"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10" name="Slide Number Placeholder 9"/>
          <p:cNvSpPr>
            <a:spLocks noGrp="1"/>
          </p:cNvSpPr>
          <p:nvPr>
            <p:ph type="sldNum" sz="quarter" idx="12"/>
          </p:nvPr>
        </p:nvSpPr>
        <p:spPr/>
        <p:txBody>
          <a:bodyPr/>
          <a:lstStyle/>
          <a:p>
            <a:fld id="{D83F1629-0A22-8243-9EB9-7CCC1A3118DD}" type="slidenum">
              <a:rPr lang="en-US" smtClean="0"/>
              <a:pPr/>
              <a:t>32</a:t>
            </a:fld>
            <a:endParaRPr lang="en-US" dirty="0"/>
          </a:p>
        </p:txBody>
      </p:sp>
    </p:spTree>
    <p:extLst>
      <p:ext uri="{BB962C8B-B14F-4D97-AF65-F5344CB8AC3E}">
        <p14:creationId xmlns:p14="http://schemas.microsoft.com/office/powerpoint/2010/main" val="13974153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685800"/>
            <a:ext cx="6762557" cy="923330"/>
          </a:xfrm>
          <a:prstGeom prst="rect">
            <a:avLst/>
          </a:prstGeom>
          <a:noFill/>
        </p:spPr>
        <p:txBody>
          <a:bodyPr wrap="none" rtlCol="0">
            <a:spAutoFit/>
          </a:bodyPr>
          <a:lstStyle/>
          <a:p>
            <a:r>
              <a:rPr lang="en-US" dirty="0" smtClean="0"/>
              <a:t>African dust collects on the shortwave radiometers of several PIRATA</a:t>
            </a:r>
          </a:p>
          <a:p>
            <a:r>
              <a:rPr lang="en-US" dirty="0" smtClean="0"/>
              <a:t>(Prediction and Research Moored Array in the Tropical Atlantic) buoys,</a:t>
            </a:r>
          </a:p>
          <a:p>
            <a:r>
              <a:rPr lang="en-US" dirty="0" smtClean="0"/>
              <a:t>leading to significant biases. </a:t>
            </a:r>
            <a:endParaRPr lang="en-US" dirty="0"/>
          </a:p>
        </p:txBody>
      </p:sp>
      <p:sp>
        <p:nvSpPr>
          <p:cNvPr id="5" name="TextBox 4"/>
          <p:cNvSpPr txBox="1"/>
          <p:nvPr/>
        </p:nvSpPr>
        <p:spPr>
          <a:xfrm>
            <a:off x="914400" y="1752600"/>
            <a:ext cx="7572009" cy="1200329"/>
          </a:xfrm>
          <a:prstGeom prst="rect">
            <a:avLst/>
          </a:prstGeom>
          <a:noFill/>
        </p:spPr>
        <p:txBody>
          <a:bodyPr wrap="none" rtlCol="0">
            <a:spAutoFit/>
          </a:bodyPr>
          <a:lstStyle/>
          <a:p>
            <a:r>
              <a:rPr lang="en-US" dirty="0" smtClean="0"/>
              <a:t>An automated radiometer </a:t>
            </a:r>
            <a:r>
              <a:rPr lang="en-US" dirty="0" err="1" smtClean="0"/>
              <a:t>rinser</a:t>
            </a:r>
            <a:r>
              <a:rPr lang="en-US" dirty="0" smtClean="0"/>
              <a:t> was developed and deployed on the</a:t>
            </a:r>
          </a:p>
          <a:p>
            <a:r>
              <a:rPr lang="en-US" dirty="0" smtClean="0"/>
              <a:t>11.5°N, 23°W buoy earlier this year in an attempt to prevent aerosol buildup</a:t>
            </a:r>
          </a:p>
          <a:p>
            <a:r>
              <a:rPr lang="en-US" dirty="0" smtClean="0"/>
              <a:t>and biased measurements. In a separate project, a radiometer will be</a:t>
            </a:r>
          </a:p>
          <a:p>
            <a:r>
              <a:rPr lang="en-US" dirty="0" smtClean="0"/>
              <a:t>mounted to AOML’s roof to acquire a long time series of surface solar radiation.</a:t>
            </a:r>
            <a:endParaRPr lang="en-US" dirty="0"/>
          </a:p>
        </p:txBody>
      </p:sp>
      <p:pic>
        <p:nvPicPr>
          <p:cNvPr id="6" name="Picture 5" descr="roof1.jpg"/>
          <p:cNvPicPr>
            <a:picLocks noChangeAspect="1"/>
          </p:cNvPicPr>
          <p:nvPr/>
        </p:nvPicPr>
        <p:blipFill>
          <a:blip r:embed="rId2" cstate="print"/>
          <a:stretch>
            <a:fillRect/>
          </a:stretch>
        </p:blipFill>
        <p:spPr>
          <a:xfrm>
            <a:off x="6096000" y="4552950"/>
            <a:ext cx="2463800" cy="1847850"/>
          </a:xfrm>
          <a:prstGeom prst="rect">
            <a:avLst/>
          </a:prstGeom>
        </p:spPr>
      </p:pic>
      <p:pic>
        <p:nvPicPr>
          <p:cNvPr id="7" name="Picture 6" descr="rinser_12n23w.jpg"/>
          <p:cNvPicPr>
            <a:picLocks noChangeAspect="1"/>
          </p:cNvPicPr>
          <p:nvPr/>
        </p:nvPicPr>
        <p:blipFill>
          <a:blip r:embed="rId3" cstate="print"/>
          <a:stretch>
            <a:fillRect/>
          </a:stretch>
        </p:blipFill>
        <p:spPr>
          <a:xfrm>
            <a:off x="2514600" y="4038600"/>
            <a:ext cx="3251200" cy="2438400"/>
          </a:xfrm>
          <a:prstGeom prst="rect">
            <a:avLst/>
          </a:prstGeom>
        </p:spPr>
      </p:pic>
      <p:pic>
        <p:nvPicPr>
          <p:cNvPr id="8" name="Picture 7" descr="rinser_lab.jpg"/>
          <p:cNvPicPr>
            <a:picLocks noChangeAspect="1"/>
          </p:cNvPicPr>
          <p:nvPr/>
        </p:nvPicPr>
        <p:blipFill>
          <a:blip r:embed="rId4" cstate="print"/>
          <a:stretch>
            <a:fillRect/>
          </a:stretch>
        </p:blipFill>
        <p:spPr>
          <a:xfrm>
            <a:off x="685800" y="3429000"/>
            <a:ext cx="2770632" cy="2052828"/>
          </a:xfrm>
          <a:prstGeom prst="rect">
            <a:avLst/>
          </a:prstGeom>
        </p:spPr>
      </p:pic>
      <p:sp>
        <p:nvSpPr>
          <p:cNvPr id="9" name="TextBox 8"/>
          <p:cNvSpPr txBox="1"/>
          <p:nvPr/>
        </p:nvSpPr>
        <p:spPr>
          <a:xfrm>
            <a:off x="3429000" y="3352800"/>
            <a:ext cx="4250779" cy="584775"/>
          </a:xfrm>
          <a:prstGeom prst="rect">
            <a:avLst/>
          </a:prstGeom>
          <a:noFill/>
        </p:spPr>
        <p:txBody>
          <a:bodyPr wrap="none" rtlCol="0">
            <a:spAutoFit/>
          </a:bodyPr>
          <a:lstStyle/>
          <a:p>
            <a:r>
              <a:rPr lang="en-US" sz="1600" dirty="0" smtClean="0"/>
              <a:t>Radiometer </a:t>
            </a:r>
            <a:r>
              <a:rPr lang="en-US" sz="1600" dirty="0" err="1" smtClean="0"/>
              <a:t>rinser</a:t>
            </a:r>
            <a:r>
              <a:rPr lang="en-US" sz="1600" dirty="0" smtClean="0"/>
              <a:t> in the lab during development</a:t>
            </a:r>
          </a:p>
          <a:p>
            <a:r>
              <a:rPr lang="en-US" sz="1600" dirty="0" smtClean="0"/>
              <a:t>and mounted prior to deployment</a:t>
            </a:r>
            <a:endParaRPr lang="en-US" sz="1600" dirty="0"/>
          </a:p>
        </p:txBody>
      </p:sp>
      <p:sp>
        <p:nvSpPr>
          <p:cNvPr id="10" name="TextBox 9"/>
          <p:cNvSpPr txBox="1"/>
          <p:nvPr/>
        </p:nvSpPr>
        <p:spPr>
          <a:xfrm>
            <a:off x="5870860" y="4191000"/>
            <a:ext cx="3273140" cy="307777"/>
          </a:xfrm>
          <a:prstGeom prst="rect">
            <a:avLst/>
          </a:prstGeom>
          <a:noFill/>
        </p:spPr>
        <p:txBody>
          <a:bodyPr wrap="none" rtlCol="0">
            <a:spAutoFit/>
          </a:bodyPr>
          <a:lstStyle/>
          <a:p>
            <a:r>
              <a:rPr lang="en-US" sz="1400" dirty="0" smtClean="0"/>
              <a:t>Roof-mounted system under development</a:t>
            </a:r>
            <a:endParaRPr lang="en-US" sz="1400" dirty="0"/>
          </a:p>
        </p:txBody>
      </p: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33</a:t>
            </a:fld>
            <a:endParaRPr lang="en-US" dirty="0"/>
          </a:p>
        </p:txBody>
      </p:sp>
    </p:spTree>
    <p:extLst>
      <p:ext uri="{BB962C8B-B14F-4D97-AF65-F5344CB8AC3E}">
        <p14:creationId xmlns:p14="http://schemas.microsoft.com/office/powerpoint/2010/main" val="7752185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0" y="685800"/>
            <a:ext cx="9143999" cy="809625"/>
          </a:xfrm>
        </p:spPr>
        <p:txBody>
          <a:bodyPr/>
          <a:lstStyle/>
          <a:p>
            <a:pPr marL="120650" lvl="1" indent="0" algn="just">
              <a:buFontTx/>
              <a:buNone/>
              <a:defRPr/>
            </a:pPr>
            <a:r>
              <a:rPr lang="en-AU" sz="2000" dirty="0" smtClean="0">
                <a:solidFill>
                  <a:srgbClr val="000000"/>
                </a:solidFill>
                <a:latin typeface="Calibri" panose="020F0502020204030204" pitchFamily="34" charset="0"/>
              </a:rPr>
              <a:t>  </a:t>
            </a:r>
            <a:r>
              <a:rPr lang="en-AU" sz="2000" dirty="0" err="1" smtClean="0">
                <a:solidFill>
                  <a:srgbClr val="000000"/>
                </a:solidFill>
                <a:latin typeface="Calibri" panose="020F0502020204030204" pitchFamily="34" charset="0"/>
              </a:rPr>
              <a:t>Hanawa</a:t>
            </a:r>
            <a:r>
              <a:rPr lang="en-AU" sz="2000" dirty="0" smtClean="0">
                <a:solidFill>
                  <a:srgbClr val="000000"/>
                </a:solidFill>
                <a:latin typeface="Calibri" panose="020F0502020204030204" pitchFamily="34" charset="0"/>
              </a:rPr>
              <a:t> et al (1995):  </a:t>
            </a:r>
            <a:r>
              <a:rPr lang="en-AU" sz="2000" i="1" dirty="0" smtClean="0">
                <a:solidFill>
                  <a:srgbClr val="000000"/>
                </a:solidFill>
                <a:latin typeface="Calibri" panose="020F0502020204030204" pitchFamily="34" charset="0"/>
              </a:rPr>
              <a:t>z</a:t>
            </a:r>
            <a:r>
              <a:rPr lang="en-AU" sz="2000" dirty="0" smtClean="0">
                <a:solidFill>
                  <a:srgbClr val="000000"/>
                </a:solidFill>
                <a:latin typeface="Calibri" panose="020F0502020204030204" pitchFamily="34" charset="0"/>
              </a:rPr>
              <a:t>(</a:t>
            </a:r>
            <a:r>
              <a:rPr lang="en-AU" sz="2000" i="1" dirty="0" smtClean="0">
                <a:solidFill>
                  <a:srgbClr val="000000"/>
                </a:solidFill>
                <a:latin typeface="Calibri" panose="020F0502020204030204" pitchFamily="34" charset="0"/>
              </a:rPr>
              <a:t>t</a:t>
            </a:r>
            <a:r>
              <a:rPr lang="en-AU" sz="2000" dirty="0" smtClean="0">
                <a:solidFill>
                  <a:srgbClr val="000000"/>
                </a:solidFill>
                <a:latin typeface="Calibri" panose="020F0502020204030204" pitchFamily="34" charset="0"/>
              </a:rPr>
              <a:t>) = </a:t>
            </a:r>
            <a:r>
              <a:rPr lang="en-AU" sz="2000" i="1" dirty="0" smtClean="0">
                <a:solidFill>
                  <a:srgbClr val="000000"/>
                </a:solidFill>
                <a:latin typeface="Calibri" panose="020F0502020204030204" pitchFamily="34" charset="0"/>
              </a:rPr>
              <a:t>at</a:t>
            </a:r>
            <a:r>
              <a:rPr lang="en-AU" sz="2000" dirty="0" smtClean="0">
                <a:solidFill>
                  <a:srgbClr val="000000"/>
                </a:solidFill>
                <a:latin typeface="Calibri" panose="020F0502020204030204" pitchFamily="34" charset="0"/>
              </a:rPr>
              <a:t> – </a:t>
            </a:r>
            <a:r>
              <a:rPr lang="en-AU" sz="2000" i="1" dirty="0" smtClean="0">
                <a:solidFill>
                  <a:srgbClr val="000000"/>
                </a:solidFill>
                <a:latin typeface="Calibri" panose="020F0502020204030204" pitchFamily="34" charset="0"/>
              </a:rPr>
              <a:t>bt</a:t>
            </a:r>
            <a:r>
              <a:rPr lang="en-AU" sz="2000" i="1" baseline="30000" dirty="0" smtClean="0">
                <a:solidFill>
                  <a:srgbClr val="000000"/>
                </a:solidFill>
                <a:latin typeface="Calibri" panose="020F0502020204030204" pitchFamily="34" charset="0"/>
              </a:rPr>
              <a:t>2</a:t>
            </a:r>
            <a:endParaRPr lang="en-AU" sz="2000" i="1" baseline="30000" dirty="0">
              <a:solidFill>
                <a:srgbClr val="000000"/>
              </a:solidFill>
              <a:latin typeface="Calibri" panose="020F0502020204030204" pitchFamily="34" charset="0"/>
            </a:endParaRPr>
          </a:p>
          <a:p>
            <a:pPr lvl="2">
              <a:defRPr/>
            </a:pPr>
            <a:endParaRPr lang="en-AU" sz="2000" dirty="0">
              <a:solidFill>
                <a:srgbClr val="000000"/>
              </a:solidFill>
              <a:latin typeface="Calibri" panose="020F0502020204030204" pitchFamily="34" charset="0"/>
            </a:endParaRPr>
          </a:p>
        </p:txBody>
      </p:sp>
      <p:sp>
        <p:nvSpPr>
          <p:cNvPr id="13" name="Text Box 9"/>
          <p:cNvSpPr txBox="1">
            <a:spLocks noChangeArrowheads="1"/>
          </p:cNvSpPr>
          <p:nvPr/>
        </p:nvSpPr>
        <p:spPr bwMode="auto">
          <a:xfrm>
            <a:off x="784225" y="7938"/>
            <a:ext cx="75628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2800" b="1" kern="0" dirty="0" smtClean="0">
                <a:solidFill>
                  <a:srgbClr val="000000"/>
                </a:solidFill>
                <a:latin typeface="Calibri" pitchFamily="34" charset="0"/>
              </a:rPr>
              <a:t>New XBT Fall Rate Equation Coefficients</a:t>
            </a:r>
          </a:p>
        </p:txBody>
      </p:sp>
      <p:sp>
        <p:nvSpPr>
          <p:cNvPr id="15" name="TextBox 14"/>
          <p:cNvSpPr txBox="1"/>
          <p:nvPr/>
        </p:nvSpPr>
        <p:spPr>
          <a:xfrm>
            <a:off x="0" y="6504057"/>
            <a:ext cx="9296400" cy="353943"/>
          </a:xfrm>
          <a:prstGeom prst="rect">
            <a:avLst/>
          </a:prstGeom>
          <a:noFill/>
        </p:spPr>
        <p:txBody>
          <a:bodyPr wrap="square">
            <a:spAutoFit/>
          </a:bodyPr>
          <a:lstStyle/>
          <a:p>
            <a:pPr>
              <a:defRPr/>
            </a:pPr>
            <a:r>
              <a:rPr lang="en-US" sz="1700" dirty="0" smtClean="0">
                <a:solidFill>
                  <a:srgbClr val="000000"/>
                </a:solidFill>
                <a:latin typeface="Calibri" panose="020F0502020204030204" pitchFamily="34" charset="0"/>
              </a:rPr>
              <a:t>Bringas, F, and G. Goni: 2015. Early dynamics of Deep Blue XBT probes, JTECH (submitted)</a:t>
            </a:r>
            <a:endParaRPr lang="en-US" sz="1700" dirty="0">
              <a:solidFill>
                <a:srgbClr val="000000"/>
              </a:solidFill>
              <a:latin typeface="Calibri" panose="020F0502020204030204" pitchFamily="34" charset="0"/>
            </a:endParaRPr>
          </a:p>
        </p:txBody>
      </p:sp>
      <p:sp>
        <p:nvSpPr>
          <p:cNvPr id="2" name="TextBox 1"/>
          <p:cNvSpPr txBox="1"/>
          <p:nvPr/>
        </p:nvSpPr>
        <p:spPr>
          <a:xfrm>
            <a:off x="0" y="1066800"/>
            <a:ext cx="9144000" cy="533400"/>
          </a:xfrm>
          <a:prstGeom prst="rect">
            <a:avLst/>
          </a:prstGeom>
          <a:noFill/>
        </p:spPr>
        <p:txBody>
          <a:bodyPr wrap="square" numCol="1" rtlCol="0">
            <a:normAutofit/>
          </a:bodyPr>
          <a:lstStyle/>
          <a:p>
            <a:pPr marL="117475" lvl="1" eaLnBrk="0" hangingPunct="0">
              <a:lnSpc>
                <a:spcPct val="110000"/>
              </a:lnSpc>
              <a:spcBef>
                <a:spcPts val="200"/>
              </a:spcBef>
              <a:spcAft>
                <a:spcPts val="200"/>
              </a:spcAft>
              <a:defRPr/>
            </a:pPr>
            <a:r>
              <a:rPr lang="en-US" sz="2000" kern="0" dirty="0" smtClean="0">
                <a:solidFill>
                  <a:srgbClr val="000000"/>
                </a:solidFill>
                <a:latin typeface="Calibri" panose="020F0502020204030204" pitchFamily="34" charset="0"/>
              </a:rPr>
              <a:t>  XBT profiles obtained from this FRE contain : depth bias, depth offset, temp. bias</a:t>
            </a:r>
            <a:endParaRPr lang="en-US" sz="2000" dirty="0">
              <a:solidFill>
                <a:srgbClr val="000000"/>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528" y="2004454"/>
            <a:ext cx="2977610" cy="219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3" name="Picture 22" descr="Ho3m_Drop1_anim.gif"/>
          <p:cNvPicPr>
            <a:picLocks noChangeAspect="1"/>
          </p:cNvPicPr>
          <p:nvPr/>
        </p:nvPicPr>
        <p:blipFill>
          <a:blip r:embed="rId4" cstate="print"/>
          <a:stretch>
            <a:fillRect/>
          </a:stretch>
        </p:blipFill>
        <p:spPr>
          <a:xfrm>
            <a:off x="244152" y="1994646"/>
            <a:ext cx="3426638" cy="2424953"/>
          </a:xfrm>
          <a:prstGeom prst="rect">
            <a:avLst/>
          </a:prstGeom>
          <a:ln w="25400">
            <a:solidFill>
              <a:schemeClr val="tx1"/>
            </a:solidFill>
          </a:ln>
        </p:spPr>
      </p:pic>
      <p:sp>
        <p:nvSpPr>
          <p:cNvPr id="24" name="TextBox 23"/>
          <p:cNvSpPr txBox="1"/>
          <p:nvPr/>
        </p:nvSpPr>
        <p:spPr>
          <a:xfrm>
            <a:off x="3581400" y="1600200"/>
            <a:ext cx="5562600" cy="789710"/>
          </a:xfrm>
          <a:prstGeom prst="rect">
            <a:avLst/>
          </a:prstGeom>
          <a:noFill/>
        </p:spPr>
        <p:txBody>
          <a:bodyPr wrap="square" numCol="1" rtlCol="0">
            <a:noAutofit/>
          </a:bodyPr>
          <a:lstStyle/>
          <a:p>
            <a:pPr marL="117475" lvl="1" eaLnBrk="0" hangingPunct="0">
              <a:lnSpc>
                <a:spcPct val="110000"/>
              </a:lnSpc>
              <a:spcBef>
                <a:spcPts val="200"/>
              </a:spcBef>
              <a:spcAft>
                <a:spcPts val="200"/>
              </a:spcAft>
              <a:defRPr/>
            </a:pPr>
            <a:r>
              <a:rPr lang="en-US" sz="2000" kern="0" dirty="0" smtClean="0">
                <a:solidFill>
                  <a:srgbClr val="000000"/>
                </a:solidFill>
                <a:latin typeface="Calibri" panose="020F0502020204030204" pitchFamily="34" charset="0"/>
              </a:rPr>
              <a:t>AOML, CSIRO, NODC, UH (Germany), CAS (China), ENEA (Italy), partner to investigate errors.</a:t>
            </a:r>
          </a:p>
          <a:p>
            <a:pPr marL="117475" lvl="1" eaLnBrk="0" hangingPunct="0">
              <a:lnSpc>
                <a:spcPct val="110000"/>
              </a:lnSpc>
              <a:spcBef>
                <a:spcPts val="200"/>
              </a:spcBef>
              <a:spcAft>
                <a:spcPts val="200"/>
              </a:spcAft>
              <a:defRPr/>
            </a:pPr>
            <a:r>
              <a:rPr lang="en-US" sz="2000" kern="0" dirty="0" smtClean="0">
                <a:solidFill>
                  <a:srgbClr val="000000"/>
                </a:solidFill>
                <a:latin typeface="Calibri" panose="020F0502020204030204" pitchFamily="34" charset="0"/>
              </a:rPr>
              <a:t>AOML led efforts to assess the depth offsets linked to deployment heights.</a:t>
            </a:r>
            <a:endParaRPr lang="en-US" sz="2000" dirty="0">
              <a:solidFill>
                <a:srgbClr val="000000"/>
              </a:solidFill>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80" t="13374" r="29904" b="9441"/>
          <a:stretch/>
        </p:blipFill>
        <p:spPr bwMode="auto">
          <a:xfrm>
            <a:off x="4114800" y="3124200"/>
            <a:ext cx="2451847" cy="216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ontent Placeholder 2"/>
          <p:cNvSpPr txBox="1">
            <a:spLocks/>
          </p:cNvSpPr>
          <p:nvPr/>
        </p:nvSpPr>
        <p:spPr bwMode="auto">
          <a:xfrm>
            <a:off x="6774875" y="3886200"/>
            <a:ext cx="23691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20650" lvl="1" indent="0" algn="just">
              <a:buFontTx/>
              <a:buNone/>
              <a:defRPr/>
            </a:pPr>
            <a:r>
              <a:rPr lang="en-AU" sz="2000" i="1" kern="0" dirty="0" smtClean="0">
                <a:solidFill>
                  <a:srgbClr val="000000"/>
                </a:solidFill>
                <a:latin typeface="Calibri" panose="020F0502020204030204" pitchFamily="34" charset="0"/>
              </a:rPr>
              <a:t>z</a:t>
            </a:r>
            <a:r>
              <a:rPr lang="en-AU" sz="2000" kern="0" dirty="0" smtClean="0">
                <a:solidFill>
                  <a:srgbClr val="000000"/>
                </a:solidFill>
                <a:latin typeface="Calibri" panose="020F0502020204030204" pitchFamily="34" charset="0"/>
              </a:rPr>
              <a:t>(</a:t>
            </a:r>
            <a:r>
              <a:rPr lang="en-AU" sz="2000" i="1" kern="0" dirty="0" smtClean="0">
                <a:solidFill>
                  <a:srgbClr val="000000"/>
                </a:solidFill>
                <a:latin typeface="Calibri" panose="020F0502020204030204" pitchFamily="34" charset="0"/>
              </a:rPr>
              <a:t>t</a:t>
            </a:r>
            <a:r>
              <a:rPr lang="en-AU" sz="2000" kern="0" dirty="0" smtClean="0">
                <a:solidFill>
                  <a:srgbClr val="000000"/>
                </a:solidFill>
                <a:latin typeface="Calibri" panose="020F0502020204030204" pitchFamily="34" charset="0"/>
              </a:rPr>
              <a:t>) = </a:t>
            </a:r>
            <a:r>
              <a:rPr lang="en-AU" sz="2000" i="1" kern="0" dirty="0" smtClean="0">
                <a:solidFill>
                  <a:srgbClr val="000000"/>
                </a:solidFill>
                <a:latin typeface="Calibri" panose="020F0502020204030204" pitchFamily="34" charset="0"/>
              </a:rPr>
              <a:t>at</a:t>
            </a:r>
            <a:r>
              <a:rPr lang="en-AU" sz="2000" kern="0" dirty="0" smtClean="0">
                <a:solidFill>
                  <a:srgbClr val="000000"/>
                </a:solidFill>
                <a:latin typeface="Calibri" panose="020F0502020204030204" pitchFamily="34" charset="0"/>
              </a:rPr>
              <a:t> – </a:t>
            </a:r>
            <a:r>
              <a:rPr lang="en-AU" sz="2000" i="1" kern="0" dirty="0" smtClean="0">
                <a:solidFill>
                  <a:srgbClr val="000000"/>
                </a:solidFill>
                <a:latin typeface="Calibri" panose="020F0502020204030204" pitchFamily="34" charset="0"/>
              </a:rPr>
              <a:t>bt</a:t>
            </a:r>
            <a:r>
              <a:rPr lang="en-AU" sz="2000" i="1" kern="0" baseline="30000" dirty="0" smtClean="0">
                <a:solidFill>
                  <a:srgbClr val="000000"/>
                </a:solidFill>
                <a:latin typeface="Calibri" panose="020F0502020204030204" pitchFamily="34" charset="0"/>
              </a:rPr>
              <a:t>2</a:t>
            </a:r>
            <a:r>
              <a:rPr lang="en-AU" sz="2000" i="1" kern="0" dirty="0" smtClean="0">
                <a:solidFill>
                  <a:srgbClr val="000000"/>
                </a:solidFill>
                <a:latin typeface="Calibri" panose="020F0502020204030204" pitchFamily="34" charset="0"/>
              </a:rPr>
              <a:t> + </a:t>
            </a:r>
            <a:r>
              <a:rPr lang="en-AU" sz="2000" b="1" i="1" kern="0" dirty="0" smtClean="0">
                <a:solidFill>
                  <a:srgbClr val="000000"/>
                </a:solidFill>
                <a:latin typeface="Calibri" panose="020F0502020204030204" pitchFamily="34" charset="0"/>
              </a:rPr>
              <a:t>D</a:t>
            </a:r>
            <a:r>
              <a:rPr lang="en-AU" sz="2000" b="1" kern="0" dirty="0" smtClean="0">
                <a:solidFill>
                  <a:srgbClr val="000000"/>
                </a:solidFill>
                <a:latin typeface="Calibri" panose="020F0502020204030204" pitchFamily="34" charset="0"/>
              </a:rPr>
              <a:t>(</a:t>
            </a:r>
            <a:r>
              <a:rPr lang="en-AU" sz="2000" b="1" i="1" kern="0" dirty="0" smtClean="0">
                <a:solidFill>
                  <a:srgbClr val="000000"/>
                </a:solidFill>
                <a:latin typeface="Calibri" panose="020F0502020204030204" pitchFamily="34" charset="0"/>
              </a:rPr>
              <a:t>t</a:t>
            </a:r>
            <a:r>
              <a:rPr lang="en-AU" sz="2000" b="1" kern="0" dirty="0" smtClean="0">
                <a:solidFill>
                  <a:srgbClr val="000000"/>
                </a:solidFill>
                <a:latin typeface="Calibri" panose="020F0502020204030204" pitchFamily="34" charset="0"/>
              </a:rPr>
              <a:t>)</a:t>
            </a:r>
            <a:endParaRPr lang="en-AU" sz="2000" b="1" kern="0" baseline="30000" dirty="0" smtClean="0">
              <a:solidFill>
                <a:srgbClr val="000000"/>
              </a:solidFill>
              <a:latin typeface="Calibri" panose="020F0502020204030204" pitchFamily="34" charset="0"/>
            </a:endParaRPr>
          </a:p>
          <a:p>
            <a:pPr lvl="2">
              <a:defRPr/>
            </a:pPr>
            <a:endParaRPr lang="en-AU" sz="2000" kern="0" dirty="0">
              <a:solidFill>
                <a:srgbClr val="000000"/>
              </a:solidFill>
              <a:latin typeface="Calibri" panose="020F0502020204030204" pitchFamily="34" charset="0"/>
            </a:endParaRPr>
          </a:p>
        </p:txBody>
      </p:sp>
      <p:sp>
        <p:nvSpPr>
          <p:cNvPr id="5" name="Right Brace 4"/>
          <p:cNvSpPr/>
          <p:nvPr/>
        </p:nvSpPr>
        <p:spPr>
          <a:xfrm rot="10800000" flipH="1">
            <a:off x="6553200" y="3200400"/>
            <a:ext cx="381000" cy="1981200"/>
          </a:xfrm>
          <a:prstGeom prst="rightBrac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6" name="TextBox 25"/>
          <p:cNvSpPr txBox="1"/>
          <p:nvPr/>
        </p:nvSpPr>
        <p:spPr>
          <a:xfrm>
            <a:off x="0" y="5334000"/>
            <a:ext cx="9144000" cy="533400"/>
          </a:xfrm>
          <a:prstGeom prst="rect">
            <a:avLst/>
          </a:prstGeom>
          <a:noFill/>
        </p:spPr>
        <p:txBody>
          <a:bodyPr wrap="square" numCol="1" rtlCol="0">
            <a:noAutofit/>
          </a:bodyPr>
          <a:lstStyle/>
          <a:p>
            <a:pPr marL="117475" lvl="1" eaLnBrk="0" hangingPunct="0">
              <a:lnSpc>
                <a:spcPct val="110000"/>
              </a:lnSpc>
              <a:spcBef>
                <a:spcPts val="200"/>
              </a:spcBef>
              <a:spcAft>
                <a:spcPts val="200"/>
              </a:spcAft>
              <a:defRPr/>
            </a:pPr>
            <a:r>
              <a:rPr lang="en-US" sz="1900" kern="0" dirty="0" smtClean="0">
                <a:solidFill>
                  <a:srgbClr val="000000"/>
                </a:solidFill>
                <a:latin typeface="Calibri" panose="020F0502020204030204" pitchFamily="34" charset="0"/>
                <a:sym typeface="Symbol"/>
              </a:rPr>
              <a:t>  In Beijing 2014, the community agreed on new correction scheme (</a:t>
            </a:r>
            <a:r>
              <a:rPr lang="en-US" sz="1900" dirty="0" smtClean="0">
                <a:solidFill>
                  <a:srgbClr val="000000"/>
                </a:solidFill>
                <a:latin typeface="Calibri" panose="020F0502020204030204" pitchFamily="34" charset="0"/>
              </a:rPr>
              <a:t>Cheng </a:t>
            </a:r>
            <a:r>
              <a:rPr lang="en-US" sz="1900" dirty="0">
                <a:solidFill>
                  <a:srgbClr val="000000"/>
                </a:solidFill>
                <a:latin typeface="Calibri" panose="020F0502020204030204" pitchFamily="34" charset="0"/>
              </a:rPr>
              <a:t>et al, </a:t>
            </a:r>
            <a:r>
              <a:rPr lang="en-US" sz="1900" dirty="0" smtClean="0">
                <a:solidFill>
                  <a:srgbClr val="000000"/>
                </a:solidFill>
                <a:latin typeface="Calibri" panose="020F0502020204030204" pitchFamily="34" charset="0"/>
              </a:rPr>
              <a:t>2015, submitted to BAMS)</a:t>
            </a:r>
          </a:p>
          <a:p>
            <a:pPr marL="117475" lvl="1" eaLnBrk="0" hangingPunct="0">
              <a:lnSpc>
                <a:spcPct val="110000"/>
              </a:lnSpc>
              <a:spcBef>
                <a:spcPts val="200"/>
              </a:spcBef>
              <a:spcAft>
                <a:spcPts val="200"/>
              </a:spcAft>
              <a:defRPr/>
            </a:pPr>
            <a:r>
              <a:rPr lang="en-US" sz="1900" kern="0" dirty="0" smtClean="0">
                <a:solidFill>
                  <a:srgbClr val="000000"/>
                </a:solidFill>
                <a:latin typeface="Calibri" panose="020F0502020204030204" pitchFamily="34" charset="0"/>
                <a:sym typeface="Symbol"/>
              </a:rPr>
              <a:t>  New correction scheme will improve historical data-set and current  data.</a:t>
            </a:r>
            <a:endParaRPr lang="en-US" sz="1900" dirty="0">
              <a:solidFill>
                <a:srgbClr val="000000"/>
              </a:solidFill>
            </a:endParaRPr>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pPr/>
              <a:t>34</a:t>
            </a:fld>
            <a:endParaRPr lang="en-US" dirty="0"/>
          </a:p>
        </p:txBody>
      </p:sp>
    </p:spTree>
    <p:extLst>
      <p:ext uri="{BB962C8B-B14F-4D97-AF65-F5344CB8AC3E}">
        <p14:creationId xmlns:p14="http://schemas.microsoft.com/office/powerpoint/2010/main" val="11164758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Box 2"/>
          <p:cNvSpPr txBox="1"/>
          <p:nvPr/>
        </p:nvSpPr>
        <p:spPr>
          <a:xfrm>
            <a:off x="685800" y="1600200"/>
            <a:ext cx="8077200" cy="4154983"/>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smtClean="0"/>
              <a:t>Current proposals (with PIs) funding this topic</a:t>
            </a:r>
          </a:p>
          <a:p>
            <a:pPr marL="342900" indent="-342900" algn="l">
              <a:buFont typeface="Arial" panose="020B0604020202020204" pitchFamily="34" charset="0"/>
              <a:buChar char="•"/>
            </a:pPr>
            <a:r>
              <a:rPr lang="en-US" sz="2400" dirty="0" smtClean="0"/>
              <a:t>Personnel and months working on these proposals</a:t>
            </a:r>
          </a:p>
          <a:p>
            <a:pPr marL="342900" indent="-342900" algn="l">
              <a:buFont typeface="Arial" panose="020B0604020202020204" pitchFamily="34" charset="0"/>
              <a:buChar char="•"/>
            </a:pPr>
            <a:r>
              <a:rPr lang="en-US" sz="2400" dirty="0" smtClean="0"/>
              <a:t>Months for science, science support, engineering, etc.</a:t>
            </a:r>
          </a:p>
          <a:p>
            <a:pPr marL="342900" indent="-342900" algn="l">
              <a:buFont typeface="Arial" panose="020B0604020202020204" pitchFamily="34" charset="0"/>
              <a:buChar char="•"/>
            </a:pPr>
            <a:r>
              <a:rPr lang="en-US" sz="2400" dirty="0" smtClean="0"/>
              <a:t>Current open calls for proposals</a:t>
            </a:r>
          </a:p>
          <a:p>
            <a:pPr marL="342900" indent="-342900" algn="l">
              <a:buFont typeface="Arial" panose="020B0604020202020204" pitchFamily="34" charset="0"/>
              <a:buChar char="•"/>
            </a:pPr>
            <a:r>
              <a:rPr lang="en-US" sz="2400" dirty="0" smtClean="0"/>
              <a:t>Divisional support in personnel, equipment, etc.</a:t>
            </a:r>
          </a:p>
          <a:p>
            <a:pPr marL="342900" indent="-342900" algn="l">
              <a:buFont typeface="Arial" panose="020B0604020202020204" pitchFamily="34" charset="0"/>
              <a:buChar char="•"/>
            </a:pPr>
            <a:r>
              <a:rPr lang="en-US" sz="2400" dirty="0" smtClean="0"/>
              <a:t>Meetings attended, upcoming meetings</a:t>
            </a:r>
          </a:p>
          <a:p>
            <a:pPr marL="342900" indent="-342900" algn="l">
              <a:buFont typeface="Arial" panose="020B0604020202020204" pitchFamily="34" charset="0"/>
              <a:buChar char="•"/>
            </a:pPr>
            <a:r>
              <a:rPr lang="en-US" sz="2400" dirty="0" smtClean="0"/>
              <a:t>Days at sea in support of each project</a:t>
            </a:r>
          </a:p>
          <a:p>
            <a:pPr marL="342900" indent="-342900" algn="l">
              <a:buFont typeface="Arial" panose="020B0604020202020204" pitchFamily="34" charset="0"/>
              <a:buChar char="•"/>
            </a:pPr>
            <a:r>
              <a:rPr lang="en-US" sz="2400" dirty="0" smtClean="0"/>
              <a:t>Number of publications during last five years</a:t>
            </a:r>
          </a:p>
          <a:p>
            <a:pPr marL="342900" indent="-342900" algn="l">
              <a:buFont typeface="Arial" panose="020B0604020202020204" pitchFamily="34" charset="0"/>
              <a:buChar char="•"/>
            </a:pPr>
            <a:r>
              <a:rPr lang="en-US" sz="2400" dirty="0" smtClean="0"/>
              <a:t>Is current personnel sufficient?  Do we need more postdocs, scientists, science support, engineering?</a:t>
            </a:r>
          </a:p>
          <a:p>
            <a:pPr marL="342900" indent="-342900" algn="l">
              <a:buFont typeface="Arial" panose="020B0604020202020204" pitchFamily="34" charset="0"/>
              <a:buChar char="•"/>
            </a:pPr>
            <a:r>
              <a:rPr lang="en-US" sz="2400" dirty="0"/>
              <a:t>F</a:t>
            </a:r>
            <a:r>
              <a:rPr lang="en-US" sz="2400" dirty="0" smtClean="0"/>
              <a:t>uture plans</a:t>
            </a:r>
          </a:p>
        </p:txBody>
      </p:sp>
      <p:pic>
        <p:nvPicPr>
          <p:cNvPr id="4" name="Picture 5" descr="C:\Documents and Settings\lumpkin.AOML\My Documents\My Pictures\logos\noaa log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120719"/>
            <a:ext cx="685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t>35</a:t>
            </a:fld>
            <a:endParaRPr lang="en-US"/>
          </a:p>
        </p:txBody>
      </p:sp>
    </p:spTree>
    <p:extLst>
      <p:ext uri="{BB962C8B-B14F-4D97-AF65-F5344CB8AC3E}">
        <p14:creationId xmlns:p14="http://schemas.microsoft.com/office/powerpoint/2010/main" val="16484334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417421"/>
          </a:xfrm>
        </p:spPr>
        <p:txBody>
          <a:bodyPr>
            <a:noAutofit/>
          </a:bodyPr>
          <a:lstStyle/>
          <a:p>
            <a:r>
              <a:rPr lang="en-US" sz="13800" dirty="0" smtClean="0"/>
              <a:t>END</a:t>
            </a:r>
            <a:endParaRPr lang="en-US" sz="13800"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4" name="Slide Number Placeholder 3"/>
          <p:cNvSpPr>
            <a:spLocks noGrp="1"/>
          </p:cNvSpPr>
          <p:nvPr>
            <p:ph type="sldNum" sz="quarter" idx="12"/>
          </p:nvPr>
        </p:nvSpPr>
        <p:spPr/>
        <p:txBody>
          <a:bodyPr/>
          <a:lstStyle/>
          <a:p>
            <a:fld id="{D83F1629-0A22-8243-9EB9-7CCC1A3118DD}" type="slidenum">
              <a:rPr lang="en-US" smtClean="0"/>
              <a:t>36</a:t>
            </a:fld>
            <a:endParaRPr lang="en-US"/>
          </a:p>
        </p:txBody>
      </p:sp>
    </p:spTree>
    <p:extLst>
      <p:ext uri="{BB962C8B-B14F-4D97-AF65-F5344CB8AC3E}">
        <p14:creationId xmlns:p14="http://schemas.microsoft.com/office/powerpoint/2010/main" val="34884981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t>37</a:t>
            </a:fld>
            <a:endParaRPr lang="en-US"/>
          </a:p>
        </p:txBody>
      </p:sp>
      <p:sp>
        <p:nvSpPr>
          <p:cNvPr id="4" name="TextBox 3"/>
          <p:cNvSpPr txBox="1"/>
          <p:nvPr/>
        </p:nvSpPr>
        <p:spPr>
          <a:xfrm>
            <a:off x="812145" y="1299605"/>
            <a:ext cx="7250228" cy="3770263"/>
          </a:xfrm>
          <a:prstGeom prst="rect">
            <a:avLst/>
          </a:prstGeom>
          <a:noFill/>
        </p:spPr>
        <p:txBody>
          <a:bodyPr wrap="square" rtlCol="0">
            <a:spAutoFit/>
          </a:bodyPr>
          <a:lstStyle/>
          <a:p>
            <a:r>
              <a:rPr lang="en-US" sz="23900" dirty="0" smtClean="0"/>
              <a:t>Extra</a:t>
            </a:r>
            <a:endParaRPr lang="en-US" sz="23900" dirty="0"/>
          </a:p>
        </p:txBody>
      </p:sp>
    </p:spTree>
    <p:extLst>
      <p:ext uri="{BB962C8B-B14F-4D97-AF65-F5344CB8AC3E}">
        <p14:creationId xmlns:p14="http://schemas.microsoft.com/office/powerpoint/2010/main" val="167593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30"/>
          <p:cNvSpPr txBox="1">
            <a:spLocks noChangeArrowheads="1"/>
          </p:cNvSpPr>
          <p:nvPr/>
        </p:nvSpPr>
        <p:spPr bwMode="auto">
          <a:xfrm>
            <a:off x="95250" y="2642949"/>
            <a:ext cx="9124950" cy="4062651"/>
          </a:xfrm>
          <a:prstGeom prst="rect">
            <a:avLst/>
          </a:prstGeom>
          <a:noFill/>
          <a:ln w="9525">
            <a:noFill/>
            <a:miter lim="800000"/>
            <a:headEnd/>
            <a:tailEnd/>
          </a:ln>
        </p:spPr>
        <p:txBody>
          <a:bodyPr wrap="square">
            <a:prstTxWarp prst="textNoShape">
              <a:avLst/>
            </a:prstTxWarp>
            <a:spAutoFit/>
          </a:bodyPr>
          <a:lstStyle/>
          <a:p>
            <a:r>
              <a:rPr lang="en-US" sz="1800" b="1" u="sng" dirty="0">
                <a:solidFill>
                  <a:srgbClr val="FF0000"/>
                </a:solidFill>
              </a:rPr>
              <a:t>Southwest Atlantic </a:t>
            </a:r>
            <a:r>
              <a:rPr lang="en-US" sz="1800" b="1" u="sng" dirty="0" smtClean="0">
                <a:solidFill>
                  <a:srgbClr val="FF0000"/>
                </a:solidFill>
              </a:rPr>
              <a:t>MOC (U.S. – NOAA, </a:t>
            </a:r>
            <a:r>
              <a:rPr lang="en-US" sz="1800" b="1" u="sng" dirty="0" err="1" smtClean="0">
                <a:solidFill>
                  <a:srgbClr val="FF0000"/>
                </a:solidFill>
              </a:rPr>
              <a:t>w</a:t>
            </a:r>
            <a:r>
              <a:rPr lang="en-US" sz="1800" b="1" u="sng" dirty="0" smtClean="0">
                <a:solidFill>
                  <a:srgbClr val="FF0000"/>
                </a:solidFill>
              </a:rPr>
              <a:t>/Argentina &amp; Brazil)  </a:t>
            </a:r>
            <a:r>
              <a:rPr lang="en-US" sz="1800" b="1" u="sng" dirty="0">
                <a:solidFill>
                  <a:srgbClr val="FF0000"/>
                </a:solidFill>
              </a:rPr>
              <a:t>(“SAM”) project</a:t>
            </a:r>
            <a:endParaRPr lang="en-US" sz="1800" dirty="0">
              <a:solidFill>
                <a:srgbClr val="FF0000"/>
              </a:solidFill>
            </a:endParaRPr>
          </a:p>
          <a:p>
            <a:r>
              <a:rPr lang="en-US" sz="1800" dirty="0">
                <a:solidFill>
                  <a:srgbClr val="FF0000"/>
                </a:solidFill>
              </a:rPr>
              <a:t>	Three PIES and one CPIES:  March 2009 to July 2011</a:t>
            </a:r>
          </a:p>
          <a:p>
            <a:r>
              <a:rPr lang="en-US" sz="1800" dirty="0">
                <a:solidFill>
                  <a:srgbClr val="FF0000"/>
                </a:solidFill>
              </a:rPr>
              <a:t>	Four PIES: July 2011 to the present</a:t>
            </a:r>
          </a:p>
          <a:p>
            <a:endParaRPr lang="en-US" sz="600" dirty="0">
              <a:solidFill>
                <a:srgbClr val="FF0000"/>
              </a:solidFill>
            </a:endParaRPr>
          </a:p>
          <a:p>
            <a:r>
              <a:rPr lang="en-US" sz="1800" b="1" u="sng" dirty="0">
                <a:solidFill>
                  <a:srgbClr val="FF0000"/>
                </a:solidFill>
              </a:rPr>
              <a:t>South Atlantic MOC-Brazil (“SAMOC-Br”) project</a:t>
            </a:r>
            <a:endParaRPr lang="en-US" sz="1800" dirty="0">
              <a:solidFill>
                <a:srgbClr val="FF0000"/>
              </a:solidFill>
            </a:endParaRPr>
          </a:p>
          <a:p>
            <a:r>
              <a:rPr lang="en-US" sz="1800" dirty="0">
                <a:solidFill>
                  <a:srgbClr val="FF0000"/>
                </a:solidFill>
              </a:rPr>
              <a:t>	Three CPIES:  December 2012 to present</a:t>
            </a:r>
          </a:p>
          <a:p>
            <a:r>
              <a:rPr lang="en-US" sz="1800" dirty="0">
                <a:solidFill>
                  <a:srgbClr val="FF0000"/>
                </a:solidFill>
              </a:rPr>
              <a:t>                One ADCP &amp; one BPR: December 2013 to present</a:t>
            </a:r>
          </a:p>
          <a:p>
            <a:endParaRPr lang="en-US" sz="600" b="1" u="sng" dirty="0" smtClean="0">
              <a:solidFill>
                <a:srgbClr val="FF0000"/>
              </a:solidFill>
            </a:endParaRPr>
          </a:p>
          <a:p>
            <a:r>
              <a:rPr lang="en-US" sz="1800" b="1" u="sng" dirty="0" smtClean="0">
                <a:solidFill>
                  <a:srgbClr val="FF0000"/>
                </a:solidFill>
              </a:rPr>
              <a:t>South Atlantic MOC-France (“SAMOC-Fr”) project</a:t>
            </a:r>
            <a:endParaRPr lang="en-US" sz="1800" dirty="0" smtClean="0">
              <a:solidFill>
                <a:srgbClr val="FF0000"/>
              </a:solidFill>
            </a:endParaRPr>
          </a:p>
          <a:p>
            <a:r>
              <a:rPr lang="en-US" sz="1800" dirty="0" smtClean="0">
                <a:solidFill>
                  <a:srgbClr val="FF0000"/>
                </a:solidFill>
              </a:rPr>
              <a:t>	Two CPIES: February 2008 to December 2010</a:t>
            </a:r>
          </a:p>
          <a:p>
            <a:r>
              <a:rPr lang="en-US" sz="1800" dirty="0" smtClean="0">
                <a:solidFill>
                  <a:srgbClr val="FF0000"/>
                </a:solidFill>
              </a:rPr>
              <a:t>	Eight CPIES &amp; two ADCP: September 2013 to present</a:t>
            </a:r>
          </a:p>
          <a:p>
            <a:endParaRPr lang="en-US" sz="600" dirty="0" smtClean="0">
              <a:solidFill>
                <a:srgbClr val="FF0000"/>
              </a:solidFill>
            </a:endParaRPr>
          </a:p>
          <a:p>
            <a:r>
              <a:rPr lang="en-US" sz="1800" b="1" u="sng" dirty="0" smtClean="0">
                <a:solidFill>
                  <a:srgbClr val="FF0000"/>
                </a:solidFill>
              </a:rPr>
              <a:t>South Atlantic MOC </a:t>
            </a:r>
            <a:r>
              <a:rPr lang="en-US" sz="1800" b="1" u="sng" dirty="0" err="1" smtClean="0">
                <a:solidFill>
                  <a:srgbClr val="FF0000"/>
                </a:solidFill>
              </a:rPr>
              <a:t>Basinwide</a:t>
            </a:r>
            <a:r>
              <a:rPr lang="en-US" sz="1800" b="1" u="sng" dirty="0" smtClean="0">
                <a:solidFill>
                  <a:srgbClr val="FF0000"/>
                </a:solidFill>
              </a:rPr>
              <a:t> Array – East (South Africa) project</a:t>
            </a:r>
            <a:endParaRPr lang="en-US" sz="1800" dirty="0" smtClean="0">
              <a:solidFill>
                <a:srgbClr val="FF0000"/>
              </a:solidFill>
            </a:endParaRPr>
          </a:p>
          <a:p>
            <a:r>
              <a:rPr lang="en-US" sz="1800" dirty="0" smtClean="0">
                <a:solidFill>
                  <a:srgbClr val="FF0000"/>
                </a:solidFill>
              </a:rPr>
              <a:t>	~10 moorings: October 2014 to present</a:t>
            </a:r>
          </a:p>
          <a:p>
            <a:endParaRPr lang="en-US" sz="600" dirty="0" smtClean="0">
              <a:solidFill>
                <a:srgbClr val="FF0000"/>
              </a:solidFill>
            </a:endParaRPr>
          </a:p>
          <a:p>
            <a:r>
              <a:rPr lang="en-US" sz="1800" b="1" u="sng" dirty="0" smtClean="0">
                <a:solidFill>
                  <a:srgbClr val="FF0000"/>
                </a:solidFill>
              </a:rPr>
              <a:t>Concurrent </a:t>
            </a:r>
            <a:r>
              <a:rPr lang="en-US" sz="1800" b="1" u="sng" dirty="0">
                <a:solidFill>
                  <a:srgbClr val="FF0000"/>
                </a:solidFill>
              </a:rPr>
              <a:t>time period</a:t>
            </a:r>
            <a:r>
              <a:rPr lang="en-US" sz="1800" b="1" u="sng" dirty="0" smtClean="0">
                <a:solidFill>
                  <a:srgbClr val="FF0000"/>
                </a:solidFill>
              </a:rPr>
              <a:t> for the pilot/initial arrays:</a:t>
            </a:r>
            <a:r>
              <a:rPr lang="en-US" sz="1800" dirty="0" smtClean="0">
                <a:solidFill>
                  <a:srgbClr val="FF0000"/>
                </a:solidFill>
              </a:rPr>
              <a:t> </a:t>
            </a:r>
            <a:endParaRPr lang="en-US" sz="1800" dirty="0">
              <a:solidFill>
                <a:srgbClr val="FF0000"/>
              </a:solidFill>
            </a:endParaRPr>
          </a:p>
          <a:p>
            <a:r>
              <a:rPr lang="en-US" sz="1800" dirty="0">
                <a:solidFill>
                  <a:srgbClr val="FF0000"/>
                </a:solidFill>
              </a:rPr>
              <a:t>	March 20, 2009 through December 2, 2010   (623 days total)</a:t>
            </a:r>
          </a:p>
        </p:txBody>
      </p:sp>
      <p:sp>
        <p:nvSpPr>
          <p:cNvPr id="4" name="Left Arrow 3"/>
          <p:cNvSpPr/>
          <p:nvPr/>
        </p:nvSpPr>
        <p:spPr>
          <a:xfrm>
            <a:off x="6858000" y="6324600"/>
            <a:ext cx="1905000" cy="381000"/>
          </a:xfrm>
          <a:prstGeom prst="leftArrow">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030"/>
          <p:cNvSpPr txBox="1">
            <a:spLocks noChangeArrowheads="1"/>
          </p:cNvSpPr>
          <p:nvPr/>
        </p:nvSpPr>
        <p:spPr bwMode="auto">
          <a:xfrm>
            <a:off x="152400" y="76200"/>
            <a:ext cx="1066800" cy="830997"/>
          </a:xfrm>
          <a:prstGeom prst="rect">
            <a:avLst/>
          </a:prstGeom>
          <a:noFill/>
          <a:ln w="9525">
            <a:noFill/>
            <a:miter lim="800000"/>
            <a:headEnd/>
            <a:tailEnd/>
          </a:ln>
        </p:spPr>
        <p:txBody>
          <a:bodyPr wrap="square">
            <a:prstTxWarp prst="textNoShape">
              <a:avLst/>
            </a:prstTxWarp>
            <a:spAutoFit/>
          </a:bodyPr>
          <a:lstStyle/>
          <a:p>
            <a:r>
              <a:rPr lang="en-US" b="1" i="1" dirty="0" smtClean="0">
                <a:solidFill>
                  <a:srgbClr val="FF0000"/>
                </a:solidFill>
              </a:rPr>
              <a:t>34.5°S</a:t>
            </a:r>
          </a:p>
          <a:p>
            <a:r>
              <a:rPr lang="en-US" b="1" i="1" dirty="0" smtClean="0">
                <a:solidFill>
                  <a:srgbClr val="FF0000"/>
                </a:solidFill>
              </a:rPr>
              <a:t>Array</a:t>
            </a:r>
            <a:endParaRPr lang="en-US" i="1" dirty="0">
              <a:solidFill>
                <a:srgbClr val="FF0000"/>
              </a:solidFill>
            </a:endParaRPr>
          </a:p>
        </p:txBody>
      </p:sp>
      <p:pic>
        <p:nvPicPr>
          <p:cNvPr id="6" name="Picture 5" descr="SAMBA_Map.jpg"/>
          <p:cNvPicPr>
            <a:picLocks noChangeAspect="1"/>
          </p:cNvPicPr>
          <p:nvPr/>
        </p:nvPicPr>
        <p:blipFill>
          <a:blip r:embed="rId3"/>
          <a:srcRect l="3333" t="14224" r="1667" b="3486"/>
          <a:stretch>
            <a:fillRect/>
          </a:stretch>
        </p:blipFill>
        <p:spPr>
          <a:xfrm>
            <a:off x="1143000" y="211510"/>
            <a:ext cx="8153400" cy="2303090"/>
          </a:xfrm>
          <a:prstGeom prst="rect">
            <a:avLst/>
          </a:prstGeom>
        </p:spPr>
      </p:pic>
      <p:cxnSp>
        <p:nvCxnSpPr>
          <p:cNvPr id="8" name="Straight Arrow Connector 7"/>
          <p:cNvCxnSpPr/>
          <p:nvPr/>
        </p:nvCxnSpPr>
        <p:spPr>
          <a:xfrm rot="5400000">
            <a:off x="3544824" y="569976"/>
            <a:ext cx="454152" cy="3810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720000">
            <a:off x="7807046" y="576448"/>
            <a:ext cx="454152" cy="3810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38</a:t>
            </a:fld>
            <a:endParaRPr lang="en-US" dirty="0"/>
          </a:p>
        </p:txBody>
      </p:sp>
    </p:spTree>
    <p:extLst>
      <p:ext uri="{BB962C8B-B14F-4D97-AF65-F5344CB8AC3E}">
        <p14:creationId xmlns:p14="http://schemas.microsoft.com/office/powerpoint/2010/main" val="40869778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30"/>
          <p:cNvSpPr txBox="1">
            <a:spLocks noChangeArrowheads="1"/>
          </p:cNvSpPr>
          <p:nvPr/>
        </p:nvSpPr>
        <p:spPr bwMode="auto">
          <a:xfrm>
            <a:off x="95250" y="3429000"/>
            <a:ext cx="9124950" cy="3416320"/>
          </a:xfrm>
          <a:prstGeom prst="rect">
            <a:avLst/>
          </a:prstGeom>
          <a:noFill/>
          <a:ln w="9525">
            <a:noFill/>
            <a:miter lim="800000"/>
            <a:headEnd/>
            <a:tailEnd/>
          </a:ln>
        </p:spPr>
        <p:txBody>
          <a:bodyPr>
            <a:prstTxWarp prst="textNoShape">
              <a:avLst/>
            </a:prstTxWarp>
            <a:spAutoFit/>
          </a:bodyPr>
          <a:lstStyle/>
          <a:p>
            <a:r>
              <a:rPr lang="en-US" sz="1800" b="1" u="sng" dirty="0" smtClean="0">
                <a:solidFill>
                  <a:srgbClr val="FF0000"/>
                </a:solidFill>
              </a:rPr>
              <a:t>RAPID-MOC (U. K. – NERC) (“RAPID”</a:t>
            </a:r>
            <a:r>
              <a:rPr lang="en-US" sz="1800" b="1" u="sng" dirty="0">
                <a:solidFill>
                  <a:srgbClr val="FF0000"/>
                </a:solidFill>
              </a:rPr>
              <a:t>) project</a:t>
            </a:r>
            <a:endParaRPr lang="en-US" sz="1800" dirty="0">
              <a:solidFill>
                <a:srgbClr val="FF0000"/>
              </a:solidFill>
            </a:endParaRPr>
          </a:p>
          <a:p>
            <a:r>
              <a:rPr lang="en-US" sz="1800" dirty="0" smtClean="0">
                <a:solidFill>
                  <a:srgbClr val="FF0000"/>
                </a:solidFill>
              </a:rPr>
              <a:t>	~21 moorings (tall &amp; short):  April 2004 </a:t>
            </a:r>
            <a:r>
              <a:rPr lang="en-US" sz="1800" dirty="0">
                <a:solidFill>
                  <a:srgbClr val="FF0000"/>
                </a:solidFill>
              </a:rPr>
              <a:t>to</a:t>
            </a:r>
            <a:r>
              <a:rPr lang="en-US" sz="1800" dirty="0" smtClean="0">
                <a:solidFill>
                  <a:srgbClr val="FF0000"/>
                </a:solidFill>
              </a:rPr>
              <a:t> present</a:t>
            </a:r>
          </a:p>
          <a:p>
            <a:r>
              <a:rPr lang="en-US" sz="1800" dirty="0" smtClean="0">
                <a:solidFill>
                  <a:srgbClr val="FF0000"/>
                </a:solidFill>
              </a:rPr>
              <a:t>	~8 BPR: April 2004 to </a:t>
            </a:r>
            <a:r>
              <a:rPr lang="en-US" sz="1800" dirty="0">
                <a:solidFill>
                  <a:srgbClr val="FF0000"/>
                </a:solidFill>
              </a:rPr>
              <a:t>the present</a:t>
            </a:r>
          </a:p>
          <a:p>
            <a:endParaRPr lang="en-US" sz="600" dirty="0" smtClean="0">
              <a:solidFill>
                <a:srgbClr val="FF0000"/>
              </a:solidFill>
            </a:endParaRPr>
          </a:p>
          <a:p>
            <a:r>
              <a:rPr lang="en-US" sz="1800" b="1" u="sng" dirty="0" smtClean="0">
                <a:solidFill>
                  <a:srgbClr val="FF0000"/>
                </a:solidFill>
              </a:rPr>
              <a:t>Meridional Overturning Circulation Heat-flux Array (U. S. – NSF)  (“MOCHA”</a:t>
            </a:r>
            <a:r>
              <a:rPr lang="en-US" sz="1800" b="1" u="sng" dirty="0">
                <a:solidFill>
                  <a:srgbClr val="FF0000"/>
                </a:solidFill>
              </a:rPr>
              <a:t>) project</a:t>
            </a:r>
            <a:endParaRPr lang="en-US" sz="1800" dirty="0">
              <a:solidFill>
                <a:srgbClr val="FF0000"/>
              </a:solidFill>
            </a:endParaRPr>
          </a:p>
          <a:p>
            <a:r>
              <a:rPr lang="en-US" sz="1800" dirty="0" smtClean="0">
                <a:solidFill>
                  <a:srgbClr val="FF0000"/>
                </a:solidFill>
              </a:rPr>
              <a:t>	3 moorings (tall):  April 2004 to present</a:t>
            </a:r>
          </a:p>
          <a:p>
            <a:r>
              <a:rPr lang="en-US" sz="1800" dirty="0" smtClean="0">
                <a:solidFill>
                  <a:srgbClr val="FF0000"/>
                </a:solidFill>
              </a:rPr>
              <a:t>	2 BPR: April 2004 to the present</a:t>
            </a:r>
          </a:p>
          <a:p>
            <a:endParaRPr lang="en-US" sz="600" b="1" u="sng" dirty="0" smtClean="0">
              <a:solidFill>
                <a:srgbClr val="FF0000"/>
              </a:solidFill>
            </a:endParaRPr>
          </a:p>
          <a:p>
            <a:r>
              <a:rPr lang="en-US" sz="1800" b="1" u="sng" dirty="0" smtClean="0">
                <a:solidFill>
                  <a:srgbClr val="FF0000"/>
                </a:solidFill>
              </a:rPr>
              <a:t>Western Boundary Time Series (U. S. – NOAA) (“WBTS”) </a:t>
            </a:r>
            <a:r>
              <a:rPr lang="en-US" sz="1800" b="1" u="sng" dirty="0">
                <a:solidFill>
                  <a:srgbClr val="FF0000"/>
                </a:solidFill>
              </a:rPr>
              <a:t>project</a:t>
            </a:r>
            <a:endParaRPr lang="en-US" sz="1800" dirty="0">
              <a:solidFill>
                <a:srgbClr val="FF0000"/>
              </a:solidFill>
            </a:endParaRPr>
          </a:p>
          <a:p>
            <a:r>
              <a:rPr lang="en-US" sz="1800" dirty="0" smtClean="0">
                <a:solidFill>
                  <a:srgbClr val="FF0000"/>
                </a:solidFill>
              </a:rPr>
              <a:t>	Submarine cable: March 1982 to present</a:t>
            </a:r>
          </a:p>
          <a:p>
            <a:r>
              <a:rPr lang="en-US" sz="1800" dirty="0" smtClean="0">
                <a:solidFill>
                  <a:srgbClr val="FF0000"/>
                </a:solidFill>
              </a:rPr>
              <a:t>	Five PIES/CPIES: September 2004 to present</a:t>
            </a:r>
          </a:p>
          <a:p>
            <a:endParaRPr lang="en-US" sz="600" dirty="0">
              <a:solidFill>
                <a:srgbClr val="FF0000"/>
              </a:solidFill>
            </a:endParaRPr>
          </a:p>
          <a:p>
            <a:r>
              <a:rPr lang="en-US" sz="1800" b="1" u="sng" dirty="0">
                <a:solidFill>
                  <a:srgbClr val="FF0000"/>
                </a:solidFill>
              </a:rPr>
              <a:t>Concurrent time period</a:t>
            </a:r>
            <a:r>
              <a:rPr lang="en-US" sz="1800" b="1" u="sng" dirty="0" smtClean="0">
                <a:solidFill>
                  <a:srgbClr val="FF0000"/>
                </a:solidFill>
              </a:rPr>
              <a:t> for the arrays:</a:t>
            </a:r>
            <a:r>
              <a:rPr lang="en-US" sz="1800" dirty="0" smtClean="0">
                <a:solidFill>
                  <a:srgbClr val="FF0000"/>
                </a:solidFill>
              </a:rPr>
              <a:t> </a:t>
            </a:r>
            <a:endParaRPr lang="en-US" sz="1800" dirty="0">
              <a:solidFill>
                <a:srgbClr val="FF0000"/>
              </a:solidFill>
            </a:endParaRPr>
          </a:p>
          <a:p>
            <a:r>
              <a:rPr lang="en-US" sz="1800" dirty="0" smtClean="0">
                <a:solidFill>
                  <a:srgbClr val="FF0000"/>
                </a:solidFill>
              </a:rPr>
              <a:t>	April 2, 2004 </a:t>
            </a:r>
            <a:r>
              <a:rPr lang="en-US" sz="1800" dirty="0">
                <a:solidFill>
                  <a:srgbClr val="FF0000"/>
                </a:solidFill>
              </a:rPr>
              <a:t>through</a:t>
            </a:r>
            <a:r>
              <a:rPr lang="en-US" sz="1800" dirty="0" smtClean="0">
                <a:solidFill>
                  <a:srgbClr val="FF0000"/>
                </a:solidFill>
              </a:rPr>
              <a:t> March 28, 2014   (3648 </a:t>
            </a:r>
            <a:r>
              <a:rPr lang="en-US" sz="1800" dirty="0">
                <a:solidFill>
                  <a:srgbClr val="FF0000"/>
                </a:solidFill>
              </a:rPr>
              <a:t>days total)</a:t>
            </a:r>
          </a:p>
        </p:txBody>
      </p:sp>
      <p:pic>
        <p:nvPicPr>
          <p:cNvPr id="3" name="Picture 2" descr="Obs_map_wLegend_update.jpg"/>
          <p:cNvPicPr>
            <a:picLocks noChangeAspect="1"/>
          </p:cNvPicPr>
          <p:nvPr/>
        </p:nvPicPr>
        <p:blipFill>
          <a:blip r:embed="rId3"/>
          <a:srcRect l="6597" r="7569"/>
          <a:stretch>
            <a:fillRect/>
          </a:stretch>
        </p:blipFill>
        <p:spPr>
          <a:xfrm>
            <a:off x="1295400" y="76200"/>
            <a:ext cx="7848600" cy="3397250"/>
          </a:xfrm>
          <a:prstGeom prst="rect">
            <a:avLst/>
          </a:prstGeom>
        </p:spPr>
      </p:pic>
      <p:sp>
        <p:nvSpPr>
          <p:cNvPr id="4" name="Text Box 1030"/>
          <p:cNvSpPr txBox="1">
            <a:spLocks noChangeArrowheads="1"/>
          </p:cNvSpPr>
          <p:nvPr/>
        </p:nvSpPr>
        <p:spPr bwMode="auto">
          <a:xfrm>
            <a:off x="152400" y="76200"/>
            <a:ext cx="1066800" cy="830997"/>
          </a:xfrm>
          <a:prstGeom prst="rect">
            <a:avLst/>
          </a:prstGeom>
          <a:noFill/>
          <a:ln w="9525">
            <a:noFill/>
            <a:miter lim="800000"/>
            <a:headEnd/>
            <a:tailEnd/>
          </a:ln>
        </p:spPr>
        <p:txBody>
          <a:bodyPr wrap="square">
            <a:prstTxWarp prst="textNoShape">
              <a:avLst/>
            </a:prstTxWarp>
            <a:spAutoFit/>
          </a:bodyPr>
          <a:lstStyle/>
          <a:p>
            <a:r>
              <a:rPr lang="en-US" b="1" i="1" dirty="0" smtClean="0">
                <a:solidFill>
                  <a:srgbClr val="FF0000"/>
                </a:solidFill>
              </a:rPr>
              <a:t>26.5°N</a:t>
            </a:r>
          </a:p>
          <a:p>
            <a:r>
              <a:rPr lang="en-US" b="1" i="1" dirty="0" smtClean="0">
                <a:solidFill>
                  <a:srgbClr val="FF0000"/>
                </a:solidFill>
              </a:rPr>
              <a:t>Array</a:t>
            </a:r>
            <a:endParaRPr lang="en-US" i="1" dirty="0">
              <a:solidFill>
                <a:srgbClr val="FF0000"/>
              </a:solidFill>
            </a:endParaRPr>
          </a:p>
        </p:txBody>
      </p:sp>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pPr/>
              <a:t>39</a:t>
            </a:fld>
            <a:endParaRPr lang="en-US" dirty="0"/>
          </a:p>
        </p:txBody>
      </p:sp>
    </p:spTree>
    <p:extLst>
      <p:ext uri="{BB962C8B-B14F-4D97-AF65-F5344CB8AC3E}">
        <p14:creationId xmlns:p14="http://schemas.microsoft.com/office/powerpoint/2010/main" val="2273896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79410" y="1074779"/>
            <a:ext cx="368299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0" hangingPunct="0"/>
            <a:r>
              <a:rPr kumimoji="0" lang="en-US" sz="4400" b="1" dirty="0" smtClean="0">
                <a:solidFill>
                  <a:srgbClr val="000000"/>
                </a:solidFill>
              </a:rPr>
              <a:t>Atlantic warm pool (AWP) area </a:t>
            </a:r>
            <a:r>
              <a:rPr kumimoji="0" lang="en-US" sz="4400" b="1" dirty="0">
                <a:solidFill>
                  <a:srgbClr val="000000"/>
                </a:solidFill>
              </a:rPr>
              <a:t>anomaly indices </a:t>
            </a:r>
            <a:r>
              <a:rPr kumimoji="0" lang="en-US" sz="4400" b="1" dirty="0" smtClean="0">
                <a:solidFill>
                  <a:srgbClr val="000000"/>
                </a:solidFill>
              </a:rPr>
              <a:t>from 1900 to 2014</a:t>
            </a:r>
            <a:endParaRPr kumimoji="0" lang="en-US" sz="4400" b="1" dirty="0">
              <a:solidFill>
                <a:srgbClr val="000000"/>
              </a:solidFill>
            </a:endParaRPr>
          </a:p>
        </p:txBody>
      </p:sp>
      <p:sp>
        <p:nvSpPr>
          <p:cNvPr id="3" name="Rectangle 5"/>
          <p:cNvSpPr>
            <a:spLocks noChangeArrowheads="1"/>
          </p:cNvSpPr>
          <p:nvPr/>
        </p:nvSpPr>
        <p:spPr bwMode="auto">
          <a:xfrm>
            <a:off x="187768" y="5701210"/>
            <a:ext cx="24365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rgbClr val="000000"/>
                </a:solidFill>
              </a:rPr>
              <a:t>Wang </a:t>
            </a:r>
            <a:r>
              <a:rPr lang="en-US" sz="2000" dirty="0" smtClean="0">
                <a:solidFill>
                  <a:srgbClr val="000000"/>
                </a:solidFill>
              </a:rPr>
              <a:t>(2015; </a:t>
            </a:r>
            <a:r>
              <a:rPr lang="en-US" sz="2000" i="1" dirty="0" smtClean="0">
                <a:solidFill>
                  <a:srgbClr val="000000"/>
                </a:solidFill>
              </a:rPr>
              <a:t>BAMS</a:t>
            </a:r>
            <a:r>
              <a:rPr lang="en-US" sz="2000" dirty="0" smtClean="0">
                <a:solidFill>
                  <a:srgbClr val="000000"/>
                </a:solidFill>
              </a:rPr>
              <a:t>)</a:t>
            </a:r>
            <a:endParaRPr lang="en-US" sz="2000" dirty="0">
              <a:solidFill>
                <a:srgbClr val="000000"/>
              </a:solidFill>
            </a:endParaRPr>
          </a:p>
        </p:txBody>
      </p:sp>
      <p:pic>
        <p:nvPicPr>
          <p:cNvPr id="4" name="Picture 3" descr="Fig_1.jpg"/>
          <p:cNvPicPr>
            <a:picLocks noChangeAspect="1"/>
          </p:cNvPicPr>
          <p:nvPr/>
        </p:nvPicPr>
        <p:blipFill rotWithShape="1">
          <a:blip r:embed="rId2">
            <a:extLst>
              <a:ext uri="{28A0092B-C50C-407E-A947-70E740481C1C}">
                <a14:useLocalDpi xmlns:a14="http://schemas.microsoft.com/office/drawing/2010/main" val="0"/>
              </a:ext>
            </a:extLst>
          </a:blip>
          <a:srcRect l="1542" t="4074" r="22928" b="2345"/>
          <a:stretch/>
        </p:blipFill>
        <p:spPr>
          <a:xfrm>
            <a:off x="3881681" y="155495"/>
            <a:ext cx="5181600" cy="6417731"/>
          </a:xfrm>
          <a:prstGeom prst="rect">
            <a:avLst/>
          </a:prstGeom>
        </p:spPr>
      </p:pic>
      <p:sp>
        <p:nvSpPr>
          <p:cNvPr id="5" name="Footer Placeholder 4"/>
          <p:cNvSpPr>
            <a:spLocks noGrp="1"/>
          </p:cNvSpPr>
          <p:nvPr>
            <p:ph type="ftr" sz="quarter" idx="11"/>
          </p:nvPr>
        </p:nvSpPr>
        <p:spPr/>
        <p:txBody>
          <a:bodyPr/>
          <a:lstStyle/>
          <a:p>
            <a:r>
              <a:rPr lang="en-US" smtClean="0"/>
              <a:t>PHOD Retreat May 12, 2015</a:t>
            </a:r>
            <a:endParaRPr lang="en-US"/>
          </a:p>
        </p:txBody>
      </p:sp>
      <p:sp>
        <p:nvSpPr>
          <p:cNvPr id="6" name="Slide Number Placeholder 5"/>
          <p:cNvSpPr>
            <a:spLocks noGrp="1"/>
          </p:cNvSpPr>
          <p:nvPr>
            <p:ph type="sldNum" sz="quarter" idx="12"/>
          </p:nvPr>
        </p:nvSpPr>
        <p:spPr/>
        <p:txBody>
          <a:bodyPr/>
          <a:lstStyle/>
          <a:p>
            <a:fld id="{D83F1629-0A22-8243-9EB9-7CCC1A3118DD}" type="slidenum">
              <a:rPr lang="en-US" smtClean="0"/>
              <a:pPr/>
              <a:t>4</a:t>
            </a:fld>
            <a:endParaRPr lang="en-US" dirty="0"/>
          </a:p>
        </p:txBody>
      </p:sp>
    </p:spTree>
    <p:extLst>
      <p:ext uri="{BB962C8B-B14F-4D97-AF65-F5344CB8AC3E}">
        <p14:creationId xmlns:p14="http://schemas.microsoft.com/office/powerpoint/2010/main" val="833985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52400" y="0"/>
            <a:ext cx="8991600" cy="990600"/>
          </a:xfrm>
        </p:spPr>
        <p:txBody>
          <a:bodyPr>
            <a:noAutofit/>
          </a:bodyPr>
          <a:lstStyle/>
          <a:p>
            <a:pPr algn="l" eaLnBrk="1" hangingPunct="1"/>
            <a:r>
              <a:rPr lang="en-US" sz="3000" b="1" dirty="0" smtClean="0">
                <a:solidFill>
                  <a:srgbClr val="000090"/>
                </a:solidFill>
                <a:latin typeface="Arial"/>
                <a:cs typeface="Arial"/>
              </a:rPr>
              <a:t>Models contain too much </a:t>
            </a:r>
            <a:r>
              <a:rPr lang="en-US" sz="3000" b="1" dirty="0" err="1" smtClean="0">
                <a:solidFill>
                  <a:srgbClr val="000090"/>
                </a:solidFill>
                <a:latin typeface="Arial"/>
                <a:cs typeface="Arial"/>
              </a:rPr>
              <a:t>baroclinicity</a:t>
            </a:r>
            <a:r>
              <a:rPr lang="en-US" sz="3000" b="1" dirty="0" smtClean="0">
                <a:solidFill>
                  <a:srgbClr val="000090"/>
                </a:solidFill>
                <a:latin typeface="Arial"/>
                <a:cs typeface="Arial"/>
              </a:rPr>
              <a:t>, reducing vertically coherent motions</a:t>
            </a:r>
          </a:p>
        </p:txBody>
      </p:sp>
      <p:sp>
        <p:nvSpPr>
          <p:cNvPr id="4103" name="TextBox 5"/>
          <p:cNvSpPr txBox="1">
            <a:spLocks noChangeArrowheads="1"/>
          </p:cNvSpPr>
          <p:nvPr/>
        </p:nvSpPr>
        <p:spPr bwMode="auto">
          <a:xfrm>
            <a:off x="304800" y="5105400"/>
            <a:ext cx="8610600" cy="1154162"/>
          </a:xfrm>
          <a:prstGeom prst="rect">
            <a:avLst/>
          </a:prstGeom>
          <a:noFill/>
          <a:ln w="19050" cmpd="sng">
            <a:solidFill>
              <a:srgbClr val="B60000"/>
            </a:solidFill>
            <a:miter lim="800000"/>
            <a:headEnd/>
            <a:tailEnd/>
          </a:ln>
        </p:spPr>
        <p:txBody>
          <a:bodyPr wrap="square">
            <a:spAutoFit/>
          </a:bodyPr>
          <a:lstStyle/>
          <a:p>
            <a:pPr marL="117475" indent="-117475">
              <a:spcBef>
                <a:spcPts val="600"/>
              </a:spcBef>
              <a:buFont typeface="Arial"/>
              <a:buChar char="•"/>
            </a:pPr>
            <a:r>
              <a:rPr lang="en-US" sz="1600" dirty="0">
                <a:solidFill>
                  <a:srgbClr val="B60000"/>
                </a:solidFill>
                <a:latin typeface="Arial"/>
                <a:cs typeface="Arial"/>
              </a:rPr>
              <a:t>Zonally-averaged Meridional Velocity Estimated from Observed and Modeled T/S </a:t>
            </a:r>
            <a:r>
              <a:rPr lang="en-US" sz="1600" dirty="0" smtClean="0">
                <a:solidFill>
                  <a:srgbClr val="B60000"/>
                </a:solidFill>
                <a:latin typeface="Arial"/>
                <a:cs typeface="Arial"/>
              </a:rPr>
              <a:t>Fields averaged by month (x axis) along 35°S</a:t>
            </a:r>
            <a:endParaRPr lang="en-US" sz="1600" dirty="0">
              <a:solidFill>
                <a:srgbClr val="B60000"/>
              </a:solidFill>
              <a:latin typeface="Arial"/>
              <a:cs typeface="Arial"/>
            </a:endParaRPr>
          </a:p>
          <a:p>
            <a:pPr marL="117475" indent="-117475">
              <a:spcBef>
                <a:spcPts val="600"/>
              </a:spcBef>
              <a:buFont typeface="Arial"/>
              <a:buChar char="•"/>
            </a:pPr>
            <a:r>
              <a:rPr lang="en-US" sz="1600" dirty="0" smtClean="0">
                <a:solidFill>
                  <a:srgbClr val="B60000"/>
                </a:solidFill>
                <a:latin typeface="Arial"/>
                <a:cs typeface="Arial"/>
              </a:rPr>
              <a:t>Observations (Argo) show vertically coherent seasonal changes in the meridional velocity, but not in the models. Both models show strong </a:t>
            </a:r>
            <a:r>
              <a:rPr lang="en-US" sz="1600" dirty="0" err="1" smtClean="0">
                <a:solidFill>
                  <a:srgbClr val="B60000"/>
                </a:solidFill>
                <a:latin typeface="Arial"/>
                <a:cs typeface="Arial"/>
              </a:rPr>
              <a:t>baroclinicity</a:t>
            </a:r>
            <a:r>
              <a:rPr lang="en-US" sz="1600" dirty="0" smtClean="0">
                <a:solidFill>
                  <a:srgbClr val="B60000"/>
                </a:solidFill>
                <a:latin typeface="Arial"/>
                <a:cs typeface="Arial"/>
              </a:rPr>
              <a:t>.</a:t>
            </a:r>
          </a:p>
        </p:txBody>
      </p:sp>
      <p:pic>
        <p:nvPicPr>
          <p:cNvPr id="8" name="Picture 7" descr="fig02.jpg"/>
          <p:cNvPicPr>
            <a:picLocks noChangeAspect="1"/>
          </p:cNvPicPr>
          <p:nvPr/>
        </p:nvPicPr>
        <p:blipFill>
          <a:blip r:embed="rId3"/>
          <a:srcRect l="2400" r="4000"/>
          <a:stretch>
            <a:fillRect/>
          </a:stretch>
        </p:blipFill>
        <p:spPr>
          <a:xfrm>
            <a:off x="0" y="1524000"/>
            <a:ext cx="9144000" cy="3429000"/>
          </a:xfrm>
          <a:prstGeom prst="rect">
            <a:avLst/>
          </a:prstGeom>
        </p:spPr>
      </p:pic>
      <p:sp>
        <p:nvSpPr>
          <p:cNvPr id="2" name="TextBox 1"/>
          <p:cNvSpPr txBox="1"/>
          <p:nvPr/>
        </p:nvSpPr>
        <p:spPr>
          <a:xfrm>
            <a:off x="609600" y="6446520"/>
            <a:ext cx="1827143" cy="338554"/>
          </a:xfrm>
          <a:prstGeom prst="rect">
            <a:avLst/>
          </a:prstGeom>
          <a:noFill/>
        </p:spPr>
        <p:txBody>
          <a:bodyPr wrap="none" rtlCol="0">
            <a:spAutoFit/>
          </a:bodyPr>
          <a:lstStyle/>
          <a:p>
            <a:r>
              <a:rPr lang="en-US" sz="1600" dirty="0" smtClean="0">
                <a:solidFill>
                  <a:schemeClr val="bg1"/>
                </a:solidFill>
                <a:latin typeface="Arial"/>
                <a:cs typeface="Arial"/>
              </a:rPr>
              <a:t>Dong et al. (2014)</a:t>
            </a:r>
            <a:endParaRPr lang="en-US" sz="1600" dirty="0">
              <a:solidFill>
                <a:schemeClr val="bg1"/>
              </a:solidFill>
              <a:latin typeface="Arial"/>
              <a:cs typeface="Arial"/>
            </a:endParaRPr>
          </a:p>
        </p:txBody>
      </p:sp>
      <p:sp>
        <p:nvSpPr>
          <p:cNvPr id="3" name="Slide Number Placeholder 2"/>
          <p:cNvSpPr>
            <a:spLocks noGrp="1"/>
          </p:cNvSpPr>
          <p:nvPr>
            <p:ph type="sldNum" sz="quarter" idx="11"/>
          </p:nvPr>
        </p:nvSpPr>
        <p:spPr/>
        <p:txBody>
          <a:bodyPr/>
          <a:lstStyle/>
          <a:p>
            <a:fld id="{C96EBABF-AC08-7A4B-8A24-5DF45D8D5A35}" type="slidenum">
              <a:rPr lang="en-US" smtClean="0"/>
              <a:pPr/>
              <a:t>40</a:t>
            </a:fld>
            <a:endParaRPr lang="en-US" dirty="0"/>
          </a:p>
        </p:txBody>
      </p:sp>
      <p:sp>
        <p:nvSpPr>
          <p:cNvPr id="7" name="Footer Placeholder 3"/>
          <p:cNvSpPr>
            <a:spLocks noGrp="1"/>
          </p:cNvSpPr>
          <p:nvPr>
            <p:ph type="ftr" sz="quarter" idx="10"/>
          </p:nvPr>
        </p:nvSpPr>
        <p:spPr>
          <a:xfrm>
            <a:off x="5410200" y="6381750"/>
            <a:ext cx="3733800" cy="476250"/>
          </a:xfrm>
        </p:spPr>
        <p:txBody>
          <a:bodyPr/>
          <a:lstStyle/>
          <a:p>
            <a:r>
              <a:rPr lang="en-US" sz="1600" smtClean="0">
                <a:solidFill>
                  <a:srgbClr val="FFFFFF"/>
                </a:solidFill>
                <a:latin typeface="+mj-lt"/>
              </a:rPr>
              <a:t>PHOD Retreat May 12, 2015</a:t>
            </a:r>
            <a:endParaRPr lang="en-US" sz="1600" dirty="0">
              <a:solidFill>
                <a:srgbClr val="FFFFFF"/>
              </a:solidFill>
              <a:latin typeface="+mj-lt"/>
            </a:endParaRPr>
          </a:p>
        </p:txBody>
      </p:sp>
      <p:sp>
        <p:nvSpPr>
          <p:cNvPr id="9" name="TextBox 8"/>
          <p:cNvSpPr txBox="1"/>
          <p:nvPr/>
        </p:nvSpPr>
        <p:spPr>
          <a:xfrm>
            <a:off x="0" y="990600"/>
            <a:ext cx="9133840" cy="400110"/>
          </a:xfrm>
          <a:prstGeom prst="rect">
            <a:avLst/>
          </a:prstGeom>
          <a:noFill/>
        </p:spPr>
        <p:txBody>
          <a:bodyPr wrap="square" rtlCol="0">
            <a:spAutoFit/>
          </a:bodyPr>
          <a:lstStyle/>
          <a:p>
            <a:pPr algn="ctr"/>
            <a:r>
              <a:rPr lang="en-US" sz="2000" u="sng" dirty="0">
                <a:latin typeface="Arial"/>
                <a:cs typeface="Arial"/>
              </a:rPr>
              <a:t>South Atlantic </a:t>
            </a:r>
            <a:r>
              <a:rPr lang="en-US" sz="2000" u="sng" dirty="0" smtClean="0">
                <a:latin typeface="Arial"/>
                <a:cs typeface="Arial"/>
              </a:rPr>
              <a:t>XBT observations compared to models identifies deficiencies</a:t>
            </a:r>
            <a:endParaRPr lang="en-US" sz="2000" u="sng" dirty="0">
              <a:latin typeface="Arial"/>
              <a:cs typeface="Arial"/>
            </a:endParaRPr>
          </a:p>
        </p:txBody>
      </p:sp>
    </p:spTree>
    <p:extLst>
      <p:ext uri="{BB962C8B-B14F-4D97-AF65-F5344CB8AC3E}">
        <p14:creationId xmlns:p14="http://schemas.microsoft.com/office/powerpoint/2010/main" val="21831493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t>41</a:t>
            </a:fld>
            <a:endParaRPr lang="en-US"/>
          </a:p>
        </p:txBody>
      </p:sp>
      <p:sp>
        <p:nvSpPr>
          <p:cNvPr id="4" name="TextBox 3"/>
          <p:cNvSpPr txBox="1"/>
          <p:nvPr/>
        </p:nvSpPr>
        <p:spPr>
          <a:xfrm>
            <a:off x="885975" y="1373446"/>
            <a:ext cx="7800825" cy="3046988"/>
          </a:xfrm>
          <a:prstGeom prst="rect">
            <a:avLst/>
          </a:prstGeom>
          <a:noFill/>
        </p:spPr>
        <p:txBody>
          <a:bodyPr wrap="square" rtlCol="0">
            <a:spAutoFit/>
          </a:bodyPr>
          <a:lstStyle/>
          <a:p>
            <a:r>
              <a:rPr lang="en-US" sz="9600" dirty="0" smtClean="0"/>
              <a:t>Move to </a:t>
            </a:r>
            <a:r>
              <a:rPr lang="en-US" sz="9600" dirty="0" smtClean="0"/>
              <a:t>Dynamics</a:t>
            </a:r>
            <a:endParaRPr lang="en-US" sz="9600" dirty="0"/>
          </a:p>
        </p:txBody>
      </p:sp>
    </p:spTree>
    <p:extLst>
      <p:ext uri="{BB962C8B-B14F-4D97-AF65-F5344CB8AC3E}">
        <p14:creationId xmlns:p14="http://schemas.microsoft.com/office/powerpoint/2010/main" val="21667059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4648200" y="3429000"/>
            <a:ext cx="4109392" cy="2880770"/>
          </a:xfrm>
          <a:prstGeom prst="rect">
            <a:avLst/>
          </a:prstGeom>
        </p:spPr>
      </p:pic>
      <p:pic>
        <p:nvPicPr>
          <p:cNvPr id="4" name="Picture 3" descr="Macintosh HD:Users:silvia.garzoli:Desktop:vel_2000dbar_with_25W_lines_ttest (2).jpg"/>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530725" cy="2990850"/>
          </a:xfrm>
          <a:prstGeom prst="rect">
            <a:avLst/>
          </a:prstGeom>
          <a:noFill/>
          <a:ln>
            <a:noFill/>
          </a:ln>
        </p:spPr>
      </p:pic>
      <p:sp>
        <p:nvSpPr>
          <p:cNvPr id="5" name="Text Box 1030"/>
          <p:cNvSpPr txBox="1">
            <a:spLocks noChangeArrowheads="1"/>
          </p:cNvSpPr>
          <p:nvPr/>
        </p:nvSpPr>
        <p:spPr bwMode="auto">
          <a:xfrm>
            <a:off x="76200" y="76200"/>
            <a:ext cx="4191000" cy="6740309"/>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0000"/>
                </a:solidFill>
              </a:rPr>
              <a:t>An analysis of historical and recent water mass observations, Argo float drift velocities (see figure at right), and both Lagrangian and Eulerian analysis of numerical model output has documented the key pathways of recently ventilated North Atlantic Deep Water (NADW) carried by the lower limb of the MOC as it passes through the South Atlantic.  </a:t>
            </a:r>
          </a:p>
          <a:p>
            <a:endParaRPr lang="en-US" sz="1600" dirty="0" smtClean="0">
              <a:solidFill>
                <a:srgbClr val="FF0000"/>
              </a:solidFill>
            </a:endParaRPr>
          </a:p>
          <a:p>
            <a:r>
              <a:rPr lang="en-US" sz="1600" dirty="0" smtClean="0">
                <a:solidFill>
                  <a:srgbClr val="FF0000"/>
                </a:solidFill>
              </a:rPr>
              <a:t>Contrary to earlier analyses suggesting that an interior pathway eastward across the South Atlantic basin near 25°S was the dominant route for these waters, this analysis suggests that a much larger fraction of the recently ventilated NADW is carried southward in the Deep Western Boundary Current (DWBC) to nearly 40°S.  </a:t>
            </a:r>
          </a:p>
          <a:p>
            <a:endParaRPr lang="en-US" sz="1600" dirty="0" smtClean="0">
              <a:solidFill>
                <a:srgbClr val="FF0000"/>
              </a:solidFill>
            </a:endParaRPr>
          </a:p>
          <a:p>
            <a:r>
              <a:rPr lang="en-US" sz="1600" dirty="0" smtClean="0">
                <a:solidFill>
                  <a:srgbClr val="FF0000"/>
                </a:solidFill>
              </a:rPr>
              <a:t>Model and observations suggest roughly 80% of the recently ventilated NADW is carried southward beyond 34.5°S by the DWBC.  The DWBC reforms into a continuous boundary current near 25°S south of the </a:t>
            </a:r>
            <a:r>
              <a:rPr lang="en-US" sz="1600" dirty="0" err="1" smtClean="0">
                <a:solidFill>
                  <a:srgbClr val="FF0000"/>
                </a:solidFill>
              </a:rPr>
              <a:t>Vitória-Trindade</a:t>
            </a:r>
            <a:r>
              <a:rPr lang="en-US" sz="1600" dirty="0" smtClean="0">
                <a:solidFill>
                  <a:srgbClr val="FF0000"/>
                </a:solidFill>
              </a:rPr>
              <a:t> Ridge.  Only about 20% of the recently ventilated NADW flows eastward near 20°S via the corridor described by van </a:t>
            </a:r>
            <a:r>
              <a:rPr lang="en-US" sz="1600" dirty="0" err="1" smtClean="0">
                <a:solidFill>
                  <a:srgbClr val="FF0000"/>
                </a:solidFill>
              </a:rPr>
              <a:t>Sebille</a:t>
            </a:r>
            <a:r>
              <a:rPr lang="en-US" sz="1600" dirty="0" smtClean="0">
                <a:solidFill>
                  <a:srgbClr val="FF0000"/>
                </a:solidFill>
              </a:rPr>
              <a:t> et al., (2012).  </a:t>
            </a:r>
            <a:endParaRPr lang="en-US" sz="1600" dirty="0">
              <a:solidFill>
                <a:srgbClr val="FF0000"/>
              </a:solidFill>
            </a:endParaRPr>
          </a:p>
        </p:txBody>
      </p:sp>
      <p:sp>
        <p:nvSpPr>
          <p:cNvPr id="6" name="Text Box 1030"/>
          <p:cNvSpPr txBox="1">
            <a:spLocks noChangeArrowheads="1"/>
          </p:cNvSpPr>
          <p:nvPr/>
        </p:nvSpPr>
        <p:spPr bwMode="auto">
          <a:xfrm>
            <a:off x="5562600" y="6400800"/>
            <a:ext cx="3124200"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0000"/>
                </a:solidFill>
              </a:rPr>
              <a:t>Modified from Garzoli et al. (2015)</a:t>
            </a:r>
            <a:endParaRPr lang="en-US" sz="1600" dirty="0">
              <a:solidFill>
                <a:srgbClr val="FF0000"/>
              </a:solidFill>
            </a:endParaRPr>
          </a:p>
        </p:txBody>
      </p: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p:txBody>
          <a:bodyPr/>
          <a:lstStyle/>
          <a:p>
            <a:fld id="{D83F1629-0A22-8243-9EB9-7CCC1A3118DD}" type="slidenum">
              <a:rPr lang="en-US" smtClean="0"/>
              <a:pPr/>
              <a:t>42</a:t>
            </a:fld>
            <a:endParaRPr lang="en-US" dirty="0"/>
          </a:p>
        </p:txBody>
      </p:sp>
    </p:spTree>
    <p:extLst>
      <p:ext uri="{BB962C8B-B14F-4D97-AF65-F5344CB8AC3E}">
        <p14:creationId xmlns:p14="http://schemas.microsoft.com/office/powerpoint/2010/main" val="323313449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77445" y="50047"/>
            <a:ext cx="8921669" cy="403855"/>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00"/>
                </a:solidFill>
              </a:rPr>
              <a:t>Relationship between the elevations in the Mediterranean and Black Seas </a:t>
            </a:r>
            <a:r>
              <a:rPr lang="en-US" dirty="0" smtClean="0">
                <a:solidFill>
                  <a:srgbClr val="FFFF00"/>
                </a:solidFill>
              </a:rPr>
              <a:t>(D. Volkov)</a:t>
            </a:r>
            <a:endParaRPr lang="en-US" b="1" dirty="0">
              <a:solidFill>
                <a:srgbClr val="FFFF00"/>
              </a:solidFill>
            </a:endParaRPr>
          </a:p>
        </p:txBody>
      </p:sp>
      <p:pic>
        <p:nvPicPr>
          <p:cNvPr id="4" name="Picture 3" descr="CEOF1_RegresMap_SLP_SLA_45w45e_30n70n.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33" y="2659674"/>
            <a:ext cx="3336917" cy="2003464"/>
          </a:xfrm>
          <a:prstGeom prst="rect">
            <a:avLst/>
          </a:prstGeom>
        </p:spPr>
      </p:pic>
      <p:pic>
        <p:nvPicPr>
          <p:cNvPr id="5" name="Picture 4" descr="CEOF1_RegresMap_SLA_SLP_5w42e_30n48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52" y="1109497"/>
            <a:ext cx="3178783" cy="1438174"/>
          </a:xfrm>
          <a:prstGeom prst="rect">
            <a:avLst/>
          </a:prstGeom>
        </p:spPr>
      </p:pic>
      <p:pic>
        <p:nvPicPr>
          <p:cNvPr id="6" name="Picture 5" descr="cPC1_SLA_SLP_NA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88" y="5076977"/>
            <a:ext cx="3255553" cy="1614806"/>
          </a:xfrm>
          <a:prstGeom prst="rect">
            <a:avLst/>
          </a:prstGeom>
        </p:spPr>
      </p:pic>
      <p:sp>
        <p:nvSpPr>
          <p:cNvPr id="2" name="TextBox 1"/>
          <p:cNvSpPr txBox="1"/>
          <p:nvPr/>
        </p:nvSpPr>
        <p:spPr>
          <a:xfrm>
            <a:off x="3525878" y="575175"/>
            <a:ext cx="5558420" cy="2169825"/>
          </a:xfrm>
          <a:prstGeom prst="rect">
            <a:avLst/>
          </a:prstGeom>
          <a:noFill/>
        </p:spPr>
        <p:txBody>
          <a:bodyPr wrap="square" rtlCol="0">
            <a:spAutoFit/>
          </a:bodyPr>
          <a:lstStyle/>
          <a:p>
            <a:pPr>
              <a:spcBef>
                <a:spcPts val="600"/>
              </a:spcBef>
            </a:pPr>
            <a:r>
              <a:rPr lang="en-US" sz="1200" b="1" u="sng" dirty="0" smtClean="0">
                <a:solidFill>
                  <a:srgbClr val="0000FF"/>
                </a:solidFill>
              </a:rPr>
              <a:t>Main results:</a:t>
            </a:r>
          </a:p>
          <a:p>
            <a:pPr marL="171450" indent="-171450">
              <a:spcBef>
                <a:spcPts val="600"/>
              </a:spcBef>
              <a:buFont typeface="Arial"/>
              <a:buChar char="•"/>
            </a:pPr>
            <a:r>
              <a:rPr lang="en-US" sz="1200" dirty="0" smtClean="0"/>
              <a:t>Altimetry </a:t>
            </a:r>
            <a:r>
              <a:rPr lang="en-US" sz="1200" dirty="0"/>
              <a:t>and GRACE observations </a:t>
            </a:r>
            <a:r>
              <a:rPr lang="en-US" sz="1200" dirty="0" smtClean="0"/>
              <a:t>show that </a:t>
            </a:r>
            <a:r>
              <a:rPr lang="en-US" sz="1200" dirty="0"/>
              <a:t>wind setup near the Strait of Gibraltar can lead to large, basin-wide, </a:t>
            </a:r>
            <a:r>
              <a:rPr lang="en-US" sz="1200" dirty="0" err="1"/>
              <a:t>barotropic</a:t>
            </a:r>
            <a:r>
              <a:rPr lang="en-US" sz="1200" dirty="0"/>
              <a:t> changes of sea level in the Mediterranean</a:t>
            </a:r>
          </a:p>
          <a:p>
            <a:pPr marL="171450" indent="-171450">
              <a:spcBef>
                <a:spcPts val="600"/>
              </a:spcBef>
              <a:buFont typeface="Arial"/>
              <a:buChar char="•"/>
            </a:pPr>
            <a:r>
              <a:rPr lang="en-US" sz="1200" dirty="0"/>
              <a:t>The </a:t>
            </a:r>
            <a:r>
              <a:rPr lang="en-US" sz="1200" dirty="0" err="1"/>
              <a:t>nonseasonal</a:t>
            </a:r>
            <a:r>
              <a:rPr lang="en-US" sz="1200" dirty="0"/>
              <a:t> </a:t>
            </a:r>
            <a:r>
              <a:rPr lang="en-US" sz="1200" dirty="0" smtClean="0"/>
              <a:t>sea level records </a:t>
            </a:r>
            <a:r>
              <a:rPr lang="en-US" sz="1200" dirty="0"/>
              <a:t>in the Black and the </a:t>
            </a:r>
            <a:r>
              <a:rPr lang="en-US" sz="1200" dirty="0" smtClean="0"/>
              <a:t>Aegean (eastern Mediterranean) </a:t>
            </a:r>
            <a:r>
              <a:rPr lang="en-US" sz="1200" dirty="0"/>
              <a:t>Seas are correlated; the Black Sea SLA lags behind the Aegean Sea SLA by ~20 </a:t>
            </a:r>
            <a:r>
              <a:rPr lang="en-US" sz="1200" dirty="0" smtClean="0"/>
              <a:t>days</a:t>
            </a:r>
          </a:p>
          <a:p>
            <a:pPr marL="171450" indent="-171450">
              <a:spcBef>
                <a:spcPts val="600"/>
              </a:spcBef>
              <a:buFont typeface="Arial"/>
              <a:buChar char="•"/>
            </a:pPr>
            <a:r>
              <a:rPr lang="en-US" sz="1200" dirty="0" smtClean="0"/>
              <a:t>The </a:t>
            </a:r>
            <a:r>
              <a:rPr lang="en-US" sz="1200" dirty="0"/>
              <a:t>NAO-related large-scale atmospheric forcing drives the sea level variability in the Black Sea by means of wind forcing near the Strait of Gibraltar and over the Aegean Sea and Turkish Straits, and by precipitation and evaporation over the Black Sea drainage </a:t>
            </a:r>
            <a:r>
              <a:rPr lang="en-US" sz="1200" dirty="0" smtClean="0"/>
              <a:t>basin</a:t>
            </a:r>
            <a:endParaRPr lang="en-US" sz="1200" dirty="0"/>
          </a:p>
        </p:txBody>
      </p:sp>
      <p:sp>
        <p:nvSpPr>
          <p:cNvPr id="8" name="TextBox 7"/>
          <p:cNvSpPr txBox="1"/>
          <p:nvPr/>
        </p:nvSpPr>
        <p:spPr>
          <a:xfrm>
            <a:off x="7672052" y="2830042"/>
            <a:ext cx="1332556" cy="1631216"/>
          </a:xfrm>
          <a:prstGeom prst="rect">
            <a:avLst/>
          </a:prstGeom>
          <a:noFill/>
          <a:ln w="19050" cmpd="sng">
            <a:solidFill>
              <a:srgbClr val="0000FF"/>
            </a:solidFill>
          </a:ln>
        </p:spPr>
        <p:txBody>
          <a:bodyPr wrap="square" rtlCol="0">
            <a:spAutoFit/>
          </a:bodyPr>
          <a:lstStyle/>
          <a:p>
            <a:r>
              <a:rPr lang="en-US" sz="1000" dirty="0" smtClean="0"/>
              <a:t>An increase/decrease of the Aegean SSH caused by winds over the Aegean Sea and/or near the Strait of Gibraltar reduces/increases the SSH gradient between the Black and Aegean Seas</a:t>
            </a:r>
            <a:endParaRPr lang="en-US" sz="1000" dirty="0"/>
          </a:p>
        </p:txBody>
      </p:sp>
      <p:sp>
        <p:nvSpPr>
          <p:cNvPr id="9" name="TextBox 8"/>
          <p:cNvSpPr txBox="1"/>
          <p:nvPr/>
        </p:nvSpPr>
        <p:spPr>
          <a:xfrm>
            <a:off x="7672052" y="4693416"/>
            <a:ext cx="1332556" cy="861774"/>
          </a:xfrm>
          <a:prstGeom prst="rect">
            <a:avLst/>
          </a:prstGeom>
          <a:noFill/>
          <a:ln w="19050" cmpd="sng">
            <a:solidFill>
              <a:srgbClr val="0000FF"/>
            </a:solidFill>
          </a:ln>
        </p:spPr>
        <p:txBody>
          <a:bodyPr wrap="square" rtlCol="0">
            <a:spAutoFit/>
          </a:bodyPr>
          <a:lstStyle/>
          <a:p>
            <a:r>
              <a:rPr lang="en-US" sz="1000" dirty="0" smtClean="0"/>
              <a:t>The Black Sea outflow reduces and sea level rises until the SSH gradient is re-established</a:t>
            </a:r>
            <a:endParaRPr lang="en-US" sz="1000" dirty="0"/>
          </a:p>
        </p:txBody>
      </p:sp>
      <p:sp>
        <p:nvSpPr>
          <p:cNvPr id="10" name="Down Arrow 9"/>
          <p:cNvSpPr/>
          <p:nvPr/>
        </p:nvSpPr>
        <p:spPr>
          <a:xfrm>
            <a:off x="8143511" y="4461259"/>
            <a:ext cx="413859" cy="232158"/>
          </a:xfrm>
          <a:prstGeom prst="downArrow">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72052" y="5714840"/>
            <a:ext cx="1332556" cy="1015663"/>
          </a:xfrm>
          <a:prstGeom prst="rect">
            <a:avLst/>
          </a:prstGeom>
          <a:noFill/>
          <a:ln w="19050" cmpd="sng">
            <a:solidFill>
              <a:srgbClr val="0000FF"/>
            </a:solidFill>
          </a:ln>
        </p:spPr>
        <p:txBody>
          <a:bodyPr wrap="square" rtlCol="0">
            <a:spAutoFit/>
          </a:bodyPr>
          <a:lstStyle/>
          <a:p>
            <a:r>
              <a:rPr lang="en-US" sz="1000" dirty="0" smtClean="0"/>
              <a:t>The 20-day time lag between the Black and the Aegean Seas SSH is the time required for the Black Sea SSH to respond</a:t>
            </a:r>
            <a:endParaRPr lang="en-US" sz="1000" dirty="0"/>
          </a:p>
        </p:txBody>
      </p:sp>
      <p:sp>
        <p:nvSpPr>
          <p:cNvPr id="12" name="TextBox 11"/>
          <p:cNvSpPr txBox="1"/>
          <p:nvPr/>
        </p:nvSpPr>
        <p:spPr>
          <a:xfrm>
            <a:off x="190628" y="647832"/>
            <a:ext cx="2984505" cy="461665"/>
          </a:xfrm>
          <a:prstGeom prst="rect">
            <a:avLst/>
          </a:prstGeom>
          <a:noFill/>
        </p:spPr>
        <p:txBody>
          <a:bodyPr wrap="square" rtlCol="0">
            <a:spAutoFit/>
          </a:bodyPr>
          <a:lstStyle/>
          <a:p>
            <a:pPr algn="ctr"/>
            <a:r>
              <a:rPr lang="en-US" sz="1200" b="1" dirty="0" smtClean="0"/>
              <a:t>Coupled EOF-1: regression maps of </a:t>
            </a:r>
            <a:r>
              <a:rPr lang="en-US" sz="1200" b="1" dirty="0"/>
              <a:t>SLA </a:t>
            </a:r>
            <a:r>
              <a:rPr lang="en-US" sz="1200" b="1" dirty="0" smtClean="0"/>
              <a:t>(top) and SLP/wind (middle) and</a:t>
            </a:r>
          </a:p>
        </p:txBody>
      </p:sp>
      <p:sp>
        <p:nvSpPr>
          <p:cNvPr id="13" name="TextBox 12"/>
          <p:cNvSpPr txBox="1"/>
          <p:nvPr/>
        </p:nvSpPr>
        <p:spPr>
          <a:xfrm>
            <a:off x="288820" y="4702305"/>
            <a:ext cx="2984505" cy="461665"/>
          </a:xfrm>
          <a:prstGeom prst="rect">
            <a:avLst/>
          </a:prstGeom>
          <a:noFill/>
        </p:spPr>
        <p:txBody>
          <a:bodyPr wrap="square" rtlCol="0">
            <a:spAutoFit/>
          </a:bodyPr>
          <a:lstStyle/>
          <a:p>
            <a:pPr algn="ctr"/>
            <a:r>
              <a:rPr lang="en-US" sz="1200" b="1" dirty="0" smtClean="0"/>
              <a:t>Coupled PC-1 of </a:t>
            </a:r>
            <a:r>
              <a:rPr lang="en-US" sz="1200" b="1" dirty="0"/>
              <a:t>SLA </a:t>
            </a:r>
            <a:r>
              <a:rPr lang="en-US" sz="1200" b="1" dirty="0" smtClean="0"/>
              <a:t>(black) and SLP (red) and, monthly NAO index (shading)</a:t>
            </a:r>
          </a:p>
        </p:txBody>
      </p:sp>
      <p:sp>
        <p:nvSpPr>
          <p:cNvPr id="14" name="Rectangle 13"/>
          <p:cNvSpPr/>
          <p:nvPr/>
        </p:nvSpPr>
        <p:spPr>
          <a:xfrm>
            <a:off x="77445" y="521365"/>
            <a:ext cx="3383382" cy="627251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577834" y="531647"/>
            <a:ext cx="5421279" cy="2213353"/>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arto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066" y="2965405"/>
            <a:ext cx="3957303" cy="3674060"/>
          </a:xfrm>
          <a:prstGeom prst="rect">
            <a:avLst/>
          </a:prstGeom>
        </p:spPr>
      </p:pic>
      <p:sp>
        <p:nvSpPr>
          <p:cNvPr id="7" name="Footer Placeholder 6"/>
          <p:cNvSpPr>
            <a:spLocks noGrp="1"/>
          </p:cNvSpPr>
          <p:nvPr>
            <p:ph type="ftr" sz="quarter" idx="11"/>
          </p:nvPr>
        </p:nvSpPr>
        <p:spPr/>
        <p:txBody>
          <a:bodyPr/>
          <a:lstStyle/>
          <a:p>
            <a:r>
              <a:rPr lang="en-US" smtClean="0"/>
              <a:t>PHOD Retreat May 12, 2015</a:t>
            </a:r>
            <a:endParaRPr lang="en-US"/>
          </a:p>
        </p:txBody>
      </p:sp>
      <p:sp>
        <p:nvSpPr>
          <p:cNvPr id="16" name="Slide Number Placeholder 15"/>
          <p:cNvSpPr>
            <a:spLocks noGrp="1"/>
          </p:cNvSpPr>
          <p:nvPr>
            <p:ph type="sldNum" sz="quarter" idx="12"/>
          </p:nvPr>
        </p:nvSpPr>
        <p:spPr/>
        <p:txBody>
          <a:bodyPr/>
          <a:lstStyle/>
          <a:p>
            <a:fld id="{D83F1629-0A22-8243-9EB9-7CCC1A3118DD}" type="slidenum">
              <a:rPr lang="en-US" smtClean="0"/>
              <a:pPr/>
              <a:t>43</a:t>
            </a:fld>
            <a:endParaRPr lang="en-US" dirty="0"/>
          </a:p>
        </p:txBody>
      </p:sp>
    </p:spTree>
    <p:extLst>
      <p:ext uri="{BB962C8B-B14F-4D97-AF65-F5344CB8AC3E}">
        <p14:creationId xmlns:p14="http://schemas.microsoft.com/office/powerpoint/2010/main" val="3658066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_MOC_time_series.jpg"/>
          <p:cNvPicPr>
            <a:picLocks noChangeAspect="1"/>
          </p:cNvPicPr>
          <p:nvPr/>
        </p:nvPicPr>
        <p:blipFill>
          <a:blip r:embed="rId2"/>
          <a:srcRect l="1524" t="6098" r="7256" b="52439"/>
          <a:stretch>
            <a:fillRect/>
          </a:stretch>
        </p:blipFill>
        <p:spPr>
          <a:xfrm>
            <a:off x="4267200" y="3886200"/>
            <a:ext cx="4876800" cy="2216727"/>
          </a:xfrm>
          <a:prstGeom prst="rect">
            <a:avLst/>
          </a:prstGeom>
        </p:spPr>
      </p:pic>
      <p:pic>
        <p:nvPicPr>
          <p:cNvPr id="3" name="Picture 2" descr="Hovmoller_AbsoluteTransport.jpg"/>
          <p:cNvPicPr>
            <a:picLocks noChangeAspect="1"/>
          </p:cNvPicPr>
          <p:nvPr/>
        </p:nvPicPr>
        <p:blipFill>
          <a:blip r:embed="rId3"/>
          <a:srcRect l="3337" t="4412" r="3704" b="5882"/>
          <a:stretch>
            <a:fillRect/>
          </a:stretch>
        </p:blipFill>
        <p:spPr>
          <a:xfrm>
            <a:off x="4267200" y="0"/>
            <a:ext cx="4600731" cy="3422495"/>
          </a:xfrm>
          <a:prstGeom prst="rect">
            <a:avLst/>
          </a:prstGeom>
        </p:spPr>
      </p:pic>
      <p:sp>
        <p:nvSpPr>
          <p:cNvPr id="4" name="Text Box 1030"/>
          <p:cNvSpPr txBox="1">
            <a:spLocks noChangeArrowheads="1"/>
          </p:cNvSpPr>
          <p:nvPr/>
        </p:nvSpPr>
        <p:spPr bwMode="auto">
          <a:xfrm>
            <a:off x="76200" y="76200"/>
            <a:ext cx="4191000" cy="3108544"/>
          </a:xfrm>
          <a:prstGeom prst="rect">
            <a:avLst/>
          </a:prstGeom>
          <a:noFill/>
          <a:ln w="9525">
            <a:noFill/>
            <a:miter lim="800000"/>
            <a:headEnd/>
            <a:tailEnd/>
          </a:ln>
        </p:spPr>
        <p:txBody>
          <a:bodyPr wrap="square">
            <a:prstTxWarp prst="textNoShape">
              <a:avLst/>
            </a:prstTxWarp>
            <a:spAutoFit/>
          </a:bodyPr>
          <a:lstStyle/>
          <a:p>
            <a:r>
              <a:rPr lang="en-US" sz="1400" dirty="0">
                <a:solidFill>
                  <a:srgbClr val="FF0000"/>
                </a:solidFill>
              </a:rPr>
              <a:t>The total transport per unit depth</a:t>
            </a:r>
            <a:r>
              <a:rPr lang="en-US" sz="1400" dirty="0" smtClean="0">
                <a:solidFill>
                  <a:srgbClr val="FF0000"/>
                </a:solidFill>
              </a:rPr>
              <a:t> at 34.5°S is </a:t>
            </a:r>
            <a:r>
              <a:rPr lang="en-US" sz="1400" dirty="0">
                <a:solidFill>
                  <a:srgbClr val="FF0000"/>
                </a:solidFill>
              </a:rPr>
              <a:t>highly variable with time, with large changes occurring over periods as short as a few days.  </a:t>
            </a:r>
          </a:p>
          <a:p>
            <a:endParaRPr lang="en-US" sz="1400" dirty="0">
              <a:solidFill>
                <a:srgbClr val="FF0000"/>
              </a:solidFill>
            </a:endParaRPr>
          </a:p>
          <a:p>
            <a:r>
              <a:rPr lang="en-US" sz="1400" dirty="0">
                <a:solidFill>
                  <a:srgbClr val="FF0000"/>
                </a:solidFill>
              </a:rPr>
              <a:t>The transition point between the northward and southward flowing layers is also highly variable, ranging from 1630 dbar to as shallow as 762 dbar.  (The 10-day </a:t>
            </a:r>
            <a:r>
              <a:rPr lang="en-US" sz="1400" dirty="0" err="1">
                <a:solidFill>
                  <a:srgbClr val="FF0000"/>
                </a:solidFill>
              </a:rPr>
              <a:t>lowpass</a:t>
            </a:r>
            <a:r>
              <a:rPr lang="en-US" sz="1400" dirty="0">
                <a:solidFill>
                  <a:srgbClr val="FF0000"/>
                </a:solidFill>
              </a:rPr>
              <a:t> filtered data range from 801 to 1449 dbar.)</a:t>
            </a:r>
          </a:p>
          <a:p>
            <a:endParaRPr lang="en-US" sz="1400" dirty="0">
              <a:solidFill>
                <a:srgbClr val="FF0000"/>
              </a:solidFill>
            </a:endParaRPr>
          </a:p>
          <a:p>
            <a:r>
              <a:rPr lang="en-US" sz="1400" dirty="0">
                <a:solidFill>
                  <a:srgbClr val="FF0000"/>
                </a:solidFill>
              </a:rPr>
              <a:t>If you want to badly enough you can see some hint of an annual cycle in the transition depth, with deeper values in austral spring, but with less than two years of data, its very premature to put too much weight on this.  </a:t>
            </a:r>
          </a:p>
        </p:txBody>
      </p:sp>
      <p:sp>
        <p:nvSpPr>
          <p:cNvPr id="5" name="Text Box 1030"/>
          <p:cNvSpPr txBox="1">
            <a:spLocks noChangeArrowheads="1"/>
          </p:cNvSpPr>
          <p:nvPr/>
        </p:nvSpPr>
        <p:spPr bwMode="auto">
          <a:xfrm>
            <a:off x="76200" y="3276600"/>
            <a:ext cx="4191000" cy="3570208"/>
          </a:xfrm>
          <a:prstGeom prst="rect">
            <a:avLst/>
          </a:prstGeom>
          <a:noFill/>
          <a:ln w="9525">
            <a:noFill/>
            <a:miter lim="800000"/>
            <a:headEnd/>
            <a:tailEnd/>
          </a:ln>
        </p:spPr>
        <p:txBody>
          <a:bodyPr wrap="square">
            <a:prstTxWarp prst="textNoShape">
              <a:avLst/>
            </a:prstTxWarp>
            <a:spAutoFit/>
          </a:bodyPr>
          <a:lstStyle/>
          <a:p>
            <a:r>
              <a:rPr lang="en-US" sz="1400" dirty="0">
                <a:solidFill>
                  <a:srgbClr val="FF0000"/>
                </a:solidFill>
              </a:rPr>
              <a:t>Statistics – Daily data</a:t>
            </a:r>
          </a:p>
          <a:p>
            <a:r>
              <a:rPr lang="en-US" sz="1400" dirty="0">
                <a:solidFill>
                  <a:srgbClr val="FF0000"/>
                </a:solidFill>
              </a:rPr>
              <a:t>Maximum = 42 </a:t>
            </a:r>
            <a:r>
              <a:rPr lang="en-US" sz="1400" dirty="0" err="1">
                <a:solidFill>
                  <a:srgbClr val="FF0000"/>
                </a:solidFill>
              </a:rPr>
              <a:t>Sv</a:t>
            </a:r>
            <a:endParaRPr lang="en-US" sz="1400" dirty="0">
              <a:solidFill>
                <a:srgbClr val="FF0000"/>
              </a:solidFill>
            </a:endParaRPr>
          </a:p>
          <a:p>
            <a:r>
              <a:rPr lang="en-US" sz="1400" dirty="0">
                <a:solidFill>
                  <a:srgbClr val="FF0000"/>
                </a:solidFill>
              </a:rPr>
              <a:t>Mean = </a:t>
            </a:r>
            <a:r>
              <a:rPr lang="en-US" sz="1400" dirty="0" smtClean="0">
                <a:solidFill>
                  <a:srgbClr val="FF0000"/>
                </a:solidFill>
              </a:rPr>
              <a:t>21 </a:t>
            </a:r>
            <a:r>
              <a:rPr lang="en-US" sz="1400" dirty="0" err="1">
                <a:solidFill>
                  <a:srgbClr val="FF0000"/>
                </a:solidFill>
              </a:rPr>
              <a:t>Sv</a:t>
            </a:r>
            <a:endParaRPr lang="en-US" sz="1400" dirty="0">
              <a:solidFill>
                <a:srgbClr val="FF0000"/>
              </a:solidFill>
            </a:endParaRPr>
          </a:p>
          <a:p>
            <a:r>
              <a:rPr lang="en-US" sz="1400" dirty="0">
                <a:solidFill>
                  <a:srgbClr val="FF0000"/>
                </a:solidFill>
              </a:rPr>
              <a:t>Minimum = -3 </a:t>
            </a:r>
            <a:r>
              <a:rPr lang="en-US" sz="1400" dirty="0" err="1">
                <a:solidFill>
                  <a:srgbClr val="FF0000"/>
                </a:solidFill>
              </a:rPr>
              <a:t>Sv</a:t>
            </a:r>
            <a:endParaRPr lang="en-US" sz="1400" dirty="0">
              <a:solidFill>
                <a:srgbClr val="FF0000"/>
              </a:solidFill>
            </a:endParaRPr>
          </a:p>
          <a:p>
            <a:r>
              <a:rPr lang="en-US" sz="1400" dirty="0">
                <a:solidFill>
                  <a:srgbClr val="FF0000"/>
                </a:solidFill>
              </a:rPr>
              <a:t>STD =</a:t>
            </a:r>
            <a:r>
              <a:rPr lang="en-US" sz="1400" dirty="0" smtClean="0">
                <a:solidFill>
                  <a:srgbClr val="FF0000"/>
                </a:solidFill>
              </a:rPr>
              <a:t> 9 </a:t>
            </a:r>
            <a:r>
              <a:rPr lang="en-US" sz="1400" dirty="0" err="1">
                <a:solidFill>
                  <a:srgbClr val="FF0000"/>
                </a:solidFill>
              </a:rPr>
              <a:t>Sv</a:t>
            </a:r>
            <a:endParaRPr lang="en-US" sz="1400" dirty="0">
              <a:solidFill>
                <a:srgbClr val="FF0000"/>
              </a:solidFill>
            </a:endParaRPr>
          </a:p>
          <a:p>
            <a:endParaRPr lang="en-US" sz="800" dirty="0">
              <a:solidFill>
                <a:srgbClr val="FF0000"/>
              </a:solidFill>
            </a:endParaRPr>
          </a:p>
          <a:p>
            <a:r>
              <a:rPr lang="en-US" sz="1400" dirty="0">
                <a:solidFill>
                  <a:srgbClr val="FF0000"/>
                </a:solidFill>
              </a:rPr>
              <a:t>Statistics – 10-day low pass filtered data</a:t>
            </a:r>
          </a:p>
          <a:p>
            <a:r>
              <a:rPr lang="en-US" sz="1400" dirty="0">
                <a:solidFill>
                  <a:srgbClr val="FF0000"/>
                </a:solidFill>
              </a:rPr>
              <a:t>Maximum = 37 </a:t>
            </a:r>
            <a:r>
              <a:rPr lang="en-US" sz="1400" dirty="0" err="1">
                <a:solidFill>
                  <a:srgbClr val="FF0000"/>
                </a:solidFill>
              </a:rPr>
              <a:t>Sv</a:t>
            </a:r>
            <a:endParaRPr lang="en-US" sz="1400" dirty="0">
              <a:solidFill>
                <a:srgbClr val="FF0000"/>
              </a:solidFill>
            </a:endParaRPr>
          </a:p>
          <a:p>
            <a:r>
              <a:rPr lang="en-US" sz="1400" dirty="0">
                <a:solidFill>
                  <a:srgbClr val="FF0000"/>
                </a:solidFill>
              </a:rPr>
              <a:t>Mean = 20 </a:t>
            </a:r>
            <a:r>
              <a:rPr lang="en-US" sz="1400" dirty="0" err="1">
                <a:solidFill>
                  <a:srgbClr val="FF0000"/>
                </a:solidFill>
              </a:rPr>
              <a:t>Sv</a:t>
            </a:r>
            <a:endParaRPr lang="en-US" sz="1400" dirty="0">
              <a:solidFill>
                <a:srgbClr val="FF0000"/>
              </a:solidFill>
            </a:endParaRPr>
          </a:p>
          <a:p>
            <a:r>
              <a:rPr lang="en-US" sz="1400" dirty="0">
                <a:solidFill>
                  <a:srgbClr val="FF0000"/>
                </a:solidFill>
              </a:rPr>
              <a:t>Minimum = 0 </a:t>
            </a:r>
            <a:r>
              <a:rPr lang="en-US" sz="1400" dirty="0" err="1">
                <a:solidFill>
                  <a:srgbClr val="FF0000"/>
                </a:solidFill>
              </a:rPr>
              <a:t>Sv</a:t>
            </a:r>
            <a:endParaRPr lang="en-US" sz="1400" dirty="0">
              <a:solidFill>
                <a:srgbClr val="FF0000"/>
              </a:solidFill>
            </a:endParaRPr>
          </a:p>
          <a:p>
            <a:r>
              <a:rPr lang="en-US" sz="1400" dirty="0">
                <a:solidFill>
                  <a:srgbClr val="FF0000"/>
                </a:solidFill>
              </a:rPr>
              <a:t>STD =</a:t>
            </a:r>
            <a:r>
              <a:rPr lang="en-US" sz="1400" dirty="0" smtClean="0">
                <a:solidFill>
                  <a:srgbClr val="FF0000"/>
                </a:solidFill>
              </a:rPr>
              <a:t> 8 </a:t>
            </a:r>
            <a:r>
              <a:rPr lang="en-US" sz="1400" dirty="0" err="1">
                <a:solidFill>
                  <a:srgbClr val="FF0000"/>
                </a:solidFill>
              </a:rPr>
              <a:t>Sv</a:t>
            </a:r>
            <a:endParaRPr lang="en-US" sz="1400" dirty="0">
              <a:solidFill>
                <a:srgbClr val="FF0000"/>
              </a:solidFill>
            </a:endParaRPr>
          </a:p>
          <a:p>
            <a:endParaRPr lang="en-US" sz="800" dirty="0">
              <a:solidFill>
                <a:srgbClr val="FF0000"/>
              </a:solidFill>
            </a:endParaRPr>
          </a:p>
          <a:p>
            <a:r>
              <a:rPr lang="en-US" sz="1400" dirty="0">
                <a:solidFill>
                  <a:srgbClr val="FF0000"/>
                </a:solidFill>
              </a:rPr>
              <a:t>For </a:t>
            </a:r>
            <a:r>
              <a:rPr lang="en-US" sz="1400" dirty="0" smtClean="0">
                <a:solidFill>
                  <a:srgbClr val="FF0000"/>
                </a:solidFill>
              </a:rPr>
              <a:t>comparison, at 26°N the peak-to-peak range after a 10-day low pass filter is 36 </a:t>
            </a:r>
            <a:r>
              <a:rPr lang="en-US" sz="1400" dirty="0" err="1" smtClean="0">
                <a:solidFill>
                  <a:srgbClr val="FF0000"/>
                </a:solidFill>
              </a:rPr>
              <a:t>Sv</a:t>
            </a:r>
            <a:r>
              <a:rPr lang="en-US" sz="1400" dirty="0" smtClean="0">
                <a:solidFill>
                  <a:srgbClr val="FF0000"/>
                </a:solidFill>
              </a:rPr>
              <a:t> (see also table at right).  In general the observed 34.5°S variability is similar to, or slightly larger than, the variability that is observed at the northern latitudes.  </a:t>
            </a:r>
          </a:p>
        </p:txBody>
      </p:sp>
      <p:sp>
        <p:nvSpPr>
          <p:cNvPr id="6" name="Footer Placeholder 5"/>
          <p:cNvSpPr>
            <a:spLocks noGrp="1"/>
          </p:cNvSpPr>
          <p:nvPr>
            <p:ph type="ftr" sz="quarter" idx="11"/>
          </p:nvPr>
        </p:nvSpPr>
        <p:spPr/>
        <p:txBody>
          <a:bodyPr/>
          <a:lstStyle/>
          <a:p>
            <a:r>
              <a:rPr lang="en-US" smtClean="0"/>
              <a:t>PHOD Retreat May 12, 2015</a:t>
            </a:r>
            <a:endParaRPr lang="en-US"/>
          </a:p>
        </p:txBody>
      </p:sp>
      <p:sp>
        <p:nvSpPr>
          <p:cNvPr id="7" name="Slide Number Placeholder 6"/>
          <p:cNvSpPr>
            <a:spLocks noGrp="1"/>
          </p:cNvSpPr>
          <p:nvPr>
            <p:ph type="sldNum" sz="quarter" idx="12"/>
          </p:nvPr>
        </p:nvSpPr>
        <p:spPr/>
        <p:txBody>
          <a:bodyPr/>
          <a:lstStyle/>
          <a:p>
            <a:fld id="{D83F1629-0A22-8243-9EB9-7CCC1A3118DD}" type="slidenum">
              <a:rPr lang="en-US" smtClean="0"/>
              <a:pPr/>
              <a:t>44</a:t>
            </a:fld>
            <a:endParaRPr lang="en-US" dirty="0"/>
          </a:p>
        </p:txBody>
      </p:sp>
    </p:spTree>
    <p:extLst>
      <p:ext uri="{BB962C8B-B14F-4D97-AF65-F5344CB8AC3E}">
        <p14:creationId xmlns:p14="http://schemas.microsoft.com/office/powerpoint/2010/main" val="20676719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7"/>
            <a:ext cx="8370711" cy="5851525"/>
          </a:xfrm>
        </p:spPr>
        <p:txBody>
          <a:bodyPr>
            <a:noAutofit/>
          </a:bodyPr>
          <a:lstStyle/>
          <a:p>
            <a:r>
              <a:rPr lang="en-US" sz="11500" dirty="0" smtClean="0"/>
              <a:t>Move to Ecosystems</a:t>
            </a:r>
            <a:endParaRPr lang="en-US" sz="11500"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PHOD Retreat May 12, 2015</a:t>
            </a:r>
            <a:endParaRPr lang="en-US"/>
          </a:p>
        </p:txBody>
      </p:sp>
      <p:sp>
        <p:nvSpPr>
          <p:cNvPr id="5" name="Slide Number Placeholder 4"/>
          <p:cNvSpPr>
            <a:spLocks noGrp="1"/>
          </p:cNvSpPr>
          <p:nvPr>
            <p:ph type="sldNum" sz="quarter" idx="12"/>
          </p:nvPr>
        </p:nvSpPr>
        <p:spPr/>
        <p:txBody>
          <a:bodyPr/>
          <a:lstStyle/>
          <a:p>
            <a:fld id="{D83F1629-0A22-8243-9EB9-7CCC1A3118DD}" type="slidenum">
              <a:rPr lang="en-US" smtClean="0"/>
              <a:pPr/>
              <a:t>45</a:t>
            </a:fld>
            <a:endParaRPr lang="en-US" dirty="0"/>
          </a:p>
        </p:txBody>
      </p:sp>
    </p:spTree>
    <p:extLst>
      <p:ext uri="{BB962C8B-B14F-4D97-AF65-F5344CB8AC3E}">
        <p14:creationId xmlns:p14="http://schemas.microsoft.com/office/powerpoint/2010/main" val="1320892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Public</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Health</a:t>
            </a:r>
            <a:endParaRPr lang="en-US" sz="3600" b="1" dirty="0">
              <a:solidFill>
                <a:schemeClr val="tx2">
                  <a:lumMod val="60000"/>
                  <a:lumOff val="40000"/>
                </a:schemeClr>
              </a:solidFill>
            </a:endParaRPr>
          </a:p>
        </p:txBody>
      </p:sp>
      <p:pic>
        <p:nvPicPr>
          <p:cNvPr id="2" name="Imagen 1"/>
          <p:cNvPicPr>
            <a:picLocks noChangeAspect="1"/>
          </p:cNvPicPr>
          <p:nvPr/>
        </p:nvPicPr>
        <p:blipFill>
          <a:blip r:embed="rId3"/>
          <a:stretch>
            <a:fillRect/>
          </a:stretch>
        </p:blipFill>
        <p:spPr>
          <a:xfrm>
            <a:off x="0" y="1573132"/>
            <a:ext cx="6290598" cy="3999767"/>
          </a:xfrm>
          <a:prstGeom prst="rect">
            <a:avLst/>
          </a:prstGeom>
        </p:spPr>
      </p:pic>
      <p:sp>
        <p:nvSpPr>
          <p:cNvPr id="8" name="Rectangle 3"/>
          <p:cNvSpPr txBox="1">
            <a:spLocks noChangeArrowheads="1"/>
          </p:cNvSpPr>
          <p:nvPr/>
        </p:nvSpPr>
        <p:spPr>
          <a:xfrm>
            <a:off x="1034014" y="2734687"/>
            <a:ext cx="5256584" cy="1296144"/>
          </a:xfrm>
          <a:prstGeom prst="rect">
            <a:avLst/>
          </a:prstGeom>
          <a:ln>
            <a:noFill/>
          </a:ln>
        </p:spPr>
        <p:txBody>
          <a:bodyPr/>
          <a:lstStyle/>
          <a:p>
            <a:pPr lvl="0" fontAlgn="auto">
              <a:lnSpc>
                <a:spcPct val="80000"/>
              </a:lnSpc>
              <a:spcBef>
                <a:spcPct val="20000"/>
              </a:spcBef>
              <a:spcAft>
                <a:spcPts val="0"/>
              </a:spcAft>
              <a:buClr>
                <a:schemeClr val="accent3"/>
              </a:buClr>
              <a:buSzPct val="95000"/>
              <a:defRPr/>
            </a:pPr>
            <a:r>
              <a:rPr lang="es-ES" sz="3200" b="1" dirty="0" smtClean="0">
                <a:solidFill>
                  <a:srgbClr val="FF0000"/>
                </a:solidFill>
                <a:latin typeface="+mj-lt"/>
              </a:rPr>
              <a:t>1982-1989 vs 2004-2011</a:t>
            </a:r>
            <a:r>
              <a:rPr lang="es-ES" sz="3200" dirty="0">
                <a:solidFill>
                  <a:srgbClr val="FF0000"/>
                </a:solidFill>
                <a:latin typeface="+mj-lt"/>
              </a:rPr>
              <a:t> </a:t>
            </a:r>
            <a:endParaRPr lang="es-ES" sz="3200" dirty="0" smtClean="0">
              <a:solidFill>
                <a:srgbClr val="FF0000"/>
              </a:solidFill>
              <a:latin typeface="+mj-lt"/>
            </a:endParaRPr>
          </a:p>
          <a:p>
            <a:pPr lvl="0" algn="just" fontAlgn="auto">
              <a:lnSpc>
                <a:spcPct val="80000"/>
              </a:lnSpc>
              <a:spcBef>
                <a:spcPct val="20000"/>
              </a:spcBef>
              <a:spcAft>
                <a:spcPts val="0"/>
              </a:spcAft>
              <a:buClr>
                <a:schemeClr val="accent3"/>
              </a:buClr>
              <a:buSzPct val="95000"/>
              <a:defRPr/>
            </a:pPr>
            <a:endParaRPr lang="es-ES" sz="3200" dirty="0" smtClean="0">
              <a:solidFill>
                <a:schemeClr val="bg1"/>
              </a:solidFill>
              <a:latin typeface="+mj-lt"/>
            </a:endParaRPr>
          </a:p>
        </p:txBody>
      </p:sp>
      <p:sp>
        <p:nvSpPr>
          <p:cNvPr id="9" name="19 Rectángulo"/>
          <p:cNvSpPr/>
          <p:nvPr/>
        </p:nvSpPr>
        <p:spPr bwMode="auto">
          <a:xfrm>
            <a:off x="2355825" y="7389249"/>
            <a:ext cx="3650053" cy="70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19 Rectángulo"/>
          <p:cNvSpPr/>
          <p:nvPr/>
        </p:nvSpPr>
        <p:spPr bwMode="auto">
          <a:xfrm>
            <a:off x="2863825" y="7399543"/>
            <a:ext cx="3650053" cy="69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p:nvPr/>
        </p:nvSpPr>
        <p:spPr>
          <a:xfrm>
            <a:off x="6147183" y="1187359"/>
            <a:ext cx="2996817" cy="5139870"/>
          </a:xfrm>
          <a:prstGeom prst="rect">
            <a:avLst/>
          </a:prstGeom>
          <a:noFill/>
        </p:spPr>
        <p:txBody>
          <a:bodyPr wrap="square" rtlCol="0">
            <a:spAutoFit/>
          </a:bodyPr>
          <a:lstStyle/>
          <a:p>
            <a:pPr algn="just" fontAlgn="auto">
              <a:buClr>
                <a:schemeClr val="accent3"/>
              </a:buClr>
              <a:buSzPct val="95000"/>
              <a:tabLst>
                <a:tab pos="114300" algn="l"/>
              </a:tabLst>
              <a:defRPr/>
            </a:pPr>
            <a:r>
              <a:rPr lang="es-ES" sz="2000" dirty="0">
                <a:solidFill>
                  <a:srgbClr val="FF0000"/>
                </a:solidFill>
                <a:cs typeface="Lucida Grande"/>
              </a:rPr>
              <a:t>Some </a:t>
            </a:r>
            <a:r>
              <a:rPr lang="es-ES" sz="2000" dirty="0" err="1">
                <a:solidFill>
                  <a:srgbClr val="FF0000"/>
                </a:solidFill>
                <a:cs typeface="Lucida Grande"/>
              </a:rPr>
              <a:t>facts</a:t>
            </a:r>
            <a:r>
              <a:rPr lang="es-ES" sz="2000" dirty="0">
                <a:solidFill>
                  <a:srgbClr val="FF0000"/>
                </a:solidFill>
                <a:cs typeface="Lucida Grande"/>
              </a:rPr>
              <a:t> </a:t>
            </a:r>
            <a:r>
              <a:rPr lang="es-ES" sz="2000" dirty="0" err="1">
                <a:solidFill>
                  <a:srgbClr val="FF0000"/>
                </a:solidFill>
                <a:cs typeface="Lucida Grande"/>
              </a:rPr>
              <a:t>about</a:t>
            </a:r>
            <a:r>
              <a:rPr lang="es-ES" sz="2000" dirty="0">
                <a:solidFill>
                  <a:srgbClr val="FF0000"/>
                </a:solidFill>
                <a:cs typeface="Lucida Grande"/>
              </a:rPr>
              <a:t> Vibrio </a:t>
            </a:r>
            <a:r>
              <a:rPr lang="es-ES" sz="2000" dirty="0" err="1">
                <a:solidFill>
                  <a:srgbClr val="FF0000"/>
                </a:solidFill>
                <a:cs typeface="Lucida Grande"/>
              </a:rPr>
              <a:t>species</a:t>
            </a:r>
            <a:endParaRPr lang="es-ES" sz="2000" dirty="0">
              <a:solidFill>
                <a:srgbClr val="FF0000"/>
              </a:solidFill>
              <a:cs typeface="Lucida Grande"/>
            </a:endParaRPr>
          </a:p>
          <a:p>
            <a:pPr marL="285750" indent="-285750" fontAlgn="auto">
              <a:buClr>
                <a:schemeClr val="accent3"/>
              </a:buClr>
              <a:buSzPct val="95000"/>
              <a:buFont typeface="Arial"/>
              <a:buChar char="•"/>
              <a:tabLst>
                <a:tab pos="114300" algn="l"/>
              </a:tabLst>
              <a:defRPr/>
            </a:pPr>
            <a:r>
              <a:rPr lang="es-ES_tradnl" dirty="0" err="1">
                <a:cs typeface="Lucida Grande"/>
              </a:rPr>
              <a:t>Pathogenic</a:t>
            </a:r>
            <a:r>
              <a:rPr lang="es-ES_tradnl" dirty="0">
                <a:cs typeface="Lucida Grande"/>
              </a:rPr>
              <a:t> </a:t>
            </a:r>
            <a:r>
              <a:rPr lang="es-ES_tradnl" dirty="0" err="1">
                <a:cs typeface="Lucida Grande"/>
              </a:rPr>
              <a:t>vibrios</a:t>
            </a:r>
            <a:r>
              <a:rPr lang="es-ES_tradnl" dirty="0">
                <a:cs typeface="Lucida Grande"/>
              </a:rPr>
              <a:t> </a:t>
            </a:r>
            <a:r>
              <a:rPr lang="es-ES_tradnl" dirty="0" err="1">
                <a:cs typeface="Lucida Grande"/>
              </a:rPr>
              <a:t>present</a:t>
            </a:r>
            <a:r>
              <a:rPr lang="es-ES_tradnl" dirty="0">
                <a:cs typeface="Lucida Grande"/>
              </a:rPr>
              <a:t> in marine </a:t>
            </a:r>
            <a:r>
              <a:rPr lang="es-ES_tradnl" dirty="0" err="1" smtClean="0">
                <a:cs typeface="Lucida Grande"/>
              </a:rPr>
              <a:t>environment</a:t>
            </a:r>
            <a:endParaRPr lang="es-ES_tradnl" dirty="0" smtClean="0">
              <a:cs typeface="Lucida Grande"/>
            </a:endParaRPr>
          </a:p>
          <a:p>
            <a:pPr marL="285750" indent="-285750" fontAlgn="auto">
              <a:buClr>
                <a:schemeClr val="accent3"/>
              </a:buClr>
              <a:buSzPct val="95000"/>
              <a:buFont typeface="Arial"/>
              <a:buChar char="•"/>
              <a:tabLst>
                <a:tab pos="114300" algn="l"/>
              </a:tabLst>
              <a:defRPr/>
            </a:pPr>
            <a:endParaRPr lang="en-US" dirty="0">
              <a:cs typeface="Lucida Grande"/>
            </a:endParaRPr>
          </a:p>
          <a:p>
            <a:pPr marL="285750" indent="-285750" fontAlgn="auto">
              <a:buClr>
                <a:schemeClr val="accent3"/>
              </a:buClr>
              <a:buSzPct val="95000"/>
              <a:buFont typeface="Arial"/>
              <a:buChar char="•"/>
              <a:tabLst>
                <a:tab pos="114300" algn="l"/>
              </a:tabLst>
              <a:defRPr/>
            </a:pPr>
            <a:r>
              <a:rPr lang="es-ES_tradnl" dirty="0" err="1">
                <a:cs typeface="Lucida Grande"/>
              </a:rPr>
              <a:t>Proliferate</a:t>
            </a:r>
            <a:r>
              <a:rPr lang="es-ES_tradnl" dirty="0">
                <a:cs typeface="Lucida Grande"/>
              </a:rPr>
              <a:t> in </a:t>
            </a:r>
            <a:r>
              <a:rPr lang="es-ES_tradnl" dirty="0" err="1">
                <a:cs typeface="Lucida Grande"/>
              </a:rPr>
              <a:t>warm</a:t>
            </a:r>
            <a:r>
              <a:rPr lang="es-ES_tradnl" dirty="0">
                <a:cs typeface="Lucida Grande"/>
              </a:rPr>
              <a:t> and </a:t>
            </a:r>
            <a:r>
              <a:rPr lang="es-ES_tradnl" dirty="0" err="1">
                <a:cs typeface="Lucida Grande"/>
              </a:rPr>
              <a:t>low</a:t>
            </a:r>
            <a:r>
              <a:rPr lang="es-ES_tradnl" dirty="0">
                <a:cs typeface="Lucida Grande"/>
              </a:rPr>
              <a:t> </a:t>
            </a:r>
            <a:r>
              <a:rPr lang="es-ES_tradnl" dirty="0" err="1">
                <a:cs typeface="Lucida Grande"/>
              </a:rPr>
              <a:t>salinity</a:t>
            </a:r>
            <a:r>
              <a:rPr lang="es-ES_tradnl" dirty="0">
                <a:cs typeface="Lucida Grande"/>
              </a:rPr>
              <a:t> </a:t>
            </a:r>
            <a:r>
              <a:rPr lang="es-ES_tradnl" dirty="0" err="1" smtClean="0">
                <a:cs typeface="Lucida Grande"/>
              </a:rPr>
              <a:t>seawater</a:t>
            </a:r>
            <a:endParaRPr lang="es-ES_tradnl" dirty="0" smtClean="0">
              <a:cs typeface="Lucida Grande"/>
            </a:endParaRPr>
          </a:p>
          <a:p>
            <a:pPr marL="285750" indent="-285750" fontAlgn="auto">
              <a:buClr>
                <a:schemeClr val="accent3"/>
              </a:buClr>
              <a:buSzPct val="95000"/>
              <a:buFont typeface="Arial"/>
              <a:buChar char="•"/>
              <a:tabLst>
                <a:tab pos="114300" algn="l"/>
              </a:tabLst>
              <a:defRPr/>
            </a:pPr>
            <a:endParaRPr lang="es-ES_tradnl" dirty="0">
              <a:cs typeface="Lucida Grande"/>
            </a:endParaRPr>
          </a:p>
          <a:p>
            <a:pPr marL="285750" indent="-285750" fontAlgn="auto">
              <a:buClr>
                <a:schemeClr val="accent3"/>
              </a:buClr>
              <a:buSzPct val="95000"/>
              <a:buFont typeface="Arial"/>
              <a:buChar char="•"/>
              <a:tabLst>
                <a:tab pos="114300" algn="l"/>
              </a:tabLst>
              <a:defRPr/>
            </a:pPr>
            <a:r>
              <a:rPr lang="es-ES_tradnl" dirty="0" err="1">
                <a:cs typeface="Lucida Grande"/>
              </a:rPr>
              <a:t>Clinical</a:t>
            </a:r>
            <a:r>
              <a:rPr lang="es-ES_tradnl" dirty="0">
                <a:cs typeface="Lucida Grande"/>
              </a:rPr>
              <a:t> </a:t>
            </a:r>
            <a:r>
              <a:rPr lang="es-ES_tradnl" dirty="0" err="1">
                <a:cs typeface="Lucida Grande"/>
              </a:rPr>
              <a:t>manifestations</a:t>
            </a:r>
            <a:r>
              <a:rPr lang="es-ES_tradnl" dirty="0">
                <a:cs typeface="Lucida Grande"/>
              </a:rPr>
              <a:t>: </a:t>
            </a:r>
            <a:r>
              <a:rPr lang="es-ES_tradnl" dirty="0" err="1">
                <a:cs typeface="Lucida Grande"/>
              </a:rPr>
              <a:t>Wound</a:t>
            </a:r>
            <a:r>
              <a:rPr lang="es-ES_tradnl" dirty="0">
                <a:cs typeface="Lucida Grande"/>
              </a:rPr>
              <a:t> </a:t>
            </a:r>
            <a:r>
              <a:rPr lang="es-ES_tradnl" dirty="0" err="1">
                <a:cs typeface="Lucida Grande"/>
              </a:rPr>
              <a:t>infections</a:t>
            </a:r>
            <a:r>
              <a:rPr lang="es-ES_tradnl" dirty="0">
                <a:cs typeface="Lucida Grande"/>
              </a:rPr>
              <a:t>, gastroenteritis, </a:t>
            </a:r>
            <a:r>
              <a:rPr lang="es-ES_tradnl" dirty="0" err="1">
                <a:cs typeface="Lucida Grande"/>
              </a:rPr>
              <a:t>septicaemia</a:t>
            </a:r>
            <a:r>
              <a:rPr lang="es-ES_tradnl" dirty="0">
                <a:cs typeface="Lucida Grande"/>
              </a:rPr>
              <a:t> (100 </a:t>
            </a:r>
            <a:r>
              <a:rPr lang="es-ES_tradnl" dirty="0" err="1">
                <a:cs typeface="Lucida Grande"/>
              </a:rPr>
              <a:t>fatalities</a:t>
            </a:r>
            <a:r>
              <a:rPr lang="es-ES_tradnl" dirty="0">
                <a:cs typeface="Lucida Grande"/>
              </a:rPr>
              <a:t> /</a:t>
            </a:r>
            <a:r>
              <a:rPr lang="es-ES_tradnl" dirty="0" err="1">
                <a:cs typeface="Lucida Grande"/>
              </a:rPr>
              <a:t>year</a:t>
            </a:r>
            <a:r>
              <a:rPr lang="es-ES_tradnl" dirty="0">
                <a:cs typeface="Lucida Grande"/>
              </a:rPr>
              <a:t> USA</a:t>
            </a:r>
            <a:r>
              <a:rPr lang="es-ES_tradnl" dirty="0" smtClean="0">
                <a:cs typeface="Lucida Grande"/>
              </a:rPr>
              <a:t>)</a:t>
            </a:r>
          </a:p>
          <a:p>
            <a:pPr marL="285750" indent="-285750" fontAlgn="auto">
              <a:buClr>
                <a:schemeClr val="accent3"/>
              </a:buClr>
              <a:buSzPct val="95000"/>
              <a:buFont typeface="Arial"/>
              <a:buChar char="•"/>
              <a:tabLst>
                <a:tab pos="114300" algn="l"/>
              </a:tabLst>
              <a:defRPr/>
            </a:pPr>
            <a:endParaRPr lang="es-ES_tradnl" dirty="0">
              <a:cs typeface="Lucida Grande"/>
            </a:endParaRPr>
          </a:p>
          <a:p>
            <a:pPr marL="285750" indent="-285750" fontAlgn="auto">
              <a:buClr>
                <a:schemeClr val="accent3"/>
              </a:buClr>
              <a:buSzPct val="95000"/>
              <a:buFont typeface="Arial"/>
              <a:buChar char="•"/>
              <a:tabLst>
                <a:tab pos="114300" algn="l"/>
              </a:tabLst>
              <a:defRPr/>
            </a:pPr>
            <a:r>
              <a:rPr lang="es-ES_tradnl" dirty="0" err="1">
                <a:cs typeface="Lucida Grande"/>
              </a:rPr>
              <a:t>Other</a:t>
            </a:r>
            <a:r>
              <a:rPr lang="es-ES_tradnl" dirty="0">
                <a:cs typeface="Lucida Grande"/>
              </a:rPr>
              <a:t> </a:t>
            </a:r>
            <a:r>
              <a:rPr lang="es-ES_tradnl" dirty="0" err="1">
                <a:cs typeface="Lucida Grande"/>
              </a:rPr>
              <a:t>factors</a:t>
            </a:r>
            <a:r>
              <a:rPr lang="es-ES_tradnl" dirty="0">
                <a:cs typeface="Lucida Grande"/>
              </a:rPr>
              <a:t>: </a:t>
            </a:r>
            <a:r>
              <a:rPr lang="es-ES_tradnl" dirty="0" err="1" smtClean="0">
                <a:cs typeface="Lucida Grande"/>
              </a:rPr>
              <a:t>aging</a:t>
            </a:r>
            <a:r>
              <a:rPr lang="es-ES_tradnl" dirty="0" smtClean="0">
                <a:cs typeface="Lucida Grande"/>
              </a:rPr>
              <a:t> </a:t>
            </a:r>
            <a:r>
              <a:rPr lang="es-ES_tradnl" dirty="0" err="1">
                <a:cs typeface="Lucida Grande"/>
              </a:rPr>
              <a:t>population</a:t>
            </a:r>
            <a:r>
              <a:rPr lang="es-ES_tradnl" dirty="0">
                <a:cs typeface="Lucida Grande"/>
              </a:rPr>
              <a:t>, </a:t>
            </a:r>
            <a:r>
              <a:rPr lang="es-ES_tradnl" dirty="0" err="1">
                <a:cs typeface="Lucida Grande"/>
              </a:rPr>
              <a:t>shellfish</a:t>
            </a:r>
            <a:r>
              <a:rPr lang="es-ES_tradnl" dirty="0">
                <a:cs typeface="Lucida Grande"/>
              </a:rPr>
              <a:t> </a:t>
            </a:r>
            <a:r>
              <a:rPr lang="es-ES_tradnl" dirty="0" err="1">
                <a:cs typeface="Lucida Grande"/>
              </a:rPr>
              <a:t>consumption</a:t>
            </a:r>
            <a:r>
              <a:rPr lang="es-ES_tradnl" dirty="0">
                <a:cs typeface="Lucida Grande"/>
              </a:rPr>
              <a:t>, </a:t>
            </a:r>
            <a:r>
              <a:rPr lang="es-ES_tradnl" dirty="0" err="1">
                <a:cs typeface="Lucida Grande"/>
              </a:rPr>
              <a:t>contact</a:t>
            </a:r>
            <a:r>
              <a:rPr lang="es-ES_tradnl" dirty="0">
                <a:cs typeface="Lucida Grande"/>
              </a:rPr>
              <a:t> </a:t>
            </a:r>
            <a:r>
              <a:rPr lang="es-ES_tradnl" dirty="0" err="1">
                <a:cs typeface="Lucida Grande"/>
              </a:rPr>
              <a:t>with</a:t>
            </a:r>
            <a:r>
              <a:rPr lang="es-ES_tradnl" dirty="0">
                <a:cs typeface="Lucida Grande"/>
              </a:rPr>
              <a:t> </a:t>
            </a:r>
            <a:r>
              <a:rPr lang="es-ES_tradnl" dirty="0" err="1">
                <a:cs typeface="Lucida Grande"/>
              </a:rPr>
              <a:t>water</a:t>
            </a:r>
            <a:r>
              <a:rPr lang="es-ES_tradnl" dirty="0">
                <a:cs typeface="Lucida Grande"/>
              </a:rPr>
              <a:t>, etc</a:t>
            </a:r>
            <a:r>
              <a:rPr lang="es-ES_tradnl" dirty="0" smtClean="0">
                <a:cs typeface="Lucida Grande"/>
              </a:rPr>
              <a:t>.</a:t>
            </a:r>
            <a:endParaRPr lang="es-ES_tradnl" dirty="0">
              <a:cs typeface="Lucida Grande"/>
            </a:endParaRPr>
          </a:p>
        </p:txBody>
      </p:sp>
      <p:sp>
        <p:nvSpPr>
          <p:cNvPr id="4" name="Footer Placeholder 3"/>
          <p:cNvSpPr>
            <a:spLocks noGrp="1"/>
          </p:cNvSpPr>
          <p:nvPr>
            <p:ph type="ftr" sz="quarter" idx="11"/>
          </p:nvPr>
        </p:nvSpPr>
        <p:spPr/>
        <p:txBody>
          <a:bodyPr/>
          <a:lstStyle/>
          <a:p>
            <a:r>
              <a:rPr lang="en-US" smtClean="0"/>
              <a:t>PHOD Retreat May 12, 2015</a:t>
            </a:r>
            <a:endParaRPr lang="en-US"/>
          </a:p>
        </p:txBody>
      </p:sp>
      <p:sp>
        <p:nvSpPr>
          <p:cNvPr id="5" name="Slide Number Placeholder 4"/>
          <p:cNvSpPr>
            <a:spLocks noGrp="1"/>
          </p:cNvSpPr>
          <p:nvPr>
            <p:ph type="sldNum" sz="quarter" idx="12"/>
          </p:nvPr>
        </p:nvSpPr>
        <p:spPr/>
        <p:txBody>
          <a:bodyPr/>
          <a:lstStyle/>
          <a:p>
            <a:fld id="{D83F1629-0A22-8243-9EB9-7CCC1A3118DD}" type="slidenum">
              <a:rPr lang="en-US" smtClean="0"/>
              <a:pPr/>
              <a:t>46</a:t>
            </a:fld>
            <a:endParaRPr lang="en-US" dirty="0"/>
          </a:p>
        </p:txBody>
      </p:sp>
    </p:spTree>
    <p:extLst>
      <p:ext uri="{BB962C8B-B14F-4D97-AF65-F5344CB8AC3E}">
        <p14:creationId xmlns:p14="http://schemas.microsoft.com/office/powerpoint/2010/main" val="570571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74320" y="0"/>
            <a:ext cx="8604504" cy="1128889"/>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defTabSz="914400" fontAlgn="auto">
              <a:spcAft>
                <a:spcPts val="0"/>
              </a:spcAft>
              <a:defRPr/>
            </a:pPr>
            <a:r>
              <a:rPr lang="en-US" sz="2800" b="1" dirty="0" smtClean="0">
                <a:solidFill>
                  <a:schemeClr val="tx2"/>
                </a:solidFill>
                <a:latin typeface="+mj-lt"/>
                <a:ea typeface="+mj-ea"/>
                <a:cs typeface="+mj-cs"/>
              </a:rPr>
              <a:t>South Atlantic Subtropical Gyre</a:t>
            </a:r>
          </a:p>
          <a:p>
            <a:pPr algn="ctr" defTabSz="914400" fontAlgn="auto">
              <a:spcAft>
                <a:spcPts val="0"/>
              </a:spcAft>
              <a:defRPr/>
            </a:pPr>
            <a:r>
              <a:rPr lang="en-US" sz="2800" b="1" dirty="0" smtClean="0">
                <a:solidFill>
                  <a:schemeClr val="tx2"/>
                </a:solidFill>
                <a:latin typeface="+mj-lt"/>
                <a:ea typeface="+mj-ea"/>
                <a:cs typeface="+mj-cs"/>
              </a:rPr>
              <a:t>Upper Ocean Heat Content Variability</a:t>
            </a:r>
            <a:endParaRPr lang="en-US" sz="2800" b="1" dirty="0">
              <a:solidFill>
                <a:schemeClr val="tx2"/>
              </a:solidFill>
              <a:latin typeface="+mj-lt"/>
              <a:ea typeface="+mj-ea"/>
              <a:cs typeface="+mj-cs"/>
            </a:endParaRPr>
          </a:p>
        </p:txBody>
      </p:sp>
      <p:sp>
        <p:nvSpPr>
          <p:cNvPr id="20483" name="TextBox 7"/>
          <p:cNvSpPr txBox="1">
            <a:spLocks noChangeArrowheads="1"/>
          </p:cNvSpPr>
          <p:nvPr/>
        </p:nvSpPr>
        <p:spPr bwMode="auto">
          <a:xfrm>
            <a:off x="-982663" y="333533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5" name="Rectangle 24"/>
          <p:cNvSpPr/>
          <p:nvPr/>
        </p:nvSpPr>
        <p:spPr>
          <a:xfrm>
            <a:off x="92074" y="6400800"/>
            <a:ext cx="8950325" cy="457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3"/>
          <p:cNvSpPr txBox="1">
            <a:spLocks noChangeArrowheads="1"/>
          </p:cNvSpPr>
          <p:nvPr/>
        </p:nvSpPr>
        <p:spPr bwMode="auto">
          <a:xfrm>
            <a:off x="92074" y="6400800"/>
            <a:ext cx="87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b="1" dirty="0" smtClean="0">
                <a:latin typeface="+mj-lt"/>
              </a:rPr>
              <a:t>NASA project: Perez, </a:t>
            </a:r>
            <a:r>
              <a:rPr lang="en-US" sz="1800" b="1" dirty="0" err="1" smtClean="0">
                <a:latin typeface="+mj-lt"/>
              </a:rPr>
              <a:t>Msadek</a:t>
            </a:r>
            <a:r>
              <a:rPr lang="en-US" sz="1800" b="1" dirty="0" smtClean="0">
                <a:latin typeface="+mj-lt"/>
              </a:rPr>
              <a:t>, + Collaborators (in prep.)</a:t>
            </a:r>
            <a:endParaRPr lang="en-US" sz="1800" b="1" dirty="0">
              <a:latin typeface="+mj-lt"/>
            </a:endParaRPr>
          </a:p>
        </p:txBody>
      </p:sp>
      <p:pic>
        <p:nvPicPr>
          <p:cNvPr id="8" name="Picture 7" descr="WOD_HANchang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7613650" cy="5029200"/>
          </a:xfrm>
          <a:prstGeom prst="rect">
            <a:avLst/>
          </a:prstGeom>
        </p:spPr>
      </p:pic>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5</a:t>
            </a:fld>
            <a:endParaRPr lang="en-US" dirty="0"/>
          </a:p>
        </p:txBody>
      </p:sp>
    </p:spTree>
    <p:extLst>
      <p:ext uri="{BB962C8B-B14F-4D97-AF65-F5344CB8AC3E}">
        <p14:creationId xmlns:p14="http://schemas.microsoft.com/office/powerpoint/2010/main" val="7182833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33190"/>
            <a:ext cx="9144000" cy="463846"/>
          </a:xfrm>
          <a:prstGeom prst="rect">
            <a:avLst/>
          </a:prstGeom>
          <a:noFill/>
          <a:ln w="9525">
            <a:noFill/>
            <a:miter lim="800000"/>
            <a:headEnd/>
            <a:tailEnd/>
          </a:ln>
        </p:spPr>
        <p:txBody>
          <a:bodyPr lIns="92075" tIns="46038" rIns="92075" bIns="46038" anchor="ctr">
            <a:spAutoFit/>
          </a:bodyPr>
          <a:lstStyle/>
          <a:p>
            <a:pPr algn="ctr">
              <a:lnSpc>
                <a:spcPct val="120000"/>
              </a:lnSpc>
            </a:pPr>
            <a:r>
              <a:rPr lang="en-US" sz="2200" b="1" dirty="0" smtClean="0">
                <a:latin typeface="+mj-lt"/>
              </a:rPr>
              <a:t>Inter-ocean exchanges of heat, salt &amp; carbon under changing climate </a:t>
            </a:r>
            <a:endParaRPr lang="en-US" altLang="en-US" sz="2200" b="1" dirty="0">
              <a:latin typeface="+mj-lt"/>
              <a:cs typeface="Times New Roman" pitchFamily="18" charset="0"/>
            </a:endParaRPr>
          </a:p>
        </p:txBody>
      </p:sp>
      <p:sp>
        <p:nvSpPr>
          <p:cNvPr id="3078" name="Text Box 30"/>
          <p:cNvSpPr txBox="1">
            <a:spLocks noChangeArrowheads="1"/>
          </p:cNvSpPr>
          <p:nvPr/>
        </p:nvSpPr>
        <p:spPr bwMode="auto">
          <a:xfrm>
            <a:off x="4419600" y="762000"/>
            <a:ext cx="4724400" cy="5893921"/>
          </a:xfrm>
          <a:prstGeom prst="rect">
            <a:avLst/>
          </a:prstGeom>
          <a:solidFill>
            <a:schemeClr val="bg1"/>
          </a:solidFill>
          <a:ln w="9525">
            <a:noFill/>
            <a:miter lim="800000"/>
            <a:headEnd/>
            <a:tailEnd/>
          </a:ln>
          <a:effectLst/>
        </p:spPr>
        <p:txBody>
          <a:bodyPr wrap="square">
            <a:spAutoFit/>
          </a:bodyPr>
          <a:lstStyle/>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Funding: NOAA CPO</a:t>
            </a:r>
          </a:p>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Personnel: S.-K. Lee, M. Baringer and Y. Liu</a:t>
            </a:r>
          </a:p>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Collaborations: GEOMAR &amp; LDEO</a:t>
            </a:r>
          </a:p>
          <a:p>
            <a:pPr marL="346075" indent="-346075">
              <a:spcBef>
                <a:spcPts val="600"/>
              </a:spcBef>
              <a:buClr>
                <a:srgbClr val="0099FF"/>
              </a:buClr>
              <a:buSzPct val="150000"/>
              <a:buFont typeface="Arial" pitchFamily="34" charset="0"/>
              <a:buChar char="•"/>
            </a:pPr>
            <a:r>
              <a:rPr lang="en-US" altLang="en-US" sz="1800" b="1" dirty="0" smtClean="0">
                <a:latin typeface="+mj-lt"/>
                <a:cs typeface="Times New Roman" pitchFamily="18" charset="0"/>
              </a:rPr>
              <a:t>Highlights (Lee et al., 2015, in-press):</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La-Niña-like conditions during the past decade increased the surface heat uptake over the Pacific Ocean.</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However, the enhanced heat uptake has been completely compensated by increased inter-ocean transport carried by the Indonesian throughflow. </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Pacific Ocean heat content has slightly decreased, while Indian ocean heat content has increased abruptly during the past decade</a:t>
            </a:r>
          </a:p>
          <a:p>
            <a:pPr marL="574675" indent="-342900">
              <a:spcBef>
                <a:spcPts val="600"/>
              </a:spcBef>
              <a:buClr>
                <a:srgbClr val="0099FF"/>
              </a:buClr>
              <a:buSzPct val="100000"/>
              <a:buFont typeface="+mj-lt"/>
              <a:buAutoNum type="arabicPeriod"/>
            </a:pPr>
            <a:r>
              <a:rPr lang="en-US" altLang="en-US" sz="1800" b="1" dirty="0" smtClean="0">
                <a:latin typeface="+mj-lt"/>
                <a:cs typeface="Times New Roman" pitchFamily="18" charset="0"/>
              </a:rPr>
              <a:t>Indian Ocean has become increasing important for modulating global climate variability</a:t>
            </a:r>
          </a:p>
        </p:txBody>
      </p:sp>
      <p:pic>
        <p:nvPicPr>
          <p:cNvPr id="7" name="Picture 6" descr="fig_01.jpg"/>
          <p:cNvPicPr>
            <a:picLocks noChangeAspect="1"/>
          </p:cNvPicPr>
          <p:nvPr/>
        </p:nvPicPr>
        <p:blipFill>
          <a:blip r:embed="rId2" cstate="print"/>
          <a:srcRect t="34670" r="40170"/>
          <a:stretch>
            <a:fillRect/>
          </a:stretch>
        </p:blipFill>
        <p:spPr>
          <a:xfrm>
            <a:off x="304800" y="914400"/>
            <a:ext cx="4113573" cy="4876800"/>
          </a:xfrm>
          <a:prstGeom prst="rect">
            <a:avLst/>
          </a:prstGeom>
        </p:spPr>
      </p:pic>
      <p:sp>
        <p:nvSpPr>
          <p:cNvPr id="11" name="TextBox 10"/>
          <p:cNvSpPr txBox="1"/>
          <p:nvPr/>
        </p:nvSpPr>
        <p:spPr>
          <a:xfrm>
            <a:off x="762000" y="609600"/>
            <a:ext cx="3563550" cy="307777"/>
          </a:xfrm>
          <a:prstGeom prst="rect">
            <a:avLst/>
          </a:prstGeom>
          <a:noFill/>
        </p:spPr>
        <p:txBody>
          <a:bodyPr wrap="square" rtlCol="0">
            <a:spAutoFit/>
          </a:bodyPr>
          <a:lstStyle/>
          <a:p>
            <a:r>
              <a:rPr lang="en-US" sz="1400" b="1" dirty="0" smtClean="0"/>
              <a:t>OHC</a:t>
            </a:r>
            <a:r>
              <a:rPr lang="en-US" sz="1400" b="1" baseline="-25000" dirty="0" smtClean="0"/>
              <a:t>700</a:t>
            </a:r>
            <a:r>
              <a:rPr lang="en-US" sz="1400" b="1" dirty="0" smtClean="0"/>
              <a:t> for the Indian and Pacific Oceans</a:t>
            </a:r>
            <a:endParaRPr lang="en-US" sz="1400" b="1" baseline="-25000" dirty="0"/>
          </a:p>
        </p:txBody>
      </p: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6</a:t>
            </a:fld>
            <a:endParaRPr lang="en-US" dirty="0"/>
          </a:p>
        </p:txBody>
      </p:sp>
    </p:spTree>
    <p:extLst>
      <p:ext uri="{BB962C8B-B14F-4D97-AF65-F5344CB8AC3E}">
        <p14:creationId xmlns:p14="http://schemas.microsoft.com/office/powerpoint/2010/main" val="14503688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50086"/>
            <a:ext cx="9144000" cy="430055"/>
          </a:xfrm>
          <a:prstGeom prst="rect">
            <a:avLst/>
          </a:prstGeom>
          <a:noFill/>
          <a:ln w="9525">
            <a:noFill/>
            <a:miter lim="800000"/>
            <a:headEnd/>
            <a:tailEnd/>
          </a:ln>
        </p:spPr>
        <p:txBody>
          <a:bodyPr lIns="92075" tIns="46038" rIns="92075" bIns="46038" anchor="ctr">
            <a:spAutoFit/>
          </a:bodyPr>
          <a:lstStyle/>
          <a:p>
            <a:pPr algn="ctr">
              <a:lnSpc>
                <a:spcPct val="120000"/>
              </a:lnSpc>
            </a:pPr>
            <a:r>
              <a:rPr lang="en-US" sz="2000" b="1" dirty="0" smtClean="0"/>
              <a:t>What drives the Southern Subtropical Anticyclones in Winter?</a:t>
            </a:r>
            <a:endParaRPr lang="en-US" altLang="en-US" sz="2200" b="1" dirty="0">
              <a:latin typeface="+mj-lt"/>
              <a:cs typeface="Times New Roman" pitchFamily="18" charset="0"/>
            </a:endParaRPr>
          </a:p>
        </p:txBody>
      </p:sp>
      <p:sp>
        <p:nvSpPr>
          <p:cNvPr id="3078" name="Text Box 30"/>
          <p:cNvSpPr txBox="1">
            <a:spLocks noChangeArrowheads="1"/>
          </p:cNvSpPr>
          <p:nvPr/>
        </p:nvSpPr>
        <p:spPr bwMode="auto">
          <a:xfrm>
            <a:off x="4724400" y="762000"/>
            <a:ext cx="4419600" cy="5616922"/>
          </a:xfrm>
          <a:prstGeom prst="rect">
            <a:avLst/>
          </a:prstGeom>
          <a:solidFill>
            <a:schemeClr val="bg1"/>
          </a:solidFill>
          <a:ln w="9525">
            <a:noFill/>
            <a:miter lim="800000"/>
            <a:headEnd/>
            <a:tailEnd/>
          </a:ln>
          <a:effectLst/>
        </p:spPr>
        <p:txBody>
          <a:bodyPr wrap="square">
            <a:spAutoFit/>
          </a:bodyPr>
          <a:lstStyle/>
          <a:p>
            <a:pPr marL="346075" indent="-346075">
              <a:spcBef>
                <a:spcPts val="600"/>
              </a:spcBef>
              <a:buClr>
                <a:srgbClr val="0099FF"/>
              </a:buClr>
              <a:buSzPct val="150000"/>
              <a:buFont typeface="Arial" pitchFamily="34" charset="0"/>
              <a:buChar char="•"/>
            </a:pPr>
            <a:r>
              <a:rPr lang="en-US" altLang="en-US" sz="1800" b="1" dirty="0" smtClean="0">
                <a:latin typeface="+mn-lt"/>
                <a:cs typeface="Times New Roman" pitchFamily="18" charset="0"/>
              </a:rPr>
              <a:t>Funding: NSF </a:t>
            </a:r>
          </a:p>
          <a:p>
            <a:pPr marL="346075" indent="-346075">
              <a:spcBef>
                <a:spcPts val="600"/>
              </a:spcBef>
              <a:buClr>
                <a:srgbClr val="0099FF"/>
              </a:buClr>
              <a:buSzPct val="150000"/>
              <a:buFont typeface="Arial" pitchFamily="34" charset="0"/>
              <a:buChar char="•"/>
            </a:pPr>
            <a:r>
              <a:rPr lang="en-US" altLang="en-US" sz="1800" b="1" dirty="0" smtClean="0">
                <a:latin typeface="+mn-lt"/>
                <a:cs typeface="Times New Roman" pitchFamily="18" charset="0"/>
              </a:rPr>
              <a:t>Personnel: S.-K. Lee &amp; C. Wang</a:t>
            </a:r>
          </a:p>
          <a:p>
            <a:pPr marL="346075" indent="-346075">
              <a:spcBef>
                <a:spcPts val="600"/>
              </a:spcBef>
              <a:buClr>
                <a:srgbClr val="0099FF"/>
              </a:buClr>
              <a:buSzPct val="150000"/>
              <a:buFont typeface="Arial" pitchFamily="34" charset="0"/>
              <a:buChar char="•"/>
            </a:pPr>
            <a:r>
              <a:rPr lang="en-US" altLang="en-US" sz="1800" b="1" dirty="0" smtClean="0">
                <a:latin typeface="+mn-lt"/>
                <a:cs typeface="Times New Roman" pitchFamily="18" charset="0"/>
              </a:rPr>
              <a:t>Collaborations: UCLA</a:t>
            </a:r>
          </a:p>
          <a:p>
            <a:pPr marL="346075" indent="-346075">
              <a:spcBef>
                <a:spcPts val="600"/>
              </a:spcBef>
              <a:buClr>
                <a:srgbClr val="0099FF"/>
              </a:buClr>
              <a:buSzPct val="150000"/>
              <a:buFont typeface="Arial" pitchFamily="34" charset="0"/>
              <a:buChar char="•"/>
            </a:pPr>
            <a:r>
              <a:rPr lang="en-US" altLang="en-US" sz="1800" b="1" dirty="0" smtClean="0">
                <a:latin typeface="+mn-lt"/>
                <a:cs typeface="Times New Roman" pitchFamily="18" charset="0"/>
              </a:rPr>
              <a:t>Highlights (Lee et al. 2013) :</a:t>
            </a:r>
          </a:p>
          <a:p>
            <a:pPr marL="574675" indent="-342900">
              <a:spcBef>
                <a:spcPts val="600"/>
              </a:spcBef>
              <a:buClr>
                <a:srgbClr val="0099FF"/>
              </a:buClr>
              <a:buSzPct val="100000"/>
              <a:buFont typeface="+mj-lt"/>
              <a:buAutoNum type="arabicPeriod"/>
            </a:pPr>
            <a:r>
              <a:rPr lang="en-US" sz="1800" b="1" dirty="0" smtClean="0"/>
              <a:t>Northern subtropical anticyclones stronger &amp; better defined in boreal summer consistent with “monsoon heating” paradigm (</a:t>
            </a:r>
            <a:r>
              <a:rPr lang="en-US" sz="1800" b="1" dirty="0" err="1" smtClean="0"/>
              <a:t>Rodwell</a:t>
            </a:r>
            <a:r>
              <a:rPr lang="en-US" sz="1800" b="1" dirty="0" smtClean="0"/>
              <a:t> &amp; Hoskins, 2001)</a:t>
            </a:r>
          </a:p>
          <a:p>
            <a:pPr marL="574675" indent="-342900">
              <a:spcBef>
                <a:spcPts val="600"/>
              </a:spcBef>
              <a:buClr>
                <a:srgbClr val="0099FF"/>
              </a:buClr>
              <a:buSzPct val="100000"/>
              <a:buFont typeface="+mj-lt"/>
              <a:buAutoNum type="arabicPeriod"/>
            </a:pPr>
            <a:r>
              <a:rPr lang="en-US" sz="1800" b="1" dirty="0" smtClean="0"/>
              <a:t>However, the southern subtropical anticyclones remain strong in austral winter </a:t>
            </a:r>
          </a:p>
          <a:p>
            <a:pPr marL="574675" indent="-342900">
              <a:spcBef>
                <a:spcPts val="600"/>
              </a:spcBef>
              <a:buClr>
                <a:srgbClr val="0099FF"/>
              </a:buClr>
              <a:buSzPct val="100000"/>
              <a:buFont typeface="+mj-lt"/>
              <a:buAutoNum type="arabicPeriod"/>
            </a:pPr>
            <a:r>
              <a:rPr lang="en-US" sz="1800" b="1" dirty="0" smtClean="0"/>
              <a:t>Key processes identified: NH summer heating </a:t>
            </a:r>
            <a:r>
              <a:rPr lang="en-US" sz="1800" b="1" dirty="0" smtClean="0">
                <a:sym typeface="Wingdings 3"/>
              </a:rPr>
              <a:t></a:t>
            </a:r>
            <a:r>
              <a:rPr lang="en-US" sz="1800" b="1" dirty="0" smtClean="0"/>
              <a:t> equatorial &amp; tropical SH convection suppressed</a:t>
            </a:r>
            <a:r>
              <a:rPr lang="en-US" sz="1800" b="1" dirty="0" smtClean="0">
                <a:sym typeface="Wingdings 3"/>
              </a:rPr>
              <a:t> </a:t>
            </a:r>
            <a:r>
              <a:rPr lang="en-US" sz="1800" b="1" dirty="0" smtClean="0"/>
              <a:t> poleward propagation of stationary waves</a:t>
            </a:r>
            <a:r>
              <a:rPr lang="en-US" sz="1800" b="1" dirty="0" smtClean="0">
                <a:sym typeface="Wingdings 3"/>
              </a:rPr>
              <a:t> </a:t>
            </a:r>
            <a:r>
              <a:rPr lang="en-US" sz="1800" b="1" dirty="0" smtClean="0"/>
              <a:t> SH subtropical highs strengthened </a:t>
            </a:r>
            <a:endParaRPr lang="en-US" sz="1800" b="1" dirty="0" smtClean="0">
              <a:latin typeface="+mn-lt"/>
            </a:endParaRPr>
          </a:p>
        </p:txBody>
      </p:sp>
      <p:pic>
        <p:nvPicPr>
          <p:cNvPr id="9" name="Picture 7" descr="Y:\taylor\climate\2014\ssa\plot_ppt\fig13.tif"/>
          <p:cNvPicPr>
            <a:picLocks noChangeAspect="1" noChangeArrowheads="1"/>
          </p:cNvPicPr>
          <p:nvPr/>
        </p:nvPicPr>
        <p:blipFill>
          <a:blip r:embed="rId2" cstate="print"/>
          <a:srcRect/>
          <a:stretch>
            <a:fillRect/>
          </a:stretch>
        </p:blipFill>
        <p:spPr bwMode="auto">
          <a:xfrm>
            <a:off x="381000" y="4267200"/>
            <a:ext cx="4169865" cy="2197991"/>
          </a:xfrm>
          <a:prstGeom prst="rect">
            <a:avLst/>
          </a:prstGeom>
          <a:noFill/>
          <a:ln w="9525">
            <a:noFill/>
            <a:miter lim="800000"/>
            <a:headEnd/>
            <a:tailEnd/>
          </a:ln>
        </p:spPr>
      </p:pic>
      <p:pic>
        <p:nvPicPr>
          <p:cNvPr id="8" name="Picture 2063" descr="Y:\taylor\climate\2014\ssa\plot_ppt\ssa_ncep_psl_djf_jja.jpg"/>
          <p:cNvPicPr>
            <a:picLocks noChangeAspect="1" noChangeArrowheads="1"/>
          </p:cNvPicPr>
          <p:nvPr/>
        </p:nvPicPr>
        <p:blipFill>
          <a:blip r:embed="rId3" cstate="print"/>
          <a:srcRect t="21813" b="56091"/>
          <a:stretch>
            <a:fillRect/>
          </a:stretch>
        </p:blipFill>
        <p:spPr bwMode="auto">
          <a:xfrm>
            <a:off x="381000" y="838200"/>
            <a:ext cx="4107318" cy="1167090"/>
          </a:xfrm>
          <a:prstGeom prst="rect">
            <a:avLst/>
          </a:prstGeom>
          <a:noFill/>
          <a:ln w="9525">
            <a:noFill/>
            <a:miter lim="800000"/>
            <a:headEnd/>
            <a:tailEnd/>
          </a:ln>
        </p:spPr>
      </p:pic>
      <p:pic>
        <p:nvPicPr>
          <p:cNvPr id="14" name="Picture 2063" descr="Y:\taylor\climate\2014\ssa\plot_ppt\ssa_ncep_psl_djf_jja.jpg"/>
          <p:cNvPicPr>
            <a:picLocks noChangeAspect="1" noChangeArrowheads="1"/>
          </p:cNvPicPr>
          <p:nvPr/>
        </p:nvPicPr>
        <p:blipFill>
          <a:blip r:embed="rId3" cstate="print"/>
          <a:srcRect t="66997" b="4674"/>
          <a:stretch>
            <a:fillRect/>
          </a:stretch>
        </p:blipFill>
        <p:spPr bwMode="auto">
          <a:xfrm>
            <a:off x="381000" y="2438400"/>
            <a:ext cx="4107318" cy="1496311"/>
          </a:xfrm>
          <a:prstGeom prst="rect">
            <a:avLst/>
          </a:prstGeom>
          <a:noFill/>
          <a:ln w="9525">
            <a:noFill/>
            <a:miter lim="800000"/>
            <a:headEnd/>
            <a:tailEnd/>
          </a:ln>
        </p:spPr>
      </p:pic>
      <p:sp>
        <p:nvSpPr>
          <p:cNvPr id="15" name="TextBox 14"/>
          <p:cNvSpPr txBox="1"/>
          <p:nvPr/>
        </p:nvSpPr>
        <p:spPr>
          <a:xfrm>
            <a:off x="685800" y="533400"/>
            <a:ext cx="2647969" cy="307777"/>
          </a:xfrm>
          <a:prstGeom prst="rect">
            <a:avLst/>
          </a:prstGeom>
          <a:noFill/>
        </p:spPr>
        <p:txBody>
          <a:bodyPr wrap="none" rtlCol="0">
            <a:spAutoFit/>
          </a:bodyPr>
          <a:lstStyle/>
          <a:p>
            <a:r>
              <a:rPr lang="en-US" sz="1400" b="1" dirty="0" smtClean="0"/>
              <a:t>(a) SLP in December - February</a:t>
            </a:r>
            <a:endParaRPr lang="en-US" sz="1400" b="1" dirty="0"/>
          </a:p>
        </p:txBody>
      </p:sp>
      <p:sp>
        <p:nvSpPr>
          <p:cNvPr id="16" name="TextBox 15"/>
          <p:cNvSpPr txBox="1"/>
          <p:nvPr/>
        </p:nvSpPr>
        <p:spPr>
          <a:xfrm>
            <a:off x="685800" y="2133600"/>
            <a:ext cx="2061013" cy="307777"/>
          </a:xfrm>
          <a:prstGeom prst="rect">
            <a:avLst/>
          </a:prstGeom>
          <a:noFill/>
        </p:spPr>
        <p:txBody>
          <a:bodyPr wrap="none" rtlCol="0">
            <a:spAutoFit/>
          </a:bodyPr>
          <a:lstStyle/>
          <a:p>
            <a:r>
              <a:rPr lang="en-US" sz="1400" b="1" dirty="0" smtClean="0"/>
              <a:t>(b) SLP in June - August</a:t>
            </a:r>
            <a:endParaRPr lang="en-US" sz="1400" b="1" dirty="0"/>
          </a:p>
        </p:txBody>
      </p:sp>
      <p:sp>
        <p:nvSpPr>
          <p:cNvPr id="17" name="TextBox 16"/>
          <p:cNvSpPr txBox="1"/>
          <p:nvPr/>
        </p:nvSpPr>
        <p:spPr>
          <a:xfrm>
            <a:off x="685800" y="4038600"/>
            <a:ext cx="3962400" cy="307777"/>
          </a:xfrm>
          <a:prstGeom prst="rect">
            <a:avLst/>
          </a:prstGeom>
          <a:noFill/>
        </p:spPr>
        <p:txBody>
          <a:bodyPr wrap="square" rtlCol="0">
            <a:spAutoFit/>
          </a:bodyPr>
          <a:lstStyle/>
          <a:p>
            <a:r>
              <a:rPr lang="en-US" sz="1400" b="1" dirty="0" smtClean="0"/>
              <a:t>(c) Summary of Inter-hemispheric Teleconnection</a:t>
            </a:r>
            <a:endParaRPr lang="en-US" sz="1400" b="1" dirty="0"/>
          </a:p>
        </p:txBody>
      </p:sp>
      <p:sp>
        <p:nvSpPr>
          <p:cNvPr id="2" name="Footer Placeholder 1"/>
          <p:cNvSpPr>
            <a:spLocks noGrp="1"/>
          </p:cNvSpPr>
          <p:nvPr>
            <p:ph type="ftr" sz="quarter" idx="11"/>
          </p:nvPr>
        </p:nvSpPr>
        <p:spPr/>
        <p:txBody>
          <a:bodyPr/>
          <a:lstStyle/>
          <a:p>
            <a:r>
              <a:rPr lang="en-US" smtClean="0"/>
              <a:t>PHOD Retreat May 12, 2015</a:t>
            </a:r>
            <a:endParaRPr lang="en-US"/>
          </a:p>
        </p:txBody>
      </p:sp>
      <p:sp>
        <p:nvSpPr>
          <p:cNvPr id="3" name="Slide Number Placeholder 2"/>
          <p:cNvSpPr>
            <a:spLocks noGrp="1"/>
          </p:cNvSpPr>
          <p:nvPr>
            <p:ph type="sldNum" sz="quarter" idx="12"/>
          </p:nvPr>
        </p:nvSpPr>
        <p:spPr/>
        <p:txBody>
          <a:bodyPr/>
          <a:lstStyle/>
          <a:p>
            <a:fld id="{D83F1629-0A22-8243-9EB9-7CCC1A3118DD}" type="slidenum">
              <a:rPr lang="en-US" smtClean="0"/>
              <a:pPr/>
              <a:t>7</a:t>
            </a:fld>
            <a:endParaRPr lang="en-US" dirty="0"/>
          </a:p>
        </p:txBody>
      </p:sp>
    </p:spTree>
    <p:extLst>
      <p:ext uri="{BB962C8B-B14F-4D97-AF65-F5344CB8AC3E}">
        <p14:creationId xmlns:p14="http://schemas.microsoft.com/office/powerpoint/2010/main" val="38586596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85800"/>
            <a:ext cx="8201732" cy="1200329"/>
          </a:xfrm>
          <a:prstGeom prst="rect">
            <a:avLst/>
          </a:prstGeom>
          <a:noFill/>
        </p:spPr>
        <p:txBody>
          <a:bodyPr wrap="none" rtlCol="0">
            <a:spAutoFit/>
          </a:bodyPr>
          <a:lstStyle/>
          <a:p>
            <a:r>
              <a:rPr lang="en-US" dirty="0" smtClean="0"/>
              <a:t>Wentz et al. (2005) found an increase in satellite-derived global mean surface wind</a:t>
            </a:r>
          </a:p>
          <a:p>
            <a:r>
              <a:rPr lang="en-US" dirty="0"/>
              <a:t>s</a:t>
            </a:r>
            <a:r>
              <a:rPr lang="en-US" dirty="0" smtClean="0"/>
              <a:t>peed during 1987-2006 that they interpreted as evidence against a muted response</a:t>
            </a:r>
          </a:p>
          <a:p>
            <a:r>
              <a:rPr lang="en-US" dirty="0" smtClean="0"/>
              <a:t>of precipitation to global warming (climate models predict ~2% K</a:t>
            </a:r>
            <a:r>
              <a:rPr lang="en-US" baseline="30000" dirty="0" smtClean="0"/>
              <a:t>-1</a:t>
            </a:r>
            <a:r>
              <a:rPr lang="en-US" dirty="0" smtClean="0"/>
              <a:t> increase in </a:t>
            </a:r>
            <a:r>
              <a:rPr lang="en-US" dirty="0" err="1" smtClean="0"/>
              <a:t>precip</a:t>
            </a:r>
            <a:r>
              <a:rPr lang="en-US" dirty="0" smtClean="0"/>
              <a:t>.</a:t>
            </a:r>
          </a:p>
          <a:p>
            <a:r>
              <a:rPr lang="en-US" dirty="0" smtClean="0"/>
              <a:t>even though water vapor will increase 7% K</a:t>
            </a:r>
            <a:r>
              <a:rPr lang="en-US" baseline="30000" dirty="0" smtClean="0"/>
              <a:t>-1</a:t>
            </a:r>
            <a:r>
              <a:rPr lang="en-US" dirty="0" smtClean="0"/>
              <a:t>).</a:t>
            </a:r>
            <a:endParaRPr lang="en-US" dirty="0"/>
          </a:p>
        </p:txBody>
      </p:sp>
      <p:pic>
        <p:nvPicPr>
          <p:cNvPr id="1026" name="Picture 2" descr="Nat1"/>
          <p:cNvPicPr>
            <a:picLocks noChangeAspect="1" noChangeArrowheads="1"/>
          </p:cNvPicPr>
          <p:nvPr/>
        </p:nvPicPr>
        <p:blipFill>
          <a:blip r:embed="rId2" cstate="print"/>
          <a:srcRect l="6352" t="16182" r="5530" b="18182"/>
          <a:stretch>
            <a:fillRect/>
          </a:stretch>
        </p:blipFill>
        <p:spPr bwMode="auto">
          <a:xfrm>
            <a:off x="4419600" y="2286001"/>
            <a:ext cx="4451218" cy="4290719"/>
          </a:xfrm>
          <a:prstGeom prst="rect">
            <a:avLst/>
          </a:prstGeom>
          <a:noFill/>
          <a:ln w="9525">
            <a:noFill/>
            <a:miter lim="800000"/>
            <a:headEnd/>
            <a:tailEnd/>
          </a:ln>
        </p:spPr>
      </p:pic>
      <p:sp>
        <p:nvSpPr>
          <p:cNvPr id="6" name="TextBox 5"/>
          <p:cNvSpPr txBox="1"/>
          <p:nvPr/>
        </p:nvSpPr>
        <p:spPr>
          <a:xfrm>
            <a:off x="609600" y="2819400"/>
            <a:ext cx="3375539" cy="1754326"/>
          </a:xfrm>
          <a:prstGeom prst="rect">
            <a:avLst/>
          </a:prstGeom>
          <a:noFill/>
        </p:spPr>
        <p:txBody>
          <a:bodyPr wrap="none" rtlCol="0">
            <a:spAutoFit/>
          </a:bodyPr>
          <a:lstStyle/>
          <a:p>
            <a:r>
              <a:rPr lang="en-US" dirty="0" smtClean="0"/>
              <a:t>We reconcile the observed and</a:t>
            </a:r>
          </a:p>
          <a:p>
            <a:r>
              <a:rPr lang="en-US" dirty="0" smtClean="0"/>
              <a:t>predicted changes, showing that</a:t>
            </a:r>
          </a:p>
          <a:p>
            <a:r>
              <a:rPr lang="en-US" dirty="0" smtClean="0"/>
              <a:t>surface wind speed can increase</a:t>
            </a:r>
          </a:p>
          <a:p>
            <a:r>
              <a:rPr lang="en-US" dirty="0" smtClean="0"/>
              <a:t>while the Walker circulation slows</a:t>
            </a:r>
          </a:p>
          <a:p>
            <a:r>
              <a:rPr lang="en-US" dirty="0"/>
              <a:t>d</a:t>
            </a:r>
            <a:r>
              <a:rPr lang="en-US" dirty="0" smtClean="0"/>
              <a:t>own and</a:t>
            </a:r>
            <a:r>
              <a:rPr lang="en-US" dirty="0"/>
              <a:t> </a:t>
            </a:r>
            <a:r>
              <a:rPr lang="en-US" dirty="0" smtClean="0"/>
              <a:t>mutes the precipitation</a:t>
            </a:r>
          </a:p>
          <a:p>
            <a:r>
              <a:rPr lang="en-US" dirty="0" smtClean="0"/>
              <a:t>increase. </a:t>
            </a:r>
            <a:endParaRPr lang="en-US" dirty="0"/>
          </a:p>
        </p:txBody>
      </p:sp>
      <p:sp>
        <p:nvSpPr>
          <p:cNvPr id="7" name="TextBox 6"/>
          <p:cNvSpPr txBox="1"/>
          <p:nvPr/>
        </p:nvSpPr>
        <p:spPr>
          <a:xfrm>
            <a:off x="228600" y="5715000"/>
            <a:ext cx="4187685" cy="738664"/>
          </a:xfrm>
          <a:prstGeom prst="rect">
            <a:avLst/>
          </a:prstGeom>
          <a:noFill/>
        </p:spPr>
        <p:txBody>
          <a:bodyPr wrap="none" rtlCol="0">
            <a:spAutoFit/>
          </a:bodyPr>
          <a:lstStyle/>
          <a:p>
            <a:r>
              <a:rPr lang="en-US" sz="1400" dirty="0" smtClean="0"/>
              <a:t>Ma, J., G. R. Foltz, B. J. </a:t>
            </a:r>
            <a:r>
              <a:rPr lang="en-US" sz="1400" dirty="0" err="1" smtClean="0"/>
              <a:t>Soden</a:t>
            </a:r>
            <a:r>
              <a:rPr lang="en-US" sz="1400" dirty="0" smtClean="0"/>
              <a:t>, J. He, L. Liu, and C. Dong,</a:t>
            </a:r>
          </a:p>
          <a:p>
            <a:r>
              <a:rPr lang="en-US" sz="1400" dirty="0" smtClean="0"/>
              <a:t>2015: Will surface winds weaken in response to global</a:t>
            </a:r>
          </a:p>
          <a:p>
            <a:r>
              <a:rPr lang="en-US" sz="1400" dirty="0" smtClean="0"/>
              <a:t>warming? </a:t>
            </a:r>
            <a:r>
              <a:rPr lang="en-US" sz="1400" i="1" dirty="0" smtClean="0"/>
              <a:t>Nat. </a:t>
            </a:r>
            <a:r>
              <a:rPr lang="en-US" sz="1400" i="1" dirty="0" err="1" smtClean="0"/>
              <a:t>Geosci</a:t>
            </a:r>
            <a:r>
              <a:rPr lang="en-US" sz="1400" dirty="0" smtClean="0"/>
              <a:t>., submitted.</a:t>
            </a:r>
            <a:endParaRPr lang="en-US" sz="1400" dirty="0"/>
          </a:p>
        </p:txBody>
      </p:sp>
      <p:sp>
        <p:nvSpPr>
          <p:cNvPr id="8" name="TextBox 7"/>
          <p:cNvSpPr txBox="1"/>
          <p:nvPr/>
        </p:nvSpPr>
        <p:spPr>
          <a:xfrm>
            <a:off x="4495800" y="2057400"/>
            <a:ext cx="4246355" cy="307777"/>
          </a:xfrm>
          <a:prstGeom prst="rect">
            <a:avLst/>
          </a:prstGeom>
          <a:noFill/>
        </p:spPr>
        <p:txBody>
          <a:bodyPr wrap="none" rtlCol="0">
            <a:spAutoFit/>
          </a:bodyPr>
          <a:lstStyle/>
          <a:p>
            <a:r>
              <a:rPr lang="en-US" sz="1400" dirty="0" smtClean="0"/>
              <a:t>Predicted 21</a:t>
            </a:r>
            <a:r>
              <a:rPr lang="en-US" sz="1400" baseline="30000" dirty="0" smtClean="0"/>
              <a:t>st</a:t>
            </a:r>
            <a:r>
              <a:rPr lang="en-US" sz="1400" dirty="0" smtClean="0"/>
              <a:t> century changes in SST and surface winds</a:t>
            </a:r>
            <a:endParaRPr lang="en-US" sz="1400" dirty="0"/>
          </a:p>
        </p:txBody>
      </p:sp>
      <p:sp>
        <p:nvSpPr>
          <p:cNvPr id="9" name="TextBox 8"/>
          <p:cNvSpPr txBox="1"/>
          <p:nvPr/>
        </p:nvSpPr>
        <p:spPr>
          <a:xfrm>
            <a:off x="4724400" y="4267200"/>
            <a:ext cx="2759089" cy="307777"/>
          </a:xfrm>
          <a:prstGeom prst="rect">
            <a:avLst/>
          </a:prstGeom>
          <a:noFill/>
        </p:spPr>
        <p:txBody>
          <a:bodyPr wrap="none" rtlCol="0">
            <a:spAutoFit/>
          </a:bodyPr>
          <a:lstStyle/>
          <a:p>
            <a:r>
              <a:rPr lang="en-US" sz="1400" dirty="0" smtClean="0"/>
              <a:t>Surface wind speed and divergence</a:t>
            </a:r>
            <a:endParaRPr lang="en-US" sz="1400" dirty="0"/>
          </a:p>
        </p:txBody>
      </p:sp>
      <p:sp>
        <p:nvSpPr>
          <p:cNvPr id="2" name="TextBox 1"/>
          <p:cNvSpPr txBox="1"/>
          <p:nvPr/>
        </p:nvSpPr>
        <p:spPr>
          <a:xfrm>
            <a:off x="457200" y="5154115"/>
            <a:ext cx="1299984" cy="369332"/>
          </a:xfrm>
          <a:prstGeom prst="rect">
            <a:avLst/>
          </a:prstGeom>
          <a:noFill/>
        </p:spPr>
        <p:txBody>
          <a:bodyPr wrap="square" rtlCol="0">
            <a:spAutoFit/>
          </a:bodyPr>
          <a:lstStyle/>
          <a:p>
            <a:r>
              <a:rPr lang="en-US" dirty="0" smtClean="0"/>
              <a:t>Foltz</a:t>
            </a:r>
            <a:endParaRPr lang="en-US" dirty="0"/>
          </a:p>
        </p:txBody>
      </p:sp>
      <p:sp>
        <p:nvSpPr>
          <p:cNvPr id="3" name="Footer Placeholder 2"/>
          <p:cNvSpPr>
            <a:spLocks noGrp="1"/>
          </p:cNvSpPr>
          <p:nvPr>
            <p:ph type="ftr" sz="quarter" idx="11"/>
          </p:nvPr>
        </p:nvSpPr>
        <p:spPr/>
        <p:txBody>
          <a:bodyPr/>
          <a:lstStyle/>
          <a:p>
            <a:r>
              <a:rPr lang="en-US" smtClean="0"/>
              <a:t>PHOD Retreat May 12, 2015</a:t>
            </a:r>
            <a:endParaRPr lang="en-US"/>
          </a:p>
        </p:txBody>
      </p:sp>
      <p:sp>
        <p:nvSpPr>
          <p:cNvPr id="5" name="Slide Number Placeholder 4"/>
          <p:cNvSpPr>
            <a:spLocks noGrp="1"/>
          </p:cNvSpPr>
          <p:nvPr>
            <p:ph type="sldNum" sz="quarter" idx="12"/>
          </p:nvPr>
        </p:nvSpPr>
        <p:spPr/>
        <p:txBody>
          <a:bodyPr/>
          <a:lstStyle/>
          <a:p>
            <a:fld id="{D83F1629-0A22-8243-9EB9-7CCC1A3118DD}" type="slidenum">
              <a:rPr lang="en-US" smtClean="0"/>
              <a:pPr/>
              <a:t>8</a:t>
            </a:fld>
            <a:endParaRPr lang="en-US" dirty="0"/>
          </a:p>
        </p:txBody>
      </p:sp>
    </p:spTree>
    <p:extLst>
      <p:ext uri="{BB962C8B-B14F-4D97-AF65-F5344CB8AC3E}">
        <p14:creationId xmlns:p14="http://schemas.microsoft.com/office/powerpoint/2010/main" val="96105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dirty="0" smtClean="0"/>
              <a:t>What drives the South Atlantic salinity minimum trends?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304800" y="1981200"/>
            <a:ext cx="2439927" cy="31247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364" y="3886200"/>
            <a:ext cx="2362200" cy="20395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600200"/>
            <a:ext cx="2862128" cy="2471203"/>
          </a:xfrm>
          <a:prstGeom prst="rect">
            <a:avLst/>
          </a:prstGeom>
        </p:spPr>
      </p:pic>
      <p:sp>
        <p:nvSpPr>
          <p:cNvPr id="7" name="TextBox 6"/>
          <p:cNvSpPr txBox="1"/>
          <p:nvPr/>
        </p:nvSpPr>
        <p:spPr>
          <a:xfrm>
            <a:off x="457199" y="5363179"/>
            <a:ext cx="2057401" cy="369332"/>
          </a:xfrm>
          <a:prstGeom prst="rect">
            <a:avLst/>
          </a:prstGeom>
          <a:noFill/>
        </p:spPr>
        <p:txBody>
          <a:bodyPr wrap="square" rtlCol="0">
            <a:spAutoFit/>
          </a:bodyPr>
          <a:lstStyle/>
          <a:p>
            <a:r>
              <a:rPr lang="en-US" dirty="0" smtClean="0"/>
              <a:t>Goes et al. (2014)</a:t>
            </a:r>
            <a:endParaRPr lang="en-US" dirty="0"/>
          </a:p>
        </p:txBody>
      </p:sp>
      <p:sp>
        <p:nvSpPr>
          <p:cNvPr id="8" name="TextBox 7"/>
          <p:cNvSpPr txBox="1"/>
          <p:nvPr/>
        </p:nvSpPr>
        <p:spPr>
          <a:xfrm>
            <a:off x="2667000" y="1828086"/>
            <a:ext cx="39624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Gyre </a:t>
            </a:r>
            <a:r>
              <a:rPr lang="en-US" dirty="0" err="1" smtClean="0"/>
              <a:t>spinup</a:t>
            </a:r>
            <a:r>
              <a:rPr lang="en-US" dirty="0" smtClean="0"/>
              <a:t> and expansion are  driven by wind stress changes in the South Atlantic.</a:t>
            </a:r>
          </a:p>
          <a:p>
            <a:pPr marL="285750" indent="-285750">
              <a:buFont typeface="Arial" panose="020B0604020202020204" pitchFamily="34" charset="0"/>
              <a:buChar char="•"/>
            </a:pPr>
            <a:r>
              <a:rPr lang="en-US" dirty="0" smtClean="0"/>
              <a:t>Salinity minimum surface experiences salinity increase, with potential role in the future AMOC state.</a:t>
            </a:r>
          </a:p>
          <a:p>
            <a:pPr marL="285750" indent="-285750">
              <a:buFont typeface="Arial" panose="020B0604020202020204" pitchFamily="34" charset="0"/>
              <a:buChar char="•"/>
            </a:pPr>
            <a:r>
              <a:rPr lang="en-US" dirty="0" smtClean="0"/>
              <a:t>In addition, the CO2 effect on the hydrological cycle (dry in the tropic, wet in the </a:t>
            </a:r>
            <a:r>
              <a:rPr lang="en-US" dirty="0" err="1" smtClean="0"/>
              <a:t>extratropics</a:t>
            </a:r>
            <a:r>
              <a:rPr lang="en-US" dirty="0" smtClean="0"/>
              <a:t>) impacts the water mass properties in the formation regions, such as the Red Sea Water.</a:t>
            </a:r>
          </a:p>
          <a:p>
            <a:pPr marL="285750" indent="-285750">
              <a:buFont typeface="Arial" panose="020B0604020202020204" pitchFamily="34" charset="0"/>
              <a:buChar char="•"/>
            </a:pPr>
            <a:r>
              <a:rPr lang="en-US" dirty="0" smtClean="0"/>
              <a:t>What are the impacts of the </a:t>
            </a:r>
            <a:r>
              <a:rPr lang="en-US" dirty="0" err="1" smtClean="0"/>
              <a:t>hidrological</a:t>
            </a:r>
            <a:r>
              <a:rPr lang="en-US" dirty="0" smtClean="0"/>
              <a:t> cycle changes in the South Atlantic water masses?</a:t>
            </a:r>
          </a:p>
          <a:p>
            <a:endParaRPr lang="en-US" dirty="0"/>
          </a:p>
        </p:txBody>
      </p:sp>
      <p:sp>
        <p:nvSpPr>
          <p:cNvPr id="9" name="TextBox 8"/>
          <p:cNvSpPr txBox="1"/>
          <p:nvPr/>
        </p:nvSpPr>
        <p:spPr>
          <a:xfrm>
            <a:off x="6629400" y="5943600"/>
            <a:ext cx="2231164" cy="646331"/>
          </a:xfrm>
          <a:prstGeom prst="rect">
            <a:avLst/>
          </a:prstGeom>
          <a:noFill/>
        </p:spPr>
        <p:txBody>
          <a:bodyPr wrap="square" rtlCol="0">
            <a:spAutoFit/>
          </a:bodyPr>
          <a:lstStyle/>
          <a:p>
            <a:pPr algn="ctr"/>
            <a:r>
              <a:rPr lang="en-US" dirty="0" smtClean="0"/>
              <a:t>E-P changes in the Indian Ocean</a:t>
            </a:r>
            <a:endParaRPr lang="en-US" dirty="0"/>
          </a:p>
        </p:txBody>
      </p:sp>
    </p:spTree>
    <p:extLst>
      <p:ext uri="{BB962C8B-B14F-4D97-AF65-F5344CB8AC3E}">
        <p14:creationId xmlns:p14="http://schemas.microsoft.com/office/powerpoint/2010/main" val="625754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1315</TotalTime>
  <Words>5547</Words>
  <Application>Microsoft Macintosh PowerPoint</Application>
  <PresentationFormat>On-screen Show (4:3)</PresentationFormat>
  <Paragraphs>516</Paragraphs>
  <Slides>46</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Document</vt:lpstr>
      <vt:lpstr>Oceans and Climate</vt:lpstr>
      <vt:lpstr>How is our climate changing?</vt:lpstr>
      <vt:lpstr>PowerPoint Presentation</vt:lpstr>
      <vt:lpstr>PowerPoint Presentation</vt:lpstr>
      <vt:lpstr>PowerPoint Presentation</vt:lpstr>
      <vt:lpstr>PowerPoint Presentation</vt:lpstr>
      <vt:lpstr>PowerPoint Presentation</vt:lpstr>
      <vt:lpstr>PowerPoint Presentation</vt:lpstr>
      <vt:lpstr>What drives the South Atlantic salinity minimum trends?</vt:lpstr>
      <vt:lpstr>PowerPoint Presentation</vt:lpstr>
      <vt:lpstr>PowerPoint Presentation</vt:lpstr>
      <vt:lpstr>PowerPoint Presentation</vt:lpstr>
      <vt:lpstr>PowerPoint Presentation</vt:lpstr>
      <vt:lpstr>PowerPoint Presentation</vt:lpstr>
      <vt:lpstr>PowerPoint Presentation</vt:lpstr>
      <vt:lpstr>How do these changes affect us?</vt:lpstr>
      <vt:lpstr>PowerPoint Presentation</vt:lpstr>
      <vt:lpstr>PowerPoint Presentation</vt:lpstr>
      <vt:lpstr>PowerPoint Presentation</vt:lpstr>
      <vt:lpstr>PowerPoint Presentation</vt:lpstr>
      <vt:lpstr>PowerPoint Presentation</vt:lpstr>
      <vt:lpstr>PowerPoint Presentation</vt:lpstr>
      <vt:lpstr>How are we helping to improve forecasts?</vt:lpstr>
      <vt:lpstr>PowerPoint Presentation</vt:lpstr>
      <vt:lpstr>MOC seasonal cycle in observations not reproduced in models</vt:lpstr>
      <vt:lpstr>Model Evaluation: MOC from CMIP5 Models</vt:lpstr>
      <vt:lpstr>PowerPoint Presentation</vt:lpstr>
      <vt:lpstr>PowerPoint Presentation</vt:lpstr>
      <vt:lpstr>New advances</vt:lpstr>
      <vt:lpstr>PowerPoint Presentation</vt:lpstr>
      <vt:lpstr>PowerPoint Presentation</vt:lpstr>
      <vt:lpstr>PowerPoint Presentation</vt:lpstr>
      <vt:lpstr>PowerPoint Presentation</vt:lpstr>
      <vt:lpstr>PowerPoint Presentation</vt:lpstr>
      <vt:lpstr>DISCUSSION</vt:lpstr>
      <vt:lpstr>END</vt:lpstr>
      <vt:lpstr>PowerPoint Presentation</vt:lpstr>
      <vt:lpstr>PowerPoint Presentation</vt:lpstr>
      <vt:lpstr>PowerPoint Presentation</vt:lpstr>
      <vt:lpstr>Models contain too much baroclinicity, reducing vertically coherent motions</vt:lpstr>
      <vt:lpstr>PowerPoint Presentation</vt:lpstr>
      <vt:lpstr>PowerPoint Presentation</vt:lpstr>
      <vt:lpstr>PowerPoint Presentation</vt:lpstr>
      <vt:lpstr>PowerPoint Presentation</vt:lpstr>
      <vt:lpstr>Move to Ecosystems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Oceans and Climate</dc:title>
  <dc:creator>Molly Baringer</dc:creator>
  <cp:lastModifiedBy>Molly Baringer</cp:lastModifiedBy>
  <cp:revision>42</cp:revision>
  <dcterms:created xsi:type="dcterms:W3CDTF">2015-05-07T01:16:35Z</dcterms:created>
  <dcterms:modified xsi:type="dcterms:W3CDTF">2015-05-08T02:21:31Z</dcterms:modified>
</cp:coreProperties>
</file>